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5289" r:id="rId5"/>
    <p:sldMasterId id="2147485306" r:id="rId6"/>
  </p:sldMasterIdLst>
  <p:notesMasterIdLst>
    <p:notesMasterId r:id="rId57"/>
  </p:notesMasterIdLst>
  <p:handoutMasterIdLst>
    <p:handoutMasterId r:id="rId58"/>
  </p:handoutMasterIdLst>
  <p:sldIdLst>
    <p:sldId id="256" r:id="rId7"/>
    <p:sldId id="652" r:id="rId8"/>
    <p:sldId id="758" r:id="rId9"/>
    <p:sldId id="759" r:id="rId10"/>
    <p:sldId id="611" r:id="rId11"/>
    <p:sldId id="615" r:id="rId12"/>
    <p:sldId id="616" r:id="rId13"/>
    <p:sldId id="617" r:id="rId14"/>
    <p:sldId id="618" r:id="rId15"/>
    <p:sldId id="626" r:id="rId16"/>
    <p:sldId id="784" r:id="rId17"/>
    <p:sldId id="781" r:id="rId18"/>
    <p:sldId id="782" r:id="rId19"/>
    <p:sldId id="783" r:id="rId20"/>
    <p:sldId id="258" r:id="rId21"/>
    <p:sldId id="627" r:id="rId22"/>
    <p:sldId id="628" r:id="rId23"/>
    <p:sldId id="414" r:id="rId24"/>
    <p:sldId id="415" r:id="rId25"/>
    <p:sldId id="629" r:id="rId26"/>
    <p:sldId id="720" r:id="rId27"/>
    <p:sldId id="630" r:id="rId28"/>
    <p:sldId id="631" r:id="rId29"/>
    <p:sldId id="633" r:id="rId30"/>
    <p:sldId id="634" r:id="rId31"/>
    <p:sldId id="636" r:id="rId32"/>
    <p:sldId id="637" r:id="rId33"/>
    <p:sldId id="638" r:id="rId34"/>
    <p:sldId id="639" r:id="rId35"/>
    <p:sldId id="640" r:id="rId36"/>
    <p:sldId id="642" r:id="rId37"/>
    <p:sldId id="664" r:id="rId38"/>
    <p:sldId id="644" r:id="rId39"/>
    <p:sldId id="676" r:id="rId40"/>
    <p:sldId id="668" r:id="rId41"/>
    <p:sldId id="670" r:id="rId42"/>
    <p:sldId id="645" r:id="rId43"/>
    <p:sldId id="277" r:id="rId44"/>
    <p:sldId id="276" r:id="rId45"/>
    <p:sldId id="324" r:id="rId46"/>
    <p:sldId id="327" r:id="rId47"/>
    <p:sldId id="311" r:id="rId48"/>
    <p:sldId id="278" r:id="rId49"/>
    <p:sldId id="339" r:id="rId50"/>
    <p:sldId id="284" r:id="rId51"/>
    <p:sldId id="288" r:id="rId52"/>
    <p:sldId id="401" r:id="rId53"/>
    <p:sldId id="434" r:id="rId54"/>
    <p:sldId id="402" r:id="rId55"/>
    <p:sldId id="658" r:id="rId56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Martínez Meza" initials="MMM" lastIdx="0" clrIdx="0"/>
  <p:cmAuthor id="2" name="Leticia González Tapia" initials="LGT" lastIdx="4" clrIdx="1">
    <p:extLst>
      <p:ext uri="{19B8F6BF-5375-455C-9EA6-DF929625EA0E}">
        <p15:presenceInfo xmlns:p15="http://schemas.microsoft.com/office/powerpoint/2012/main" userId="S-1-5-21-1177238915-299502267-725345543-14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1DE7"/>
    <a:srgbClr val="009999"/>
    <a:srgbClr val="CC00CC"/>
    <a:srgbClr val="E30553"/>
    <a:srgbClr val="FF5050"/>
    <a:srgbClr val="FF3399"/>
    <a:srgbClr val="CC00FF"/>
    <a:srgbClr val="FFFF99"/>
    <a:srgbClr val="99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280" autoAdjust="0"/>
  </p:normalViewPr>
  <p:slideViewPr>
    <p:cSldViewPr>
      <p:cViewPr varScale="1">
        <p:scale>
          <a:sx n="113" d="100"/>
          <a:sy n="113" d="100"/>
        </p:scale>
        <p:origin x="546" y="84"/>
      </p:cViewPr>
      <p:guideLst>
        <p:guide orient="horz" pos="2704"/>
        <p:guide pos="37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8694"/>
    </p:cViewPr>
  </p:sorterViewPr>
  <p:notesViewPr>
    <p:cSldViewPr>
      <p:cViewPr varScale="1">
        <p:scale>
          <a:sx n="52" d="100"/>
          <a:sy n="52" d="100"/>
        </p:scale>
        <p:origin x="2838" y="72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5D10E-FFA4-435A-AF0C-B52AB81CEEF2}" type="doc">
      <dgm:prSet loTypeId="urn:microsoft.com/office/officeart/2005/8/layout/target3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B352C08-9E77-48B3-9F39-2D0322D83F4A}">
      <dgm:prSet phldrT="[Texto]" custT="1"/>
      <dgm:spPr>
        <a:xfrm>
          <a:off x="2113529" y="1268120"/>
          <a:ext cx="6942477" cy="274758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665EB8">
              <a:hueOff val="-1188603"/>
              <a:satOff val="21780"/>
              <a:lumOff val="274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 pitchFamily="34" charset="0"/>
              <a:ea typeface="+mn-ea"/>
              <a:cs typeface="+mn-cs"/>
            </a:rPr>
            <a:t>Sistemas Locales de Archivos</a:t>
          </a:r>
          <a:r>
            <a:rPr lang="es-ES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 pitchFamily="34" charset="0"/>
              <a:ea typeface="+mn-ea"/>
              <a:cs typeface="+mn-cs"/>
            </a:rPr>
            <a:t>. </a:t>
          </a:r>
          <a:r>
            <a:rPr lang="es-ES" sz="2400" b="0" dirty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rPr>
            <a:t> (</a:t>
          </a:r>
          <a:r>
            <a:rPr lang="es-ES" altLang="es-ES" sz="2400" b="0" dirty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Calibri" panose="020F0502020204030204" pitchFamily="34" charset="0"/>
            </a:rPr>
            <a:t>Art.70)</a:t>
          </a:r>
          <a:endParaRPr lang="es-ES" sz="2400" b="0" dirty="0">
            <a:solidFill>
              <a:sysClr val="windowText" lastClr="000000"/>
            </a:solidFill>
            <a:latin typeface="Gill Sans MT" panose="020B0502020104020203" pitchFamily="34" charset="0"/>
            <a:ea typeface="+mn-ea"/>
            <a:cs typeface="Calibri" panose="020F0502020204030204" pitchFamily="34" charset="0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 pitchFamily="34" charset="0"/>
              <a:ea typeface="+mn-ea"/>
              <a:cs typeface="+mn-cs"/>
            </a:rPr>
            <a:t>El Consejo estatal es su órgano de coordinación</a:t>
          </a:r>
          <a:r>
            <a:rPr lang="es-ES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 pitchFamily="34" charset="0"/>
              <a:ea typeface="+mn-ea"/>
              <a:cs typeface="+mn-cs"/>
            </a:rPr>
            <a:t>.</a:t>
          </a:r>
        </a:p>
      </dgm:t>
    </dgm:pt>
    <dgm:pt modelId="{AC8446B8-8039-463E-8F2B-DC6A7606C898}" type="sibTrans" cxnId="{EEFBA8E7-B4E9-48F2-B184-8A71462165D0}">
      <dgm:prSet/>
      <dgm:spPr/>
      <dgm:t>
        <a:bodyPr/>
        <a:lstStyle/>
        <a:p>
          <a:endParaRPr lang="es-ES"/>
        </a:p>
      </dgm:t>
    </dgm:pt>
    <dgm:pt modelId="{07E05119-0BDD-48C0-8ABA-601EDE234FF0}" type="parTrans" cxnId="{EEFBA8E7-B4E9-48F2-B184-8A71462165D0}">
      <dgm:prSet/>
      <dgm:spPr/>
      <dgm:t>
        <a:bodyPr/>
        <a:lstStyle/>
        <a:p>
          <a:endParaRPr lang="es-ES"/>
        </a:p>
      </dgm:t>
    </dgm:pt>
    <dgm:pt modelId="{F3A55998-C81D-4699-BA2C-6D47A27F09EC}">
      <dgm:prSet phldrT="[Texto]" custT="1"/>
      <dgm:spPr>
        <a:xfrm>
          <a:off x="2113529" y="2536236"/>
          <a:ext cx="6942477" cy="126811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665EB8">
              <a:hueOff val="-2377205"/>
              <a:satOff val="43560"/>
              <a:lumOff val="54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dirty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rPr>
            <a:t>Sistema Institucional de Archivos</a:t>
          </a:r>
          <a:r>
            <a:rPr lang="es-ES" altLang="es-ES" sz="2400" b="0" dirty="0">
              <a:solidFill>
                <a:srgbClr val="002060"/>
              </a:solidFill>
              <a:latin typeface="Gill Sans MT" panose="020B0502020104020203" pitchFamily="34" charset="0"/>
              <a:ea typeface="+mn-ea"/>
              <a:cs typeface="Segoe UI" panose="020B0502040204020203" pitchFamily="34" charset="0"/>
            </a:rPr>
            <a:t>. </a:t>
          </a:r>
          <a:r>
            <a:rPr lang="es-ES" altLang="es-ES" sz="2400" b="0" dirty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Segoe UI" panose="020B0502040204020203" pitchFamily="34" charset="0"/>
            </a:rPr>
            <a:t>(</a:t>
          </a:r>
          <a:r>
            <a:rPr lang="es-ES" altLang="es-ES" sz="2400" b="0" dirty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Calibri" panose="020F0502020204030204" pitchFamily="34" charset="0"/>
            </a:rPr>
            <a:t>Art. 20)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ES" sz="2200" b="0" dirty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Calibri" panose="020F0502020204030204" pitchFamily="34" charset="0"/>
            </a:rPr>
            <a:t>El Área Coordinadora de Archivos es su órgano de coordinación</a:t>
          </a:r>
          <a:r>
            <a:rPr lang="es-ES" altLang="es-ES" sz="2200" b="0" dirty="0">
              <a:solidFill>
                <a:srgbClr val="002060"/>
              </a:solidFill>
              <a:latin typeface="Candara"/>
              <a:ea typeface="+mn-ea"/>
              <a:cs typeface="Calibri" panose="020F0502020204030204" pitchFamily="34" charset="0"/>
            </a:rPr>
            <a:t>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1400" b="1" dirty="0">
            <a:solidFill>
              <a:srgbClr val="7030A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722B23BB-096C-4EE0-96BE-675AC0C1F531}" type="parTrans" cxnId="{0F30004E-1024-462E-9BAF-229EDCDB10AC}">
      <dgm:prSet/>
      <dgm:spPr/>
      <dgm:t>
        <a:bodyPr/>
        <a:lstStyle/>
        <a:p>
          <a:endParaRPr lang="es-ES"/>
        </a:p>
      </dgm:t>
    </dgm:pt>
    <dgm:pt modelId="{BA823E87-673D-4CFD-BA5B-7229A6EB9A0C}" type="sibTrans" cxnId="{0F30004E-1024-462E-9BAF-229EDCDB10AC}">
      <dgm:prSet/>
      <dgm:spPr/>
      <dgm:t>
        <a:bodyPr/>
        <a:lstStyle/>
        <a:p>
          <a:endParaRPr lang="es-ES"/>
        </a:p>
      </dgm:t>
    </dgm:pt>
    <dgm:pt modelId="{C8072699-C6BF-4A8F-953A-39AE8E1DD218}">
      <dgm:prSet phldrT="[Texto]" custT="1"/>
      <dgm:spPr>
        <a:xfrm>
          <a:off x="2113529" y="0"/>
          <a:ext cx="6942477" cy="422705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665EB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MX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 pitchFamily="34" charset="0"/>
              <a:ea typeface="+mn-ea"/>
              <a:cs typeface="+mn-cs"/>
            </a:rPr>
            <a:t>Sistema Nacional de Archivos.</a:t>
          </a:r>
          <a:r>
            <a:rPr lang="es-MX" sz="2400" b="1" dirty="0">
              <a:solidFill>
                <a:srgbClr val="7030A0"/>
              </a:solidFill>
              <a:latin typeface="Gill Sans MT" panose="020B0502020104020203" pitchFamily="34" charset="0"/>
              <a:ea typeface="+mn-ea"/>
              <a:cs typeface="+mn-cs"/>
            </a:rPr>
            <a:t> </a:t>
          </a:r>
          <a:r>
            <a:rPr lang="es-MX" sz="2400" b="0" dirty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rPr>
            <a:t>(Art.64)</a:t>
          </a:r>
        </a:p>
        <a:p>
          <a:pPr algn="l">
            <a:buNone/>
          </a:pPr>
          <a:r>
            <a:rPr lang="es-MX" sz="2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 pitchFamily="34" charset="0"/>
              <a:ea typeface="+mn-ea"/>
              <a:cs typeface="+mn-cs"/>
            </a:rPr>
            <a:t>El Consejo Nacional de Archivos es su órgano de coordinación.</a:t>
          </a:r>
        </a:p>
      </dgm:t>
    </dgm:pt>
    <dgm:pt modelId="{8E2468C1-3E1F-4593-BF56-F2BF674348D6}" type="sibTrans" cxnId="{038EF269-A0A0-40A7-86C9-126BA43C1983}">
      <dgm:prSet/>
      <dgm:spPr/>
      <dgm:t>
        <a:bodyPr/>
        <a:lstStyle/>
        <a:p>
          <a:endParaRPr lang="es-ES"/>
        </a:p>
      </dgm:t>
    </dgm:pt>
    <dgm:pt modelId="{AD7A42C5-3509-4B76-84BD-8295123B6BE8}" type="parTrans" cxnId="{038EF269-A0A0-40A7-86C9-126BA43C1983}">
      <dgm:prSet/>
      <dgm:spPr/>
      <dgm:t>
        <a:bodyPr/>
        <a:lstStyle/>
        <a:p>
          <a:endParaRPr lang="es-ES"/>
        </a:p>
      </dgm:t>
    </dgm:pt>
    <dgm:pt modelId="{8C2A1AD4-DEEB-4A65-A375-D3D0D1B2BF38}" type="pres">
      <dgm:prSet presAssocID="{3F55D10E-FFA4-435A-AF0C-B52AB81CEE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FEFE9AB-7A30-4855-AC69-89CC34EE18F9}" type="pres">
      <dgm:prSet presAssocID="{C8072699-C6BF-4A8F-953A-39AE8E1DD218}" presName="circle1" presStyleLbl="node1" presStyleIdx="0" presStyleCnt="3" custAng="5400000"/>
      <dgm:spPr>
        <a:xfrm rot="5400000">
          <a:off x="0" y="0"/>
          <a:ext cx="4227059" cy="4227059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5">
                <a:lumMod val="50000"/>
                <a:lumOff val="50000"/>
                <a:shade val="30000"/>
                <a:satMod val="115000"/>
              </a:schemeClr>
            </a:gs>
            <a:gs pos="50000">
              <a:schemeClr val="accent5">
                <a:lumMod val="50000"/>
                <a:lumOff val="50000"/>
                <a:shade val="67500"/>
                <a:satMod val="115000"/>
              </a:schemeClr>
            </a:gs>
            <a:gs pos="100000">
              <a:schemeClr val="accent5">
                <a:lumMod val="50000"/>
                <a:lumOff val="5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</dgm:spPr>
    </dgm:pt>
    <dgm:pt modelId="{B9204F70-55D6-45CD-A965-BD436B3CDFC7}" type="pres">
      <dgm:prSet presAssocID="{C8072699-C6BF-4A8F-953A-39AE8E1DD218}" presName="space" presStyleCnt="0"/>
      <dgm:spPr/>
    </dgm:pt>
    <dgm:pt modelId="{72EADC00-827A-4F85-AF08-F040686DDE2B}" type="pres">
      <dgm:prSet presAssocID="{C8072699-C6BF-4A8F-953A-39AE8E1DD218}" presName="rect1" presStyleLbl="alignAcc1" presStyleIdx="0" presStyleCnt="3" custLinFactNeighborX="20797" custLinFactNeighborY="7400"/>
      <dgm:spPr/>
      <dgm:t>
        <a:bodyPr/>
        <a:lstStyle/>
        <a:p>
          <a:endParaRPr lang="es-MX"/>
        </a:p>
      </dgm:t>
    </dgm:pt>
    <dgm:pt modelId="{623241AA-5626-4F91-ACDE-7EE1BADD2458}" type="pres">
      <dgm:prSet presAssocID="{EB352C08-9E77-48B3-9F39-2D0322D83F4A}" presName="vertSpace2" presStyleLbl="node1" presStyleIdx="0" presStyleCnt="3"/>
      <dgm:spPr/>
    </dgm:pt>
    <dgm:pt modelId="{73470AF0-1290-403D-B2F0-1C1AF2FF805B}" type="pres">
      <dgm:prSet presAssocID="{EB352C08-9E77-48B3-9F39-2D0322D83F4A}" presName="circle2" presStyleLbl="node1" presStyleIdx="1" presStyleCnt="3" custAng="5400000"/>
      <dgm:spPr>
        <a:xfrm rot="5400000">
          <a:off x="739736" y="1268120"/>
          <a:ext cx="2747585" cy="2747585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</dgm:spPr>
    </dgm:pt>
    <dgm:pt modelId="{BB3876F6-85B0-4215-B909-350D2993C35E}" type="pres">
      <dgm:prSet presAssocID="{EB352C08-9E77-48B3-9F39-2D0322D83F4A}" presName="rect2" presStyleLbl="alignAcc1" presStyleIdx="1" presStyleCnt="3"/>
      <dgm:spPr/>
      <dgm:t>
        <a:bodyPr/>
        <a:lstStyle/>
        <a:p>
          <a:endParaRPr lang="es-MX"/>
        </a:p>
      </dgm:t>
    </dgm:pt>
    <dgm:pt modelId="{74A87B0C-E918-464B-B9C7-A65157FFE885}" type="pres">
      <dgm:prSet presAssocID="{F3A55998-C81D-4699-BA2C-6D47A27F09EC}" presName="vertSpace3" presStyleLbl="node1" presStyleIdx="1" presStyleCnt="3"/>
      <dgm:spPr/>
    </dgm:pt>
    <dgm:pt modelId="{E733A4B4-3A26-419A-8070-60FB98FA03A4}" type="pres">
      <dgm:prSet presAssocID="{F3A55998-C81D-4699-BA2C-6D47A27F09EC}" presName="circle3" presStyleLbl="node1" presStyleIdx="2" presStyleCnt="3" custAng="5400000" custScaleX="88117" custScaleY="91553" custLinFactNeighborY="0"/>
      <dgm:spPr>
        <a:xfrm rot="5400000">
          <a:off x="1479471" y="2514450"/>
          <a:ext cx="1117426" cy="1160998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</dgm:spPr>
    </dgm:pt>
    <dgm:pt modelId="{D7F34FAE-0B8A-410D-BFCF-98D89C8D95E6}" type="pres">
      <dgm:prSet presAssocID="{F3A55998-C81D-4699-BA2C-6D47A27F09EC}" presName="rect3" presStyleLbl="alignAcc1" presStyleIdx="2" presStyleCnt="3"/>
      <dgm:spPr/>
      <dgm:t>
        <a:bodyPr/>
        <a:lstStyle/>
        <a:p>
          <a:endParaRPr lang="es-MX"/>
        </a:p>
      </dgm:t>
    </dgm:pt>
    <dgm:pt modelId="{8AEDE47D-58D7-412C-98C6-B465504A11B7}" type="pres">
      <dgm:prSet presAssocID="{C8072699-C6BF-4A8F-953A-39AE8E1DD21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715874-A7CE-4177-A3CA-DF5E582E008F}" type="pres">
      <dgm:prSet presAssocID="{EB352C08-9E77-48B3-9F39-2D0322D83F4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74CA4F-7D02-4685-9EFF-E9520774188F}" type="pres">
      <dgm:prSet presAssocID="{F3A55998-C81D-4699-BA2C-6D47A27F09E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322C34C-ACB8-4072-8A83-A048DB822A88}" type="presOf" srcId="{F3A55998-C81D-4699-BA2C-6D47A27F09EC}" destId="{D7F34FAE-0B8A-410D-BFCF-98D89C8D95E6}" srcOrd="0" destOrd="0" presId="urn:microsoft.com/office/officeart/2005/8/layout/target3"/>
    <dgm:cxn modelId="{0F30004E-1024-462E-9BAF-229EDCDB10AC}" srcId="{3F55D10E-FFA4-435A-AF0C-B52AB81CEEF2}" destId="{F3A55998-C81D-4699-BA2C-6D47A27F09EC}" srcOrd="2" destOrd="0" parTransId="{722B23BB-096C-4EE0-96BE-675AC0C1F531}" sibTransId="{BA823E87-673D-4CFD-BA5B-7229A6EB9A0C}"/>
    <dgm:cxn modelId="{EEFBA8E7-B4E9-48F2-B184-8A71462165D0}" srcId="{3F55D10E-FFA4-435A-AF0C-B52AB81CEEF2}" destId="{EB352C08-9E77-48B3-9F39-2D0322D83F4A}" srcOrd="1" destOrd="0" parTransId="{07E05119-0BDD-48C0-8ABA-601EDE234FF0}" sibTransId="{AC8446B8-8039-463E-8F2B-DC6A7606C898}"/>
    <dgm:cxn modelId="{EE22FFCA-18D6-486F-A0BB-2AFCEC8F3134}" type="presOf" srcId="{EB352C08-9E77-48B3-9F39-2D0322D83F4A}" destId="{BB3876F6-85B0-4215-B909-350D2993C35E}" srcOrd="0" destOrd="0" presId="urn:microsoft.com/office/officeart/2005/8/layout/target3"/>
    <dgm:cxn modelId="{00A9D72C-3BBE-479A-BC75-9EB1E845670B}" type="presOf" srcId="{EB352C08-9E77-48B3-9F39-2D0322D83F4A}" destId="{B7715874-A7CE-4177-A3CA-DF5E582E008F}" srcOrd="1" destOrd="0" presId="urn:microsoft.com/office/officeart/2005/8/layout/target3"/>
    <dgm:cxn modelId="{84221734-5A1A-493E-A702-884A509836AC}" type="presOf" srcId="{C8072699-C6BF-4A8F-953A-39AE8E1DD218}" destId="{72EADC00-827A-4F85-AF08-F040686DDE2B}" srcOrd="0" destOrd="0" presId="urn:microsoft.com/office/officeart/2005/8/layout/target3"/>
    <dgm:cxn modelId="{CA599603-E644-4BB7-8889-755D331CC87F}" type="presOf" srcId="{3F55D10E-FFA4-435A-AF0C-B52AB81CEEF2}" destId="{8C2A1AD4-DEEB-4A65-A375-D3D0D1B2BF38}" srcOrd="0" destOrd="0" presId="urn:microsoft.com/office/officeart/2005/8/layout/target3"/>
    <dgm:cxn modelId="{038EF269-A0A0-40A7-86C9-126BA43C1983}" srcId="{3F55D10E-FFA4-435A-AF0C-B52AB81CEEF2}" destId="{C8072699-C6BF-4A8F-953A-39AE8E1DD218}" srcOrd="0" destOrd="0" parTransId="{AD7A42C5-3509-4B76-84BD-8295123B6BE8}" sibTransId="{8E2468C1-3E1F-4593-BF56-F2BF674348D6}"/>
    <dgm:cxn modelId="{546422A4-87A0-4FFE-93BC-9AD57006879A}" type="presOf" srcId="{F3A55998-C81D-4699-BA2C-6D47A27F09EC}" destId="{2674CA4F-7D02-4685-9EFF-E9520774188F}" srcOrd="1" destOrd="0" presId="urn:microsoft.com/office/officeart/2005/8/layout/target3"/>
    <dgm:cxn modelId="{1679B081-FA76-4F04-A8B1-83C960BBD8D8}" type="presOf" srcId="{C8072699-C6BF-4A8F-953A-39AE8E1DD218}" destId="{8AEDE47D-58D7-412C-98C6-B465504A11B7}" srcOrd="1" destOrd="0" presId="urn:microsoft.com/office/officeart/2005/8/layout/target3"/>
    <dgm:cxn modelId="{5D345EB4-EA14-44A3-9EA8-A631613FCECA}" type="presParOf" srcId="{8C2A1AD4-DEEB-4A65-A375-D3D0D1B2BF38}" destId="{7FEFE9AB-7A30-4855-AC69-89CC34EE18F9}" srcOrd="0" destOrd="0" presId="urn:microsoft.com/office/officeart/2005/8/layout/target3"/>
    <dgm:cxn modelId="{C6E302C5-EF73-42C1-9C48-7972E4A82350}" type="presParOf" srcId="{8C2A1AD4-DEEB-4A65-A375-D3D0D1B2BF38}" destId="{B9204F70-55D6-45CD-A965-BD436B3CDFC7}" srcOrd="1" destOrd="0" presId="urn:microsoft.com/office/officeart/2005/8/layout/target3"/>
    <dgm:cxn modelId="{1096EABC-3599-483E-86BB-86AB2453D72F}" type="presParOf" srcId="{8C2A1AD4-DEEB-4A65-A375-D3D0D1B2BF38}" destId="{72EADC00-827A-4F85-AF08-F040686DDE2B}" srcOrd="2" destOrd="0" presId="urn:microsoft.com/office/officeart/2005/8/layout/target3"/>
    <dgm:cxn modelId="{8A9876B8-ABC4-4AF4-90CE-F16BBBA542A2}" type="presParOf" srcId="{8C2A1AD4-DEEB-4A65-A375-D3D0D1B2BF38}" destId="{623241AA-5626-4F91-ACDE-7EE1BADD2458}" srcOrd="3" destOrd="0" presId="urn:microsoft.com/office/officeart/2005/8/layout/target3"/>
    <dgm:cxn modelId="{32E5DD91-BCA9-4223-B8D5-84E9467361E7}" type="presParOf" srcId="{8C2A1AD4-DEEB-4A65-A375-D3D0D1B2BF38}" destId="{73470AF0-1290-403D-B2F0-1C1AF2FF805B}" srcOrd="4" destOrd="0" presId="urn:microsoft.com/office/officeart/2005/8/layout/target3"/>
    <dgm:cxn modelId="{B1E38CD4-6658-444D-9F52-822A1887ACD8}" type="presParOf" srcId="{8C2A1AD4-DEEB-4A65-A375-D3D0D1B2BF38}" destId="{BB3876F6-85B0-4215-B909-350D2993C35E}" srcOrd="5" destOrd="0" presId="urn:microsoft.com/office/officeart/2005/8/layout/target3"/>
    <dgm:cxn modelId="{6DBAD514-8483-4969-95C8-5A1DE340400E}" type="presParOf" srcId="{8C2A1AD4-DEEB-4A65-A375-D3D0D1B2BF38}" destId="{74A87B0C-E918-464B-B9C7-A65157FFE885}" srcOrd="6" destOrd="0" presId="urn:microsoft.com/office/officeart/2005/8/layout/target3"/>
    <dgm:cxn modelId="{865CBDB0-7061-4551-AEDD-C632B2513ABE}" type="presParOf" srcId="{8C2A1AD4-DEEB-4A65-A375-D3D0D1B2BF38}" destId="{E733A4B4-3A26-419A-8070-60FB98FA03A4}" srcOrd="7" destOrd="0" presId="urn:microsoft.com/office/officeart/2005/8/layout/target3"/>
    <dgm:cxn modelId="{D249A479-6F9A-4D13-B48C-7887B78593EA}" type="presParOf" srcId="{8C2A1AD4-DEEB-4A65-A375-D3D0D1B2BF38}" destId="{D7F34FAE-0B8A-410D-BFCF-98D89C8D95E6}" srcOrd="8" destOrd="0" presId="urn:microsoft.com/office/officeart/2005/8/layout/target3"/>
    <dgm:cxn modelId="{7A1D9D41-7AF1-4573-A4AA-0B9D3C14AC28}" type="presParOf" srcId="{8C2A1AD4-DEEB-4A65-A375-D3D0D1B2BF38}" destId="{8AEDE47D-58D7-412C-98C6-B465504A11B7}" srcOrd="9" destOrd="0" presId="urn:microsoft.com/office/officeart/2005/8/layout/target3"/>
    <dgm:cxn modelId="{51AE66F6-0821-4BBE-BA85-1D142FD66A3A}" type="presParOf" srcId="{8C2A1AD4-DEEB-4A65-A375-D3D0D1B2BF38}" destId="{B7715874-A7CE-4177-A3CA-DF5E582E008F}" srcOrd="10" destOrd="0" presId="urn:microsoft.com/office/officeart/2005/8/layout/target3"/>
    <dgm:cxn modelId="{56F772DE-D597-4D5C-933D-99BF594CF86C}" type="presParOf" srcId="{8C2A1AD4-DEEB-4A65-A375-D3D0D1B2BF38}" destId="{2674CA4F-7D02-4685-9EFF-E9520774188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1EE26-4CF4-4C93-90C8-D66256173DF1}" type="doc">
      <dgm:prSet loTypeId="urn:microsoft.com/office/officeart/2005/8/layout/cycle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034BCC9-688A-4744-822F-06A253646754}">
      <dgm:prSet phldrT="[Texto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s-ES" dirty="0"/>
            <a:t>Sistema Nacional de Archivos</a:t>
          </a:r>
        </a:p>
      </dgm:t>
    </dgm:pt>
    <dgm:pt modelId="{9F61D735-741B-493F-8BBD-F5DC81C9A4B8}" type="parTrans" cxnId="{FFCF28E9-816E-4AD0-BCF9-C5DA18931781}">
      <dgm:prSet/>
      <dgm:spPr/>
      <dgm:t>
        <a:bodyPr/>
        <a:lstStyle/>
        <a:p>
          <a:endParaRPr lang="es-ES"/>
        </a:p>
      </dgm:t>
    </dgm:pt>
    <dgm:pt modelId="{0EA5A7FC-F8B5-4EF4-B528-B5CD4A766E73}" type="sibTrans" cxnId="{FFCF28E9-816E-4AD0-BCF9-C5DA18931781}">
      <dgm:prSet/>
      <dgm:spPr/>
      <dgm:t>
        <a:bodyPr/>
        <a:lstStyle/>
        <a:p>
          <a:endParaRPr lang="es-ES"/>
        </a:p>
      </dgm:t>
    </dgm:pt>
    <dgm:pt modelId="{69257153-2147-458A-BF6C-558F2720587E}">
      <dgm:prSet phldrT="[Texto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s-ES" dirty="0"/>
            <a:t>Sistema Nacional Anticorrupción</a:t>
          </a:r>
        </a:p>
      </dgm:t>
    </dgm:pt>
    <dgm:pt modelId="{C1682D3D-9721-4D9A-B83D-A342AA76E557}" type="parTrans" cxnId="{2397B9B6-5621-42DA-89B6-C64E3C43A099}">
      <dgm:prSet/>
      <dgm:spPr/>
      <dgm:t>
        <a:bodyPr/>
        <a:lstStyle/>
        <a:p>
          <a:endParaRPr lang="es-ES"/>
        </a:p>
      </dgm:t>
    </dgm:pt>
    <dgm:pt modelId="{72CE10D2-E02A-4CD6-9B3E-75EA8397080A}" type="sibTrans" cxnId="{2397B9B6-5621-42DA-89B6-C64E3C43A099}">
      <dgm:prSet/>
      <dgm:spPr/>
      <dgm:t>
        <a:bodyPr/>
        <a:lstStyle/>
        <a:p>
          <a:endParaRPr lang="es-ES"/>
        </a:p>
      </dgm:t>
    </dgm:pt>
    <dgm:pt modelId="{C0770DD2-EBBD-4021-9165-5A616BF8BD37}">
      <dgm:prSet phldrT="[Texto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s-ES" dirty="0"/>
            <a:t>Sistema Nacional de Transparencia</a:t>
          </a:r>
        </a:p>
      </dgm:t>
    </dgm:pt>
    <dgm:pt modelId="{3BB69BF6-370D-420A-BC90-727DEDF8C8DF}" type="parTrans" cxnId="{E93A39BD-30BD-40F1-9536-F99A50310EB2}">
      <dgm:prSet/>
      <dgm:spPr/>
      <dgm:t>
        <a:bodyPr/>
        <a:lstStyle/>
        <a:p>
          <a:endParaRPr lang="es-ES"/>
        </a:p>
      </dgm:t>
    </dgm:pt>
    <dgm:pt modelId="{3D3A2B47-5234-43C0-8787-82BA15B701B1}" type="sibTrans" cxnId="{E93A39BD-30BD-40F1-9536-F99A50310EB2}">
      <dgm:prSet/>
      <dgm:spPr/>
      <dgm:t>
        <a:bodyPr/>
        <a:lstStyle/>
        <a:p>
          <a:endParaRPr lang="es-ES"/>
        </a:p>
      </dgm:t>
    </dgm:pt>
    <dgm:pt modelId="{821FAA76-2914-4D19-A50F-9C441D663961}" type="pres">
      <dgm:prSet presAssocID="{9881EE26-4CF4-4C93-90C8-D66256173D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A5FBCC-9A26-4BC4-B39C-A68A5390AFCE}" type="pres">
      <dgm:prSet presAssocID="{B034BCC9-688A-4744-822F-06A2536467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AD50C1-1129-4AFE-949D-5F9D48DDE19B}" type="pres">
      <dgm:prSet presAssocID="{B034BCC9-688A-4744-822F-06A253646754}" presName="spNode" presStyleCnt="0"/>
      <dgm:spPr/>
    </dgm:pt>
    <dgm:pt modelId="{256B8EEF-7A1A-4042-BC92-6D8710A43058}" type="pres">
      <dgm:prSet presAssocID="{0EA5A7FC-F8B5-4EF4-B528-B5CD4A766E73}" presName="sibTrans" presStyleLbl="sibTrans1D1" presStyleIdx="0" presStyleCnt="3"/>
      <dgm:spPr/>
      <dgm:t>
        <a:bodyPr/>
        <a:lstStyle/>
        <a:p>
          <a:endParaRPr lang="es-MX"/>
        </a:p>
      </dgm:t>
    </dgm:pt>
    <dgm:pt modelId="{A5EA680A-6CDA-4A62-8E78-BF8EBC69D74E}" type="pres">
      <dgm:prSet presAssocID="{69257153-2147-458A-BF6C-558F272058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02FB72-031E-40A2-B7C8-561922344032}" type="pres">
      <dgm:prSet presAssocID="{69257153-2147-458A-BF6C-558F2720587E}" presName="spNode" presStyleCnt="0"/>
      <dgm:spPr/>
    </dgm:pt>
    <dgm:pt modelId="{4059128B-8864-4177-A45C-6248A95AE26C}" type="pres">
      <dgm:prSet presAssocID="{72CE10D2-E02A-4CD6-9B3E-75EA8397080A}" presName="sibTrans" presStyleLbl="sibTrans1D1" presStyleIdx="1" presStyleCnt="3"/>
      <dgm:spPr/>
      <dgm:t>
        <a:bodyPr/>
        <a:lstStyle/>
        <a:p>
          <a:endParaRPr lang="es-MX"/>
        </a:p>
      </dgm:t>
    </dgm:pt>
    <dgm:pt modelId="{87957AB9-39CE-487B-9305-0DDDFA934B64}" type="pres">
      <dgm:prSet presAssocID="{C0770DD2-EBBD-4021-9165-5A616BF8BD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C62C77-7EC9-4B8F-9070-8E33DC1A41C0}" type="pres">
      <dgm:prSet presAssocID="{C0770DD2-EBBD-4021-9165-5A616BF8BD37}" presName="spNode" presStyleCnt="0"/>
      <dgm:spPr/>
    </dgm:pt>
    <dgm:pt modelId="{829860C1-6D1F-42ED-BC26-3EBDF2135F86}" type="pres">
      <dgm:prSet presAssocID="{3D3A2B47-5234-43C0-8787-82BA15B701B1}" presName="sibTrans" presStyleLbl="sibTrans1D1" presStyleIdx="2" presStyleCnt="3"/>
      <dgm:spPr/>
      <dgm:t>
        <a:bodyPr/>
        <a:lstStyle/>
        <a:p>
          <a:endParaRPr lang="es-MX"/>
        </a:p>
      </dgm:t>
    </dgm:pt>
  </dgm:ptLst>
  <dgm:cxnLst>
    <dgm:cxn modelId="{CA340C38-6499-4D3E-B296-36927F100374}" type="presOf" srcId="{72CE10D2-E02A-4CD6-9B3E-75EA8397080A}" destId="{4059128B-8864-4177-A45C-6248A95AE26C}" srcOrd="0" destOrd="0" presId="urn:microsoft.com/office/officeart/2005/8/layout/cycle6"/>
    <dgm:cxn modelId="{2397B9B6-5621-42DA-89B6-C64E3C43A099}" srcId="{9881EE26-4CF4-4C93-90C8-D66256173DF1}" destId="{69257153-2147-458A-BF6C-558F2720587E}" srcOrd="1" destOrd="0" parTransId="{C1682D3D-9721-4D9A-B83D-A342AA76E557}" sibTransId="{72CE10D2-E02A-4CD6-9B3E-75EA8397080A}"/>
    <dgm:cxn modelId="{1737EE41-D51A-4218-BEDB-2F778C30EBEE}" type="presOf" srcId="{69257153-2147-458A-BF6C-558F2720587E}" destId="{A5EA680A-6CDA-4A62-8E78-BF8EBC69D74E}" srcOrd="0" destOrd="0" presId="urn:microsoft.com/office/officeart/2005/8/layout/cycle6"/>
    <dgm:cxn modelId="{9BAB400B-1ADE-48F5-B9BC-A57B714BFCC4}" type="presOf" srcId="{9881EE26-4CF4-4C93-90C8-D66256173DF1}" destId="{821FAA76-2914-4D19-A50F-9C441D663961}" srcOrd="0" destOrd="0" presId="urn:microsoft.com/office/officeart/2005/8/layout/cycle6"/>
    <dgm:cxn modelId="{FFCF28E9-816E-4AD0-BCF9-C5DA18931781}" srcId="{9881EE26-4CF4-4C93-90C8-D66256173DF1}" destId="{B034BCC9-688A-4744-822F-06A253646754}" srcOrd="0" destOrd="0" parTransId="{9F61D735-741B-493F-8BBD-F5DC81C9A4B8}" sibTransId="{0EA5A7FC-F8B5-4EF4-B528-B5CD4A766E73}"/>
    <dgm:cxn modelId="{2ECFC8AB-B86C-42FC-9344-FC4EE1E9DA30}" type="presOf" srcId="{B034BCC9-688A-4744-822F-06A253646754}" destId="{9BA5FBCC-9A26-4BC4-B39C-A68A5390AFCE}" srcOrd="0" destOrd="0" presId="urn:microsoft.com/office/officeart/2005/8/layout/cycle6"/>
    <dgm:cxn modelId="{53E2F411-36F9-4092-B546-AC7A16EC6970}" type="presOf" srcId="{3D3A2B47-5234-43C0-8787-82BA15B701B1}" destId="{829860C1-6D1F-42ED-BC26-3EBDF2135F86}" srcOrd="0" destOrd="0" presId="urn:microsoft.com/office/officeart/2005/8/layout/cycle6"/>
    <dgm:cxn modelId="{9F528E36-0EE2-42DE-ACDD-60D62C65720D}" type="presOf" srcId="{C0770DD2-EBBD-4021-9165-5A616BF8BD37}" destId="{87957AB9-39CE-487B-9305-0DDDFA934B64}" srcOrd="0" destOrd="0" presId="urn:microsoft.com/office/officeart/2005/8/layout/cycle6"/>
    <dgm:cxn modelId="{E93A39BD-30BD-40F1-9536-F99A50310EB2}" srcId="{9881EE26-4CF4-4C93-90C8-D66256173DF1}" destId="{C0770DD2-EBBD-4021-9165-5A616BF8BD37}" srcOrd="2" destOrd="0" parTransId="{3BB69BF6-370D-420A-BC90-727DEDF8C8DF}" sibTransId="{3D3A2B47-5234-43C0-8787-82BA15B701B1}"/>
    <dgm:cxn modelId="{655698CC-F5A0-47AC-8F87-91B741463EB8}" type="presOf" srcId="{0EA5A7FC-F8B5-4EF4-B528-B5CD4A766E73}" destId="{256B8EEF-7A1A-4042-BC92-6D8710A43058}" srcOrd="0" destOrd="0" presId="urn:microsoft.com/office/officeart/2005/8/layout/cycle6"/>
    <dgm:cxn modelId="{9B95E436-74F3-45CF-A021-5F1006FF9FB0}" type="presParOf" srcId="{821FAA76-2914-4D19-A50F-9C441D663961}" destId="{9BA5FBCC-9A26-4BC4-B39C-A68A5390AFCE}" srcOrd="0" destOrd="0" presId="urn:microsoft.com/office/officeart/2005/8/layout/cycle6"/>
    <dgm:cxn modelId="{C972394F-6AFE-41E7-AA1F-7B07BE1A70EE}" type="presParOf" srcId="{821FAA76-2914-4D19-A50F-9C441D663961}" destId="{FAAD50C1-1129-4AFE-949D-5F9D48DDE19B}" srcOrd="1" destOrd="0" presId="urn:microsoft.com/office/officeart/2005/8/layout/cycle6"/>
    <dgm:cxn modelId="{096B2BFA-0748-4092-A031-D64E6892F3B4}" type="presParOf" srcId="{821FAA76-2914-4D19-A50F-9C441D663961}" destId="{256B8EEF-7A1A-4042-BC92-6D8710A43058}" srcOrd="2" destOrd="0" presId="urn:microsoft.com/office/officeart/2005/8/layout/cycle6"/>
    <dgm:cxn modelId="{59319E3C-EB69-444A-A402-47B8CE8477DD}" type="presParOf" srcId="{821FAA76-2914-4D19-A50F-9C441D663961}" destId="{A5EA680A-6CDA-4A62-8E78-BF8EBC69D74E}" srcOrd="3" destOrd="0" presId="urn:microsoft.com/office/officeart/2005/8/layout/cycle6"/>
    <dgm:cxn modelId="{67FF1DD5-976B-4FA6-BC3F-0F9952079746}" type="presParOf" srcId="{821FAA76-2914-4D19-A50F-9C441D663961}" destId="{1802FB72-031E-40A2-B7C8-561922344032}" srcOrd="4" destOrd="0" presId="urn:microsoft.com/office/officeart/2005/8/layout/cycle6"/>
    <dgm:cxn modelId="{7A68142E-A58B-445B-95CF-D65E5A2612EE}" type="presParOf" srcId="{821FAA76-2914-4D19-A50F-9C441D663961}" destId="{4059128B-8864-4177-A45C-6248A95AE26C}" srcOrd="5" destOrd="0" presId="urn:microsoft.com/office/officeart/2005/8/layout/cycle6"/>
    <dgm:cxn modelId="{61906931-8D95-45CA-8566-C3CFC96DECEB}" type="presParOf" srcId="{821FAA76-2914-4D19-A50F-9C441D663961}" destId="{87957AB9-39CE-487B-9305-0DDDFA934B64}" srcOrd="6" destOrd="0" presId="urn:microsoft.com/office/officeart/2005/8/layout/cycle6"/>
    <dgm:cxn modelId="{73F53B61-D20D-458D-9371-7527F205E3DD}" type="presParOf" srcId="{821FAA76-2914-4D19-A50F-9C441D663961}" destId="{D5C62C77-7EC9-4B8F-9070-8E33DC1A41C0}" srcOrd="7" destOrd="0" presId="urn:microsoft.com/office/officeart/2005/8/layout/cycle6"/>
    <dgm:cxn modelId="{5102A050-1AC8-481D-B2B7-C398E7E07CEB}" type="presParOf" srcId="{821FAA76-2914-4D19-A50F-9C441D663961}" destId="{829860C1-6D1F-42ED-BC26-3EBDF2135F86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1EE26-4CF4-4C93-90C8-D66256173DF1}" type="doc">
      <dgm:prSet loTypeId="urn:microsoft.com/office/officeart/2005/8/layout/cycle5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034BCC9-688A-4744-822F-06A253646754}">
      <dgm:prSet phldrT="[Texto]" custT="1"/>
      <dgm:spPr>
        <a:gradFill rotWithShape="0">
          <a:gsLst>
            <a:gs pos="0">
              <a:srgbClr val="25C6E3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5C6E3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5C6E3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5C6E3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s-ES" sz="18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Sistema</a:t>
          </a:r>
          <a:r>
            <a:rPr lang="es-ES" sz="1700" kern="1200" dirty="0"/>
            <a:t> Nacional de Archivos</a:t>
          </a:r>
        </a:p>
      </dgm:t>
    </dgm:pt>
    <dgm:pt modelId="{9F61D735-741B-493F-8BBD-F5DC81C9A4B8}" type="parTrans" cxnId="{FFCF28E9-816E-4AD0-BCF9-C5DA18931781}">
      <dgm:prSet/>
      <dgm:spPr/>
      <dgm:t>
        <a:bodyPr/>
        <a:lstStyle/>
        <a:p>
          <a:endParaRPr lang="es-ES"/>
        </a:p>
      </dgm:t>
    </dgm:pt>
    <dgm:pt modelId="{0EA5A7FC-F8B5-4EF4-B528-B5CD4A766E73}" type="sibTrans" cxnId="{FFCF28E9-816E-4AD0-BCF9-C5DA18931781}">
      <dgm:prSet/>
      <dgm:spPr/>
      <dgm:t>
        <a:bodyPr/>
        <a:lstStyle/>
        <a:p>
          <a:endParaRPr lang="es-ES"/>
        </a:p>
      </dgm:t>
    </dgm:pt>
    <dgm:pt modelId="{69257153-2147-458A-BF6C-558F2720587E}">
      <dgm:prSet phldrT="[Texto]"/>
      <dgm:spPr/>
      <dgm:t>
        <a:bodyPr/>
        <a:lstStyle/>
        <a:p>
          <a:r>
            <a:rPr lang="es-ES" dirty="0"/>
            <a:t>Sistema Nacional Anticorrupción</a:t>
          </a:r>
        </a:p>
      </dgm:t>
    </dgm:pt>
    <dgm:pt modelId="{C1682D3D-9721-4D9A-B83D-A342AA76E557}" type="parTrans" cxnId="{2397B9B6-5621-42DA-89B6-C64E3C43A099}">
      <dgm:prSet/>
      <dgm:spPr/>
      <dgm:t>
        <a:bodyPr/>
        <a:lstStyle/>
        <a:p>
          <a:endParaRPr lang="es-ES"/>
        </a:p>
      </dgm:t>
    </dgm:pt>
    <dgm:pt modelId="{72CE10D2-E02A-4CD6-9B3E-75EA8397080A}" type="sibTrans" cxnId="{2397B9B6-5621-42DA-89B6-C64E3C43A099}">
      <dgm:prSet/>
      <dgm:spPr/>
      <dgm:t>
        <a:bodyPr/>
        <a:lstStyle/>
        <a:p>
          <a:endParaRPr lang="es-ES"/>
        </a:p>
      </dgm:t>
    </dgm:pt>
    <dgm:pt modelId="{C0770DD2-EBBD-4021-9165-5A616BF8BD37}">
      <dgm:prSet phldrT="[Texto]"/>
      <dgm:spPr/>
      <dgm:t>
        <a:bodyPr/>
        <a:lstStyle/>
        <a:p>
          <a:r>
            <a:rPr lang="es-ES" dirty="0"/>
            <a:t>Sistema Nacional de Transparencia</a:t>
          </a:r>
        </a:p>
      </dgm:t>
    </dgm:pt>
    <dgm:pt modelId="{3BB69BF6-370D-420A-BC90-727DEDF8C8DF}" type="parTrans" cxnId="{E93A39BD-30BD-40F1-9536-F99A50310EB2}">
      <dgm:prSet/>
      <dgm:spPr/>
      <dgm:t>
        <a:bodyPr/>
        <a:lstStyle/>
        <a:p>
          <a:endParaRPr lang="es-ES"/>
        </a:p>
      </dgm:t>
    </dgm:pt>
    <dgm:pt modelId="{3D3A2B47-5234-43C0-8787-82BA15B701B1}" type="sibTrans" cxnId="{E93A39BD-30BD-40F1-9536-F99A50310EB2}">
      <dgm:prSet/>
      <dgm:spPr/>
      <dgm:t>
        <a:bodyPr/>
        <a:lstStyle/>
        <a:p>
          <a:endParaRPr lang="es-ES"/>
        </a:p>
      </dgm:t>
    </dgm:pt>
    <dgm:pt modelId="{25567614-A3CC-4B59-A325-58241CB2BFFB}" type="pres">
      <dgm:prSet presAssocID="{9881EE26-4CF4-4C93-90C8-D66256173D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C6D004-8029-44D9-8E84-DAF65187F0EC}" type="pres">
      <dgm:prSet presAssocID="{B034BCC9-688A-4744-822F-06A253646754}" presName="node" presStyleLbl="node1" presStyleIdx="0" presStyleCnt="3">
        <dgm:presLayoutVars>
          <dgm:bulletEnabled val="1"/>
        </dgm:presLayoutVars>
      </dgm:prSet>
      <dgm:spPr>
        <a:xfrm>
          <a:off x="1324484" y="1512"/>
          <a:ext cx="1609342" cy="1046072"/>
        </a:xfrm>
        <a:prstGeom prst="roundRect">
          <a:avLst/>
        </a:prstGeom>
      </dgm:spPr>
      <dgm:t>
        <a:bodyPr/>
        <a:lstStyle/>
        <a:p>
          <a:endParaRPr lang="es-MX"/>
        </a:p>
      </dgm:t>
    </dgm:pt>
    <dgm:pt modelId="{3D52D6C0-E2A7-4C89-B326-8E7DAB307567}" type="pres">
      <dgm:prSet presAssocID="{B034BCC9-688A-4744-822F-06A253646754}" presName="spNode" presStyleCnt="0"/>
      <dgm:spPr/>
    </dgm:pt>
    <dgm:pt modelId="{76A5B661-64A4-43C9-82E1-F21ACA0C931A}" type="pres">
      <dgm:prSet presAssocID="{0EA5A7FC-F8B5-4EF4-B528-B5CD4A766E73}" presName="sibTrans" presStyleLbl="sibTrans1D1" presStyleIdx="0" presStyleCnt="3"/>
      <dgm:spPr/>
      <dgm:t>
        <a:bodyPr/>
        <a:lstStyle/>
        <a:p>
          <a:endParaRPr lang="es-MX"/>
        </a:p>
      </dgm:t>
    </dgm:pt>
    <dgm:pt modelId="{CEA37BB5-388B-4069-BC42-5FEFB2ADC699}" type="pres">
      <dgm:prSet presAssocID="{69257153-2147-458A-BF6C-558F272058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9F1B61-78FC-4FEF-9DC2-E4A402C01317}" type="pres">
      <dgm:prSet presAssocID="{69257153-2147-458A-BF6C-558F2720587E}" presName="spNode" presStyleCnt="0"/>
      <dgm:spPr/>
    </dgm:pt>
    <dgm:pt modelId="{A2D4AF96-A9AD-4B2A-8E1E-48FF5458816E}" type="pres">
      <dgm:prSet presAssocID="{72CE10D2-E02A-4CD6-9B3E-75EA8397080A}" presName="sibTrans" presStyleLbl="sibTrans1D1" presStyleIdx="1" presStyleCnt="3"/>
      <dgm:spPr/>
      <dgm:t>
        <a:bodyPr/>
        <a:lstStyle/>
        <a:p>
          <a:endParaRPr lang="es-MX"/>
        </a:p>
      </dgm:t>
    </dgm:pt>
    <dgm:pt modelId="{FA0A9F4F-E625-40D3-925F-9C30A2D38DEC}" type="pres">
      <dgm:prSet presAssocID="{C0770DD2-EBBD-4021-9165-5A616BF8BD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0060A5-649A-427B-876C-9AB7103CE7C8}" type="pres">
      <dgm:prSet presAssocID="{C0770DD2-EBBD-4021-9165-5A616BF8BD37}" presName="spNode" presStyleCnt="0"/>
      <dgm:spPr/>
    </dgm:pt>
    <dgm:pt modelId="{95BEFE48-B3BC-44BB-BD18-0403F2C895DD}" type="pres">
      <dgm:prSet presAssocID="{3D3A2B47-5234-43C0-8787-82BA15B701B1}" presName="sibTrans" presStyleLbl="sibTrans1D1" presStyleIdx="2" presStyleCnt="3"/>
      <dgm:spPr/>
      <dgm:t>
        <a:bodyPr/>
        <a:lstStyle/>
        <a:p>
          <a:endParaRPr lang="es-MX"/>
        </a:p>
      </dgm:t>
    </dgm:pt>
  </dgm:ptLst>
  <dgm:cxnLst>
    <dgm:cxn modelId="{2397B9B6-5621-42DA-89B6-C64E3C43A099}" srcId="{9881EE26-4CF4-4C93-90C8-D66256173DF1}" destId="{69257153-2147-458A-BF6C-558F2720587E}" srcOrd="1" destOrd="0" parTransId="{C1682D3D-9721-4D9A-B83D-A342AA76E557}" sibTransId="{72CE10D2-E02A-4CD6-9B3E-75EA8397080A}"/>
    <dgm:cxn modelId="{5A9C3C89-1F48-4A4E-B8D4-470AE76E1867}" type="presOf" srcId="{69257153-2147-458A-BF6C-558F2720587E}" destId="{CEA37BB5-388B-4069-BC42-5FEFB2ADC699}" srcOrd="0" destOrd="0" presId="urn:microsoft.com/office/officeart/2005/8/layout/cycle5"/>
    <dgm:cxn modelId="{FFCF28E9-816E-4AD0-BCF9-C5DA18931781}" srcId="{9881EE26-4CF4-4C93-90C8-D66256173DF1}" destId="{B034BCC9-688A-4744-822F-06A253646754}" srcOrd="0" destOrd="0" parTransId="{9F61D735-741B-493F-8BBD-F5DC81C9A4B8}" sibTransId="{0EA5A7FC-F8B5-4EF4-B528-B5CD4A766E73}"/>
    <dgm:cxn modelId="{9FD3F8B1-CA6F-4C27-9D39-55031DBFC518}" type="presOf" srcId="{9881EE26-4CF4-4C93-90C8-D66256173DF1}" destId="{25567614-A3CC-4B59-A325-58241CB2BFFB}" srcOrd="0" destOrd="0" presId="urn:microsoft.com/office/officeart/2005/8/layout/cycle5"/>
    <dgm:cxn modelId="{97D71F8A-C5A0-44EB-86F5-E7DF1FC7A491}" type="presOf" srcId="{3D3A2B47-5234-43C0-8787-82BA15B701B1}" destId="{95BEFE48-B3BC-44BB-BD18-0403F2C895DD}" srcOrd="0" destOrd="0" presId="urn:microsoft.com/office/officeart/2005/8/layout/cycle5"/>
    <dgm:cxn modelId="{00333ACA-EB40-4EA7-AC9E-3C36DD4C422D}" type="presOf" srcId="{C0770DD2-EBBD-4021-9165-5A616BF8BD37}" destId="{FA0A9F4F-E625-40D3-925F-9C30A2D38DEC}" srcOrd="0" destOrd="0" presId="urn:microsoft.com/office/officeart/2005/8/layout/cycle5"/>
    <dgm:cxn modelId="{E93A39BD-30BD-40F1-9536-F99A50310EB2}" srcId="{9881EE26-4CF4-4C93-90C8-D66256173DF1}" destId="{C0770DD2-EBBD-4021-9165-5A616BF8BD37}" srcOrd="2" destOrd="0" parTransId="{3BB69BF6-370D-420A-BC90-727DEDF8C8DF}" sibTransId="{3D3A2B47-5234-43C0-8787-82BA15B701B1}"/>
    <dgm:cxn modelId="{40747A1A-2CA2-45F1-B51B-D527A25EEC1B}" type="presOf" srcId="{72CE10D2-E02A-4CD6-9B3E-75EA8397080A}" destId="{A2D4AF96-A9AD-4B2A-8E1E-48FF5458816E}" srcOrd="0" destOrd="0" presId="urn:microsoft.com/office/officeart/2005/8/layout/cycle5"/>
    <dgm:cxn modelId="{C100F02B-AAA0-4E07-896F-128975C5C75C}" type="presOf" srcId="{B034BCC9-688A-4744-822F-06A253646754}" destId="{D3C6D004-8029-44D9-8E84-DAF65187F0EC}" srcOrd="0" destOrd="0" presId="urn:microsoft.com/office/officeart/2005/8/layout/cycle5"/>
    <dgm:cxn modelId="{2A9918C8-FDB1-455F-907F-44D273EED30A}" type="presOf" srcId="{0EA5A7FC-F8B5-4EF4-B528-B5CD4A766E73}" destId="{76A5B661-64A4-43C9-82E1-F21ACA0C931A}" srcOrd="0" destOrd="0" presId="urn:microsoft.com/office/officeart/2005/8/layout/cycle5"/>
    <dgm:cxn modelId="{36FB7834-3C20-40DC-A4EB-F40FE94285B8}" type="presParOf" srcId="{25567614-A3CC-4B59-A325-58241CB2BFFB}" destId="{D3C6D004-8029-44D9-8E84-DAF65187F0EC}" srcOrd="0" destOrd="0" presId="urn:microsoft.com/office/officeart/2005/8/layout/cycle5"/>
    <dgm:cxn modelId="{B84B39FD-F692-4ED6-96B0-AA7E28BDD66C}" type="presParOf" srcId="{25567614-A3CC-4B59-A325-58241CB2BFFB}" destId="{3D52D6C0-E2A7-4C89-B326-8E7DAB307567}" srcOrd="1" destOrd="0" presId="urn:microsoft.com/office/officeart/2005/8/layout/cycle5"/>
    <dgm:cxn modelId="{F3B5259F-F31A-40D6-950D-3762CAC4FFB9}" type="presParOf" srcId="{25567614-A3CC-4B59-A325-58241CB2BFFB}" destId="{76A5B661-64A4-43C9-82E1-F21ACA0C931A}" srcOrd="2" destOrd="0" presId="urn:microsoft.com/office/officeart/2005/8/layout/cycle5"/>
    <dgm:cxn modelId="{10855C81-4A47-42BB-B6B6-6C8FB637B52B}" type="presParOf" srcId="{25567614-A3CC-4B59-A325-58241CB2BFFB}" destId="{CEA37BB5-388B-4069-BC42-5FEFB2ADC699}" srcOrd="3" destOrd="0" presId="urn:microsoft.com/office/officeart/2005/8/layout/cycle5"/>
    <dgm:cxn modelId="{405E1EC8-E6D9-41EF-B774-339A6BE7C2C0}" type="presParOf" srcId="{25567614-A3CC-4B59-A325-58241CB2BFFB}" destId="{029F1B61-78FC-4FEF-9DC2-E4A402C01317}" srcOrd="4" destOrd="0" presId="urn:microsoft.com/office/officeart/2005/8/layout/cycle5"/>
    <dgm:cxn modelId="{09D44931-9A76-444B-AF26-7181F194AE15}" type="presParOf" srcId="{25567614-A3CC-4B59-A325-58241CB2BFFB}" destId="{A2D4AF96-A9AD-4B2A-8E1E-48FF5458816E}" srcOrd="5" destOrd="0" presId="urn:microsoft.com/office/officeart/2005/8/layout/cycle5"/>
    <dgm:cxn modelId="{6D1155E6-1AB4-4EF4-96C4-97D1E5CD368F}" type="presParOf" srcId="{25567614-A3CC-4B59-A325-58241CB2BFFB}" destId="{FA0A9F4F-E625-40D3-925F-9C30A2D38DEC}" srcOrd="6" destOrd="0" presId="urn:microsoft.com/office/officeart/2005/8/layout/cycle5"/>
    <dgm:cxn modelId="{D8CF0B26-2C77-41A0-AECC-60C30091292D}" type="presParOf" srcId="{25567614-A3CC-4B59-A325-58241CB2BFFB}" destId="{780060A5-649A-427B-876C-9AB7103CE7C8}" srcOrd="7" destOrd="0" presId="urn:microsoft.com/office/officeart/2005/8/layout/cycle5"/>
    <dgm:cxn modelId="{2DD2774C-1D97-4AAC-886C-6393482FF70F}" type="presParOf" srcId="{25567614-A3CC-4B59-A325-58241CB2BFFB}" destId="{95BEFE48-B3BC-44BB-BD18-0403F2C895D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DE24F-973B-4AF8-BD31-DB40AC4F2B06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C11D909-F48E-404F-A339-47F06DED251D}">
      <dgm:prSet phldrT="[Texto]" custT="1"/>
      <dgm:spPr>
        <a:xfrm>
          <a:off x="3122" y="645246"/>
          <a:ext cx="2476962" cy="1486177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800" b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Administrar, organizar y conservar de manera homogénea los documentos de archivo</a:t>
          </a:r>
          <a:endParaRPr lang="es-ES" sz="1800" b="1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D304AE1A-7547-4656-BE2E-F77D09FD4486}" type="parTrans" cxnId="{3683C9DC-9C14-4E79-9327-65795FA293D3}">
      <dgm:prSet/>
      <dgm:spPr/>
      <dgm:t>
        <a:bodyPr/>
        <a:lstStyle/>
        <a:p>
          <a:endParaRPr lang="es-ES" sz="1800" b="1"/>
        </a:p>
      </dgm:t>
    </dgm:pt>
    <dgm:pt modelId="{78EF8EF7-E478-48FD-A33F-A43B5B32780B}" type="sibTrans" cxnId="{3683C9DC-9C14-4E79-9327-65795FA293D3}">
      <dgm:prSet/>
      <dgm:spPr/>
      <dgm:t>
        <a:bodyPr/>
        <a:lstStyle/>
        <a:p>
          <a:endParaRPr lang="es-ES" sz="1800" b="1"/>
        </a:p>
      </dgm:t>
    </dgm:pt>
    <dgm:pt modelId="{F8D4845B-FD14-400C-8BC3-C7617B0C6C0E}">
      <dgm:prSet phldrT="[Texto]" custT="1"/>
      <dgm:spPr>
        <a:xfrm>
          <a:off x="2727781" y="645246"/>
          <a:ext cx="2476962" cy="148617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Establecer el Sistema Institucional de Archivos</a:t>
          </a:r>
        </a:p>
      </dgm:t>
    </dgm:pt>
    <dgm:pt modelId="{58838671-1274-4213-A32D-CF718D0DA10D}" type="parTrans" cxnId="{61BFA342-9B0E-407C-A8F9-EDAF62D1CAB9}">
      <dgm:prSet/>
      <dgm:spPr/>
      <dgm:t>
        <a:bodyPr/>
        <a:lstStyle/>
        <a:p>
          <a:endParaRPr lang="es-ES" sz="1800" b="1"/>
        </a:p>
      </dgm:t>
    </dgm:pt>
    <dgm:pt modelId="{49A50CA0-AB8C-4EAC-87D6-4A220BEA6E58}" type="sibTrans" cxnId="{61BFA342-9B0E-407C-A8F9-EDAF62D1CAB9}">
      <dgm:prSet/>
      <dgm:spPr/>
      <dgm:t>
        <a:bodyPr/>
        <a:lstStyle/>
        <a:p>
          <a:endParaRPr lang="es-ES" sz="1800" b="1"/>
        </a:p>
      </dgm:t>
    </dgm:pt>
    <dgm:pt modelId="{FDAFC1F6-24FD-452C-A6FE-D355BA98C99D}">
      <dgm:prSet phldrT="[Texto]" custT="1"/>
      <dgm:spPr>
        <a:xfrm>
          <a:off x="8177099" y="645246"/>
          <a:ext cx="2476962" cy="148617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800" b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Conformar un Grupo Interdisciplinario para apoyar en la valoración documental</a:t>
          </a:r>
          <a:endParaRPr lang="es-ES" sz="1800" b="1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432BC978-449F-4C5B-BD34-D7FA97F30A7C}" type="parTrans" cxnId="{C379CAB7-CE65-471D-A192-36F08E444442}">
      <dgm:prSet/>
      <dgm:spPr/>
      <dgm:t>
        <a:bodyPr/>
        <a:lstStyle/>
        <a:p>
          <a:endParaRPr lang="es-ES" sz="1800" b="1"/>
        </a:p>
      </dgm:t>
    </dgm:pt>
    <dgm:pt modelId="{FDC0CBC3-44ED-46BC-8D4A-BC8EEE10E7E7}" type="sibTrans" cxnId="{C379CAB7-CE65-471D-A192-36F08E444442}">
      <dgm:prSet/>
      <dgm:spPr/>
      <dgm:t>
        <a:bodyPr/>
        <a:lstStyle/>
        <a:p>
          <a:endParaRPr lang="es-ES" sz="1800" b="1"/>
        </a:p>
      </dgm:t>
    </dgm:pt>
    <dgm:pt modelId="{D8E1E859-57D5-44E4-8B4E-07E74B5606A4}">
      <dgm:prSet phldrT="[Texto]" custT="1"/>
      <dgm:spPr>
        <a:xfrm>
          <a:off x="5452440" y="645246"/>
          <a:ext cx="2476962" cy="148617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800" b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Inscribir a sus archivos en el Registro Nacional</a:t>
          </a:r>
          <a:endParaRPr lang="es-ES" sz="1800" b="1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87DA8F67-5174-482A-8870-BD9E5DD0BAA2}" type="parTrans" cxnId="{88380FB9-FEA6-4F3E-A469-01BD47138651}">
      <dgm:prSet/>
      <dgm:spPr/>
      <dgm:t>
        <a:bodyPr/>
        <a:lstStyle/>
        <a:p>
          <a:endParaRPr lang="es-ES" sz="1800" b="1"/>
        </a:p>
      </dgm:t>
    </dgm:pt>
    <dgm:pt modelId="{BC8B3844-6A04-4D32-828D-7572493D701A}" type="sibTrans" cxnId="{88380FB9-FEA6-4F3E-A469-01BD47138651}">
      <dgm:prSet/>
      <dgm:spPr/>
      <dgm:t>
        <a:bodyPr/>
        <a:lstStyle/>
        <a:p>
          <a:endParaRPr lang="es-ES" sz="1800" b="1"/>
        </a:p>
      </dgm:t>
    </dgm:pt>
    <dgm:pt modelId="{F83D760E-65C8-4ABD-9625-3F918A52BEB7}">
      <dgm:prSet phldrT="[Texto]" custT="1"/>
      <dgm:spPr>
        <a:xfrm>
          <a:off x="3122" y="2379120"/>
          <a:ext cx="2476962" cy="1486177"/>
        </a:xfrm>
        <a:prstGeom prst="rect">
          <a:avLst/>
        </a:prstGeom>
        <a:solidFill>
          <a:srgbClr val="66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Destinar espacios, equipos e infraestructura para el funcionamiento de los archivos</a:t>
          </a:r>
        </a:p>
      </dgm:t>
    </dgm:pt>
    <dgm:pt modelId="{1BEB90CC-B867-4B7A-956D-DCDFD829A48C}" type="parTrans" cxnId="{25E64C70-D405-439B-A100-CAA59B66E0DB}">
      <dgm:prSet/>
      <dgm:spPr/>
      <dgm:t>
        <a:bodyPr/>
        <a:lstStyle/>
        <a:p>
          <a:endParaRPr lang="es-ES" sz="1800" b="1"/>
        </a:p>
      </dgm:t>
    </dgm:pt>
    <dgm:pt modelId="{C3DA51F0-2A8B-4910-B3B3-51A5024FFE0D}" type="sibTrans" cxnId="{25E64C70-D405-439B-A100-CAA59B66E0DB}">
      <dgm:prSet/>
      <dgm:spPr/>
      <dgm:t>
        <a:bodyPr/>
        <a:lstStyle/>
        <a:p>
          <a:endParaRPr lang="es-ES" sz="1800" b="1"/>
        </a:p>
      </dgm:t>
    </dgm:pt>
    <dgm:pt modelId="{01D948D6-B811-47BA-A5D8-B1BE349E1ADF}">
      <dgm:prSet phldrT="[Texto]" custT="1"/>
      <dgm:spPr>
        <a:xfrm>
          <a:off x="2727781" y="2379120"/>
          <a:ext cx="2476962" cy="148617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Elaborar un Programa Anual en materia Archivística</a:t>
          </a:r>
        </a:p>
      </dgm:t>
    </dgm:pt>
    <dgm:pt modelId="{B8BA0CFC-86A6-4182-8842-F9FE6F0CFE3B}" type="parTrans" cxnId="{259C2C4C-37EA-499C-820B-61F851150934}">
      <dgm:prSet/>
      <dgm:spPr/>
      <dgm:t>
        <a:bodyPr/>
        <a:lstStyle/>
        <a:p>
          <a:endParaRPr lang="es-ES" sz="1800" b="1"/>
        </a:p>
      </dgm:t>
    </dgm:pt>
    <dgm:pt modelId="{FC1C71D0-8665-42FD-9022-967E7361073C}" type="sibTrans" cxnId="{259C2C4C-37EA-499C-820B-61F851150934}">
      <dgm:prSet/>
      <dgm:spPr/>
      <dgm:t>
        <a:bodyPr/>
        <a:lstStyle/>
        <a:p>
          <a:endParaRPr lang="es-ES" sz="1800" b="1"/>
        </a:p>
      </dgm:t>
    </dgm:pt>
    <dgm:pt modelId="{AA825717-9720-435F-B0CD-3D7B4F7E6E66}">
      <dgm:prSet phldrT="[Texto]" custT="1"/>
      <dgm:spPr>
        <a:xfrm>
          <a:off x="5452440" y="2379120"/>
          <a:ext cx="2476962" cy="1486177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Contar con instrumentos de control y consulta archivística, la guía de archivo y los índices de expedientes reservados</a:t>
          </a:r>
        </a:p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Art. 13 y 14</a:t>
          </a:r>
        </a:p>
      </dgm:t>
    </dgm:pt>
    <dgm:pt modelId="{9D400A9C-7C16-4574-9F9B-EB3B8164996E}" type="parTrans" cxnId="{45E285D4-8EE2-4954-B92F-59A1D9D427C4}">
      <dgm:prSet/>
      <dgm:spPr/>
      <dgm:t>
        <a:bodyPr/>
        <a:lstStyle/>
        <a:p>
          <a:endParaRPr lang="es-ES" sz="1800" b="1"/>
        </a:p>
      </dgm:t>
    </dgm:pt>
    <dgm:pt modelId="{AB03DB4C-E293-46D3-9D93-F39BD7D83F97}" type="sibTrans" cxnId="{45E285D4-8EE2-4954-B92F-59A1D9D427C4}">
      <dgm:prSet/>
      <dgm:spPr/>
      <dgm:t>
        <a:bodyPr/>
        <a:lstStyle/>
        <a:p>
          <a:endParaRPr lang="es-ES" sz="1800" b="1"/>
        </a:p>
      </dgm:t>
    </dgm:pt>
    <dgm:pt modelId="{31E10477-D852-475F-8664-8E2B864AFED3}">
      <dgm:prSet phldrT="[Texto]" custT="1"/>
      <dgm:spPr>
        <a:xfrm>
          <a:off x="8177099" y="2379120"/>
          <a:ext cx="2476962" cy="148617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Llevar a cabo la capacitación y profesionalización del personal de archivos</a:t>
          </a:r>
        </a:p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Art. 30, 31, 32</a:t>
          </a:r>
        </a:p>
      </dgm:t>
    </dgm:pt>
    <dgm:pt modelId="{FB468801-1B5B-4E9C-8B66-D5A5D25279D6}" type="parTrans" cxnId="{D5C38E87-12AF-4996-9D9D-829DCF5B5EB0}">
      <dgm:prSet/>
      <dgm:spPr/>
      <dgm:t>
        <a:bodyPr/>
        <a:lstStyle/>
        <a:p>
          <a:endParaRPr lang="es-ES" sz="1800" b="1"/>
        </a:p>
      </dgm:t>
    </dgm:pt>
    <dgm:pt modelId="{E7FAF939-063F-40A0-A71D-7362B11EE168}" type="sibTrans" cxnId="{D5C38E87-12AF-4996-9D9D-829DCF5B5EB0}">
      <dgm:prSet/>
      <dgm:spPr/>
      <dgm:t>
        <a:bodyPr/>
        <a:lstStyle/>
        <a:p>
          <a:endParaRPr lang="es-ES" sz="1800" b="1"/>
        </a:p>
      </dgm:t>
    </dgm:pt>
    <dgm:pt modelId="{5A81B35A-134F-40CF-8B09-519B885CBA81}" type="pres">
      <dgm:prSet presAssocID="{7B6DE24F-973B-4AF8-BD31-DB40AC4F2B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8E1C12E-987E-4189-B567-B1A237655A17}" type="pres">
      <dgm:prSet presAssocID="{2C11D909-F48E-404F-A339-47F06DED251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96E669-4D45-470F-B38B-07C4D620A4F4}" type="pres">
      <dgm:prSet presAssocID="{78EF8EF7-E478-48FD-A33F-A43B5B32780B}" presName="sibTrans" presStyleCnt="0"/>
      <dgm:spPr/>
    </dgm:pt>
    <dgm:pt modelId="{A71D82DD-08BE-4208-92F8-E22351BE1212}" type="pres">
      <dgm:prSet presAssocID="{F8D4845B-FD14-400C-8BC3-C7617B0C6C0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2A96A4-CE58-47EB-9267-5DBE53433A57}" type="pres">
      <dgm:prSet presAssocID="{49A50CA0-AB8C-4EAC-87D6-4A220BEA6E58}" presName="sibTrans" presStyleCnt="0"/>
      <dgm:spPr/>
    </dgm:pt>
    <dgm:pt modelId="{87CF4615-9596-4DE9-9319-7B999AC3FAC9}" type="pres">
      <dgm:prSet presAssocID="{D8E1E859-57D5-44E4-8B4E-07E74B5606A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3C69BB-4DEB-490C-A3BA-DACFEDBBB826}" type="pres">
      <dgm:prSet presAssocID="{BC8B3844-6A04-4D32-828D-7572493D701A}" presName="sibTrans" presStyleCnt="0"/>
      <dgm:spPr/>
    </dgm:pt>
    <dgm:pt modelId="{1AB413CE-398E-42D5-890E-E145263CD180}" type="pres">
      <dgm:prSet presAssocID="{FDAFC1F6-24FD-452C-A6FE-D355BA98C99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B4A232-F4FD-4EC0-AE41-072F71AA58EE}" type="pres">
      <dgm:prSet presAssocID="{FDC0CBC3-44ED-46BC-8D4A-BC8EEE10E7E7}" presName="sibTrans" presStyleCnt="0"/>
      <dgm:spPr/>
    </dgm:pt>
    <dgm:pt modelId="{69FF516A-9F04-4655-8A5E-32849D766DD1}" type="pres">
      <dgm:prSet presAssocID="{F83D760E-65C8-4ABD-9625-3F918A52BEB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200F42-5B8C-4A56-BAD5-2C0F1D11A34F}" type="pres">
      <dgm:prSet presAssocID="{C3DA51F0-2A8B-4910-B3B3-51A5024FFE0D}" presName="sibTrans" presStyleCnt="0"/>
      <dgm:spPr/>
    </dgm:pt>
    <dgm:pt modelId="{45250071-7D7B-4DD5-A4C9-BBC4CE6711FA}" type="pres">
      <dgm:prSet presAssocID="{01D948D6-B811-47BA-A5D8-B1BE349E1AD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9C0768-9E97-4B8D-881C-FB8E32E4CD0E}" type="pres">
      <dgm:prSet presAssocID="{FC1C71D0-8665-42FD-9022-967E7361073C}" presName="sibTrans" presStyleCnt="0"/>
      <dgm:spPr/>
    </dgm:pt>
    <dgm:pt modelId="{A5E1C620-8DAF-4AC4-B40F-A1F492D5328F}" type="pres">
      <dgm:prSet presAssocID="{AA825717-9720-435F-B0CD-3D7B4F7E6E6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9260E7-7245-4DC6-93AB-8E0DDF9E3133}" type="pres">
      <dgm:prSet presAssocID="{AB03DB4C-E293-46D3-9D93-F39BD7D83F97}" presName="sibTrans" presStyleCnt="0"/>
      <dgm:spPr/>
    </dgm:pt>
    <dgm:pt modelId="{C2176EFE-8FD5-489A-B086-933B877AB41E}" type="pres">
      <dgm:prSet presAssocID="{31E10477-D852-475F-8664-8E2B864AFED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C38E87-12AF-4996-9D9D-829DCF5B5EB0}" srcId="{7B6DE24F-973B-4AF8-BD31-DB40AC4F2B06}" destId="{31E10477-D852-475F-8664-8E2B864AFED3}" srcOrd="7" destOrd="0" parTransId="{FB468801-1B5B-4E9C-8B66-D5A5D25279D6}" sibTransId="{E7FAF939-063F-40A0-A71D-7362B11EE168}"/>
    <dgm:cxn modelId="{56BFE6D7-B7F2-440D-B7FE-A4E9DA91B647}" type="presOf" srcId="{F8D4845B-FD14-400C-8BC3-C7617B0C6C0E}" destId="{A71D82DD-08BE-4208-92F8-E22351BE1212}" srcOrd="0" destOrd="0" presId="urn:microsoft.com/office/officeart/2005/8/layout/default"/>
    <dgm:cxn modelId="{F3337F17-F972-46DE-8EE7-E2B5BD394ACA}" type="presOf" srcId="{7B6DE24F-973B-4AF8-BD31-DB40AC4F2B06}" destId="{5A81B35A-134F-40CF-8B09-519B885CBA81}" srcOrd="0" destOrd="0" presId="urn:microsoft.com/office/officeart/2005/8/layout/default"/>
    <dgm:cxn modelId="{26AD9180-734C-4991-9D65-609AA56858BB}" type="presOf" srcId="{AA825717-9720-435F-B0CD-3D7B4F7E6E66}" destId="{A5E1C620-8DAF-4AC4-B40F-A1F492D5328F}" srcOrd="0" destOrd="0" presId="urn:microsoft.com/office/officeart/2005/8/layout/default"/>
    <dgm:cxn modelId="{259C2C4C-37EA-499C-820B-61F851150934}" srcId="{7B6DE24F-973B-4AF8-BD31-DB40AC4F2B06}" destId="{01D948D6-B811-47BA-A5D8-B1BE349E1ADF}" srcOrd="5" destOrd="0" parTransId="{B8BA0CFC-86A6-4182-8842-F9FE6F0CFE3B}" sibTransId="{FC1C71D0-8665-42FD-9022-967E7361073C}"/>
    <dgm:cxn modelId="{E56147E3-81BF-4B03-934D-2CBB095AA032}" type="presOf" srcId="{F83D760E-65C8-4ABD-9625-3F918A52BEB7}" destId="{69FF516A-9F04-4655-8A5E-32849D766DD1}" srcOrd="0" destOrd="0" presId="urn:microsoft.com/office/officeart/2005/8/layout/default"/>
    <dgm:cxn modelId="{E935DF09-EF09-480C-A7CD-E183658E6D77}" type="presOf" srcId="{31E10477-D852-475F-8664-8E2B864AFED3}" destId="{C2176EFE-8FD5-489A-B086-933B877AB41E}" srcOrd="0" destOrd="0" presId="urn:microsoft.com/office/officeart/2005/8/layout/default"/>
    <dgm:cxn modelId="{88380FB9-FEA6-4F3E-A469-01BD47138651}" srcId="{7B6DE24F-973B-4AF8-BD31-DB40AC4F2B06}" destId="{D8E1E859-57D5-44E4-8B4E-07E74B5606A4}" srcOrd="2" destOrd="0" parTransId="{87DA8F67-5174-482A-8870-BD9E5DD0BAA2}" sibTransId="{BC8B3844-6A04-4D32-828D-7572493D701A}"/>
    <dgm:cxn modelId="{1E6CBDD3-FC62-4C65-8071-65D58151F998}" type="presOf" srcId="{D8E1E859-57D5-44E4-8B4E-07E74B5606A4}" destId="{87CF4615-9596-4DE9-9319-7B999AC3FAC9}" srcOrd="0" destOrd="0" presId="urn:microsoft.com/office/officeart/2005/8/layout/default"/>
    <dgm:cxn modelId="{25E64C70-D405-439B-A100-CAA59B66E0DB}" srcId="{7B6DE24F-973B-4AF8-BD31-DB40AC4F2B06}" destId="{F83D760E-65C8-4ABD-9625-3F918A52BEB7}" srcOrd="4" destOrd="0" parTransId="{1BEB90CC-B867-4B7A-956D-DCDFD829A48C}" sibTransId="{C3DA51F0-2A8B-4910-B3B3-51A5024FFE0D}"/>
    <dgm:cxn modelId="{61BFA342-9B0E-407C-A8F9-EDAF62D1CAB9}" srcId="{7B6DE24F-973B-4AF8-BD31-DB40AC4F2B06}" destId="{F8D4845B-FD14-400C-8BC3-C7617B0C6C0E}" srcOrd="1" destOrd="0" parTransId="{58838671-1274-4213-A32D-CF718D0DA10D}" sibTransId="{49A50CA0-AB8C-4EAC-87D6-4A220BEA6E58}"/>
    <dgm:cxn modelId="{5E95D004-0B09-4A65-AA5C-F4AE27FA8814}" type="presOf" srcId="{FDAFC1F6-24FD-452C-A6FE-D355BA98C99D}" destId="{1AB413CE-398E-42D5-890E-E145263CD180}" srcOrd="0" destOrd="0" presId="urn:microsoft.com/office/officeart/2005/8/layout/default"/>
    <dgm:cxn modelId="{C379CAB7-CE65-471D-A192-36F08E444442}" srcId="{7B6DE24F-973B-4AF8-BD31-DB40AC4F2B06}" destId="{FDAFC1F6-24FD-452C-A6FE-D355BA98C99D}" srcOrd="3" destOrd="0" parTransId="{432BC978-449F-4C5B-BD34-D7FA97F30A7C}" sibTransId="{FDC0CBC3-44ED-46BC-8D4A-BC8EEE10E7E7}"/>
    <dgm:cxn modelId="{4FB93F39-E2E7-4AC9-88DE-192DFF5A6390}" type="presOf" srcId="{01D948D6-B811-47BA-A5D8-B1BE349E1ADF}" destId="{45250071-7D7B-4DD5-A4C9-BBC4CE6711FA}" srcOrd="0" destOrd="0" presId="urn:microsoft.com/office/officeart/2005/8/layout/default"/>
    <dgm:cxn modelId="{3683C9DC-9C14-4E79-9327-65795FA293D3}" srcId="{7B6DE24F-973B-4AF8-BD31-DB40AC4F2B06}" destId="{2C11D909-F48E-404F-A339-47F06DED251D}" srcOrd="0" destOrd="0" parTransId="{D304AE1A-7547-4656-BE2E-F77D09FD4486}" sibTransId="{78EF8EF7-E478-48FD-A33F-A43B5B32780B}"/>
    <dgm:cxn modelId="{45E285D4-8EE2-4954-B92F-59A1D9D427C4}" srcId="{7B6DE24F-973B-4AF8-BD31-DB40AC4F2B06}" destId="{AA825717-9720-435F-B0CD-3D7B4F7E6E66}" srcOrd="6" destOrd="0" parTransId="{9D400A9C-7C16-4574-9F9B-EB3B8164996E}" sibTransId="{AB03DB4C-E293-46D3-9D93-F39BD7D83F97}"/>
    <dgm:cxn modelId="{B9D6782D-9AC2-499C-AD0A-7A9C55DFBB10}" type="presOf" srcId="{2C11D909-F48E-404F-A339-47F06DED251D}" destId="{B8E1C12E-987E-4189-B567-B1A237655A17}" srcOrd="0" destOrd="0" presId="urn:microsoft.com/office/officeart/2005/8/layout/default"/>
    <dgm:cxn modelId="{0C7EDD19-8F82-4EDC-B286-0E57625ACACA}" type="presParOf" srcId="{5A81B35A-134F-40CF-8B09-519B885CBA81}" destId="{B8E1C12E-987E-4189-B567-B1A237655A17}" srcOrd="0" destOrd="0" presId="urn:microsoft.com/office/officeart/2005/8/layout/default"/>
    <dgm:cxn modelId="{4AB07B3E-98FC-4C28-B24C-D2BE2B583B7F}" type="presParOf" srcId="{5A81B35A-134F-40CF-8B09-519B885CBA81}" destId="{7396E669-4D45-470F-B38B-07C4D620A4F4}" srcOrd="1" destOrd="0" presId="urn:microsoft.com/office/officeart/2005/8/layout/default"/>
    <dgm:cxn modelId="{74EDAC39-B8C7-4A18-BB9A-76F8A43FFFE2}" type="presParOf" srcId="{5A81B35A-134F-40CF-8B09-519B885CBA81}" destId="{A71D82DD-08BE-4208-92F8-E22351BE1212}" srcOrd="2" destOrd="0" presId="urn:microsoft.com/office/officeart/2005/8/layout/default"/>
    <dgm:cxn modelId="{73B0F225-5693-495B-B152-2B1E6CE6A953}" type="presParOf" srcId="{5A81B35A-134F-40CF-8B09-519B885CBA81}" destId="{332A96A4-CE58-47EB-9267-5DBE53433A57}" srcOrd="3" destOrd="0" presId="urn:microsoft.com/office/officeart/2005/8/layout/default"/>
    <dgm:cxn modelId="{190F607A-FD5E-49F3-93A4-D6F6E5D3723E}" type="presParOf" srcId="{5A81B35A-134F-40CF-8B09-519B885CBA81}" destId="{87CF4615-9596-4DE9-9319-7B999AC3FAC9}" srcOrd="4" destOrd="0" presId="urn:microsoft.com/office/officeart/2005/8/layout/default"/>
    <dgm:cxn modelId="{048119DD-7AD8-4671-A654-1249432F098D}" type="presParOf" srcId="{5A81B35A-134F-40CF-8B09-519B885CBA81}" destId="{E33C69BB-4DEB-490C-A3BA-DACFEDBBB826}" srcOrd="5" destOrd="0" presId="urn:microsoft.com/office/officeart/2005/8/layout/default"/>
    <dgm:cxn modelId="{898B443A-3D30-49DD-B55C-C5253C6F2DC3}" type="presParOf" srcId="{5A81B35A-134F-40CF-8B09-519B885CBA81}" destId="{1AB413CE-398E-42D5-890E-E145263CD180}" srcOrd="6" destOrd="0" presId="urn:microsoft.com/office/officeart/2005/8/layout/default"/>
    <dgm:cxn modelId="{8E8B96F0-72B3-4825-BC96-1404F8A7744D}" type="presParOf" srcId="{5A81B35A-134F-40CF-8B09-519B885CBA81}" destId="{91B4A232-F4FD-4EC0-AE41-072F71AA58EE}" srcOrd="7" destOrd="0" presId="urn:microsoft.com/office/officeart/2005/8/layout/default"/>
    <dgm:cxn modelId="{E8138E59-BF09-4751-8463-4074B32F2A8C}" type="presParOf" srcId="{5A81B35A-134F-40CF-8B09-519B885CBA81}" destId="{69FF516A-9F04-4655-8A5E-32849D766DD1}" srcOrd="8" destOrd="0" presId="urn:microsoft.com/office/officeart/2005/8/layout/default"/>
    <dgm:cxn modelId="{F1C7E3B4-DCCB-4E64-BF33-E314487042DE}" type="presParOf" srcId="{5A81B35A-134F-40CF-8B09-519B885CBA81}" destId="{57200F42-5B8C-4A56-BAD5-2C0F1D11A34F}" srcOrd="9" destOrd="0" presId="urn:microsoft.com/office/officeart/2005/8/layout/default"/>
    <dgm:cxn modelId="{6AA798FA-7355-4B06-98DE-4A1DC0ABC982}" type="presParOf" srcId="{5A81B35A-134F-40CF-8B09-519B885CBA81}" destId="{45250071-7D7B-4DD5-A4C9-BBC4CE6711FA}" srcOrd="10" destOrd="0" presId="urn:microsoft.com/office/officeart/2005/8/layout/default"/>
    <dgm:cxn modelId="{75C1FBAB-5E43-4080-989D-ACAEC687147A}" type="presParOf" srcId="{5A81B35A-134F-40CF-8B09-519B885CBA81}" destId="{799C0768-9E97-4B8D-881C-FB8E32E4CD0E}" srcOrd="11" destOrd="0" presId="urn:microsoft.com/office/officeart/2005/8/layout/default"/>
    <dgm:cxn modelId="{35D47891-76B4-4A13-A9EB-F64DBE651ED1}" type="presParOf" srcId="{5A81B35A-134F-40CF-8B09-519B885CBA81}" destId="{A5E1C620-8DAF-4AC4-B40F-A1F492D5328F}" srcOrd="12" destOrd="0" presId="urn:microsoft.com/office/officeart/2005/8/layout/default"/>
    <dgm:cxn modelId="{AFFDEDAE-9C97-4281-A0AB-B05FB1D56765}" type="presParOf" srcId="{5A81B35A-134F-40CF-8B09-519B885CBA81}" destId="{AD9260E7-7245-4DC6-93AB-8E0DDF9E3133}" srcOrd="13" destOrd="0" presId="urn:microsoft.com/office/officeart/2005/8/layout/default"/>
    <dgm:cxn modelId="{36E936E2-F622-4766-8F1E-D599EACBFF29}" type="presParOf" srcId="{5A81B35A-134F-40CF-8B09-519B885CBA81}" destId="{C2176EFE-8FD5-489A-B086-933B877AB41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F1187-CD23-4DCD-9CDC-1EF3476997D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s-ES"/>
        </a:p>
      </dgm:t>
    </dgm:pt>
    <dgm:pt modelId="{ADC41C57-E43C-4C7B-AFDD-D85BA2E9F42E}">
      <dgm:prSet phldrT="[Texto]" custT="1"/>
      <dgm:spPr>
        <a:xfrm>
          <a:off x="8061" y="1171889"/>
          <a:ext cx="2409406" cy="1445644"/>
        </a:xfrm>
        <a:prstGeom prst="roundRect">
          <a:avLst>
            <a:gd name="adj" fmla="val 10000"/>
          </a:avLst>
        </a:prstGeom>
        <a:solidFill>
          <a:srgbClr val="8784C7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2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Archivo de Trámite</a:t>
          </a:r>
        </a:p>
      </dgm:t>
    </dgm:pt>
    <dgm:pt modelId="{C5E269F1-7D14-4B9D-8A19-9691E1C51B78}" type="parTrans" cxnId="{92424DC5-8D52-4680-A725-71591535AE26}">
      <dgm:prSet/>
      <dgm:spPr/>
      <dgm:t>
        <a:bodyPr/>
        <a:lstStyle/>
        <a:p>
          <a:endParaRPr lang="es-ES"/>
        </a:p>
      </dgm:t>
    </dgm:pt>
    <dgm:pt modelId="{337E30A9-AE72-494F-A396-0608D6CD7CE5}" type="sibTrans" cxnId="{92424DC5-8D52-4680-A725-71591535AE26}">
      <dgm:prSet/>
      <dgm:spPr>
        <a:xfrm>
          <a:off x="2658408" y="1595945"/>
          <a:ext cx="510794" cy="597532"/>
        </a:xfrm>
        <a:prstGeom prst="rightArrow">
          <a:avLst>
            <a:gd name="adj1" fmla="val 60000"/>
            <a:gd name="adj2" fmla="val 50000"/>
          </a:avLst>
        </a:prstGeom>
        <a:solidFill>
          <a:srgbClr val="8784C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endParaRPr lang="es-E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CD88DBBD-89CD-4630-B475-AAB0D67E81B1}">
      <dgm:prSet phldrT="[Texto]" custT="1"/>
      <dgm:spPr>
        <a:xfrm>
          <a:off x="3381230" y="1171889"/>
          <a:ext cx="2409406" cy="1445644"/>
        </a:xfrm>
        <a:prstGeom prst="roundRect">
          <a:avLst>
            <a:gd name="adj" fmla="val 10000"/>
          </a:avLst>
        </a:prstGeom>
        <a:solidFill>
          <a:srgbClr val="5D739A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2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Archivo de Concentración</a:t>
          </a:r>
        </a:p>
      </dgm:t>
    </dgm:pt>
    <dgm:pt modelId="{D2FD77D1-34EF-4563-81FC-9DDE65EA14F6}" type="parTrans" cxnId="{6C4C2210-BDC0-4F07-B1D3-40D185261BD4}">
      <dgm:prSet/>
      <dgm:spPr/>
      <dgm:t>
        <a:bodyPr/>
        <a:lstStyle/>
        <a:p>
          <a:endParaRPr lang="es-ES"/>
        </a:p>
      </dgm:t>
    </dgm:pt>
    <dgm:pt modelId="{9C5A3807-0D2A-43AF-B7D8-482A17AC3DDF}" type="sibTrans" cxnId="{6C4C2210-BDC0-4F07-B1D3-40D185261BD4}">
      <dgm:prSet/>
      <dgm:spPr>
        <a:xfrm>
          <a:off x="6031578" y="1595945"/>
          <a:ext cx="510794" cy="597532"/>
        </a:xfrm>
        <a:prstGeom prst="rightArrow">
          <a:avLst>
            <a:gd name="adj1" fmla="val 60000"/>
            <a:gd name="adj2" fmla="val 50000"/>
          </a:avLst>
        </a:prstGeom>
        <a:solidFill>
          <a:srgbClr val="5D739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endParaRPr lang="es-E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B10D9520-7A3C-417A-AF98-941818EA0319}">
      <dgm:prSet phldrT="[Texto]" custT="1"/>
      <dgm:spPr>
        <a:xfrm>
          <a:off x="6754400" y="1171889"/>
          <a:ext cx="2409406" cy="1445644"/>
        </a:xfrm>
        <a:prstGeom prst="roundRect">
          <a:avLst>
            <a:gd name="adj" fmla="val 10000"/>
          </a:avLst>
        </a:prstGeom>
        <a:solidFill>
          <a:srgbClr val="6997A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2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Archivo Histórico</a:t>
          </a:r>
        </a:p>
      </dgm:t>
    </dgm:pt>
    <dgm:pt modelId="{D97688F0-F39A-4ADA-B330-74B6D8F74625}" type="parTrans" cxnId="{585ACEEE-A4B6-4531-8DB3-5563E339FA9F}">
      <dgm:prSet/>
      <dgm:spPr/>
      <dgm:t>
        <a:bodyPr/>
        <a:lstStyle/>
        <a:p>
          <a:endParaRPr lang="es-ES"/>
        </a:p>
      </dgm:t>
    </dgm:pt>
    <dgm:pt modelId="{81447F92-29DC-43A0-AF16-968894DF159B}" type="sibTrans" cxnId="{585ACEEE-A4B6-4531-8DB3-5563E339FA9F}">
      <dgm:prSet/>
      <dgm:spPr/>
      <dgm:t>
        <a:bodyPr/>
        <a:lstStyle/>
        <a:p>
          <a:endParaRPr lang="es-ES"/>
        </a:p>
      </dgm:t>
    </dgm:pt>
    <dgm:pt modelId="{49E602D8-CAC0-407D-805B-F536FC23A904}" type="pres">
      <dgm:prSet presAssocID="{DA3F1187-CD23-4DCD-9CDC-1EF3476997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A5D54D-8FDE-406D-9EC9-FC8937BCF0CE}" type="pres">
      <dgm:prSet presAssocID="{ADC41C57-E43C-4C7B-AFDD-D85BA2E9F4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8DC173-CFF3-4FF3-8814-217CDF590B8B}" type="pres">
      <dgm:prSet presAssocID="{337E30A9-AE72-494F-A396-0608D6CD7CE5}" presName="sibTrans" presStyleLbl="sibTrans2D1" presStyleIdx="0" presStyleCnt="2"/>
      <dgm:spPr/>
      <dgm:t>
        <a:bodyPr/>
        <a:lstStyle/>
        <a:p>
          <a:endParaRPr lang="es-MX"/>
        </a:p>
      </dgm:t>
    </dgm:pt>
    <dgm:pt modelId="{E01F99A3-D98B-4D5D-A7A4-E8F090FB658A}" type="pres">
      <dgm:prSet presAssocID="{337E30A9-AE72-494F-A396-0608D6CD7CE5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38B7BB7A-3F6D-4C96-AB1F-0BF998468C70}" type="pres">
      <dgm:prSet presAssocID="{CD88DBBD-89CD-4630-B475-AAB0D67E81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94FAFA-2821-4B1D-B25C-563AD932C251}" type="pres">
      <dgm:prSet presAssocID="{9C5A3807-0D2A-43AF-B7D8-482A17AC3DDF}" presName="sibTrans" presStyleLbl="sibTrans2D1" presStyleIdx="1" presStyleCnt="2"/>
      <dgm:spPr/>
      <dgm:t>
        <a:bodyPr/>
        <a:lstStyle/>
        <a:p>
          <a:endParaRPr lang="es-MX"/>
        </a:p>
      </dgm:t>
    </dgm:pt>
    <dgm:pt modelId="{921FECF3-05D3-40C1-AE31-CB8BBEBE82FC}" type="pres">
      <dgm:prSet presAssocID="{9C5A3807-0D2A-43AF-B7D8-482A17AC3DDF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FB7B5EC6-9A49-4ABC-8D58-C4CB334F61EB}" type="pres">
      <dgm:prSet presAssocID="{B10D9520-7A3C-417A-AF98-941818EA03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9C93118-C2E1-43C3-A6D8-14170C724735}" type="presOf" srcId="{CD88DBBD-89CD-4630-B475-AAB0D67E81B1}" destId="{38B7BB7A-3F6D-4C96-AB1F-0BF998468C70}" srcOrd="0" destOrd="0" presId="urn:microsoft.com/office/officeart/2005/8/layout/process1"/>
    <dgm:cxn modelId="{B95103B1-33F9-4D08-BB9A-4F3E65DED57D}" type="presOf" srcId="{9C5A3807-0D2A-43AF-B7D8-482A17AC3DDF}" destId="{921FECF3-05D3-40C1-AE31-CB8BBEBE82FC}" srcOrd="1" destOrd="0" presId="urn:microsoft.com/office/officeart/2005/8/layout/process1"/>
    <dgm:cxn modelId="{A9BDAF8A-DCAF-4290-8B65-227421034C6C}" type="presOf" srcId="{DA3F1187-CD23-4DCD-9CDC-1EF3476997D2}" destId="{49E602D8-CAC0-407D-805B-F536FC23A904}" srcOrd="0" destOrd="0" presId="urn:microsoft.com/office/officeart/2005/8/layout/process1"/>
    <dgm:cxn modelId="{92424DC5-8D52-4680-A725-71591535AE26}" srcId="{DA3F1187-CD23-4DCD-9CDC-1EF3476997D2}" destId="{ADC41C57-E43C-4C7B-AFDD-D85BA2E9F42E}" srcOrd="0" destOrd="0" parTransId="{C5E269F1-7D14-4B9D-8A19-9691E1C51B78}" sibTransId="{337E30A9-AE72-494F-A396-0608D6CD7CE5}"/>
    <dgm:cxn modelId="{6E009C61-843D-4B53-BFAD-367E52A4FC22}" type="presOf" srcId="{337E30A9-AE72-494F-A396-0608D6CD7CE5}" destId="{9A8DC173-CFF3-4FF3-8814-217CDF590B8B}" srcOrd="0" destOrd="0" presId="urn:microsoft.com/office/officeart/2005/8/layout/process1"/>
    <dgm:cxn modelId="{DE1141C6-4CE6-4EEC-ADDE-92C598742775}" type="presOf" srcId="{337E30A9-AE72-494F-A396-0608D6CD7CE5}" destId="{E01F99A3-D98B-4D5D-A7A4-E8F090FB658A}" srcOrd="1" destOrd="0" presId="urn:microsoft.com/office/officeart/2005/8/layout/process1"/>
    <dgm:cxn modelId="{6C4C2210-BDC0-4F07-B1D3-40D185261BD4}" srcId="{DA3F1187-CD23-4DCD-9CDC-1EF3476997D2}" destId="{CD88DBBD-89CD-4630-B475-AAB0D67E81B1}" srcOrd="1" destOrd="0" parTransId="{D2FD77D1-34EF-4563-81FC-9DDE65EA14F6}" sibTransId="{9C5A3807-0D2A-43AF-B7D8-482A17AC3DDF}"/>
    <dgm:cxn modelId="{9C229BBF-2A1E-4A79-B387-74C9CB455F44}" type="presOf" srcId="{9C5A3807-0D2A-43AF-B7D8-482A17AC3DDF}" destId="{4F94FAFA-2821-4B1D-B25C-563AD932C251}" srcOrd="0" destOrd="0" presId="urn:microsoft.com/office/officeart/2005/8/layout/process1"/>
    <dgm:cxn modelId="{66B5AD7B-1EC4-448E-8B63-E57977AC4491}" type="presOf" srcId="{ADC41C57-E43C-4C7B-AFDD-D85BA2E9F42E}" destId="{22A5D54D-8FDE-406D-9EC9-FC8937BCF0CE}" srcOrd="0" destOrd="0" presId="urn:microsoft.com/office/officeart/2005/8/layout/process1"/>
    <dgm:cxn modelId="{B759EE1E-1F42-4F6F-B325-FE0FE0391E34}" type="presOf" srcId="{B10D9520-7A3C-417A-AF98-941818EA0319}" destId="{FB7B5EC6-9A49-4ABC-8D58-C4CB334F61EB}" srcOrd="0" destOrd="0" presId="urn:microsoft.com/office/officeart/2005/8/layout/process1"/>
    <dgm:cxn modelId="{585ACEEE-A4B6-4531-8DB3-5563E339FA9F}" srcId="{DA3F1187-CD23-4DCD-9CDC-1EF3476997D2}" destId="{B10D9520-7A3C-417A-AF98-941818EA0319}" srcOrd="2" destOrd="0" parTransId="{D97688F0-F39A-4ADA-B330-74B6D8F74625}" sibTransId="{81447F92-29DC-43A0-AF16-968894DF159B}"/>
    <dgm:cxn modelId="{F948BB86-0EA6-4161-AB72-321941EA8535}" type="presParOf" srcId="{49E602D8-CAC0-407D-805B-F536FC23A904}" destId="{22A5D54D-8FDE-406D-9EC9-FC8937BCF0CE}" srcOrd="0" destOrd="0" presId="urn:microsoft.com/office/officeart/2005/8/layout/process1"/>
    <dgm:cxn modelId="{DF5EB444-C181-4ACC-8BFC-D66C0D691E7D}" type="presParOf" srcId="{49E602D8-CAC0-407D-805B-F536FC23A904}" destId="{9A8DC173-CFF3-4FF3-8814-217CDF590B8B}" srcOrd="1" destOrd="0" presId="urn:microsoft.com/office/officeart/2005/8/layout/process1"/>
    <dgm:cxn modelId="{BE97300D-2501-452F-9451-1F0877C74C00}" type="presParOf" srcId="{9A8DC173-CFF3-4FF3-8814-217CDF590B8B}" destId="{E01F99A3-D98B-4D5D-A7A4-E8F090FB658A}" srcOrd="0" destOrd="0" presId="urn:microsoft.com/office/officeart/2005/8/layout/process1"/>
    <dgm:cxn modelId="{27DB2E07-2CF0-40F2-8B6E-AFFB02FFFD49}" type="presParOf" srcId="{49E602D8-CAC0-407D-805B-F536FC23A904}" destId="{38B7BB7A-3F6D-4C96-AB1F-0BF998468C70}" srcOrd="2" destOrd="0" presId="urn:microsoft.com/office/officeart/2005/8/layout/process1"/>
    <dgm:cxn modelId="{D505A868-CDB1-40F1-908C-957D7FD3A756}" type="presParOf" srcId="{49E602D8-CAC0-407D-805B-F536FC23A904}" destId="{4F94FAFA-2821-4B1D-B25C-563AD932C251}" srcOrd="3" destOrd="0" presId="urn:microsoft.com/office/officeart/2005/8/layout/process1"/>
    <dgm:cxn modelId="{F48308A9-7CE9-48A1-ACE0-E67D6987D0F9}" type="presParOf" srcId="{4F94FAFA-2821-4B1D-B25C-563AD932C251}" destId="{921FECF3-05D3-40C1-AE31-CB8BBEBE82FC}" srcOrd="0" destOrd="0" presId="urn:microsoft.com/office/officeart/2005/8/layout/process1"/>
    <dgm:cxn modelId="{624A7D4E-551A-432B-B514-7027F95CED42}" type="presParOf" srcId="{49E602D8-CAC0-407D-805B-F536FC23A904}" destId="{FB7B5EC6-9A49-4ABC-8D58-C4CB334F61E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3F1187-CD23-4DCD-9CDC-1EF3476997D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s-ES"/>
        </a:p>
      </dgm:t>
    </dgm:pt>
    <dgm:pt modelId="{ADC41C57-E43C-4C7B-AFDD-D85BA2E9F42E}">
      <dgm:prSet phldrT="[Texto]" custT="1"/>
      <dgm:spPr>
        <a:xfrm>
          <a:off x="8061" y="1171889"/>
          <a:ext cx="2409406" cy="1445644"/>
        </a:xfrm>
        <a:prstGeom prst="roundRect">
          <a:avLst>
            <a:gd name="adj" fmla="val 10000"/>
          </a:avLst>
        </a:prstGeom>
        <a:solidFill>
          <a:srgbClr val="8784C7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2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Archivo de Trámite</a:t>
          </a:r>
        </a:p>
      </dgm:t>
    </dgm:pt>
    <dgm:pt modelId="{C5E269F1-7D14-4B9D-8A19-9691E1C51B78}" type="parTrans" cxnId="{92424DC5-8D52-4680-A725-71591535AE26}">
      <dgm:prSet/>
      <dgm:spPr/>
      <dgm:t>
        <a:bodyPr/>
        <a:lstStyle/>
        <a:p>
          <a:endParaRPr lang="es-ES"/>
        </a:p>
      </dgm:t>
    </dgm:pt>
    <dgm:pt modelId="{337E30A9-AE72-494F-A396-0608D6CD7CE5}" type="sibTrans" cxnId="{92424DC5-8D52-4680-A725-71591535AE26}">
      <dgm:prSet/>
      <dgm:spPr>
        <a:xfrm>
          <a:off x="2658408" y="1595945"/>
          <a:ext cx="510794" cy="597532"/>
        </a:xfrm>
        <a:prstGeom prst="rightArrow">
          <a:avLst>
            <a:gd name="adj1" fmla="val 60000"/>
            <a:gd name="adj2" fmla="val 50000"/>
          </a:avLst>
        </a:prstGeom>
        <a:solidFill>
          <a:srgbClr val="8784C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endParaRPr lang="es-E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CD88DBBD-89CD-4630-B475-AAB0D67E81B1}">
      <dgm:prSet phldrT="[Texto]" custT="1"/>
      <dgm:spPr>
        <a:xfrm>
          <a:off x="3381230" y="1171889"/>
          <a:ext cx="2409406" cy="1445644"/>
        </a:xfrm>
        <a:prstGeom prst="roundRect">
          <a:avLst>
            <a:gd name="adj" fmla="val 10000"/>
          </a:avLst>
        </a:prstGeom>
        <a:solidFill>
          <a:srgbClr val="5D739A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2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Archivo de Concentración</a:t>
          </a:r>
        </a:p>
      </dgm:t>
    </dgm:pt>
    <dgm:pt modelId="{D2FD77D1-34EF-4563-81FC-9DDE65EA14F6}" type="parTrans" cxnId="{6C4C2210-BDC0-4F07-B1D3-40D185261BD4}">
      <dgm:prSet/>
      <dgm:spPr/>
      <dgm:t>
        <a:bodyPr/>
        <a:lstStyle/>
        <a:p>
          <a:endParaRPr lang="es-ES"/>
        </a:p>
      </dgm:t>
    </dgm:pt>
    <dgm:pt modelId="{9C5A3807-0D2A-43AF-B7D8-482A17AC3DDF}" type="sibTrans" cxnId="{6C4C2210-BDC0-4F07-B1D3-40D185261BD4}">
      <dgm:prSet/>
      <dgm:spPr>
        <a:xfrm>
          <a:off x="6031578" y="1595945"/>
          <a:ext cx="510794" cy="597532"/>
        </a:xfrm>
        <a:prstGeom prst="rightArrow">
          <a:avLst>
            <a:gd name="adj1" fmla="val 60000"/>
            <a:gd name="adj2" fmla="val 50000"/>
          </a:avLst>
        </a:prstGeom>
        <a:solidFill>
          <a:srgbClr val="5D739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endParaRPr lang="es-E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B10D9520-7A3C-417A-AF98-941818EA0319}">
      <dgm:prSet phldrT="[Texto]" custT="1"/>
      <dgm:spPr>
        <a:xfrm>
          <a:off x="6754400" y="1171889"/>
          <a:ext cx="2409406" cy="1445644"/>
        </a:xfrm>
        <a:prstGeom prst="roundRect">
          <a:avLst>
            <a:gd name="adj" fmla="val 10000"/>
          </a:avLst>
        </a:prstGeom>
        <a:solidFill>
          <a:srgbClr val="6997AF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s-ES" sz="2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Archivo Histórico</a:t>
          </a:r>
        </a:p>
      </dgm:t>
    </dgm:pt>
    <dgm:pt modelId="{D97688F0-F39A-4ADA-B330-74B6D8F74625}" type="parTrans" cxnId="{585ACEEE-A4B6-4531-8DB3-5563E339FA9F}">
      <dgm:prSet/>
      <dgm:spPr/>
      <dgm:t>
        <a:bodyPr/>
        <a:lstStyle/>
        <a:p>
          <a:endParaRPr lang="es-ES"/>
        </a:p>
      </dgm:t>
    </dgm:pt>
    <dgm:pt modelId="{81447F92-29DC-43A0-AF16-968894DF159B}" type="sibTrans" cxnId="{585ACEEE-A4B6-4531-8DB3-5563E339FA9F}">
      <dgm:prSet/>
      <dgm:spPr/>
      <dgm:t>
        <a:bodyPr/>
        <a:lstStyle/>
        <a:p>
          <a:endParaRPr lang="es-ES"/>
        </a:p>
      </dgm:t>
    </dgm:pt>
    <dgm:pt modelId="{49E602D8-CAC0-407D-805B-F536FC23A904}" type="pres">
      <dgm:prSet presAssocID="{DA3F1187-CD23-4DCD-9CDC-1EF3476997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A5D54D-8FDE-406D-9EC9-FC8937BCF0CE}" type="pres">
      <dgm:prSet presAssocID="{ADC41C57-E43C-4C7B-AFDD-D85BA2E9F4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8DC173-CFF3-4FF3-8814-217CDF590B8B}" type="pres">
      <dgm:prSet presAssocID="{337E30A9-AE72-494F-A396-0608D6CD7CE5}" presName="sibTrans" presStyleLbl="sibTrans2D1" presStyleIdx="0" presStyleCnt="2"/>
      <dgm:spPr/>
      <dgm:t>
        <a:bodyPr/>
        <a:lstStyle/>
        <a:p>
          <a:endParaRPr lang="es-MX"/>
        </a:p>
      </dgm:t>
    </dgm:pt>
    <dgm:pt modelId="{E01F99A3-D98B-4D5D-A7A4-E8F090FB658A}" type="pres">
      <dgm:prSet presAssocID="{337E30A9-AE72-494F-A396-0608D6CD7CE5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38B7BB7A-3F6D-4C96-AB1F-0BF998468C70}" type="pres">
      <dgm:prSet presAssocID="{CD88DBBD-89CD-4630-B475-AAB0D67E81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94FAFA-2821-4B1D-B25C-563AD932C251}" type="pres">
      <dgm:prSet presAssocID="{9C5A3807-0D2A-43AF-B7D8-482A17AC3DDF}" presName="sibTrans" presStyleLbl="sibTrans2D1" presStyleIdx="1" presStyleCnt="2"/>
      <dgm:spPr/>
      <dgm:t>
        <a:bodyPr/>
        <a:lstStyle/>
        <a:p>
          <a:endParaRPr lang="es-MX"/>
        </a:p>
      </dgm:t>
    </dgm:pt>
    <dgm:pt modelId="{921FECF3-05D3-40C1-AE31-CB8BBEBE82FC}" type="pres">
      <dgm:prSet presAssocID="{9C5A3807-0D2A-43AF-B7D8-482A17AC3DDF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FB7B5EC6-9A49-4ABC-8D58-C4CB334F61EB}" type="pres">
      <dgm:prSet presAssocID="{B10D9520-7A3C-417A-AF98-941818EA03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9C93118-C2E1-43C3-A6D8-14170C724735}" type="presOf" srcId="{CD88DBBD-89CD-4630-B475-AAB0D67E81B1}" destId="{38B7BB7A-3F6D-4C96-AB1F-0BF998468C70}" srcOrd="0" destOrd="0" presId="urn:microsoft.com/office/officeart/2005/8/layout/process1"/>
    <dgm:cxn modelId="{B95103B1-33F9-4D08-BB9A-4F3E65DED57D}" type="presOf" srcId="{9C5A3807-0D2A-43AF-B7D8-482A17AC3DDF}" destId="{921FECF3-05D3-40C1-AE31-CB8BBEBE82FC}" srcOrd="1" destOrd="0" presId="urn:microsoft.com/office/officeart/2005/8/layout/process1"/>
    <dgm:cxn modelId="{A9BDAF8A-DCAF-4290-8B65-227421034C6C}" type="presOf" srcId="{DA3F1187-CD23-4DCD-9CDC-1EF3476997D2}" destId="{49E602D8-CAC0-407D-805B-F536FC23A904}" srcOrd="0" destOrd="0" presId="urn:microsoft.com/office/officeart/2005/8/layout/process1"/>
    <dgm:cxn modelId="{92424DC5-8D52-4680-A725-71591535AE26}" srcId="{DA3F1187-CD23-4DCD-9CDC-1EF3476997D2}" destId="{ADC41C57-E43C-4C7B-AFDD-D85BA2E9F42E}" srcOrd="0" destOrd="0" parTransId="{C5E269F1-7D14-4B9D-8A19-9691E1C51B78}" sibTransId="{337E30A9-AE72-494F-A396-0608D6CD7CE5}"/>
    <dgm:cxn modelId="{6E009C61-843D-4B53-BFAD-367E52A4FC22}" type="presOf" srcId="{337E30A9-AE72-494F-A396-0608D6CD7CE5}" destId="{9A8DC173-CFF3-4FF3-8814-217CDF590B8B}" srcOrd="0" destOrd="0" presId="urn:microsoft.com/office/officeart/2005/8/layout/process1"/>
    <dgm:cxn modelId="{DE1141C6-4CE6-4EEC-ADDE-92C598742775}" type="presOf" srcId="{337E30A9-AE72-494F-A396-0608D6CD7CE5}" destId="{E01F99A3-D98B-4D5D-A7A4-E8F090FB658A}" srcOrd="1" destOrd="0" presId="urn:microsoft.com/office/officeart/2005/8/layout/process1"/>
    <dgm:cxn modelId="{6C4C2210-BDC0-4F07-B1D3-40D185261BD4}" srcId="{DA3F1187-CD23-4DCD-9CDC-1EF3476997D2}" destId="{CD88DBBD-89CD-4630-B475-AAB0D67E81B1}" srcOrd="1" destOrd="0" parTransId="{D2FD77D1-34EF-4563-81FC-9DDE65EA14F6}" sibTransId="{9C5A3807-0D2A-43AF-B7D8-482A17AC3DDF}"/>
    <dgm:cxn modelId="{9C229BBF-2A1E-4A79-B387-74C9CB455F44}" type="presOf" srcId="{9C5A3807-0D2A-43AF-B7D8-482A17AC3DDF}" destId="{4F94FAFA-2821-4B1D-B25C-563AD932C251}" srcOrd="0" destOrd="0" presId="urn:microsoft.com/office/officeart/2005/8/layout/process1"/>
    <dgm:cxn modelId="{66B5AD7B-1EC4-448E-8B63-E57977AC4491}" type="presOf" srcId="{ADC41C57-E43C-4C7B-AFDD-D85BA2E9F42E}" destId="{22A5D54D-8FDE-406D-9EC9-FC8937BCF0CE}" srcOrd="0" destOrd="0" presId="urn:microsoft.com/office/officeart/2005/8/layout/process1"/>
    <dgm:cxn modelId="{B759EE1E-1F42-4F6F-B325-FE0FE0391E34}" type="presOf" srcId="{B10D9520-7A3C-417A-AF98-941818EA0319}" destId="{FB7B5EC6-9A49-4ABC-8D58-C4CB334F61EB}" srcOrd="0" destOrd="0" presId="urn:microsoft.com/office/officeart/2005/8/layout/process1"/>
    <dgm:cxn modelId="{585ACEEE-A4B6-4531-8DB3-5563E339FA9F}" srcId="{DA3F1187-CD23-4DCD-9CDC-1EF3476997D2}" destId="{B10D9520-7A3C-417A-AF98-941818EA0319}" srcOrd="2" destOrd="0" parTransId="{D97688F0-F39A-4ADA-B330-74B6D8F74625}" sibTransId="{81447F92-29DC-43A0-AF16-968894DF159B}"/>
    <dgm:cxn modelId="{F948BB86-0EA6-4161-AB72-321941EA8535}" type="presParOf" srcId="{49E602D8-CAC0-407D-805B-F536FC23A904}" destId="{22A5D54D-8FDE-406D-9EC9-FC8937BCF0CE}" srcOrd="0" destOrd="0" presId="urn:microsoft.com/office/officeart/2005/8/layout/process1"/>
    <dgm:cxn modelId="{DF5EB444-C181-4ACC-8BFC-D66C0D691E7D}" type="presParOf" srcId="{49E602D8-CAC0-407D-805B-F536FC23A904}" destId="{9A8DC173-CFF3-4FF3-8814-217CDF590B8B}" srcOrd="1" destOrd="0" presId="urn:microsoft.com/office/officeart/2005/8/layout/process1"/>
    <dgm:cxn modelId="{BE97300D-2501-452F-9451-1F0877C74C00}" type="presParOf" srcId="{9A8DC173-CFF3-4FF3-8814-217CDF590B8B}" destId="{E01F99A3-D98B-4D5D-A7A4-E8F090FB658A}" srcOrd="0" destOrd="0" presId="urn:microsoft.com/office/officeart/2005/8/layout/process1"/>
    <dgm:cxn modelId="{27DB2E07-2CF0-40F2-8B6E-AFFB02FFFD49}" type="presParOf" srcId="{49E602D8-CAC0-407D-805B-F536FC23A904}" destId="{38B7BB7A-3F6D-4C96-AB1F-0BF998468C70}" srcOrd="2" destOrd="0" presId="urn:microsoft.com/office/officeart/2005/8/layout/process1"/>
    <dgm:cxn modelId="{D505A868-CDB1-40F1-908C-957D7FD3A756}" type="presParOf" srcId="{49E602D8-CAC0-407D-805B-F536FC23A904}" destId="{4F94FAFA-2821-4B1D-B25C-563AD932C251}" srcOrd="3" destOrd="0" presId="urn:microsoft.com/office/officeart/2005/8/layout/process1"/>
    <dgm:cxn modelId="{F48308A9-7CE9-48A1-ACE0-E67D6987D0F9}" type="presParOf" srcId="{4F94FAFA-2821-4B1D-B25C-563AD932C251}" destId="{921FECF3-05D3-40C1-AE31-CB8BBEBE82FC}" srcOrd="0" destOrd="0" presId="urn:microsoft.com/office/officeart/2005/8/layout/process1"/>
    <dgm:cxn modelId="{624A7D4E-551A-432B-B514-7027F95CED42}" type="presParOf" srcId="{49E602D8-CAC0-407D-805B-F536FC23A904}" destId="{FB7B5EC6-9A49-4ABC-8D58-C4CB334F61E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49025F-9C87-4982-9FC1-4A9D713DD446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F7685F0-8145-4E46-99DE-BFFCC3E0B4A6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459668" y="1285797"/>
          <a:ext cx="7560007" cy="826560"/>
        </a:xfrm>
        <a:prstGeom prst="roundRect">
          <a:avLst/>
        </a:prstGeom>
        <a:solidFill>
          <a:srgbClr val="FFFFFF"/>
        </a:solidFill>
        <a:ln w="55000" cap="flat" cmpd="thickThin" algn="ctr">
          <a:solidFill>
            <a:srgbClr val="1A0F49">
              <a:tint val="90000"/>
              <a:satMod val="130000"/>
            </a:srgbClr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MX" sz="1800" b="0" i="0" u="none" strike="noStrike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Reúne la documentación en trámite relativa a los asuntos iniciados, la cual es sometida a uso y consulta constante por parte de las mismas oficinas y otras unidades administrativas</a:t>
          </a:r>
          <a:r>
            <a:rPr kumimoji="0" lang="es-MX" sz="2000" b="0" i="0" u="none" strike="noStrike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.</a:t>
          </a:r>
          <a:endParaRPr lang="es-MX" sz="2000" dirty="0">
            <a:solidFill>
              <a:sysClr val="windowText" lastClr="000000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8E8AF1E1-DBEC-4986-A4DF-695642BD2FE5}" type="parTrans" cxnId="{2E6091A2-911B-496F-8020-8BDA171A5592}">
      <dgm:prSet/>
      <dgm:spPr/>
      <dgm:t>
        <a:bodyPr/>
        <a:lstStyle/>
        <a:p>
          <a:endParaRPr lang="es-MX"/>
        </a:p>
      </dgm:t>
    </dgm:pt>
    <dgm:pt modelId="{E1C60BEE-4AE7-4763-86E1-BA47D636763B}" type="sibTrans" cxnId="{2E6091A2-911B-496F-8020-8BDA171A5592}">
      <dgm:prSet/>
      <dgm:spPr/>
      <dgm:t>
        <a:bodyPr/>
        <a:lstStyle/>
        <a:p>
          <a:endParaRPr lang="es-MX"/>
        </a:p>
      </dgm:t>
    </dgm:pt>
    <dgm:pt modelId="{36921346-F43D-4CCB-9743-0F4803EF787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459668" y="2555877"/>
          <a:ext cx="7560007" cy="826560"/>
        </a:xfrm>
        <a:prstGeom prst="roundRect">
          <a:avLst/>
        </a:prstGeom>
        <a:solidFill>
          <a:srgbClr val="FFFFFF"/>
        </a:solidFill>
        <a:ln w="55000" cap="flat" cmpd="thickThin" algn="ctr">
          <a:solidFill>
            <a:srgbClr val="A9E26F">
              <a:tint val="90000"/>
              <a:satMod val="130000"/>
            </a:srgbClr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>
            <a:buNone/>
          </a:pPr>
          <a:r>
            <a:rPr lang="es-MX" sz="1800" b="0" dirty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rPr>
            <a:t>Unidad/área responsable de administrar expedientes de uso cotidiano y necesario para el ejercicio de las atribuciones y funciones de una unidad administrativa</a:t>
          </a:r>
        </a:p>
      </dgm:t>
    </dgm:pt>
    <dgm:pt modelId="{C1FDBD04-34ED-4190-A738-769CF5B6D3CE}" type="parTrans" cxnId="{8B42AB09-A5B7-4CCF-8B08-05D1FAECF084}">
      <dgm:prSet/>
      <dgm:spPr/>
      <dgm:t>
        <a:bodyPr/>
        <a:lstStyle/>
        <a:p>
          <a:endParaRPr lang="es-MX"/>
        </a:p>
      </dgm:t>
    </dgm:pt>
    <dgm:pt modelId="{09E2467B-DD20-4014-BE60-381F00E09E5B}" type="sibTrans" cxnId="{8B42AB09-A5B7-4CCF-8B08-05D1FAECF084}">
      <dgm:prSet/>
      <dgm:spPr/>
      <dgm:t>
        <a:bodyPr/>
        <a:lstStyle/>
        <a:p>
          <a:endParaRPr lang="es-MX"/>
        </a:p>
      </dgm:t>
    </dgm:pt>
    <dgm:pt modelId="{11E9651A-8E47-476D-A274-45FAC19C5B1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59668" y="15717"/>
          <a:ext cx="7560007" cy="826560"/>
        </a:xfrm>
        <a:prstGeom prst="roundRect">
          <a:avLst/>
        </a:prstGeom>
        <a:solidFill>
          <a:srgbClr val="FFFFFF"/>
        </a:solidFill>
        <a:ln w="55000" cap="flat" cmpd="thickThin" algn="ctr">
          <a:solidFill>
            <a:srgbClr val="FB3A7E">
              <a:tint val="90000"/>
              <a:satMod val="130000"/>
            </a:srgbClr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>
            <a:buNone/>
          </a:pPr>
          <a:r>
            <a:rPr lang="es-MX" sz="1800" dirty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rPr>
            <a:t>También conocido como archivo de oficina o gestión</a:t>
          </a:r>
        </a:p>
      </dgm:t>
    </dgm:pt>
    <dgm:pt modelId="{58D502E9-EFE5-4463-9555-F6835D4E91BC}" type="parTrans" cxnId="{C2CF78BA-085B-496A-B75E-C66642FDB20A}">
      <dgm:prSet/>
      <dgm:spPr/>
      <dgm:t>
        <a:bodyPr/>
        <a:lstStyle/>
        <a:p>
          <a:endParaRPr lang="es-ES"/>
        </a:p>
      </dgm:t>
    </dgm:pt>
    <dgm:pt modelId="{8B769648-F627-4774-AC43-F0BD7582E4A6}" type="sibTrans" cxnId="{C2CF78BA-085B-496A-B75E-C66642FDB20A}">
      <dgm:prSet/>
      <dgm:spPr/>
      <dgm:t>
        <a:bodyPr/>
        <a:lstStyle/>
        <a:p>
          <a:endParaRPr lang="es-ES"/>
        </a:p>
      </dgm:t>
    </dgm:pt>
    <dgm:pt modelId="{85922604-1454-47AD-ADD5-D667164AA327}" type="pres">
      <dgm:prSet presAssocID="{8849025F-9C87-4982-9FC1-4A9D713DD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7AD198E-5C74-43DC-AFA2-00C0D348FB80}" type="pres">
      <dgm:prSet presAssocID="{11E9651A-8E47-476D-A274-45FAC19C5B15}" presName="parentLin" presStyleCnt="0"/>
      <dgm:spPr/>
    </dgm:pt>
    <dgm:pt modelId="{0DFAD17A-1919-422A-937D-56CF26994C83}" type="pres">
      <dgm:prSet presAssocID="{11E9651A-8E47-476D-A274-45FAC19C5B15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2A2A926A-73D5-4164-9C2F-94A5D24D2A15}" type="pres">
      <dgm:prSet presAssocID="{11E9651A-8E47-476D-A274-45FAC19C5B15}" presName="parentText" presStyleLbl="node1" presStyleIdx="0" presStyleCnt="3" custScaleX="11747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C9895E-7DF3-4FDA-9F3F-2991C4CA10DB}" type="pres">
      <dgm:prSet presAssocID="{11E9651A-8E47-476D-A274-45FAC19C5B15}" presName="negativeSpace" presStyleCnt="0"/>
      <dgm:spPr/>
    </dgm:pt>
    <dgm:pt modelId="{6CD84BB5-E1E2-4478-9C31-55D0AE3B534D}" type="pres">
      <dgm:prSet presAssocID="{11E9651A-8E47-476D-A274-45FAC19C5B15}" presName="childText" presStyleLbl="conFgAcc1" presStyleIdx="0" presStyleCnt="3">
        <dgm:presLayoutVars>
          <dgm:bulletEnabled val="1"/>
        </dgm:presLayoutVars>
      </dgm:prSet>
      <dgm:spPr>
        <a:xfrm>
          <a:off x="0" y="428997"/>
          <a:ext cx="9193376" cy="705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B3A7E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7AB7D45B-837F-4652-8FFA-036351360968}" type="pres">
      <dgm:prSet presAssocID="{8B769648-F627-4774-AC43-F0BD7582E4A6}" presName="spaceBetweenRectangles" presStyleCnt="0"/>
      <dgm:spPr/>
    </dgm:pt>
    <dgm:pt modelId="{39CD2A00-4E1D-4273-8E85-F7BAAA5EC260}" type="pres">
      <dgm:prSet presAssocID="{DF7685F0-8145-4E46-99DE-BFFCC3E0B4A6}" presName="parentLin" presStyleCnt="0"/>
      <dgm:spPr/>
    </dgm:pt>
    <dgm:pt modelId="{6AAD4D2D-82A5-42E7-B36F-26B284AE879A}" type="pres">
      <dgm:prSet presAssocID="{DF7685F0-8145-4E46-99DE-BFFCC3E0B4A6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6588E8DA-B954-401D-BB80-B3B09CFFA37C}" type="pres">
      <dgm:prSet presAssocID="{DF7685F0-8145-4E46-99DE-BFFCC3E0B4A6}" presName="parentText" presStyleLbl="node1" presStyleIdx="1" presStyleCnt="3" custScaleX="11747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A51579-2C1B-4ABD-B4E9-24A3D7CE80D1}" type="pres">
      <dgm:prSet presAssocID="{DF7685F0-8145-4E46-99DE-BFFCC3E0B4A6}" presName="negativeSpace" presStyleCnt="0"/>
      <dgm:spPr/>
    </dgm:pt>
    <dgm:pt modelId="{E4562378-D98D-4CFA-A7BD-DFC02FC886B5}" type="pres">
      <dgm:prSet presAssocID="{DF7685F0-8145-4E46-99DE-BFFCC3E0B4A6}" presName="childText" presStyleLbl="conFgAcc1" presStyleIdx="1" presStyleCnt="3">
        <dgm:presLayoutVars>
          <dgm:bulletEnabled val="1"/>
        </dgm:presLayoutVars>
      </dgm:prSet>
      <dgm:spPr>
        <a:xfrm>
          <a:off x="0" y="1699077"/>
          <a:ext cx="9193376" cy="705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B3A7E">
              <a:hueOff val="-7473637"/>
              <a:satOff val="-14773"/>
              <a:lumOff val="2745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61364672-6B9D-46AA-BA3C-E099A4768FCF}" type="pres">
      <dgm:prSet presAssocID="{E1C60BEE-4AE7-4763-86E1-BA47D636763B}" presName="spaceBetweenRectangles" presStyleCnt="0"/>
      <dgm:spPr/>
    </dgm:pt>
    <dgm:pt modelId="{31A35152-77E9-45A1-830A-227BC555F25B}" type="pres">
      <dgm:prSet presAssocID="{36921346-F43D-4CCB-9743-0F4803EF7879}" presName="parentLin" presStyleCnt="0"/>
      <dgm:spPr/>
    </dgm:pt>
    <dgm:pt modelId="{9DFA4075-6A1E-4BA8-BC2D-C902B1C62BBA}" type="pres">
      <dgm:prSet presAssocID="{36921346-F43D-4CCB-9743-0F4803EF7879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F3CA8B19-3799-45E8-8568-F6A2DC0E5103}" type="pres">
      <dgm:prSet presAssocID="{36921346-F43D-4CCB-9743-0F4803EF7879}" presName="parentText" presStyleLbl="node1" presStyleIdx="2" presStyleCnt="3" custScaleX="11747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19783A-2770-46A6-9404-AC11D8767075}" type="pres">
      <dgm:prSet presAssocID="{36921346-F43D-4CCB-9743-0F4803EF7879}" presName="negativeSpace" presStyleCnt="0"/>
      <dgm:spPr/>
    </dgm:pt>
    <dgm:pt modelId="{7B704CAF-42C9-4DE6-84F7-421AC4D30066}" type="pres">
      <dgm:prSet presAssocID="{36921346-F43D-4CCB-9743-0F4803EF7879}" presName="childText" presStyleLbl="conFgAcc1" presStyleIdx="2" presStyleCnt="3">
        <dgm:presLayoutVars>
          <dgm:bulletEnabled val="1"/>
        </dgm:presLayoutVars>
      </dgm:prSet>
      <dgm:spPr>
        <a:xfrm>
          <a:off x="0" y="2969157"/>
          <a:ext cx="9193376" cy="705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B3A7E">
              <a:hueOff val="-14947275"/>
              <a:satOff val="-29547"/>
              <a:lumOff val="549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</dgm:ptLst>
  <dgm:cxnLst>
    <dgm:cxn modelId="{46BBB9E5-4DBE-494F-B57C-9C14F29B8D85}" type="presOf" srcId="{DF7685F0-8145-4E46-99DE-BFFCC3E0B4A6}" destId="{6AAD4D2D-82A5-42E7-B36F-26B284AE879A}" srcOrd="0" destOrd="0" presId="urn:microsoft.com/office/officeart/2005/8/layout/list1"/>
    <dgm:cxn modelId="{3FEB89BC-FA4B-451E-A745-F403716839DE}" type="presOf" srcId="{36921346-F43D-4CCB-9743-0F4803EF7879}" destId="{F3CA8B19-3799-45E8-8568-F6A2DC0E5103}" srcOrd="1" destOrd="0" presId="urn:microsoft.com/office/officeart/2005/8/layout/list1"/>
    <dgm:cxn modelId="{4FDFC563-4A5B-4A53-B773-69BFA29E917A}" type="presOf" srcId="{11E9651A-8E47-476D-A274-45FAC19C5B15}" destId="{0DFAD17A-1919-422A-937D-56CF26994C83}" srcOrd="0" destOrd="0" presId="urn:microsoft.com/office/officeart/2005/8/layout/list1"/>
    <dgm:cxn modelId="{2E6091A2-911B-496F-8020-8BDA171A5592}" srcId="{8849025F-9C87-4982-9FC1-4A9D713DD446}" destId="{DF7685F0-8145-4E46-99DE-BFFCC3E0B4A6}" srcOrd="1" destOrd="0" parTransId="{8E8AF1E1-DBEC-4986-A4DF-695642BD2FE5}" sibTransId="{E1C60BEE-4AE7-4763-86E1-BA47D636763B}"/>
    <dgm:cxn modelId="{67E7850D-5302-45E8-9887-2709947032AE}" type="presOf" srcId="{36921346-F43D-4CCB-9743-0F4803EF7879}" destId="{9DFA4075-6A1E-4BA8-BC2D-C902B1C62BBA}" srcOrd="0" destOrd="0" presId="urn:microsoft.com/office/officeart/2005/8/layout/list1"/>
    <dgm:cxn modelId="{1DEA4464-9165-4927-A2F9-6353712C0BD9}" type="presOf" srcId="{8849025F-9C87-4982-9FC1-4A9D713DD446}" destId="{85922604-1454-47AD-ADD5-D667164AA327}" srcOrd="0" destOrd="0" presId="urn:microsoft.com/office/officeart/2005/8/layout/list1"/>
    <dgm:cxn modelId="{8B42AB09-A5B7-4CCF-8B08-05D1FAECF084}" srcId="{8849025F-9C87-4982-9FC1-4A9D713DD446}" destId="{36921346-F43D-4CCB-9743-0F4803EF7879}" srcOrd="2" destOrd="0" parTransId="{C1FDBD04-34ED-4190-A738-769CF5B6D3CE}" sibTransId="{09E2467B-DD20-4014-BE60-381F00E09E5B}"/>
    <dgm:cxn modelId="{41C814DE-714A-4012-ABEA-69ED4E98F393}" type="presOf" srcId="{11E9651A-8E47-476D-A274-45FAC19C5B15}" destId="{2A2A926A-73D5-4164-9C2F-94A5D24D2A15}" srcOrd="1" destOrd="0" presId="urn:microsoft.com/office/officeart/2005/8/layout/list1"/>
    <dgm:cxn modelId="{99597745-F14D-4113-94B4-6F95707E4335}" type="presOf" srcId="{DF7685F0-8145-4E46-99DE-BFFCC3E0B4A6}" destId="{6588E8DA-B954-401D-BB80-B3B09CFFA37C}" srcOrd="1" destOrd="0" presId="urn:microsoft.com/office/officeart/2005/8/layout/list1"/>
    <dgm:cxn modelId="{C2CF78BA-085B-496A-B75E-C66642FDB20A}" srcId="{8849025F-9C87-4982-9FC1-4A9D713DD446}" destId="{11E9651A-8E47-476D-A274-45FAC19C5B15}" srcOrd="0" destOrd="0" parTransId="{58D502E9-EFE5-4463-9555-F6835D4E91BC}" sibTransId="{8B769648-F627-4774-AC43-F0BD7582E4A6}"/>
    <dgm:cxn modelId="{CF62BAB7-A7C0-49C0-9055-D1EE6756F398}" type="presParOf" srcId="{85922604-1454-47AD-ADD5-D667164AA327}" destId="{D7AD198E-5C74-43DC-AFA2-00C0D348FB80}" srcOrd="0" destOrd="0" presId="urn:microsoft.com/office/officeart/2005/8/layout/list1"/>
    <dgm:cxn modelId="{AF54108A-0EE5-44BE-853F-688633E7FE05}" type="presParOf" srcId="{D7AD198E-5C74-43DC-AFA2-00C0D348FB80}" destId="{0DFAD17A-1919-422A-937D-56CF26994C83}" srcOrd="0" destOrd="0" presId="urn:microsoft.com/office/officeart/2005/8/layout/list1"/>
    <dgm:cxn modelId="{AB363BD7-CAB5-4B6D-973F-BF9984B64736}" type="presParOf" srcId="{D7AD198E-5C74-43DC-AFA2-00C0D348FB80}" destId="{2A2A926A-73D5-4164-9C2F-94A5D24D2A15}" srcOrd="1" destOrd="0" presId="urn:microsoft.com/office/officeart/2005/8/layout/list1"/>
    <dgm:cxn modelId="{579B2923-4BCD-427A-B0E3-71FA7DBAF045}" type="presParOf" srcId="{85922604-1454-47AD-ADD5-D667164AA327}" destId="{DAC9895E-7DF3-4FDA-9F3F-2991C4CA10DB}" srcOrd="1" destOrd="0" presId="urn:microsoft.com/office/officeart/2005/8/layout/list1"/>
    <dgm:cxn modelId="{A455F3DA-EC9E-4DD7-B4CA-CDCEC8FBE29F}" type="presParOf" srcId="{85922604-1454-47AD-ADD5-D667164AA327}" destId="{6CD84BB5-E1E2-4478-9C31-55D0AE3B534D}" srcOrd="2" destOrd="0" presId="urn:microsoft.com/office/officeart/2005/8/layout/list1"/>
    <dgm:cxn modelId="{764E449E-CAC6-4B26-84AC-9DEFAA6DB2CA}" type="presParOf" srcId="{85922604-1454-47AD-ADD5-D667164AA327}" destId="{7AB7D45B-837F-4652-8FFA-036351360968}" srcOrd="3" destOrd="0" presId="urn:microsoft.com/office/officeart/2005/8/layout/list1"/>
    <dgm:cxn modelId="{B3D039A9-7DA8-4748-904A-7FD9870A4D0F}" type="presParOf" srcId="{85922604-1454-47AD-ADD5-D667164AA327}" destId="{39CD2A00-4E1D-4273-8E85-F7BAAA5EC260}" srcOrd="4" destOrd="0" presId="urn:microsoft.com/office/officeart/2005/8/layout/list1"/>
    <dgm:cxn modelId="{B739448B-2687-4C0E-BDA6-ABE1D05AA773}" type="presParOf" srcId="{39CD2A00-4E1D-4273-8E85-F7BAAA5EC260}" destId="{6AAD4D2D-82A5-42E7-B36F-26B284AE879A}" srcOrd="0" destOrd="0" presId="urn:microsoft.com/office/officeart/2005/8/layout/list1"/>
    <dgm:cxn modelId="{6A4F3ED8-8F6D-476F-9F46-8544237ED5C5}" type="presParOf" srcId="{39CD2A00-4E1D-4273-8E85-F7BAAA5EC260}" destId="{6588E8DA-B954-401D-BB80-B3B09CFFA37C}" srcOrd="1" destOrd="0" presId="urn:microsoft.com/office/officeart/2005/8/layout/list1"/>
    <dgm:cxn modelId="{14E7A22F-7DA8-41A1-B1DF-AF8EFFBE2FE4}" type="presParOf" srcId="{85922604-1454-47AD-ADD5-D667164AA327}" destId="{C2A51579-2C1B-4ABD-B4E9-24A3D7CE80D1}" srcOrd="5" destOrd="0" presId="urn:microsoft.com/office/officeart/2005/8/layout/list1"/>
    <dgm:cxn modelId="{6EA90E0A-6BDC-4D7E-A9BE-0A6DE82CD99C}" type="presParOf" srcId="{85922604-1454-47AD-ADD5-D667164AA327}" destId="{E4562378-D98D-4CFA-A7BD-DFC02FC886B5}" srcOrd="6" destOrd="0" presId="urn:microsoft.com/office/officeart/2005/8/layout/list1"/>
    <dgm:cxn modelId="{08B63D10-92EB-4C23-B84E-B6978E6B6006}" type="presParOf" srcId="{85922604-1454-47AD-ADD5-D667164AA327}" destId="{61364672-6B9D-46AA-BA3C-E099A4768FCF}" srcOrd="7" destOrd="0" presId="urn:microsoft.com/office/officeart/2005/8/layout/list1"/>
    <dgm:cxn modelId="{78F42814-C916-49E5-9D45-2E74BAF1661A}" type="presParOf" srcId="{85922604-1454-47AD-ADD5-D667164AA327}" destId="{31A35152-77E9-45A1-830A-227BC555F25B}" srcOrd="8" destOrd="0" presId="urn:microsoft.com/office/officeart/2005/8/layout/list1"/>
    <dgm:cxn modelId="{5A15712E-6343-43C2-9B7D-8C978450CDFD}" type="presParOf" srcId="{31A35152-77E9-45A1-830A-227BC555F25B}" destId="{9DFA4075-6A1E-4BA8-BC2D-C902B1C62BBA}" srcOrd="0" destOrd="0" presId="urn:microsoft.com/office/officeart/2005/8/layout/list1"/>
    <dgm:cxn modelId="{A6A23DD3-3D5C-4141-A093-43160CE9932A}" type="presParOf" srcId="{31A35152-77E9-45A1-830A-227BC555F25B}" destId="{F3CA8B19-3799-45E8-8568-F6A2DC0E5103}" srcOrd="1" destOrd="0" presId="urn:microsoft.com/office/officeart/2005/8/layout/list1"/>
    <dgm:cxn modelId="{110EA368-8E82-4F77-B658-A30BDC5D9BCB}" type="presParOf" srcId="{85922604-1454-47AD-ADD5-D667164AA327}" destId="{F419783A-2770-46A6-9404-AC11D8767075}" srcOrd="9" destOrd="0" presId="urn:microsoft.com/office/officeart/2005/8/layout/list1"/>
    <dgm:cxn modelId="{C90C646D-2D54-4793-AB02-975F5FF05E5C}" type="presParOf" srcId="{85922604-1454-47AD-ADD5-D667164AA327}" destId="{7B704CAF-42C9-4DE6-84F7-421AC4D300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5F85E1-BF24-43CB-A49A-6A2D04AD9257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A302DBC-BC67-4FAA-BF39-815EE75A3751}">
      <dgm:prSet phldrT="[Texto]" custT="1"/>
      <dgm:spPr/>
      <dgm:t>
        <a:bodyPr/>
        <a:lstStyle/>
        <a:p>
          <a:r>
            <a:rPr lang="es-ES" sz="2200" dirty="0"/>
            <a:t>FONDO</a:t>
          </a:r>
        </a:p>
      </dgm:t>
    </dgm:pt>
    <dgm:pt modelId="{EA77ECD6-CFE4-4CCE-8F2A-459166CF5287}" type="parTrans" cxnId="{6F53F2F3-9FE5-4CE6-81B3-662D5D315409}">
      <dgm:prSet/>
      <dgm:spPr/>
      <dgm:t>
        <a:bodyPr/>
        <a:lstStyle/>
        <a:p>
          <a:endParaRPr lang="es-ES"/>
        </a:p>
      </dgm:t>
    </dgm:pt>
    <dgm:pt modelId="{B921528A-7A0F-4A4A-B992-072DC3440893}" type="sibTrans" cxnId="{6F53F2F3-9FE5-4CE6-81B3-662D5D315409}">
      <dgm:prSet/>
      <dgm:spPr/>
      <dgm:t>
        <a:bodyPr/>
        <a:lstStyle/>
        <a:p>
          <a:endParaRPr lang="es-ES"/>
        </a:p>
      </dgm:t>
    </dgm:pt>
    <dgm:pt modelId="{377445A5-EAE9-4258-98E6-5833CBA6FC4F}" type="asst">
      <dgm:prSet phldrT="[Texto]" custT="1"/>
      <dgm:spPr/>
      <dgm:t>
        <a:bodyPr/>
        <a:lstStyle/>
        <a:p>
          <a:r>
            <a:rPr lang="es-ES" sz="2400" dirty="0"/>
            <a:t>Sección</a:t>
          </a:r>
        </a:p>
      </dgm:t>
    </dgm:pt>
    <dgm:pt modelId="{817D2A48-4EAF-4106-BF98-E6E79BF1600D}" type="parTrans" cxnId="{867FB99B-AB38-4C95-9D85-6D5E765D7EFB}">
      <dgm:prSet/>
      <dgm:spPr/>
      <dgm:t>
        <a:bodyPr/>
        <a:lstStyle/>
        <a:p>
          <a:endParaRPr lang="es-ES"/>
        </a:p>
      </dgm:t>
    </dgm:pt>
    <dgm:pt modelId="{E066DA59-73D4-46F4-B67B-8E1C77935DD7}" type="sibTrans" cxnId="{867FB99B-AB38-4C95-9D85-6D5E765D7EFB}">
      <dgm:prSet/>
      <dgm:spPr/>
      <dgm:t>
        <a:bodyPr/>
        <a:lstStyle/>
        <a:p>
          <a:endParaRPr lang="es-ES"/>
        </a:p>
      </dgm:t>
    </dgm:pt>
    <dgm:pt modelId="{A871DD97-C965-47AD-9466-4B25F4308D92}">
      <dgm:prSet phldrT="[Texto]" custT="1"/>
      <dgm:spPr/>
      <dgm:t>
        <a:bodyPr/>
        <a:lstStyle/>
        <a:p>
          <a:r>
            <a:rPr lang="es-ES" sz="2400" dirty="0"/>
            <a:t>Serie</a:t>
          </a:r>
        </a:p>
      </dgm:t>
    </dgm:pt>
    <dgm:pt modelId="{0E77B77B-741C-4DCA-A07A-B6C55941991B}" type="parTrans" cxnId="{C41AE1FB-A70C-42FC-8468-9BE30B5B697E}">
      <dgm:prSet/>
      <dgm:spPr/>
      <dgm:t>
        <a:bodyPr/>
        <a:lstStyle/>
        <a:p>
          <a:endParaRPr lang="es-ES"/>
        </a:p>
      </dgm:t>
    </dgm:pt>
    <dgm:pt modelId="{5A3C2859-4C20-4284-88AC-07D7D5D6DC59}" type="sibTrans" cxnId="{C41AE1FB-A70C-42FC-8468-9BE30B5B697E}">
      <dgm:prSet/>
      <dgm:spPr/>
      <dgm:t>
        <a:bodyPr/>
        <a:lstStyle/>
        <a:p>
          <a:endParaRPr lang="es-ES"/>
        </a:p>
      </dgm:t>
    </dgm:pt>
    <dgm:pt modelId="{A56705D8-1B14-4241-B411-70A5B613718A}">
      <dgm:prSet phldrT="[Texto]" custT="1"/>
      <dgm:spPr/>
      <dgm:t>
        <a:bodyPr/>
        <a:lstStyle/>
        <a:p>
          <a:r>
            <a:rPr lang="es-ES" sz="2000" dirty="0"/>
            <a:t>Expediente</a:t>
          </a:r>
        </a:p>
      </dgm:t>
    </dgm:pt>
    <dgm:pt modelId="{D1356CE6-1F8E-4961-A445-8D867C90F52D}" type="parTrans" cxnId="{A72ED6C4-1C03-4344-ACDE-FDFEE4A1BDDB}">
      <dgm:prSet/>
      <dgm:spPr/>
      <dgm:t>
        <a:bodyPr/>
        <a:lstStyle/>
        <a:p>
          <a:endParaRPr lang="es-ES"/>
        </a:p>
      </dgm:t>
    </dgm:pt>
    <dgm:pt modelId="{B63F5884-718C-4C9D-82AD-878C25DBEBA0}" type="sibTrans" cxnId="{A72ED6C4-1C03-4344-ACDE-FDFEE4A1BDDB}">
      <dgm:prSet/>
      <dgm:spPr/>
      <dgm:t>
        <a:bodyPr/>
        <a:lstStyle/>
        <a:p>
          <a:endParaRPr lang="es-ES"/>
        </a:p>
      </dgm:t>
    </dgm:pt>
    <dgm:pt modelId="{4548EE36-2952-4511-80A9-43B91F849BC1}">
      <dgm:prSet phldrT="[Texto]" custT="1"/>
      <dgm:spPr/>
      <dgm:t>
        <a:bodyPr/>
        <a:lstStyle/>
        <a:p>
          <a:r>
            <a:rPr lang="es-ES" sz="1600" dirty="0"/>
            <a:t>Documento</a:t>
          </a:r>
        </a:p>
      </dgm:t>
    </dgm:pt>
    <dgm:pt modelId="{7955F2AA-080E-4CF4-986E-96234C66E256}" type="parTrans" cxnId="{2B91822D-0CCF-427C-901B-86F8D1C837F8}">
      <dgm:prSet/>
      <dgm:spPr/>
      <dgm:t>
        <a:bodyPr/>
        <a:lstStyle/>
        <a:p>
          <a:endParaRPr lang="es-ES"/>
        </a:p>
      </dgm:t>
    </dgm:pt>
    <dgm:pt modelId="{69B8298C-9D9E-49C4-96DB-BC5A7F0A7FB5}" type="sibTrans" cxnId="{2B91822D-0CCF-427C-901B-86F8D1C837F8}">
      <dgm:prSet/>
      <dgm:spPr/>
      <dgm:t>
        <a:bodyPr/>
        <a:lstStyle/>
        <a:p>
          <a:endParaRPr lang="es-ES"/>
        </a:p>
      </dgm:t>
    </dgm:pt>
    <dgm:pt modelId="{6DD69DD7-25FE-46A0-988E-51957F1A2F8E}" type="pres">
      <dgm:prSet presAssocID="{285F85E1-BF24-43CB-A49A-6A2D04AD92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BBC54CF-9CE0-411B-850A-0E82AD97A62B}" type="pres">
      <dgm:prSet presAssocID="{EA302DBC-BC67-4FAA-BF39-815EE75A3751}" presName="hierRoot1" presStyleCnt="0"/>
      <dgm:spPr/>
    </dgm:pt>
    <dgm:pt modelId="{37A73D41-7FE6-400B-BC6C-C369661EFBA4}" type="pres">
      <dgm:prSet presAssocID="{EA302DBC-BC67-4FAA-BF39-815EE75A3751}" presName="composite" presStyleCnt="0"/>
      <dgm:spPr/>
    </dgm:pt>
    <dgm:pt modelId="{C542E5B3-5F3D-4122-80D3-91275B3794A3}" type="pres">
      <dgm:prSet presAssocID="{EA302DBC-BC67-4FAA-BF39-815EE75A3751}" presName="background" presStyleLbl="node0" presStyleIdx="0" presStyleCnt="1"/>
      <dgm:spPr/>
    </dgm:pt>
    <dgm:pt modelId="{2AB10FAD-7119-4B87-AAF9-31E394F73422}" type="pres">
      <dgm:prSet presAssocID="{EA302DBC-BC67-4FAA-BF39-815EE75A3751}" presName="text" presStyleLbl="fgAcc0" presStyleIdx="0" presStyleCnt="1" custScaleX="14647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F95980-BB09-4AFC-B6CF-D6DA113EC4C4}" type="pres">
      <dgm:prSet presAssocID="{EA302DBC-BC67-4FAA-BF39-815EE75A3751}" presName="hierChild2" presStyleCnt="0"/>
      <dgm:spPr/>
    </dgm:pt>
    <dgm:pt modelId="{607CFBFA-CC85-4B73-80FB-6CB1FC07158C}" type="pres">
      <dgm:prSet presAssocID="{817D2A48-4EAF-4106-BF98-E6E79BF1600D}" presName="Name10" presStyleLbl="parChTrans1D2" presStyleIdx="0" presStyleCnt="1"/>
      <dgm:spPr/>
      <dgm:t>
        <a:bodyPr/>
        <a:lstStyle/>
        <a:p>
          <a:endParaRPr lang="es-MX"/>
        </a:p>
      </dgm:t>
    </dgm:pt>
    <dgm:pt modelId="{B57643F6-ACA0-4484-ACF0-D387B178DFC8}" type="pres">
      <dgm:prSet presAssocID="{377445A5-EAE9-4258-98E6-5833CBA6FC4F}" presName="hierRoot2" presStyleCnt="0"/>
      <dgm:spPr/>
    </dgm:pt>
    <dgm:pt modelId="{18AAA3D5-D417-467E-92FB-F89B93B593B7}" type="pres">
      <dgm:prSet presAssocID="{377445A5-EAE9-4258-98E6-5833CBA6FC4F}" presName="composite2" presStyleCnt="0"/>
      <dgm:spPr/>
    </dgm:pt>
    <dgm:pt modelId="{9E5114E3-59B4-495F-80DB-F9A07A81A7D3}" type="pres">
      <dgm:prSet presAssocID="{377445A5-EAE9-4258-98E6-5833CBA6FC4F}" presName="background2" presStyleLbl="asst1" presStyleIdx="0" presStyleCnt="1"/>
      <dgm:spPr/>
    </dgm:pt>
    <dgm:pt modelId="{EB9D51CF-1B3A-4CE9-8B66-5D3D26D27FC9}" type="pres">
      <dgm:prSet presAssocID="{377445A5-EAE9-4258-98E6-5833CBA6FC4F}" presName="text2" presStyleLbl="fgAcc2" presStyleIdx="0" presStyleCnt="1" custScaleX="14647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CC7092-22FC-4E06-8696-CEBC18DD793B}" type="pres">
      <dgm:prSet presAssocID="{377445A5-EAE9-4258-98E6-5833CBA6FC4F}" presName="hierChild3" presStyleCnt="0"/>
      <dgm:spPr/>
    </dgm:pt>
    <dgm:pt modelId="{9C4705D8-2A5A-4861-913E-39CBC1F83690}" type="pres">
      <dgm:prSet presAssocID="{0E77B77B-741C-4DCA-A07A-B6C55941991B}" presName="Name17" presStyleLbl="parChTrans1D3" presStyleIdx="0" presStyleCnt="1"/>
      <dgm:spPr/>
      <dgm:t>
        <a:bodyPr/>
        <a:lstStyle/>
        <a:p>
          <a:endParaRPr lang="es-MX"/>
        </a:p>
      </dgm:t>
    </dgm:pt>
    <dgm:pt modelId="{2D63EEEE-960B-4B17-A72A-ED96381EDA52}" type="pres">
      <dgm:prSet presAssocID="{A871DD97-C965-47AD-9466-4B25F4308D92}" presName="hierRoot3" presStyleCnt="0"/>
      <dgm:spPr/>
    </dgm:pt>
    <dgm:pt modelId="{096C03B5-94C0-4F51-A233-DF58BF2EC678}" type="pres">
      <dgm:prSet presAssocID="{A871DD97-C965-47AD-9466-4B25F4308D92}" presName="composite3" presStyleCnt="0"/>
      <dgm:spPr/>
    </dgm:pt>
    <dgm:pt modelId="{F650A650-6721-4688-9894-A8EB4E7A4A2E}" type="pres">
      <dgm:prSet presAssocID="{A871DD97-C965-47AD-9466-4B25F4308D92}" presName="background3" presStyleLbl="node3" presStyleIdx="0" presStyleCnt="1"/>
      <dgm:spPr/>
    </dgm:pt>
    <dgm:pt modelId="{7944B97A-E0F6-4595-989F-CF5D3AB72799}" type="pres">
      <dgm:prSet presAssocID="{A871DD97-C965-47AD-9466-4B25F4308D92}" presName="text3" presStyleLbl="fgAcc3" presStyleIdx="0" presStyleCnt="1" custScaleX="1331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EA3AB59-683A-498D-A151-AF70C3E24516}" type="pres">
      <dgm:prSet presAssocID="{A871DD97-C965-47AD-9466-4B25F4308D92}" presName="hierChild4" presStyleCnt="0"/>
      <dgm:spPr/>
    </dgm:pt>
    <dgm:pt modelId="{2B5A3C4F-EE7F-478E-994C-643BEDA1114E}" type="pres">
      <dgm:prSet presAssocID="{D1356CE6-1F8E-4961-A445-8D867C90F52D}" presName="Name23" presStyleLbl="parChTrans1D4" presStyleIdx="0" presStyleCnt="2"/>
      <dgm:spPr/>
      <dgm:t>
        <a:bodyPr/>
        <a:lstStyle/>
        <a:p>
          <a:endParaRPr lang="es-MX"/>
        </a:p>
      </dgm:t>
    </dgm:pt>
    <dgm:pt modelId="{DCF0ECB8-4A3A-4C9C-9A7C-6A0BBC170EC5}" type="pres">
      <dgm:prSet presAssocID="{A56705D8-1B14-4241-B411-70A5B613718A}" presName="hierRoot4" presStyleCnt="0"/>
      <dgm:spPr/>
    </dgm:pt>
    <dgm:pt modelId="{4B0DCF1D-455F-4B17-B475-E51DB3091B24}" type="pres">
      <dgm:prSet presAssocID="{A56705D8-1B14-4241-B411-70A5B613718A}" presName="composite4" presStyleCnt="0"/>
      <dgm:spPr/>
    </dgm:pt>
    <dgm:pt modelId="{C16A5A3C-6E6C-4FED-B799-AFA91849CFC8}" type="pres">
      <dgm:prSet presAssocID="{A56705D8-1B14-4241-B411-70A5B613718A}" presName="background4" presStyleLbl="node4" presStyleIdx="0" presStyleCnt="2"/>
      <dgm:spPr/>
    </dgm:pt>
    <dgm:pt modelId="{DD60474B-66A0-4F8C-A89A-2E1E0CFFE20A}" type="pres">
      <dgm:prSet presAssocID="{A56705D8-1B14-4241-B411-70A5B613718A}" presName="text4" presStyleLbl="fgAcc4" presStyleIdx="0" presStyleCnt="2" custScaleX="1331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390BDB0-D8A9-4B8B-ADC0-1CA32955EAD5}" type="pres">
      <dgm:prSet presAssocID="{A56705D8-1B14-4241-B411-70A5B613718A}" presName="hierChild5" presStyleCnt="0"/>
      <dgm:spPr/>
    </dgm:pt>
    <dgm:pt modelId="{95D87C74-E33A-46B1-A83E-D8FED2B00009}" type="pres">
      <dgm:prSet presAssocID="{7955F2AA-080E-4CF4-986E-96234C66E256}" presName="Name23" presStyleLbl="parChTrans1D4" presStyleIdx="1" presStyleCnt="2"/>
      <dgm:spPr/>
      <dgm:t>
        <a:bodyPr/>
        <a:lstStyle/>
        <a:p>
          <a:endParaRPr lang="es-MX"/>
        </a:p>
      </dgm:t>
    </dgm:pt>
    <dgm:pt modelId="{F5EA8441-24EA-496A-930B-627836336A54}" type="pres">
      <dgm:prSet presAssocID="{4548EE36-2952-4511-80A9-43B91F849BC1}" presName="hierRoot4" presStyleCnt="0"/>
      <dgm:spPr/>
    </dgm:pt>
    <dgm:pt modelId="{A1000DFB-5964-412C-AE2F-0788735C7749}" type="pres">
      <dgm:prSet presAssocID="{4548EE36-2952-4511-80A9-43B91F849BC1}" presName="composite4" presStyleCnt="0"/>
      <dgm:spPr/>
    </dgm:pt>
    <dgm:pt modelId="{3FDAB04C-0C19-4ABC-88A9-FC67C038EB29}" type="pres">
      <dgm:prSet presAssocID="{4548EE36-2952-4511-80A9-43B91F849BC1}" presName="background4" presStyleLbl="node4" presStyleIdx="1" presStyleCnt="2"/>
      <dgm:spPr/>
    </dgm:pt>
    <dgm:pt modelId="{013A3F29-6EBA-40FF-BC57-B278F93C2351}" type="pres">
      <dgm:prSet presAssocID="{4548EE36-2952-4511-80A9-43B91F849BC1}" presName="text4" presStyleLbl="fgAcc4" presStyleIdx="1" presStyleCnt="2" custScaleX="11371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610D9B-DB6B-4E3D-88C2-75A95117C40D}" type="pres">
      <dgm:prSet presAssocID="{4548EE36-2952-4511-80A9-43B91F849BC1}" presName="hierChild5" presStyleCnt="0"/>
      <dgm:spPr/>
    </dgm:pt>
  </dgm:ptLst>
  <dgm:cxnLst>
    <dgm:cxn modelId="{47A0D692-3BA3-4536-8A9D-9745881F59E0}" type="presOf" srcId="{A56705D8-1B14-4241-B411-70A5B613718A}" destId="{DD60474B-66A0-4F8C-A89A-2E1E0CFFE20A}" srcOrd="0" destOrd="0" presId="urn:microsoft.com/office/officeart/2005/8/layout/hierarchy1"/>
    <dgm:cxn modelId="{3466BBAD-5CD4-47CF-B7E1-5F612997E399}" type="presOf" srcId="{377445A5-EAE9-4258-98E6-5833CBA6FC4F}" destId="{EB9D51CF-1B3A-4CE9-8B66-5D3D26D27FC9}" srcOrd="0" destOrd="0" presId="urn:microsoft.com/office/officeart/2005/8/layout/hierarchy1"/>
    <dgm:cxn modelId="{9F4DA83C-82FD-44A3-83C6-6B169D35FDAA}" type="presOf" srcId="{A871DD97-C965-47AD-9466-4B25F4308D92}" destId="{7944B97A-E0F6-4595-989F-CF5D3AB72799}" srcOrd="0" destOrd="0" presId="urn:microsoft.com/office/officeart/2005/8/layout/hierarchy1"/>
    <dgm:cxn modelId="{C41AE1FB-A70C-42FC-8468-9BE30B5B697E}" srcId="{377445A5-EAE9-4258-98E6-5833CBA6FC4F}" destId="{A871DD97-C965-47AD-9466-4B25F4308D92}" srcOrd="0" destOrd="0" parTransId="{0E77B77B-741C-4DCA-A07A-B6C55941991B}" sibTransId="{5A3C2859-4C20-4284-88AC-07D7D5D6DC59}"/>
    <dgm:cxn modelId="{9862F7D8-C793-4B1A-80DB-331F193D1824}" type="presOf" srcId="{0E77B77B-741C-4DCA-A07A-B6C55941991B}" destId="{9C4705D8-2A5A-4861-913E-39CBC1F83690}" srcOrd="0" destOrd="0" presId="urn:microsoft.com/office/officeart/2005/8/layout/hierarchy1"/>
    <dgm:cxn modelId="{6643F166-B854-4EED-A6BD-B954FDF86E87}" type="presOf" srcId="{4548EE36-2952-4511-80A9-43B91F849BC1}" destId="{013A3F29-6EBA-40FF-BC57-B278F93C2351}" srcOrd="0" destOrd="0" presId="urn:microsoft.com/office/officeart/2005/8/layout/hierarchy1"/>
    <dgm:cxn modelId="{799E2759-5161-479E-9741-FFEAC01733B5}" type="presOf" srcId="{7955F2AA-080E-4CF4-986E-96234C66E256}" destId="{95D87C74-E33A-46B1-A83E-D8FED2B00009}" srcOrd="0" destOrd="0" presId="urn:microsoft.com/office/officeart/2005/8/layout/hierarchy1"/>
    <dgm:cxn modelId="{6F53F2F3-9FE5-4CE6-81B3-662D5D315409}" srcId="{285F85E1-BF24-43CB-A49A-6A2D04AD9257}" destId="{EA302DBC-BC67-4FAA-BF39-815EE75A3751}" srcOrd="0" destOrd="0" parTransId="{EA77ECD6-CFE4-4CCE-8F2A-459166CF5287}" sibTransId="{B921528A-7A0F-4A4A-B992-072DC3440893}"/>
    <dgm:cxn modelId="{2B91822D-0CCF-427C-901B-86F8D1C837F8}" srcId="{A56705D8-1B14-4241-B411-70A5B613718A}" destId="{4548EE36-2952-4511-80A9-43B91F849BC1}" srcOrd="0" destOrd="0" parTransId="{7955F2AA-080E-4CF4-986E-96234C66E256}" sibTransId="{69B8298C-9D9E-49C4-96DB-BC5A7F0A7FB5}"/>
    <dgm:cxn modelId="{9E0B5A8D-93A4-4328-B9D9-AD3B0DFD0BD0}" type="presOf" srcId="{D1356CE6-1F8E-4961-A445-8D867C90F52D}" destId="{2B5A3C4F-EE7F-478E-994C-643BEDA1114E}" srcOrd="0" destOrd="0" presId="urn:microsoft.com/office/officeart/2005/8/layout/hierarchy1"/>
    <dgm:cxn modelId="{EAAD6A5E-5AD6-463A-81F5-A81E63CBB146}" type="presOf" srcId="{285F85E1-BF24-43CB-A49A-6A2D04AD9257}" destId="{6DD69DD7-25FE-46A0-988E-51957F1A2F8E}" srcOrd="0" destOrd="0" presId="urn:microsoft.com/office/officeart/2005/8/layout/hierarchy1"/>
    <dgm:cxn modelId="{A72ED6C4-1C03-4344-ACDE-FDFEE4A1BDDB}" srcId="{A871DD97-C965-47AD-9466-4B25F4308D92}" destId="{A56705D8-1B14-4241-B411-70A5B613718A}" srcOrd="0" destOrd="0" parTransId="{D1356CE6-1F8E-4961-A445-8D867C90F52D}" sibTransId="{B63F5884-718C-4C9D-82AD-878C25DBEBA0}"/>
    <dgm:cxn modelId="{867FB99B-AB38-4C95-9D85-6D5E765D7EFB}" srcId="{EA302DBC-BC67-4FAA-BF39-815EE75A3751}" destId="{377445A5-EAE9-4258-98E6-5833CBA6FC4F}" srcOrd="0" destOrd="0" parTransId="{817D2A48-4EAF-4106-BF98-E6E79BF1600D}" sibTransId="{E066DA59-73D4-46F4-B67B-8E1C77935DD7}"/>
    <dgm:cxn modelId="{ED6522DF-06BA-4CD1-AB57-4BA4B8389B3A}" type="presOf" srcId="{EA302DBC-BC67-4FAA-BF39-815EE75A3751}" destId="{2AB10FAD-7119-4B87-AAF9-31E394F73422}" srcOrd="0" destOrd="0" presId="urn:microsoft.com/office/officeart/2005/8/layout/hierarchy1"/>
    <dgm:cxn modelId="{449F2A22-D0DF-45CF-AD03-DC77463E341A}" type="presOf" srcId="{817D2A48-4EAF-4106-BF98-E6E79BF1600D}" destId="{607CFBFA-CC85-4B73-80FB-6CB1FC07158C}" srcOrd="0" destOrd="0" presId="urn:microsoft.com/office/officeart/2005/8/layout/hierarchy1"/>
    <dgm:cxn modelId="{E1CC2327-5CB4-46EA-9304-A5D72E6A4751}" type="presParOf" srcId="{6DD69DD7-25FE-46A0-988E-51957F1A2F8E}" destId="{0BBC54CF-9CE0-411B-850A-0E82AD97A62B}" srcOrd="0" destOrd="0" presId="urn:microsoft.com/office/officeart/2005/8/layout/hierarchy1"/>
    <dgm:cxn modelId="{B173688F-2BA8-4A94-9ABB-18B8D8C85638}" type="presParOf" srcId="{0BBC54CF-9CE0-411B-850A-0E82AD97A62B}" destId="{37A73D41-7FE6-400B-BC6C-C369661EFBA4}" srcOrd="0" destOrd="0" presId="urn:microsoft.com/office/officeart/2005/8/layout/hierarchy1"/>
    <dgm:cxn modelId="{3CC6C22D-E1F1-4E71-B9B6-08FB3A426235}" type="presParOf" srcId="{37A73D41-7FE6-400B-BC6C-C369661EFBA4}" destId="{C542E5B3-5F3D-4122-80D3-91275B3794A3}" srcOrd="0" destOrd="0" presId="urn:microsoft.com/office/officeart/2005/8/layout/hierarchy1"/>
    <dgm:cxn modelId="{C4432B0A-EF6E-45F7-B4E2-6FB5F47F34EE}" type="presParOf" srcId="{37A73D41-7FE6-400B-BC6C-C369661EFBA4}" destId="{2AB10FAD-7119-4B87-AAF9-31E394F73422}" srcOrd="1" destOrd="0" presId="urn:microsoft.com/office/officeart/2005/8/layout/hierarchy1"/>
    <dgm:cxn modelId="{3BA08916-9AF1-45F9-9C75-4E70F940C008}" type="presParOf" srcId="{0BBC54CF-9CE0-411B-850A-0E82AD97A62B}" destId="{54F95980-BB09-4AFC-B6CF-D6DA113EC4C4}" srcOrd="1" destOrd="0" presId="urn:microsoft.com/office/officeart/2005/8/layout/hierarchy1"/>
    <dgm:cxn modelId="{E7188C23-8807-4FAD-9764-AF376A4F2D75}" type="presParOf" srcId="{54F95980-BB09-4AFC-B6CF-D6DA113EC4C4}" destId="{607CFBFA-CC85-4B73-80FB-6CB1FC07158C}" srcOrd="0" destOrd="0" presId="urn:microsoft.com/office/officeart/2005/8/layout/hierarchy1"/>
    <dgm:cxn modelId="{8A4CB9A7-315F-4E2C-9719-C633EF99D8C6}" type="presParOf" srcId="{54F95980-BB09-4AFC-B6CF-D6DA113EC4C4}" destId="{B57643F6-ACA0-4484-ACF0-D387B178DFC8}" srcOrd="1" destOrd="0" presId="urn:microsoft.com/office/officeart/2005/8/layout/hierarchy1"/>
    <dgm:cxn modelId="{066D19EF-9427-4572-B3E0-25E510EDD08D}" type="presParOf" srcId="{B57643F6-ACA0-4484-ACF0-D387B178DFC8}" destId="{18AAA3D5-D417-467E-92FB-F89B93B593B7}" srcOrd="0" destOrd="0" presId="urn:microsoft.com/office/officeart/2005/8/layout/hierarchy1"/>
    <dgm:cxn modelId="{48FFA90E-DF89-4F7E-BA26-817716A9322D}" type="presParOf" srcId="{18AAA3D5-D417-467E-92FB-F89B93B593B7}" destId="{9E5114E3-59B4-495F-80DB-F9A07A81A7D3}" srcOrd="0" destOrd="0" presId="urn:microsoft.com/office/officeart/2005/8/layout/hierarchy1"/>
    <dgm:cxn modelId="{EB45B653-B6DF-4FD3-B6F4-58F9CA2F33DA}" type="presParOf" srcId="{18AAA3D5-D417-467E-92FB-F89B93B593B7}" destId="{EB9D51CF-1B3A-4CE9-8B66-5D3D26D27FC9}" srcOrd="1" destOrd="0" presId="urn:microsoft.com/office/officeart/2005/8/layout/hierarchy1"/>
    <dgm:cxn modelId="{17F6D270-8954-4457-908A-EB0DFF425C86}" type="presParOf" srcId="{B57643F6-ACA0-4484-ACF0-D387B178DFC8}" destId="{6ECC7092-22FC-4E06-8696-CEBC18DD793B}" srcOrd="1" destOrd="0" presId="urn:microsoft.com/office/officeart/2005/8/layout/hierarchy1"/>
    <dgm:cxn modelId="{65A899FC-40DB-4D2A-9457-ED3AEF24097A}" type="presParOf" srcId="{6ECC7092-22FC-4E06-8696-CEBC18DD793B}" destId="{9C4705D8-2A5A-4861-913E-39CBC1F83690}" srcOrd="0" destOrd="0" presId="urn:microsoft.com/office/officeart/2005/8/layout/hierarchy1"/>
    <dgm:cxn modelId="{6E8387F3-A287-43AD-A3CB-175DD2EBC200}" type="presParOf" srcId="{6ECC7092-22FC-4E06-8696-CEBC18DD793B}" destId="{2D63EEEE-960B-4B17-A72A-ED96381EDA52}" srcOrd="1" destOrd="0" presId="urn:microsoft.com/office/officeart/2005/8/layout/hierarchy1"/>
    <dgm:cxn modelId="{BF46393D-9220-4FD3-BD08-73B4F87B85AA}" type="presParOf" srcId="{2D63EEEE-960B-4B17-A72A-ED96381EDA52}" destId="{096C03B5-94C0-4F51-A233-DF58BF2EC678}" srcOrd="0" destOrd="0" presId="urn:microsoft.com/office/officeart/2005/8/layout/hierarchy1"/>
    <dgm:cxn modelId="{89927CC4-42C1-42EF-97E9-6CCC1D5D37B6}" type="presParOf" srcId="{096C03B5-94C0-4F51-A233-DF58BF2EC678}" destId="{F650A650-6721-4688-9894-A8EB4E7A4A2E}" srcOrd="0" destOrd="0" presId="urn:microsoft.com/office/officeart/2005/8/layout/hierarchy1"/>
    <dgm:cxn modelId="{E30A63F1-9910-4862-B9A8-0838422E1E8F}" type="presParOf" srcId="{096C03B5-94C0-4F51-A233-DF58BF2EC678}" destId="{7944B97A-E0F6-4595-989F-CF5D3AB72799}" srcOrd="1" destOrd="0" presId="urn:microsoft.com/office/officeart/2005/8/layout/hierarchy1"/>
    <dgm:cxn modelId="{43E42639-FA14-4A2A-91B5-B90EDD844C0E}" type="presParOf" srcId="{2D63EEEE-960B-4B17-A72A-ED96381EDA52}" destId="{3EA3AB59-683A-498D-A151-AF70C3E24516}" srcOrd="1" destOrd="0" presId="urn:microsoft.com/office/officeart/2005/8/layout/hierarchy1"/>
    <dgm:cxn modelId="{80F7B6F5-D30F-4CD2-B651-08495B80894C}" type="presParOf" srcId="{3EA3AB59-683A-498D-A151-AF70C3E24516}" destId="{2B5A3C4F-EE7F-478E-994C-643BEDA1114E}" srcOrd="0" destOrd="0" presId="urn:microsoft.com/office/officeart/2005/8/layout/hierarchy1"/>
    <dgm:cxn modelId="{16E0A1C5-364B-473F-8D1F-C559337FA75C}" type="presParOf" srcId="{3EA3AB59-683A-498D-A151-AF70C3E24516}" destId="{DCF0ECB8-4A3A-4C9C-9A7C-6A0BBC170EC5}" srcOrd="1" destOrd="0" presId="urn:microsoft.com/office/officeart/2005/8/layout/hierarchy1"/>
    <dgm:cxn modelId="{9BF80F22-C5FD-42BE-9F6B-420BA7DE13DF}" type="presParOf" srcId="{DCF0ECB8-4A3A-4C9C-9A7C-6A0BBC170EC5}" destId="{4B0DCF1D-455F-4B17-B475-E51DB3091B24}" srcOrd="0" destOrd="0" presId="urn:microsoft.com/office/officeart/2005/8/layout/hierarchy1"/>
    <dgm:cxn modelId="{A2636DE5-40A0-4EAD-9099-0746128D1E92}" type="presParOf" srcId="{4B0DCF1D-455F-4B17-B475-E51DB3091B24}" destId="{C16A5A3C-6E6C-4FED-B799-AFA91849CFC8}" srcOrd="0" destOrd="0" presId="urn:microsoft.com/office/officeart/2005/8/layout/hierarchy1"/>
    <dgm:cxn modelId="{51FD4623-F747-4E7D-B049-86FF886ED2EC}" type="presParOf" srcId="{4B0DCF1D-455F-4B17-B475-E51DB3091B24}" destId="{DD60474B-66A0-4F8C-A89A-2E1E0CFFE20A}" srcOrd="1" destOrd="0" presId="urn:microsoft.com/office/officeart/2005/8/layout/hierarchy1"/>
    <dgm:cxn modelId="{8527FA97-9694-4608-A089-11593A449FCC}" type="presParOf" srcId="{DCF0ECB8-4A3A-4C9C-9A7C-6A0BBC170EC5}" destId="{5390BDB0-D8A9-4B8B-ADC0-1CA32955EAD5}" srcOrd="1" destOrd="0" presId="urn:microsoft.com/office/officeart/2005/8/layout/hierarchy1"/>
    <dgm:cxn modelId="{2D2717CC-4E19-427A-9DD1-BAC4FCCD2D47}" type="presParOf" srcId="{5390BDB0-D8A9-4B8B-ADC0-1CA32955EAD5}" destId="{95D87C74-E33A-46B1-A83E-D8FED2B00009}" srcOrd="0" destOrd="0" presId="urn:microsoft.com/office/officeart/2005/8/layout/hierarchy1"/>
    <dgm:cxn modelId="{C70A08B4-F78C-46FF-BEDC-759F99DF1482}" type="presParOf" srcId="{5390BDB0-D8A9-4B8B-ADC0-1CA32955EAD5}" destId="{F5EA8441-24EA-496A-930B-627836336A54}" srcOrd="1" destOrd="0" presId="urn:microsoft.com/office/officeart/2005/8/layout/hierarchy1"/>
    <dgm:cxn modelId="{590A18EC-2BC4-48DD-97A3-2AAEE80B1920}" type="presParOf" srcId="{F5EA8441-24EA-496A-930B-627836336A54}" destId="{A1000DFB-5964-412C-AE2F-0788735C7749}" srcOrd="0" destOrd="0" presId="urn:microsoft.com/office/officeart/2005/8/layout/hierarchy1"/>
    <dgm:cxn modelId="{F5E920CB-5678-456A-A013-B457058466C4}" type="presParOf" srcId="{A1000DFB-5964-412C-AE2F-0788735C7749}" destId="{3FDAB04C-0C19-4ABC-88A9-FC67C038EB29}" srcOrd="0" destOrd="0" presId="urn:microsoft.com/office/officeart/2005/8/layout/hierarchy1"/>
    <dgm:cxn modelId="{9B36615C-885C-407F-AC9E-CCDC876B8DC1}" type="presParOf" srcId="{A1000DFB-5964-412C-AE2F-0788735C7749}" destId="{013A3F29-6EBA-40FF-BC57-B278F93C2351}" srcOrd="1" destOrd="0" presId="urn:microsoft.com/office/officeart/2005/8/layout/hierarchy1"/>
    <dgm:cxn modelId="{46940C7A-702D-4236-AC49-8BD58613858E}" type="presParOf" srcId="{F5EA8441-24EA-496A-930B-627836336A54}" destId="{01610D9B-DB6B-4E3D-88C2-75A95117C4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5F85E1-BF24-43CB-A49A-6A2D04AD9257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A302DBC-BC67-4FAA-BF39-815EE75A3751}">
      <dgm:prSet phldrT="[Texto]" custT="1"/>
      <dgm:spPr/>
      <dgm:t>
        <a:bodyPr/>
        <a:lstStyle/>
        <a:p>
          <a:r>
            <a:rPr lang="es-ES" sz="2200" dirty="0"/>
            <a:t>Sujeto</a:t>
          </a:r>
        </a:p>
        <a:p>
          <a:r>
            <a:rPr lang="es-ES" sz="2200" dirty="0"/>
            <a:t>obligado</a:t>
          </a:r>
        </a:p>
      </dgm:t>
    </dgm:pt>
    <dgm:pt modelId="{EA77ECD6-CFE4-4CCE-8F2A-459166CF5287}" type="parTrans" cxnId="{6F53F2F3-9FE5-4CE6-81B3-662D5D315409}">
      <dgm:prSet/>
      <dgm:spPr/>
      <dgm:t>
        <a:bodyPr/>
        <a:lstStyle/>
        <a:p>
          <a:endParaRPr lang="es-ES"/>
        </a:p>
      </dgm:t>
    </dgm:pt>
    <dgm:pt modelId="{B921528A-7A0F-4A4A-B992-072DC3440893}" type="sibTrans" cxnId="{6F53F2F3-9FE5-4CE6-81B3-662D5D315409}">
      <dgm:prSet/>
      <dgm:spPr/>
      <dgm:t>
        <a:bodyPr/>
        <a:lstStyle/>
        <a:p>
          <a:endParaRPr lang="es-ES"/>
        </a:p>
      </dgm:t>
    </dgm:pt>
    <dgm:pt modelId="{377445A5-EAE9-4258-98E6-5833CBA6FC4F}" type="asst">
      <dgm:prSet phldrT="[Texto]" custT="1"/>
      <dgm:spPr/>
      <dgm:t>
        <a:bodyPr/>
        <a:lstStyle/>
        <a:p>
          <a:r>
            <a:rPr lang="es-ES" sz="2000" dirty="0"/>
            <a:t>Funciones</a:t>
          </a:r>
        </a:p>
      </dgm:t>
    </dgm:pt>
    <dgm:pt modelId="{817D2A48-4EAF-4106-BF98-E6E79BF1600D}" type="parTrans" cxnId="{867FB99B-AB38-4C95-9D85-6D5E765D7EFB}">
      <dgm:prSet/>
      <dgm:spPr/>
      <dgm:t>
        <a:bodyPr/>
        <a:lstStyle/>
        <a:p>
          <a:endParaRPr lang="es-ES"/>
        </a:p>
      </dgm:t>
    </dgm:pt>
    <dgm:pt modelId="{E066DA59-73D4-46F4-B67B-8E1C77935DD7}" type="sibTrans" cxnId="{867FB99B-AB38-4C95-9D85-6D5E765D7EFB}">
      <dgm:prSet/>
      <dgm:spPr/>
      <dgm:t>
        <a:bodyPr/>
        <a:lstStyle/>
        <a:p>
          <a:endParaRPr lang="es-ES"/>
        </a:p>
      </dgm:t>
    </dgm:pt>
    <dgm:pt modelId="{A871DD97-C965-47AD-9466-4B25F4308D92}">
      <dgm:prSet phldrT="[Texto]" custT="1"/>
      <dgm:spPr/>
      <dgm:t>
        <a:bodyPr/>
        <a:lstStyle/>
        <a:p>
          <a:r>
            <a:rPr lang="es-ES" sz="2400" dirty="0"/>
            <a:t>Actividades</a:t>
          </a:r>
        </a:p>
      </dgm:t>
    </dgm:pt>
    <dgm:pt modelId="{0E77B77B-741C-4DCA-A07A-B6C55941991B}" type="parTrans" cxnId="{C41AE1FB-A70C-42FC-8468-9BE30B5B697E}">
      <dgm:prSet/>
      <dgm:spPr/>
      <dgm:t>
        <a:bodyPr/>
        <a:lstStyle/>
        <a:p>
          <a:endParaRPr lang="es-ES"/>
        </a:p>
      </dgm:t>
    </dgm:pt>
    <dgm:pt modelId="{5A3C2859-4C20-4284-88AC-07D7D5D6DC59}" type="sibTrans" cxnId="{C41AE1FB-A70C-42FC-8468-9BE30B5B697E}">
      <dgm:prSet/>
      <dgm:spPr/>
      <dgm:t>
        <a:bodyPr/>
        <a:lstStyle/>
        <a:p>
          <a:endParaRPr lang="es-ES"/>
        </a:p>
      </dgm:t>
    </dgm:pt>
    <dgm:pt modelId="{6DD69DD7-25FE-46A0-988E-51957F1A2F8E}" type="pres">
      <dgm:prSet presAssocID="{285F85E1-BF24-43CB-A49A-6A2D04AD92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BBC54CF-9CE0-411B-850A-0E82AD97A62B}" type="pres">
      <dgm:prSet presAssocID="{EA302DBC-BC67-4FAA-BF39-815EE75A3751}" presName="hierRoot1" presStyleCnt="0"/>
      <dgm:spPr/>
    </dgm:pt>
    <dgm:pt modelId="{37A73D41-7FE6-400B-BC6C-C369661EFBA4}" type="pres">
      <dgm:prSet presAssocID="{EA302DBC-BC67-4FAA-BF39-815EE75A3751}" presName="composite" presStyleCnt="0"/>
      <dgm:spPr/>
    </dgm:pt>
    <dgm:pt modelId="{C542E5B3-5F3D-4122-80D3-91275B3794A3}" type="pres">
      <dgm:prSet presAssocID="{EA302DBC-BC67-4FAA-BF39-815EE75A3751}" presName="background" presStyleLbl="node0" presStyleIdx="0" presStyleCnt="1"/>
      <dgm:spPr/>
    </dgm:pt>
    <dgm:pt modelId="{2AB10FAD-7119-4B87-AAF9-31E394F73422}" type="pres">
      <dgm:prSet presAssocID="{EA302DBC-BC67-4FAA-BF39-815EE75A3751}" presName="text" presStyleLbl="fgAcc0" presStyleIdx="0" presStyleCnt="1" custScaleX="103581" custScaleY="5266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F95980-BB09-4AFC-B6CF-D6DA113EC4C4}" type="pres">
      <dgm:prSet presAssocID="{EA302DBC-BC67-4FAA-BF39-815EE75A3751}" presName="hierChild2" presStyleCnt="0"/>
      <dgm:spPr/>
    </dgm:pt>
    <dgm:pt modelId="{607CFBFA-CC85-4B73-80FB-6CB1FC07158C}" type="pres">
      <dgm:prSet presAssocID="{817D2A48-4EAF-4106-BF98-E6E79BF1600D}" presName="Name10" presStyleLbl="parChTrans1D2" presStyleIdx="0" presStyleCnt="1"/>
      <dgm:spPr/>
      <dgm:t>
        <a:bodyPr/>
        <a:lstStyle/>
        <a:p>
          <a:endParaRPr lang="es-MX"/>
        </a:p>
      </dgm:t>
    </dgm:pt>
    <dgm:pt modelId="{B57643F6-ACA0-4484-ACF0-D387B178DFC8}" type="pres">
      <dgm:prSet presAssocID="{377445A5-EAE9-4258-98E6-5833CBA6FC4F}" presName="hierRoot2" presStyleCnt="0"/>
      <dgm:spPr/>
    </dgm:pt>
    <dgm:pt modelId="{18AAA3D5-D417-467E-92FB-F89B93B593B7}" type="pres">
      <dgm:prSet presAssocID="{377445A5-EAE9-4258-98E6-5833CBA6FC4F}" presName="composite2" presStyleCnt="0"/>
      <dgm:spPr/>
    </dgm:pt>
    <dgm:pt modelId="{9E5114E3-59B4-495F-80DB-F9A07A81A7D3}" type="pres">
      <dgm:prSet presAssocID="{377445A5-EAE9-4258-98E6-5833CBA6FC4F}" presName="background2" presStyleLbl="asst1" presStyleIdx="0" presStyleCnt="1"/>
      <dgm:spPr/>
    </dgm:pt>
    <dgm:pt modelId="{EB9D51CF-1B3A-4CE9-8B66-5D3D26D27FC9}" type="pres">
      <dgm:prSet presAssocID="{377445A5-EAE9-4258-98E6-5833CBA6FC4F}" presName="text2" presStyleLbl="fgAcc2" presStyleIdx="0" presStyleCnt="1" custScaleY="47178" custLinFactNeighborX="1812" custLinFactNeighborY="-778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CC7092-22FC-4E06-8696-CEBC18DD793B}" type="pres">
      <dgm:prSet presAssocID="{377445A5-EAE9-4258-98E6-5833CBA6FC4F}" presName="hierChild3" presStyleCnt="0"/>
      <dgm:spPr/>
    </dgm:pt>
    <dgm:pt modelId="{9C4705D8-2A5A-4861-913E-39CBC1F83690}" type="pres">
      <dgm:prSet presAssocID="{0E77B77B-741C-4DCA-A07A-B6C55941991B}" presName="Name17" presStyleLbl="parChTrans1D3" presStyleIdx="0" presStyleCnt="1"/>
      <dgm:spPr/>
      <dgm:t>
        <a:bodyPr/>
        <a:lstStyle/>
        <a:p>
          <a:endParaRPr lang="es-MX"/>
        </a:p>
      </dgm:t>
    </dgm:pt>
    <dgm:pt modelId="{2D63EEEE-960B-4B17-A72A-ED96381EDA52}" type="pres">
      <dgm:prSet presAssocID="{A871DD97-C965-47AD-9466-4B25F4308D92}" presName="hierRoot3" presStyleCnt="0"/>
      <dgm:spPr/>
    </dgm:pt>
    <dgm:pt modelId="{096C03B5-94C0-4F51-A233-DF58BF2EC678}" type="pres">
      <dgm:prSet presAssocID="{A871DD97-C965-47AD-9466-4B25F4308D92}" presName="composite3" presStyleCnt="0"/>
      <dgm:spPr/>
    </dgm:pt>
    <dgm:pt modelId="{F650A650-6721-4688-9894-A8EB4E7A4A2E}" type="pres">
      <dgm:prSet presAssocID="{A871DD97-C965-47AD-9466-4B25F4308D92}" presName="background3" presStyleLbl="node3" presStyleIdx="0" presStyleCnt="1"/>
      <dgm:spPr/>
    </dgm:pt>
    <dgm:pt modelId="{7944B97A-E0F6-4595-989F-CF5D3AB72799}" type="pres">
      <dgm:prSet presAssocID="{A871DD97-C965-47AD-9466-4B25F4308D92}" presName="text3" presStyleLbl="fgAcc3" presStyleIdx="0" presStyleCnt="1" custScaleY="38735" custLinFactNeighborX="3051" custLinFactNeighborY="-2374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EA3AB59-683A-498D-A151-AF70C3E24516}" type="pres">
      <dgm:prSet presAssocID="{A871DD97-C965-47AD-9466-4B25F4308D92}" presName="hierChild4" presStyleCnt="0"/>
      <dgm:spPr/>
    </dgm:pt>
  </dgm:ptLst>
  <dgm:cxnLst>
    <dgm:cxn modelId="{3466BBAD-5CD4-47CF-B7E1-5F612997E399}" type="presOf" srcId="{377445A5-EAE9-4258-98E6-5833CBA6FC4F}" destId="{EB9D51CF-1B3A-4CE9-8B66-5D3D26D27FC9}" srcOrd="0" destOrd="0" presId="urn:microsoft.com/office/officeart/2005/8/layout/hierarchy1"/>
    <dgm:cxn modelId="{9862F7D8-C793-4B1A-80DB-331F193D1824}" type="presOf" srcId="{0E77B77B-741C-4DCA-A07A-B6C55941991B}" destId="{9C4705D8-2A5A-4861-913E-39CBC1F83690}" srcOrd="0" destOrd="0" presId="urn:microsoft.com/office/officeart/2005/8/layout/hierarchy1"/>
    <dgm:cxn modelId="{449F2A22-D0DF-45CF-AD03-DC77463E341A}" type="presOf" srcId="{817D2A48-4EAF-4106-BF98-E6E79BF1600D}" destId="{607CFBFA-CC85-4B73-80FB-6CB1FC07158C}" srcOrd="0" destOrd="0" presId="urn:microsoft.com/office/officeart/2005/8/layout/hierarchy1"/>
    <dgm:cxn modelId="{9F4DA83C-82FD-44A3-83C6-6B169D35FDAA}" type="presOf" srcId="{A871DD97-C965-47AD-9466-4B25F4308D92}" destId="{7944B97A-E0F6-4595-989F-CF5D3AB72799}" srcOrd="0" destOrd="0" presId="urn:microsoft.com/office/officeart/2005/8/layout/hierarchy1"/>
    <dgm:cxn modelId="{C41AE1FB-A70C-42FC-8468-9BE30B5B697E}" srcId="{377445A5-EAE9-4258-98E6-5833CBA6FC4F}" destId="{A871DD97-C965-47AD-9466-4B25F4308D92}" srcOrd="0" destOrd="0" parTransId="{0E77B77B-741C-4DCA-A07A-B6C55941991B}" sibTransId="{5A3C2859-4C20-4284-88AC-07D7D5D6DC59}"/>
    <dgm:cxn modelId="{867FB99B-AB38-4C95-9D85-6D5E765D7EFB}" srcId="{EA302DBC-BC67-4FAA-BF39-815EE75A3751}" destId="{377445A5-EAE9-4258-98E6-5833CBA6FC4F}" srcOrd="0" destOrd="0" parTransId="{817D2A48-4EAF-4106-BF98-E6E79BF1600D}" sibTransId="{E066DA59-73D4-46F4-B67B-8E1C77935DD7}"/>
    <dgm:cxn modelId="{EAAD6A5E-5AD6-463A-81F5-A81E63CBB146}" type="presOf" srcId="{285F85E1-BF24-43CB-A49A-6A2D04AD9257}" destId="{6DD69DD7-25FE-46A0-988E-51957F1A2F8E}" srcOrd="0" destOrd="0" presId="urn:microsoft.com/office/officeart/2005/8/layout/hierarchy1"/>
    <dgm:cxn modelId="{6F53F2F3-9FE5-4CE6-81B3-662D5D315409}" srcId="{285F85E1-BF24-43CB-A49A-6A2D04AD9257}" destId="{EA302DBC-BC67-4FAA-BF39-815EE75A3751}" srcOrd="0" destOrd="0" parTransId="{EA77ECD6-CFE4-4CCE-8F2A-459166CF5287}" sibTransId="{B921528A-7A0F-4A4A-B992-072DC3440893}"/>
    <dgm:cxn modelId="{ED6522DF-06BA-4CD1-AB57-4BA4B8389B3A}" type="presOf" srcId="{EA302DBC-BC67-4FAA-BF39-815EE75A3751}" destId="{2AB10FAD-7119-4B87-AAF9-31E394F73422}" srcOrd="0" destOrd="0" presId="urn:microsoft.com/office/officeart/2005/8/layout/hierarchy1"/>
    <dgm:cxn modelId="{E1CC2327-5CB4-46EA-9304-A5D72E6A4751}" type="presParOf" srcId="{6DD69DD7-25FE-46A0-988E-51957F1A2F8E}" destId="{0BBC54CF-9CE0-411B-850A-0E82AD97A62B}" srcOrd="0" destOrd="0" presId="urn:microsoft.com/office/officeart/2005/8/layout/hierarchy1"/>
    <dgm:cxn modelId="{B173688F-2BA8-4A94-9ABB-18B8D8C85638}" type="presParOf" srcId="{0BBC54CF-9CE0-411B-850A-0E82AD97A62B}" destId="{37A73D41-7FE6-400B-BC6C-C369661EFBA4}" srcOrd="0" destOrd="0" presId="urn:microsoft.com/office/officeart/2005/8/layout/hierarchy1"/>
    <dgm:cxn modelId="{3CC6C22D-E1F1-4E71-B9B6-08FB3A426235}" type="presParOf" srcId="{37A73D41-7FE6-400B-BC6C-C369661EFBA4}" destId="{C542E5B3-5F3D-4122-80D3-91275B3794A3}" srcOrd="0" destOrd="0" presId="urn:microsoft.com/office/officeart/2005/8/layout/hierarchy1"/>
    <dgm:cxn modelId="{C4432B0A-EF6E-45F7-B4E2-6FB5F47F34EE}" type="presParOf" srcId="{37A73D41-7FE6-400B-BC6C-C369661EFBA4}" destId="{2AB10FAD-7119-4B87-AAF9-31E394F73422}" srcOrd="1" destOrd="0" presId="urn:microsoft.com/office/officeart/2005/8/layout/hierarchy1"/>
    <dgm:cxn modelId="{3BA08916-9AF1-45F9-9C75-4E70F940C008}" type="presParOf" srcId="{0BBC54CF-9CE0-411B-850A-0E82AD97A62B}" destId="{54F95980-BB09-4AFC-B6CF-D6DA113EC4C4}" srcOrd="1" destOrd="0" presId="urn:microsoft.com/office/officeart/2005/8/layout/hierarchy1"/>
    <dgm:cxn modelId="{E7188C23-8807-4FAD-9764-AF376A4F2D75}" type="presParOf" srcId="{54F95980-BB09-4AFC-B6CF-D6DA113EC4C4}" destId="{607CFBFA-CC85-4B73-80FB-6CB1FC07158C}" srcOrd="0" destOrd="0" presId="urn:microsoft.com/office/officeart/2005/8/layout/hierarchy1"/>
    <dgm:cxn modelId="{8A4CB9A7-315F-4E2C-9719-C633EF99D8C6}" type="presParOf" srcId="{54F95980-BB09-4AFC-B6CF-D6DA113EC4C4}" destId="{B57643F6-ACA0-4484-ACF0-D387B178DFC8}" srcOrd="1" destOrd="0" presId="urn:microsoft.com/office/officeart/2005/8/layout/hierarchy1"/>
    <dgm:cxn modelId="{066D19EF-9427-4572-B3E0-25E510EDD08D}" type="presParOf" srcId="{B57643F6-ACA0-4484-ACF0-D387B178DFC8}" destId="{18AAA3D5-D417-467E-92FB-F89B93B593B7}" srcOrd="0" destOrd="0" presId="urn:microsoft.com/office/officeart/2005/8/layout/hierarchy1"/>
    <dgm:cxn modelId="{48FFA90E-DF89-4F7E-BA26-817716A9322D}" type="presParOf" srcId="{18AAA3D5-D417-467E-92FB-F89B93B593B7}" destId="{9E5114E3-59B4-495F-80DB-F9A07A81A7D3}" srcOrd="0" destOrd="0" presId="urn:microsoft.com/office/officeart/2005/8/layout/hierarchy1"/>
    <dgm:cxn modelId="{EB45B653-B6DF-4FD3-B6F4-58F9CA2F33DA}" type="presParOf" srcId="{18AAA3D5-D417-467E-92FB-F89B93B593B7}" destId="{EB9D51CF-1B3A-4CE9-8B66-5D3D26D27FC9}" srcOrd="1" destOrd="0" presId="urn:microsoft.com/office/officeart/2005/8/layout/hierarchy1"/>
    <dgm:cxn modelId="{17F6D270-8954-4457-908A-EB0DFF425C86}" type="presParOf" srcId="{B57643F6-ACA0-4484-ACF0-D387B178DFC8}" destId="{6ECC7092-22FC-4E06-8696-CEBC18DD793B}" srcOrd="1" destOrd="0" presId="urn:microsoft.com/office/officeart/2005/8/layout/hierarchy1"/>
    <dgm:cxn modelId="{65A899FC-40DB-4D2A-9457-ED3AEF24097A}" type="presParOf" srcId="{6ECC7092-22FC-4E06-8696-CEBC18DD793B}" destId="{9C4705D8-2A5A-4861-913E-39CBC1F83690}" srcOrd="0" destOrd="0" presId="urn:microsoft.com/office/officeart/2005/8/layout/hierarchy1"/>
    <dgm:cxn modelId="{6E8387F3-A287-43AD-A3CB-175DD2EBC200}" type="presParOf" srcId="{6ECC7092-22FC-4E06-8696-CEBC18DD793B}" destId="{2D63EEEE-960B-4B17-A72A-ED96381EDA52}" srcOrd="1" destOrd="0" presId="urn:microsoft.com/office/officeart/2005/8/layout/hierarchy1"/>
    <dgm:cxn modelId="{BF46393D-9220-4FD3-BD08-73B4F87B85AA}" type="presParOf" srcId="{2D63EEEE-960B-4B17-A72A-ED96381EDA52}" destId="{096C03B5-94C0-4F51-A233-DF58BF2EC678}" srcOrd="0" destOrd="0" presId="urn:microsoft.com/office/officeart/2005/8/layout/hierarchy1"/>
    <dgm:cxn modelId="{89927CC4-42C1-42EF-97E9-6CCC1D5D37B6}" type="presParOf" srcId="{096C03B5-94C0-4F51-A233-DF58BF2EC678}" destId="{F650A650-6721-4688-9894-A8EB4E7A4A2E}" srcOrd="0" destOrd="0" presId="urn:microsoft.com/office/officeart/2005/8/layout/hierarchy1"/>
    <dgm:cxn modelId="{E30A63F1-9910-4862-B9A8-0838422E1E8F}" type="presParOf" srcId="{096C03B5-94C0-4F51-A233-DF58BF2EC678}" destId="{7944B97A-E0F6-4595-989F-CF5D3AB72799}" srcOrd="1" destOrd="0" presId="urn:microsoft.com/office/officeart/2005/8/layout/hierarchy1"/>
    <dgm:cxn modelId="{43E42639-FA14-4A2A-91B5-B90EDD844C0E}" type="presParOf" srcId="{2D63EEEE-960B-4B17-A72A-ED96381EDA52}" destId="{3EA3AB59-683A-498D-A151-AF70C3E245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F4E96-9958-49C4-8C1D-88B98AE0251C}" type="datetimeFigureOut">
              <a:rPr lang="es-ES"/>
              <a:pPr>
                <a:defRPr/>
              </a:pPr>
              <a:t>11/08/2022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DF3224-397A-4487-B587-E7F84D7702C9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80654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5527F7-9916-4F79-BD9F-21C4A9F0179B}" type="datetimeFigureOut">
              <a:rPr lang="es-ES"/>
              <a:pPr>
                <a:defRPr/>
              </a:pPr>
              <a:t>11/08/2022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8638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8390F1-7071-417B-8386-C2DE52B7461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6305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cms/uploads/attachment/file/536094/Exhorto_poderes___rganos_constitucionales_y_partidos_pol_ticos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samblea_Nacional_Constituyente" TargetMode="External"/><Relationship Id="rId7" Type="http://schemas.openxmlformats.org/officeDocument/2006/relationships/hyperlink" Target="https://es.wikipedia.org/w/index.php?title=Doctrina_de_los_derechos_naturales&amp;action=edit&amp;redlink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Revoluci%C3%B3n_francesa" TargetMode="External"/><Relationship Id="rId5" Type="http://schemas.openxmlformats.org/officeDocument/2006/relationships/hyperlink" Target="https://es.wikipedia.org/wiki/1789" TargetMode="External"/><Relationship Id="rId4" Type="http://schemas.openxmlformats.org/officeDocument/2006/relationships/hyperlink" Target="https://es.wikipedia.org/wiki/26_de_agosto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525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72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SNA- Modelo con enfoque integral sobre</a:t>
            </a:r>
            <a:r>
              <a:rPr lang="es-MX" baseline="0" dirty="0"/>
              <a:t> el </a:t>
            </a:r>
            <a:r>
              <a:rPr lang="es-MX" dirty="0"/>
              <a:t>tratamiento</a:t>
            </a:r>
            <a:r>
              <a:rPr lang="es-MX" baseline="0" dirty="0"/>
              <a:t> de los documentos de archivo.</a:t>
            </a:r>
          </a:p>
          <a:p>
            <a:r>
              <a:rPr lang="es-MX" baseline="0" dirty="0"/>
              <a:t>Se concibió como un mecanismo de colaboración y permanente de los SO para promover el manejo uniforme e integral de los archivos, mediante el </a:t>
            </a:r>
            <a:r>
              <a:rPr lang="es-MX" baseline="0" dirty="0" err="1"/>
              <a:t>desarollo</a:t>
            </a:r>
            <a:r>
              <a:rPr lang="es-MX" baseline="0" dirty="0"/>
              <a:t> normativo, técnico, y tecnológico. 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60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Documento de</a:t>
            </a:r>
            <a:r>
              <a:rPr lang="es-MX" baseline="0" dirty="0"/>
              <a:t> archivo: </a:t>
            </a:r>
            <a:r>
              <a:rPr lang="es-MX" dirty="0"/>
              <a:t>Aquel que registra un  acto administrativo, jurídico, fiscal o contable y es producido, recibido en el ejercicio de las facultades, competencias o funciones del SO.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327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67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chemeClr val="accent4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397D-47FF-4D59-A6C5-5078F061162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36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La Inscripción al Registro Nacional de Archivos  está abierta</a:t>
            </a:r>
            <a:r>
              <a:rPr lang="es-MX" sz="1200" b="1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en el periodo </a:t>
            </a:r>
            <a:r>
              <a:rPr lang="es-MX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del 01 de enero de 2020 al 01 de enero de 2021</a:t>
            </a:r>
            <a:endParaRPr lang="es-MX" sz="1200" b="1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60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04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Art 111 Elaborar un Programa Anual de Desarrollo Archivístico (PADA) Art. 23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487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965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74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Los artículos 10 y 11 se refieren a la libertad de opinión, de prensa y de conciencia.</a:t>
            </a:r>
          </a:p>
          <a:p>
            <a:endParaRPr lang="es-MX" dirty="0"/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es-MX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Declaración de los Derechos del Hombre y del Ciudadano de 1789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aprobada por la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samblea Nacional Constituyente"/>
              </a:rPr>
              <a:t>Asamblea Nacional Constituyente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francesa el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26 de agosto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1789"/>
              </a:rPr>
              <a:t>1789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 uno de muchos de los documentos fundamentales de la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evolución francesa"/>
              </a:rPr>
              <a:t>Revolución francesa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(1789-1799) en cuanto a definir los personales y los de la comunidad, además de los universales. Influida por la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octrina de los derechos naturales (aún no redactado)"/>
              </a:rPr>
              <a:t>doctrina de los derechos naturales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los derechos del hombre se entienden como universales.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2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48479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967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35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83791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7C235-EC87-4B26-BD15-4D75E5EB582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002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AF6AC-9143-4400-8773-9027CA1E121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471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AF6AC-9143-4400-8773-9027CA1E121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309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endParaRPr lang="es-MX" dirty="0"/>
          </a:p>
          <a:p>
            <a:r>
              <a:rPr lang="es-MX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AF6AC-9143-4400-8773-9027CA1E121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39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390F1-7071-417B-8386-C2DE52B7461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87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AF6AC-9143-4400-8773-9027CA1E121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89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AF6AC-9143-4400-8773-9027CA1E121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132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397D-47FF-4D59-A6C5-5078F061162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la Declaración universal de los derechos humanos. Surge el concepto derecho a la información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comprende tres facultades vinculadas entre sí: </a:t>
            </a:r>
            <a:r>
              <a:rPr kumimoji="0" lang="es-MX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Difundir, investigar y recibir información.   </a:t>
            </a: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Agrupadas en el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derecho a informar</a:t>
            </a: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ser informado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CPEUM- Artículo 6º</a:t>
            </a:r>
            <a:b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 persona tiene derecho al libre acceso a información plural y oportuna, así como a buscar, recibir y difundir información.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200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887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E397D-47FF-4D59-A6C5-5078F061162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30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009999"/>
              </a:buClr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848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02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Ley Federal</a:t>
            </a:r>
            <a:r>
              <a:rPr lang="es-MX" baseline="0" dirty="0"/>
              <a:t> de procedimiento administrativo 1994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4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90F1-7071-417B-8386-C2DE52B7461D}" type="slidenum">
              <a:rPr lang="es-ES" altLang="es-ES" smtClean="0"/>
              <a:pPr>
                <a:defRPr/>
              </a:pPr>
              <a:t>6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2301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23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</a:t>
            </a:r>
            <a:r>
              <a:rPr lang="es-MX" baseline="0" dirty="0"/>
              <a:t> DAI y la Transparencia proactiva tienen como base una gestión eficiente de los documentos en los que se concretan las actos administrativos de una entidad publica.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41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397D-47FF-4D59-A6C5-5078F061162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43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4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15480" y="528093"/>
            <a:ext cx="10330217" cy="132556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80176" y="6525654"/>
            <a:ext cx="2743200" cy="365125"/>
          </a:xfrm>
        </p:spPr>
        <p:txBody>
          <a:bodyPr/>
          <a:lstStyle>
            <a:lvl1pPr>
              <a:defRPr sz="1600">
                <a:solidFill>
                  <a:srgbClr val="CCFF99"/>
                </a:solidFill>
                <a:latin typeface="+mn-lt"/>
              </a:defRPr>
            </a:lvl1pPr>
          </a:lstStyle>
          <a:p>
            <a:fld id="{D6473361-7DD5-4F18-926E-45181FFFFDC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28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0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8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8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9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6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0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0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3" y="404664"/>
            <a:ext cx="10330217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algn="ctr">
              <a:defRPr/>
            </a:lvl2pPr>
            <a:lvl4pPr marL="1371600" indent="0">
              <a:buNone/>
              <a:defRPr/>
            </a:lvl4pPr>
          </a:lstStyle>
          <a:p>
            <a:pPr lvl="3"/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40306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80176" y="6539183"/>
            <a:ext cx="2743200" cy="365125"/>
          </a:xfrm>
        </p:spPr>
        <p:txBody>
          <a:bodyPr/>
          <a:lstStyle>
            <a:lvl1pPr>
              <a:defRPr sz="1600">
                <a:solidFill>
                  <a:srgbClr val="CCFF99"/>
                </a:solidFill>
                <a:latin typeface="+mn-lt"/>
              </a:defRPr>
            </a:lvl1pPr>
          </a:lstStyle>
          <a:p>
            <a:fld id="{D6473361-7DD5-4F18-926E-45181FFFFDC4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Marcador de contenido 2"/>
          <p:cNvSpPr>
            <a:spLocks noGrp="1"/>
          </p:cNvSpPr>
          <p:nvPr>
            <p:ph sz="half" idx="13"/>
          </p:nvPr>
        </p:nvSpPr>
        <p:spPr>
          <a:xfrm>
            <a:off x="1343472" y="1484784"/>
            <a:ext cx="9865096" cy="4351338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144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949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253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49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623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270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4540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6557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608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1533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961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8" y="403289"/>
            <a:ext cx="9730854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0631" y="1856771"/>
            <a:ext cx="36000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31368" y="1858425"/>
            <a:ext cx="36000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27242-3F7C-4624-9360-23B11535584A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536160" y="6550081"/>
            <a:ext cx="1872208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CCFF99"/>
                </a:solidFill>
              </a:defRPr>
            </a:lvl1pPr>
          </a:lstStyle>
          <a:p>
            <a:fld id="{D6473361-7DD5-4F18-926E-45181FFFFDC4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Marcador de contenido 3"/>
          <p:cNvSpPr>
            <a:spLocks noGrp="1"/>
          </p:cNvSpPr>
          <p:nvPr>
            <p:ph sz="half" idx="13"/>
          </p:nvPr>
        </p:nvSpPr>
        <p:spPr>
          <a:xfrm>
            <a:off x="8369968" y="1856771"/>
            <a:ext cx="36000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8" name="Rectángulo 17"/>
          <p:cNvSpPr/>
          <p:nvPr userDrawn="1"/>
        </p:nvSpPr>
        <p:spPr>
          <a:xfrm>
            <a:off x="4067074" y="2562619"/>
            <a:ext cx="45719" cy="36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noFill/>
              </a:ln>
            </a:endParaRPr>
          </a:p>
        </p:txBody>
      </p:sp>
      <p:sp>
        <p:nvSpPr>
          <p:cNvPr id="22" name="Rectángulo 21"/>
          <p:cNvSpPr/>
          <p:nvPr userDrawn="1"/>
        </p:nvSpPr>
        <p:spPr>
          <a:xfrm>
            <a:off x="8129331" y="2530535"/>
            <a:ext cx="45719" cy="36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6216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107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448" y="604405"/>
            <a:ext cx="10330217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40306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92144" y="6522868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6473361-7DD5-4F18-926E-45181FFFFDC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860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ágono 21">
            <a:extLst>
              <a:ext uri="{FF2B5EF4-FFF2-40B4-BE49-F238E27FC236}">
                <a16:creationId xmlns:a16="http://schemas.microsoft.com/office/drawing/2014/main" xmlns="" id="{E782D618-E31A-46E2-B2EF-17C9DAB0E97E}"/>
              </a:ext>
            </a:extLst>
          </p:cNvPr>
          <p:cNvSpPr/>
          <p:nvPr userDrawn="1"/>
        </p:nvSpPr>
        <p:spPr>
          <a:xfrm rot="5400000">
            <a:off x="1120394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xmlns="" id="{531259DD-64CB-4DA1-AD6D-175D1BC0C080}"/>
              </a:ext>
            </a:extLst>
          </p:cNvPr>
          <p:cNvSpPr/>
          <p:nvPr userDrawn="1"/>
        </p:nvSpPr>
        <p:spPr>
          <a:xfrm rot="5400000">
            <a:off x="3188555" y="2821679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xmlns="" id="{949D4368-1CD6-4BEA-A610-DE42970EA0EA}"/>
              </a:ext>
            </a:extLst>
          </p:cNvPr>
          <p:cNvSpPr/>
          <p:nvPr userDrawn="1"/>
        </p:nvSpPr>
        <p:spPr>
          <a:xfrm rot="5400000">
            <a:off x="5242057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xmlns="" id="{ACAABC50-D387-484A-AA0F-EB04645F2116}"/>
              </a:ext>
            </a:extLst>
          </p:cNvPr>
          <p:cNvSpPr/>
          <p:nvPr userDrawn="1"/>
        </p:nvSpPr>
        <p:spPr>
          <a:xfrm rot="5400000">
            <a:off x="7324562" y="2821679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xmlns="" id="{A9C2DD4D-CD5E-405E-A1A0-E8D0CD03D43F}"/>
              </a:ext>
            </a:extLst>
          </p:cNvPr>
          <p:cNvSpPr/>
          <p:nvPr userDrawn="1"/>
        </p:nvSpPr>
        <p:spPr>
          <a:xfrm rot="5400000">
            <a:off x="9378064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58F9F8B1-6BAC-4AD8-A471-D0C2B6FC88EB}"/>
              </a:ext>
            </a:extLst>
          </p:cNvPr>
          <p:cNvGrpSpPr/>
          <p:nvPr userDrawn="1"/>
        </p:nvGrpSpPr>
        <p:grpSpPr>
          <a:xfrm>
            <a:off x="883715" y="2433382"/>
            <a:ext cx="10284482" cy="2311399"/>
            <a:chOff x="764773" y="2273300"/>
            <a:chExt cx="10284482" cy="2311399"/>
          </a:xfrm>
        </p:grpSpPr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98B00A50-8F71-4989-BC6C-70721A8EDF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4773" y="2821940"/>
              <a:ext cx="1" cy="1357623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07D9CB32-4FF6-46E7-AD10-4891F90C11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4773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xmlns="" id="{CD4C385E-0386-47EB-A5CD-8B5E6A7F9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87825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xmlns="" id="{CA247777-17E8-47B0-9C02-A34C1E5702AD}"/>
                </a:ext>
              </a:extLst>
            </p:cNvPr>
            <p:cNvGrpSpPr/>
            <p:nvPr userDrawn="1"/>
          </p:nvGrpSpPr>
          <p:grpSpPr>
            <a:xfrm rot="10800000">
              <a:off x="2809142" y="2821940"/>
              <a:ext cx="2068161" cy="1762759"/>
              <a:chOff x="548642" y="2133600"/>
              <a:chExt cx="2068161" cy="1762759"/>
            </a:xfrm>
          </p:grpSpPr>
          <p:cxnSp>
            <p:nvCxnSpPr>
              <p:cNvPr id="57" name="Conector recto 56">
                <a:extLst>
                  <a:ext uri="{FF2B5EF4-FFF2-40B4-BE49-F238E27FC236}">
                    <a16:creationId xmlns:a16="http://schemas.microsoft.com/office/drawing/2014/main" xmlns="" id="{ECB83C0A-AF62-4845-9EB4-5D06A0CF43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8642" y="2133600"/>
                <a:ext cx="1023052" cy="54864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xmlns="" id="{32048AA9-3DFF-4A3E-8093-E7F3FB7D19E3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45109" cy="1762759"/>
                <a:chOff x="394504" y="2235200"/>
                <a:chExt cx="1045109" cy="1762759"/>
              </a:xfrm>
            </p:grpSpPr>
            <p:cxnSp>
              <p:nvCxnSpPr>
                <p:cNvPr id="54" name="Conector recto 53">
                  <a:extLst>
                    <a:ext uri="{FF2B5EF4-FFF2-40B4-BE49-F238E27FC236}">
                      <a16:creationId xmlns:a16="http://schemas.microsoft.com/office/drawing/2014/main" xmlns="" id="{7392E648-DDB8-4745-B06E-3D83FB0F1F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 flipV="1">
                  <a:off x="394504" y="2823211"/>
                  <a:ext cx="22057" cy="1174748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>
                  <a:extLst>
                    <a:ext uri="{FF2B5EF4-FFF2-40B4-BE49-F238E27FC236}">
                      <a16:creationId xmlns:a16="http://schemas.microsoft.com/office/drawing/2014/main" xmlns="" id="{1478A9A5-3601-4DBF-99BF-C2F33B3CE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xmlns="" id="{A0C33B8E-B78E-4624-BE44-B396658EC6B5}"/>
                </a:ext>
              </a:extLst>
            </p:cNvPr>
            <p:cNvGrpSpPr/>
            <p:nvPr userDrawn="1"/>
          </p:nvGrpSpPr>
          <p:grpSpPr>
            <a:xfrm>
              <a:off x="4877303" y="2273300"/>
              <a:ext cx="4114800" cy="2311399"/>
              <a:chOff x="546372" y="2133600"/>
              <a:chExt cx="4114800" cy="2311399"/>
            </a:xfrm>
          </p:grpSpPr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xmlns="" id="{36948F02-2A58-4B70-878D-138873EF5487}"/>
                  </a:ext>
                </a:extLst>
              </p:cNvPr>
              <p:cNvGrpSpPr/>
              <p:nvPr userDrawn="1"/>
            </p:nvGrpSpPr>
            <p:grpSpPr>
              <a:xfrm>
                <a:off x="546372" y="2133600"/>
                <a:ext cx="2048374" cy="1755137"/>
                <a:chOff x="546372" y="2133600"/>
                <a:chExt cx="2048374" cy="1755137"/>
              </a:xfrm>
            </p:grpSpPr>
            <p:grpSp>
              <p:nvGrpSpPr>
                <p:cNvPr id="68" name="Grupo 67">
                  <a:extLst>
                    <a:ext uri="{FF2B5EF4-FFF2-40B4-BE49-F238E27FC236}">
                      <a16:creationId xmlns:a16="http://schemas.microsoft.com/office/drawing/2014/main" xmlns="" id="{2374C11E-A36A-4A02-91FB-1E2A147716EF}"/>
                    </a:ext>
                  </a:extLst>
                </p:cNvPr>
                <p:cNvGrpSpPr/>
                <p:nvPr userDrawn="1"/>
              </p:nvGrpSpPr>
              <p:grpSpPr>
                <a:xfrm>
                  <a:off x="546372" y="2133600"/>
                  <a:ext cx="1025322" cy="1755137"/>
                  <a:chOff x="414292" y="2235200"/>
                  <a:chExt cx="1025322" cy="1755137"/>
                </a:xfrm>
              </p:grpSpPr>
              <p:cxnSp>
                <p:nvCxnSpPr>
                  <p:cNvPr id="72" name="Conector recto 71">
                    <a:extLst>
                      <a:ext uri="{FF2B5EF4-FFF2-40B4-BE49-F238E27FC236}">
                        <a16:creationId xmlns:a16="http://schemas.microsoft.com/office/drawing/2014/main" xmlns="" id="{A7659665-8409-4C94-81A8-ED44F07985C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414292" y="2783840"/>
                    <a:ext cx="2268" cy="1206497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ector recto 72">
                    <a:extLst>
                      <a:ext uri="{FF2B5EF4-FFF2-40B4-BE49-F238E27FC236}">
                        <a16:creationId xmlns:a16="http://schemas.microsoft.com/office/drawing/2014/main" xmlns="" id="{8CC43616-6493-4804-BA75-1DAA7A1D8B1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2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Conector recto 70">
                  <a:extLst>
                    <a:ext uri="{FF2B5EF4-FFF2-40B4-BE49-F238E27FC236}">
                      <a16:creationId xmlns:a16="http://schemas.microsoft.com/office/drawing/2014/main" xmlns="" id="{995EA5E0-F8C9-46F5-9994-0DBB5532E9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1694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upo 60">
                <a:extLst>
                  <a:ext uri="{FF2B5EF4-FFF2-40B4-BE49-F238E27FC236}">
                    <a16:creationId xmlns:a16="http://schemas.microsoft.com/office/drawing/2014/main" xmlns="" id="{07CCC38F-9AFC-4443-AF2B-8B972EE312B9}"/>
                  </a:ext>
                </a:extLst>
              </p:cNvPr>
              <p:cNvGrpSpPr/>
              <p:nvPr userDrawn="1"/>
            </p:nvGrpSpPr>
            <p:grpSpPr>
              <a:xfrm rot="10800000">
                <a:off x="2590206" y="2722878"/>
                <a:ext cx="2070966" cy="1722121"/>
                <a:chOff x="548642" y="2133600"/>
                <a:chExt cx="2070966" cy="1722121"/>
              </a:xfrm>
            </p:grpSpPr>
            <p:cxnSp>
              <p:nvCxnSpPr>
                <p:cNvPr id="67" name="Conector recto 66">
                  <a:extLst>
                    <a:ext uri="{FF2B5EF4-FFF2-40B4-BE49-F238E27FC236}">
                      <a16:creationId xmlns:a16="http://schemas.microsoft.com/office/drawing/2014/main" xmlns="" id="{85D60560-17BE-42C4-956A-FD0CCF2B31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548642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upo 62">
                  <a:extLst>
                    <a:ext uri="{FF2B5EF4-FFF2-40B4-BE49-F238E27FC236}">
                      <a16:creationId xmlns:a16="http://schemas.microsoft.com/office/drawing/2014/main" xmlns="" id="{314ADB2B-6BAC-4187-9AD6-234699323C6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571694" y="2133600"/>
                  <a:ext cx="1047914" cy="1722121"/>
                  <a:chOff x="391699" y="2235200"/>
                  <a:chExt cx="1047914" cy="1722121"/>
                </a:xfrm>
              </p:grpSpPr>
              <p:cxnSp>
                <p:nvCxnSpPr>
                  <p:cNvPr id="64" name="Conector recto 63">
                    <a:extLst>
                      <a:ext uri="{FF2B5EF4-FFF2-40B4-BE49-F238E27FC236}">
                        <a16:creationId xmlns:a16="http://schemas.microsoft.com/office/drawing/2014/main" xmlns="" id="{3AA32475-F311-40BF-84DB-2FBFF05A09E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391699" y="2791460"/>
                    <a:ext cx="29076" cy="1165861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ector recto 64">
                    <a:extLst>
                      <a:ext uri="{FF2B5EF4-FFF2-40B4-BE49-F238E27FC236}">
                        <a16:creationId xmlns:a16="http://schemas.microsoft.com/office/drawing/2014/main" xmlns="" id="{8076BDAC-837A-46AB-939A-33B4CAC443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1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xmlns="" id="{61A353AA-3B37-493F-A75A-FBE55A7FEAC3}"/>
                </a:ext>
              </a:extLst>
            </p:cNvPr>
            <p:cNvGrpSpPr/>
            <p:nvPr userDrawn="1"/>
          </p:nvGrpSpPr>
          <p:grpSpPr>
            <a:xfrm>
              <a:off x="8992103" y="2273300"/>
              <a:ext cx="2057152" cy="1851337"/>
              <a:chOff x="547757" y="2133600"/>
              <a:chExt cx="2057152" cy="1851337"/>
            </a:xfrm>
          </p:grpSpPr>
          <p:grpSp>
            <p:nvGrpSpPr>
              <p:cNvPr id="76" name="Grupo 75">
                <a:extLst>
                  <a:ext uri="{FF2B5EF4-FFF2-40B4-BE49-F238E27FC236}">
                    <a16:creationId xmlns:a16="http://schemas.microsoft.com/office/drawing/2014/main" xmlns="" id="{E7AC040A-1737-484C-8CEA-2ADF0DBFE9FB}"/>
                  </a:ext>
                </a:extLst>
              </p:cNvPr>
              <p:cNvGrpSpPr/>
              <p:nvPr userDrawn="1"/>
            </p:nvGrpSpPr>
            <p:grpSpPr>
              <a:xfrm>
                <a:off x="547757" y="2133600"/>
                <a:ext cx="1023937" cy="1762759"/>
                <a:chOff x="415677" y="2235200"/>
                <a:chExt cx="1023937" cy="1762759"/>
              </a:xfrm>
            </p:grpSpPr>
            <p:cxnSp>
              <p:nvCxnSpPr>
                <p:cNvPr id="80" name="Conector recto 79">
                  <a:extLst>
                    <a:ext uri="{FF2B5EF4-FFF2-40B4-BE49-F238E27FC236}">
                      <a16:creationId xmlns:a16="http://schemas.microsoft.com/office/drawing/2014/main" xmlns="" id="{9CD9887E-CE43-4192-9065-D2A753891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15677" y="2783840"/>
                  <a:ext cx="1" cy="1214119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cto 80">
                  <a:extLst>
                    <a:ext uri="{FF2B5EF4-FFF2-40B4-BE49-F238E27FC236}">
                      <a16:creationId xmlns:a16="http://schemas.microsoft.com/office/drawing/2014/main" xmlns="" id="{3D14A159-829D-4CE4-9A8E-E2C0CBD3F3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2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upo 76">
                <a:extLst>
                  <a:ext uri="{FF2B5EF4-FFF2-40B4-BE49-F238E27FC236}">
                    <a16:creationId xmlns:a16="http://schemas.microsoft.com/office/drawing/2014/main" xmlns="" id="{31D099CA-B8FD-4314-AEDD-819F910D5BDB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33215" cy="1851337"/>
                <a:chOff x="406398" y="2235200"/>
                <a:chExt cx="1033215" cy="1851337"/>
              </a:xfrm>
            </p:grpSpPr>
            <p:cxnSp>
              <p:nvCxnSpPr>
                <p:cNvPr id="78" name="Conector recto 77">
                  <a:extLst>
                    <a:ext uri="{FF2B5EF4-FFF2-40B4-BE49-F238E27FC236}">
                      <a16:creationId xmlns:a16="http://schemas.microsoft.com/office/drawing/2014/main" xmlns="" id="{C02C6F16-E0CD-428F-BD21-449948C9D6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06398" y="2783840"/>
                  <a:ext cx="10163" cy="1302697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cto 78">
                  <a:extLst>
                    <a:ext uri="{FF2B5EF4-FFF2-40B4-BE49-F238E27FC236}">
                      <a16:creationId xmlns:a16="http://schemas.microsoft.com/office/drawing/2014/main" xmlns="" id="{E6C222D2-654F-4BD1-A0BD-34C233CD23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EA93BAA0-B72B-4BFD-BCF9-4608ADE3AC72}"/>
              </a:ext>
            </a:extLst>
          </p:cNvPr>
          <p:cNvSpPr/>
          <p:nvPr userDrawn="1"/>
        </p:nvSpPr>
        <p:spPr>
          <a:xfrm>
            <a:off x="659872" y="4111045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xmlns="" id="{07EC39C5-C4D5-4BE2-80A8-355FC3ECC12F}"/>
              </a:ext>
            </a:extLst>
          </p:cNvPr>
          <p:cNvSpPr/>
          <p:nvPr userDrawn="1"/>
        </p:nvSpPr>
        <p:spPr>
          <a:xfrm>
            <a:off x="1677924" y="2268282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xmlns="" id="{F5775AD5-ACEB-4CBE-BD90-53D7E05FA5AC}"/>
              </a:ext>
            </a:extLst>
          </p:cNvPr>
          <p:cNvSpPr/>
          <p:nvPr userDrawn="1"/>
        </p:nvSpPr>
        <p:spPr>
          <a:xfrm>
            <a:off x="3746085" y="4525070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xmlns="" id="{658774E0-9642-4F13-A5E6-09E3CB03DBB5}"/>
              </a:ext>
            </a:extLst>
          </p:cNvPr>
          <p:cNvSpPr/>
          <p:nvPr userDrawn="1"/>
        </p:nvSpPr>
        <p:spPr>
          <a:xfrm>
            <a:off x="5799587" y="2268282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xmlns="" id="{D65EF3DD-F676-4685-9875-B94CF9FB2C8D}"/>
              </a:ext>
            </a:extLst>
          </p:cNvPr>
          <p:cNvSpPr/>
          <p:nvPr userDrawn="1"/>
        </p:nvSpPr>
        <p:spPr>
          <a:xfrm>
            <a:off x="7882093" y="4499666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xmlns="" id="{160A3CDF-ADAF-4527-8705-2F8E3851CF65}"/>
              </a:ext>
            </a:extLst>
          </p:cNvPr>
          <p:cNvSpPr/>
          <p:nvPr userDrawn="1"/>
        </p:nvSpPr>
        <p:spPr>
          <a:xfrm>
            <a:off x="9935595" y="2246690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xmlns="" id="{3FD028A3-58B1-44C9-AC6A-A869FC68B50F}"/>
              </a:ext>
            </a:extLst>
          </p:cNvPr>
          <p:cNvSpPr/>
          <p:nvPr userDrawn="1"/>
        </p:nvSpPr>
        <p:spPr>
          <a:xfrm>
            <a:off x="10938323" y="4100876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30" name="Título 29">
            <a:extLst>
              <a:ext uri="{FF2B5EF4-FFF2-40B4-BE49-F238E27FC236}">
                <a16:creationId xmlns:a16="http://schemas.microsoft.com/office/drawing/2014/main" xmlns="" id="{18F0CF87-D85A-411D-8002-1157A04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02" y="207551"/>
            <a:ext cx="10515600" cy="64447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1" name="Cuadro de texto 30">
            <a:extLst>
              <a:ext uri="{FF2B5EF4-FFF2-40B4-BE49-F238E27FC236}">
                <a16:creationId xmlns:a16="http://schemas.microsoft.com/office/drawing/2014/main" xmlns="" id="{9E8F9015-A4A2-47D3-9665-686A67F0ED81}"/>
              </a:ext>
            </a:extLst>
          </p:cNvPr>
          <p:cNvSpPr txBox="1"/>
          <p:nvPr userDrawn="1"/>
        </p:nvSpPr>
        <p:spPr>
          <a:xfrm>
            <a:off x="1452894" y="1614177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noProof="0">
                <a:solidFill>
                  <a:schemeClr val="accent2"/>
                </a:solidFill>
                <a:latin typeface="Arial" panose="020B0604020202020204" pitchFamily="34" charset="0"/>
              </a:rPr>
              <a:t>01</a:t>
            </a:r>
            <a:endParaRPr lang="es-ES" b="1" noProof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xmlns="" id="{426A1182-EDE9-44E7-BA1C-CCAA1B422C3C}"/>
              </a:ext>
            </a:extLst>
          </p:cNvPr>
          <p:cNvSpPr txBox="1"/>
          <p:nvPr userDrawn="1"/>
        </p:nvSpPr>
        <p:spPr>
          <a:xfrm>
            <a:off x="3516779" y="5001792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noProof="0">
                <a:solidFill>
                  <a:schemeClr val="accent3"/>
                </a:solidFill>
                <a:latin typeface="Arial" panose="020B0604020202020204" pitchFamily="34" charset="0"/>
              </a:rPr>
              <a:t>02</a:t>
            </a:r>
            <a:endParaRPr lang="es-ES" b="1" noProof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04" name="Cuadro de texto 103">
            <a:extLst>
              <a:ext uri="{FF2B5EF4-FFF2-40B4-BE49-F238E27FC236}">
                <a16:creationId xmlns:a16="http://schemas.microsoft.com/office/drawing/2014/main" xmlns="" id="{453D0452-E8F6-4E1D-8D89-47F4DE14020B}"/>
              </a:ext>
            </a:extLst>
          </p:cNvPr>
          <p:cNvSpPr txBox="1"/>
          <p:nvPr userDrawn="1"/>
        </p:nvSpPr>
        <p:spPr>
          <a:xfrm>
            <a:off x="5574557" y="1593858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noProof="0">
                <a:solidFill>
                  <a:schemeClr val="accent4"/>
                </a:solidFill>
                <a:latin typeface="Arial" panose="020B0604020202020204" pitchFamily="34" charset="0"/>
              </a:rPr>
              <a:t>03</a:t>
            </a:r>
            <a:endParaRPr lang="es-ES" b="1" noProof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105" name="Cuadro de texto 104">
            <a:extLst>
              <a:ext uri="{FF2B5EF4-FFF2-40B4-BE49-F238E27FC236}">
                <a16:creationId xmlns:a16="http://schemas.microsoft.com/office/drawing/2014/main" xmlns="" id="{58EE8165-DF59-42CB-A646-DBDAB53967B1}"/>
              </a:ext>
            </a:extLst>
          </p:cNvPr>
          <p:cNvSpPr txBox="1"/>
          <p:nvPr userDrawn="1"/>
        </p:nvSpPr>
        <p:spPr>
          <a:xfrm>
            <a:off x="7657062" y="4982270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noProof="0">
                <a:solidFill>
                  <a:schemeClr val="accent5"/>
                </a:solidFill>
                <a:latin typeface="Arial" panose="020B0604020202020204" pitchFamily="34" charset="0"/>
              </a:rPr>
              <a:t>04</a:t>
            </a:r>
            <a:endParaRPr lang="es-ES" b="1" noProof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06" name="Cuadro de texto 105">
            <a:extLst>
              <a:ext uri="{FF2B5EF4-FFF2-40B4-BE49-F238E27FC236}">
                <a16:creationId xmlns:a16="http://schemas.microsoft.com/office/drawing/2014/main" xmlns="" id="{3EC5584D-5A50-4F4A-A8CD-530EFB27FD79}"/>
              </a:ext>
            </a:extLst>
          </p:cNvPr>
          <p:cNvSpPr txBox="1"/>
          <p:nvPr userDrawn="1"/>
        </p:nvSpPr>
        <p:spPr>
          <a:xfrm>
            <a:off x="9696220" y="1554587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noProof="0">
                <a:solidFill>
                  <a:schemeClr val="accent6"/>
                </a:solidFill>
                <a:latin typeface="Arial" panose="020B0604020202020204" pitchFamily="34" charset="0"/>
              </a:rPr>
              <a:t>05</a:t>
            </a:r>
            <a:endParaRPr lang="es-ES" b="1" noProof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FF7EDF04-AD2B-463F-873D-F9F513090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445" y="4610158"/>
            <a:ext cx="2068694" cy="3916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07" name="Marcador de texto 34">
            <a:extLst>
              <a:ext uri="{FF2B5EF4-FFF2-40B4-BE49-F238E27FC236}">
                <a16:creationId xmlns:a16="http://schemas.microsoft.com/office/drawing/2014/main" xmlns="" id="{7F70B278-4654-46AC-8DD6-824CEF1DF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177" y="5036815"/>
            <a:ext cx="2068694" cy="11595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08" name="Marcador de texto 34">
            <a:extLst>
              <a:ext uri="{FF2B5EF4-FFF2-40B4-BE49-F238E27FC236}">
                <a16:creationId xmlns:a16="http://schemas.microsoft.com/office/drawing/2014/main" xmlns="" id="{3B7069E5-61AE-4AB2-8653-98A7F283E0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8513" y="4610158"/>
            <a:ext cx="2068694" cy="3916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09" name="Marcador de texto 34">
            <a:extLst>
              <a:ext uri="{FF2B5EF4-FFF2-40B4-BE49-F238E27FC236}">
                <a16:creationId xmlns:a16="http://schemas.microsoft.com/office/drawing/2014/main" xmlns="" id="{38A8EB30-9561-4857-91EC-C9B25464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9245" y="5036815"/>
            <a:ext cx="2068694" cy="11595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10" name="Marcador de texto 34">
            <a:extLst>
              <a:ext uri="{FF2B5EF4-FFF2-40B4-BE49-F238E27FC236}">
                <a16:creationId xmlns:a16="http://schemas.microsoft.com/office/drawing/2014/main" xmlns="" id="{AE1932D4-1CD4-4631-9E96-954227141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9340" y="4613478"/>
            <a:ext cx="2068694" cy="3916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11" name="Marcador de texto 34">
            <a:extLst>
              <a:ext uri="{FF2B5EF4-FFF2-40B4-BE49-F238E27FC236}">
                <a16:creationId xmlns:a16="http://schemas.microsoft.com/office/drawing/2014/main" xmlns="" id="{7A6D526A-E91A-4FC8-8AB8-5FEA321F6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80072" y="5040135"/>
            <a:ext cx="2068694" cy="11595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12" name="Marcador de texto 34">
            <a:extLst>
              <a:ext uri="{FF2B5EF4-FFF2-40B4-BE49-F238E27FC236}">
                <a16:creationId xmlns:a16="http://schemas.microsoft.com/office/drawing/2014/main" xmlns="" id="{61A32F9F-4ACF-442A-8853-0E4B42CC9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5654" y="1126350"/>
            <a:ext cx="2068694" cy="3916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13" name="Marcador de texto 34">
            <a:extLst>
              <a:ext uri="{FF2B5EF4-FFF2-40B4-BE49-F238E27FC236}">
                <a16:creationId xmlns:a16="http://schemas.microsoft.com/office/drawing/2014/main" xmlns="" id="{B3D0AD38-B8DA-4C19-97D0-C4BF494F2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56386" y="1553007"/>
            <a:ext cx="2068694" cy="11595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14" name="Marcador de texto 34">
            <a:extLst>
              <a:ext uri="{FF2B5EF4-FFF2-40B4-BE49-F238E27FC236}">
                <a16:creationId xmlns:a16="http://schemas.microsoft.com/office/drawing/2014/main" xmlns="" id="{A8DE427E-A7F5-47D9-AA8C-5F8089A99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29515" y="1066973"/>
            <a:ext cx="2068694" cy="3916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15" name="Marcador de texto 34">
            <a:extLst>
              <a:ext uri="{FF2B5EF4-FFF2-40B4-BE49-F238E27FC236}">
                <a16:creationId xmlns:a16="http://schemas.microsoft.com/office/drawing/2014/main" xmlns="" id="{E764A502-6D62-4133-90C7-1FE9B38E7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20247" y="1493630"/>
            <a:ext cx="2068694" cy="11595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174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39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54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157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0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3 Rectángulo"/>
          <p:cNvSpPr/>
          <p:nvPr/>
        </p:nvSpPr>
        <p:spPr>
          <a:xfrm>
            <a:off x="1783" y="0"/>
            <a:ext cx="180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7" name="Grupo 16"/>
          <p:cNvGrpSpPr/>
          <p:nvPr/>
        </p:nvGrpSpPr>
        <p:grpSpPr>
          <a:xfrm>
            <a:off x="7104112" y="6426000"/>
            <a:ext cx="5364596" cy="432000"/>
            <a:chOff x="7080356" y="6293410"/>
            <a:chExt cx="5364596" cy="576000"/>
          </a:xfrm>
        </p:grpSpPr>
        <p:grpSp>
          <p:nvGrpSpPr>
            <p:cNvPr id="18" name="Grupo 17"/>
            <p:cNvGrpSpPr/>
            <p:nvPr userDrawn="1"/>
          </p:nvGrpSpPr>
          <p:grpSpPr>
            <a:xfrm>
              <a:off x="7080356" y="6293410"/>
              <a:ext cx="5111644" cy="576000"/>
              <a:chOff x="7080356" y="6282000"/>
              <a:chExt cx="5111644" cy="576000"/>
            </a:xfrm>
          </p:grpSpPr>
          <p:sp>
            <p:nvSpPr>
              <p:cNvPr id="20" name="Paralelogramo 19"/>
              <p:cNvSpPr/>
              <p:nvPr userDrawn="1"/>
            </p:nvSpPr>
            <p:spPr>
              <a:xfrm>
                <a:off x="7080356" y="6425952"/>
                <a:ext cx="2376264" cy="432048"/>
              </a:xfrm>
              <a:prstGeom prst="parallelogram">
                <a:avLst>
                  <a:gd name="adj" fmla="val 11098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Forma libre: forma 20"/>
              <p:cNvSpPr>
                <a:spLocks noChangeAspect="1"/>
              </p:cNvSpPr>
              <p:nvPr userDrawn="1"/>
            </p:nvSpPr>
            <p:spPr>
              <a:xfrm>
                <a:off x="8448000" y="6282000"/>
                <a:ext cx="3744000" cy="576000"/>
              </a:xfrm>
              <a:custGeom>
                <a:avLst/>
                <a:gdLst>
                  <a:gd name="connsiteX0" fmla="*/ 479487 w 2808312"/>
                  <a:gd name="connsiteY0" fmla="*/ 0 h 432048"/>
                  <a:gd name="connsiteX1" fmla="*/ 1872208 w 2808312"/>
                  <a:gd name="connsiteY1" fmla="*/ 0 h 432048"/>
                  <a:gd name="connsiteX2" fmla="*/ 2376264 w 2808312"/>
                  <a:gd name="connsiteY2" fmla="*/ 0 h 432048"/>
                  <a:gd name="connsiteX3" fmla="*/ 2808312 w 2808312"/>
                  <a:gd name="connsiteY3" fmla="*/ 0 h 432048"/>
                  <a:gd name="connsiteX4" fmla="*/ 2808312 w 2808312"/>
                  <a:gd name="connsiteY4" fmla="*/ 423009 h 432048"/>
                  <a:gd name="connsiteX5" fmla="*/ 1906808 w 2808312"/>
                  <a:gd name="connsiteY5" fmla="*/ 423009 h 432048"/>
                  <a:gd name="connsiteX6" fmla="*/ 1896777 w 2808312"/>
                  <a:gd name="connsiteY6" fmla="*/ 432048 h 432048"/>
                  <a:gd name="connsiteX7" fmla="*/ 0 w 2808312"/>
                  <a:gd name="connsiteY7" fmla="*/ 432048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8312" h="432048">
                    <a:moveTo>
                      <a:pt x="479487" y="0"/>
                    </a:moveTo>
                    <a:lnTo>
                      <a:pt x="1872208" y="0"/>
                    </a:lnTo>
                    <a:lnTo>
                      <a:pt x="2376264" y="0"/>
                    </a:lnTo>
                    <a:lnTo>
                      <a:pt x="2808312" y="0"/>
                    </a:lnTo>
                    <a:lnTo>
                      <a:pt x="2808312" y="423009"/>
                    </a:lnTo>
                    <a:lnTo>
                      <a:pt x="1906808" y="423009"/>
                    </a:lnTo>
                    <a:lnTo>
                      <a:pt x="1896777" y="432048"/>
                    </a:lnTo>
                    <a:lnTo>
                      <a:pt x="0" y="4320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CC">
                      <a:shade val="30000"/>
                      <a:satMod val="115000"/>
                    </a:srgbClr>
                  </a:gs>
                  <a:gs pos="50000">
                    <a:srgbClr val="CC00CC">
                      <a:shade val="67500"/>
                      <a:satMod val="115000"/>
                    </a:srgbClr>
                  </a:gs>
                  <a:gs pos="100000">
                    <a:srgbClr val="CC00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19" name="CuadroTexto 18"/>
            <p:cNvSpPr txBox="1"/>
            <p:nvPr userDrawn="1"/>
          </p:nvSpPr>
          <p:spPr>
            <a:xfrm>
              <a:off x="8916560" y="6376225"/>
              <a:ext cx="352839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0" baseline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Marco normativo de los archivos</a:t>
              </a:r>
              <a:endParaRPr lang="es-MX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04512" y="0"/>
            <a:ext cx="1237595" cy="780356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181783" y="0"/>
            <a:ext cx="216024" cy="6858000"/>
          </a:xfrm>
          <a:prstGeom prst="rect">
            <a:avLst/>
          </a:prstGeom>
          <a:gradFill flip="none" rotWithShape="1">
            <a:gsLst>
              <a:gs pos="0">
                <a:srgbClr val="CC00CC">
                  <a:shade val="30000"/>
                  <a:satMod val="115000"/>
                </a:srgbClr>
              </a:gs>
              <a:gs pos="50000">
                <a:srgbClr val="CC00CC">
                  <a:shade val="67500"/>
                  <a:satMod val="115000"/>
                </a:srgbClr>
              </a:gs>
              <a:gs pos="100000">
                <a:schemeClr val="accent2">
                  <a:lumMod val="40000"/>
                  <a:lumOff val="60000"/>
                </a:schemeClr>
              </a:gs>
              <a:gs pos="81000">
                <a:srgbClr val="CC00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60" r:id="rId2"/>
    <p:sldLayoutId id="2147485251" r:id="rId3"/>
    <p:sldLayoutId id="2147485301" r:id="rId4"/>
    <p:sldLayoutId id="2147485302" r:id="rId5"/>
    <p:sldLayoutId id="2147485303" r:id="rId6"/>
    <p:sldLayoutId id="2147485304" r:id="rId7"/>
    <p:sldLayoutId id="2147485305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0" r:id="rId1"/>
    <p:sldLayoutId id="2147485291" r:id="rId2"/>
    <p:sldLayoutId id="2147485292" r:id="rId3"/>
    <p:sldLayoutId id="2147485293" r:id="rId4"/>
    <p:sldLayoutId id="2147485294" r:id="rId5"/>
    <p:sldLayoutId id="2147485295" r:id="rId6"/>
    <p:sldLayoutId id="2147485296" r:id="rId7"/>
    <p:sldLayoutId id="2147485297" r:id="rId8"/>
    <p:sldLayoutId id="2147485298" r:id="rId9"/>
    <p:sldLayoutId id="2147485299" r:id="rId10"/>
    <p:sldLayoutId id="21474853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1E62-7136-4C7E-B4AD-B00B6AC10DCB}" type="datetimeFigureOut">
              <a:rPr lang="es-MX" smtClean="0"/>
              <a:t>11/08/2022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C265-ABA8-441E-9017-A6B76FCE42C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13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b.mx/agn/acciones-y-programas/registro-nacional-de-archivo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estionyarchivos@inai.org.m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84" y="1431942"/>
            <a:ext cx="2092632" cy="1197326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CuadroTexto 2"/>
          <p:cNvSpPr txBox="1"/>
          <p:nvPr/>
        </p:nvSpPr>
        <p:spPr>
          <a:xfrm>
            <a:off x="2131423" y="3047908"/>
            <a:ext cx="7929154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b="1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s-MX" sz="2000" dirty="0">
                <a:latin typeface="Palatino Linotype" panose="02040502050505030304" pitchFamily="18" charset="0"/>
              </a:rPr>
              <a:t>Capacitación Virtual en Materia de:</a:t>
            </a:r>
          </a:p>
          <a:p>
            <a:pPr algn="ctr">
              <a:defRPr sz="2000" b="1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s-MX" sz="2000" dirty="0">
              <a:latin typeface="Palatino Linotype" panose="02040502050505030304" pitchFamily="18" charset="0"/>
            </a:endParaRPr>
          </a:p>
          <a:p>
            <a:pPr algn="ctr">
              <a:defRPr sz="2000" b="1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s-MX" sz="2000" dirty="0">
                <a:latin typeface="Palatino Linotype" panose="02040502050505030304" pitchFamily="18" charset="0"/>
              </a:rPr>
              <a:t>“Archivo”</a:t>
            </a:r>
          </a:p>
          <a:p>
            <a:pPr algn="ctr">
              <a:defRPr sz="2000" b="1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s-MX" sz="2000" dirty="0">
              <a:latin typeface="Palatino Linotype" panose="02040502050505030304" pitchFamily="18" charset="0"/>
            </a:endParaRPr>
          </a:p>
          <a:p>
            <a:pPr algn="ctr">
              <a:defRPr sz="2000" b="1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s-MX" sz="2000" dirty="0">
                <a:latin typeface="Palatino Linotype" panose="02040502050505030304" pitchFamily="18" charset="0"/>
              </a:rPr>
              <a:t>11 de agosto de 2022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165300" y="6393181"/>
            <a:ext cx="1502701" cy="200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700" i="1" dirty="0">
                <a:solidFill>
                  <a:srgbClr val="000000"/>
                </a:solidFill>
                <a:latin typeface="Palatino Linotype" panose="02040502050505030304" pitchFamily="18" charset="0"/>
                <a:sym typeface="Helvetica"/>
              </a:rPr>
              <a:t>Actualización: </a:t>
            </a:r>
            <a:r>
              <a:rPr lang="es-MX" sz="700" i="1">
                <a:solidFill>
                  <a:srgbClr val="000000"/>
                </a:solidFill>
                <a:latin typeface="Palatino Linotype" panose="02040502050505030304" pitchFamily="18" charset="0"/>
                <a:sym typeface="Helvetica"/>
              </a:rPr>
              <a:t>21/06/2022 16:45 </a:t>
            </a:r>
            <a:r>
              <a:rPr lang="es-MX" sz="700" i="1" dirty="0">
                <a:solidFill>
                  <a:srgbClr val="000000"/>
                </a:solidFill>
                <a:latin typeface="Palatino Linotype" panose="02040502050505030304" pitchFamily="18" charset="0"/>
                <a:sym typeface="Helvetica"/>
              </a:rPr>
              <a:t>horas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4841" y="2054604"/>
            <a:ext cx="975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800" b="1" kern="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La Ley General de Archivos</a:t>
            </a:r>
            <a:endParaRPr lang="es-MX" kern="0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3246825"/>
            <a:ext cx="2840267" cy="2840267"/>
          </a:xfrm>
          <a:prstGeom prst="rect">
            <a:avLst/>
          </a:prstGeom>
        </p:spPr>
      </p:pic>
      <p:sp>
        <p:nvSpPr>
          <p:cNvPr id="6" name="Marcador de texto 2"/>
          <p:cNvSpPr txBox="1">
            <a:spLocks/>
          </p:cNvSpPr>
          <p:nvPr/>
        </p:nvSpPr>
        <p:spPr>
          <a:xfrm>
            <a:off x="834841" y="3006800"/>
            <a:ext cx="7467657" cy="49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dirty="0">
                <a:solidFill>
                  <a:srgbClr val="000000">
                    <a:lumMod val="50000"/>
                    <a:lumOff val="50000"/>
                  </a:srgbClr>
                </a:solidFill>
                <a:latin typeface="Candara"/>
                <a:cs typeface="Calibri" panose="020F0502020204030204" pitchFamily="34" charset="0"/>
              </a:rPr>
              <a:t>Diario Oficial de la Federación,  15 de junio de 2018</a:t>
            </a:r>
            <a:r>
              <a:rPr lang="es-MX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ndara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s-MX" dirty="0">
              <a:solidFill>
                <a:sysClr val="windowText" lastClr="000000">
                  <a:tint val="75000"/>
                </a:sysClr>
              </a:solidFill>
              <a:latin typeface="Corbel" panose="020B0503020204020204"/>
            </a:endParaRPr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182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 noChangeArrowheads="1"/>
          </p:cNvSpPr>
          <p:nvPr>
            <p:ph type="title" idx="4294967295"/>
          </p:nvPr>
        </p:nvSpPr>
        <p:spPr>
          <a:xfrm>
            <a:off x="1991544" y="896417"/>
            <a:ext cx="8224837" cy="1139825"/>
          </a:xfrm>
          <a:prstGeom prst="rect">
            <a:avLst/>
          </a:prstGeom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s-MX" altLang="x-none" b="1" dirty="0">
                <a:solidFill>
                  <a:schemeClr val="tx1"/>
                </a:solidFill>
              </a:rPr>
              <a:t>¿Qué papel  juegan   </a:t>
            </a:r>
            <a:br>
              <a:rPr lang="es-MX" altLang="x-none" b="1" dirty="0">
                <a:solidFill>
                  <a:schemeClr val="tx1"/>
                </a:solidFill>
              </a:rPr>
            </a:br>
            <a:r>
              <a:rPr lang="es-MX" altLang="x-none" b="1" dirty="0">
                <a:solidFill>
                  <a:schemeClr val="tx1"/>
                </a:solidFill>
              </a:rPr>
              <a:t> los archivos?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703512" y="2023775"/>
            <a:ext cx="9433048" cy="3311822"/>
          </a:xfrm>
          <a:prstGeom prst="rect">
            <a:avLst/>
          </a:prstGeom>
        </p:spPr>
        <p:txBody>
          <a:bodyPr/>
          <a:lstStyle/>
          <a:p>
            <a:pPr marL="4318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dirty="0"/>
              <a:t> Todos los procesos de acceso a la información, transparencia y rendición de cuentas, </a:t>
            </a:r>
            <a:r>
              <a:rPr lang="es-MX" b="1" dirty="0"/>
              <a:t>tienen como soporte </a:t>
            </a:r>
            <a:r>
              <a:rPr lang="es-MX" b="1" u="sng" dirty="0"/>
              <a:t>documentos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MX" dirty="0"/>
              <a:t> ya sean físicos o digitales, parte fundamental para estos procesos. </a:t>
            </a:r>
          </a:p>
          <a:p>
            <a:pPr marL="88900" indent="11113" algn="just">
              <a:defRPr/>
            </a:pPr>
            <a:endParaRPr lang="es-MX" dirty="0"/>
          </a:p>
          <a:p>
            <a:pPr marL="4318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dirty="0"/>
              <a:t> Son la base en que se sustenta el acto administrativo y/o jurídico de cualquier proceso de gestión y </a:t>
            </a:r>
            <a:r>
              <a:rPr lang="es-MX" b="1" u="sng" dirty="0"/>
              <a:t>son</a:t>
            </a:r>
            <a:r>
              <a:rPr lang="es-MX" dirty="0"/>
              <a:t> </a:t>
            </a:r>
            <a:r>
              <a:rPr lang="es-MX" b="1" u="sng" dirty="0"/>
              <a:t>elementos de prueba </a:t>
            </a:r>
            <a:r>
              <a:rPr lang="es-MX" dirty="0"/>
              <a:t>.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27CB23B-9414-ADB4-DC38-CA0D92F90D29}"/>
              </a:ext>
            </a:extLst>
          </p:cNvPr>
          <p:cNvSpPr txBox="1">
            <a:spLocks/>
          </p:cNvSpPr>
          <p:nvPr/>
        </p:nvSpPr>
        <p:spPr>
          <a:xfrm>
            <a:off x="6621463" y="6521166"/>
            <a:ext cx="2743200" cy="365125"/>
          </a:xfrm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s-MX" sz="16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5578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derechos hum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16" y="2185732"/>
            <a:ext cx="2344944" cy="2150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6 Almacenamiento de acceso directo"/>
          <p:cNvSpPr/>
          <p:nvPr/>
        </p:nvSpPr>
        <p:spPr>
          <a:xfrm>
            <a:off x="3095546" y="3186632"/>
            <a:ext cx="1267039" cy="460389"/>
          </a:xfrm>
          <a:prstGeom prst="flowChartMagneticDrum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366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85" y="2091575"/>
            <a:ext cx="2430201" cy="1823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14 Almacenamiento de acceso directo"/>
          <p:cNvSpPr/>
          <p:nvPr/>
        </p:nvSpPr>
        <p:spPr>
          <a:xfrm>
            <a:off x="4895746" y="3186632"/>
            <a:ext cx="1267039" cy="460389"/>
          </a:xfrm>
          <a:prstGeom prst="flowChartMagneticDrum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Picture 6" descr="Resultado de imagen para Impartición de justic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03" y="2120428"/>
            <a:ext cx="2268271" cy="1852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665193" y="516849"/>
            <a:ext cx="7451755" cy="12402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tx1"/>
                </a:solidFill>
              </a:rPr>
              <a:t>La organización de los </a:t>
            </a:r>
            <a:r>
              <a:rPr lang="es-MX" sz="2000" b="1" u="sng" dirty="0">
                <a:solidFill>
                  <a:schemeClr val="tx1"/>
                </a:solidFill>
              </a:rPr>
              <a:t>archivos</a:t>
            </a:r>
            <a:r>
              <a:rPr lang="es-MX" sz="2000" b="1" dirty="0">
                <a:solidFill>
                  <a:schemeClr val="tx1"/>
                </a:solidFill>
              </a:rPr>
              <a:t> es fundamental para  el acceso a la información, el ejercicio de los derechos y la  democracia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7488" y="5431302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</a:rPr>
              <a:t>Un Estado donde no hay certeza de la adecuada organización de los documentos es propenso a violar derechos humanos y carece de mecanismos eficaces para gestión y rendición de cuentas, lo cual afecta la calidad de las instituciones democráticas y vida de las personas.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1866448" y="4690200"/>
            <a:ext cx="2574906" cy="369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wrap="square" rtlCol="0">
            <a:spAutoFit/>
          </a:bodyPr>
          <a:lstStyle/>
          <a:p>
            <a:r>
              <a:rPr lang="es-MX" dirty="0"/>
              <a:t>   Derechos  humanos 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677131" y="4261603"/>
            <a:ext cx="2592144" cy="707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wrap="square" rtlCol="0">
            <a:spAutoFit/>
          </a:bodyPr>
          <a:lstStyle/>
          <a:p>
            <a:r>
              <a:rPr lang="es-MX" sz="2000" dirty="0"/>
              <a:t>Rendición de cuentas</a:t>
            </a:r>
          </a:p>
        </p:txBody>
      </p:sp>
      <p:sp>
        <p:nvSpPr>
          <p:cNvPr id="13" name="9 CuadroTexto"/>
          <p:cNvSpPr txBox="1"/>
          <p:nvPr/>
        </p:nvSpPr>
        <p:spPr>
          <a:xfrm>
            <a:off x="5386847" y="4278378"/>
            <a:ext cx="2474618" cy="369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wrap="square" rtlCol="0">
            <a:spAutoFit/>
          </a:bodyPr>
          <a:lstStyle/>
          <a:p>
            <a:r>
              <a:rPr lang="es-MX" dirty="0"/>
              <a:t>Impartición de Justicia </a:t>
            </a:r>
          </a:p>
        </p:txBody>
      </p:sp>
      <p:sp>
        <p:nvSpPr>
          <p:cNvPr id="14" name="15 Almacenamiento de acceso directo"/>
          <p:cNvSpPr/>
          <p:nvPr/>
        </p:nvSpPr>
        <p:spPr>
          <a:xfrm>
            <a:off x="6635423" y="3186632"/>
            <a:ext cx="1267039" cy="460389"/>
          </a:xfrm>
          <a:prstGeom prst="flowChartMagneticDrum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4" descr="Resultado de imagen para derechos de propiedad priv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10486"/>
          <a:stretch/>
        </p:blipFill>
        <p:spPr bwMode="auto">
          <a:xfrm>
            <a:off x="7048534" y="2060848"/>
            <a:ext cx="1961864" cy="1760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9 CuadroTexto"/>
          <p:cNvSpPr txBox="1"/>
          <p:nvPr/>
        </p:nvSpPr>
        <p:spPr>
          <a:xfrm>
            <a:off x="6996430" y="4113093"/>
            <a:ext cx="2411938" cy="64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wrap="square" rtlCol="0">
            <a:spAutoFit/>
          </a:bodyPr>
          <a:lstStyle/>
          <a:p>
            <a:r>
              <a:rPr lang="es-MX" dirty="0"/>
              <a:t>Derecho de propiedad</a:t>
            </a:r>
          </a:p>
        </p:txBody>
      </p:sp>
      <p:sp>
        <p:nvSpPr>
          <p:cNvPr id="17" name="17 Almacenamiento de acceso directo"/>
          <p:cNvSpPr/>
          <p:nvPr/>
        </p:nvSpPr>
        <p:spPr>
          <a:xfrm>
            <a:off x="8158297" y="3186631"/>
            <a:ext cx="1914670" cy="460389"/>
          </a:xfrm>
          <a:prstGeom prst="flowChartMagneticDrum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4" descr="https://www.softzone.es/app/uploads/2017/03/Compartir-archivos-red-local.png?x=634&amp;y=3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89" y="2439017"/>
            <a:ext cx="4039668" cy="196886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arcador de número de diapositiva 3">
            <a:extLst>
              <a:ext uri="{FF2B5EF4-FFF2-40B4-BE49-F238E27FC236}">
                <a16:creationId xmlns:a16="http://schemas.microsoft.com/office/drawing/2014/main" xmlns="" id="{D7DFFA52-0FB4-C751-F339-966B9FEDC23C}"/>
              </a:ext>
            </a:extLst>
          </p:cNvPr>
          <p:cNvSpPr txBox="1">
            <a:spLocks/>
          </p:cNvSpPr>
          <p:nvPr/>
        </p:nvSpPr>
        <p:spPr>
          <a:xfrm>
            <a:off x="6621463" y="6521166"/>
            <a:ext cx="2743200" cy="365125"/>
          </a:xfrm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s-MX" sz="16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0896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7088977" y="1700808"/>
            <a:ext cx="3672408" cy="714038"/>
          </a:xfrm>
          <a:prstGeom prst="rect">
            <a:avLst/>
          </a:prstGeom>
          <a:solidFill>
            <a:srgbClr val="007A5A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7104112" y="1700808"/>
            <a:ext cx="3672408" cy="4432558"/>
          </a:xfrm>
          <a:prstGeom prst="rect">
            <a:avLst/>
          </a:prstGeom>
          <a:solidFill>
            <a:srgbClr val="007A5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415480" y="1700808"/>
            <a:ext cx="3816424" cy="714038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415480" y="1700808"/>
            <a:ext cx="3816424" cy="443255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angle 26"/>
          <p:cNvSpPr/>
          <p:nvPr/>
        </p:nvSpPr>
        <p:spPr>
          <a:xfrm>
            <a:off x="2063552" y="178327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</a:rPr>
              <a:t>Gobierno</a:t>
            </a:r>
          </a:p>
        </p:txBody>
      </p:sp>
      <p:sp>
        <p:nvSpPr>
          <p:cNvPr id="6" name="Rectangle 26"/>
          <p:cNvSpPr/>
          <p:nvPr/>
        </p:nvSpPr>
        <p:spPr>
          <a:xfrm>
            <a:off x="7716180" y="181788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</a:rPr>
              <a:t>Sociedad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95958" y="2676983"/>
            <a:ext cx="34919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spcAft>
                <a:spcPts val="1800"/>
              </a:spcAft>
              <a:buClr>
                <a:srgbClr val="336600"/>
              </a:buClr>
              <a:buFont typeface="Wingdings" pitchFamily="2" charset="2"/>
              <a:buChar char="Ø"/>
              <a:tabLst>
                <a:tab pos="441325" algn="l"/>
              </a:tabLst>
            </a:pPr>
            <a:r>
              <a:rPr lang="es-MX" dirty="0">
                <a:latin typeface="+mn-lt"/>
              </a:rPr>
              <a:t>Transparenta, otorga acceso y divulga información</a:t>
            </a:r>
          </a:p>
          <a:p>
            <a:pPr marL="441325" indent="-441325">
              <a:spcAft>
                <a:spcPts val="1800"/>
              </a:spcAft>
              <a:buClr>
                <a:srgbClr val="336600"/>
              </a:buClr>
              <a:buFont typeface="Wingdings" pitchFamily="2" charset="2"/>
              <a:buChar char="Ø"/>
              <a:tabLst>
                <a:tab pos="441325" algn="l"/>
              </a:tabLst>
            </a:pPr>
            <a:r>
              <a:rPr lang="es-MX" dirty="0">
                <a:latin typeface="+mn-lt"/>
              </a:rPr>
              <a:t>Rinde cuentas a la sociedad (evaluación)</a:t>
            </a:r>
          </a:p>
          <a:p>
            <a:pPr marL="441325" indent="-441325">
              <a:spcAft>
                <a:spcPts val="1800"/>
              </a:spcAft>
              <a:buClr>
                <a:srgbClr val="336600"/>
              </a:buClr>
              <a:buFont typeface="Wingdings" pitchFamily="2" charset="2"/>
              <a:buChar char="Ø"/>
              <a:tabLst>
                <a:tab pos="441325" algn="l"/>
              </a:tabLst>
            </a:pPr>
            <a:r>
              <a:rPr lang="es-MX" dirty="0">
                <a:latin typeface="+mn-lt"/>
              </a:rPr>
              <a:t>Mejora la gestión de procesos administrativos</a:t>
            </a:r>
          </a:p>
          <a:p>
            <a:pPr marL="441325" indent="-441325">
              <a:spcAft>
                <a:spcPts val="1800"/>
              </a:spcAft>
              <a:buClr>
                <a:srgbClr val="336600"/>
              </a:buClr>
              <a:buFont typeface="Wingdings" pitchFamily="2" charset="2"/>
              <a:buChar char="Ø"/>
              <a:tabLst>
                <a:tab pos="441325" algn="l"/>
              </a:tabLst>
            </a:pPr>
            <a:r>
              <a:rPr lang="es-MX" dirty="0">
                <a:latin typeface="+mn-lt"/>
              </a:rPr>
              <a:t>Propicia la participación ciudadana</a:t>
            </a:r>
            <a:endParaRPr lang="es-ES" dirty="0"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32422" y="2526925"/>
            <a:ext cx="33123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spcAft>
                <a:spcPts val="2400"/>
              </a:spcAft>
              <a:buClr>
                <a:srgbClr val="336600"/>
              </a:buClr>
              <a:buFont typeface="Wingdings" pitchFamily="2" charset="2"/>
              <a:buChar char="Ø"/>
            </a:pPr>
            <a:r>
              <a:rPr lang="es-MX" dirty="0">
                <a:latin typeface="+mn-lt"/>
              </a:rPr>
              <a:t>Accede a la información y la utiliza para tomar decisiones</a:t>
            </a:r>
          </a:p>
          <a:p>
            <a:pPr marL="441325" indent="-441325">
              <a:spcAft>
                <a:spcPts val="2400"/>
              </a:spcAft>
              <a:buClr>
                <a:srgbClr val="336600"/>
              </a:buClr>
              <a:buFont typeface="Wingdings" pitchFamily="2" charset="2"/>
              <a:buChar char="Ø"/>
            </a:pPr>
            <a:r>
              <a:rPr lang="es-MX" dirty="0">
                <a:latin typeface="+mn-lt"/>
              </a:rPr>
              <a:t>Participa informada, activa y críticamente</a:t>
            </a:r>
          </a:p>
          <a:p>
            <a:pPr marL="441325" indent="-441325">
              <a:spcAft>
                <a:spcPts val="2400"/>
              </a:spcAft>
              <a:buClr>
                <a:srgbClr val="336600"/>
              </a:buClr>
              <a:buFont typeface="Wingdings" pitchFamily="2" charset="2"/>
              <a:buChar char="Ø"/>
            </a:pPr>
            <a:r>
              <a:rPr lang="es-MX" dirty="0">
                <a:latin typeface="+mn-lt"/>
              </a:rPr>
              <a:t>Recibe mejor servicio.</a:t>
            </a:r>
          </a:p>
          <a:p>
            <a:pPr marL="441325" indent="-441325">
              <a:spcAft>
                <a:spcPts val="2400"/>
              </a:spcAft>
              <a:buClr>
                <a:srgbClr val="336600"/>
              </a:buClr>
              <a:buFont typeface="Wingdings" pitchFamily="2" charset="2"/>
              <a:buChar char="Ø"/>
            </a:pPr>
            <a:r>
              <a:rPr lang="es-MX" dirty="0">
                <a:latin typeface="+mn-lt"/>
              </a:rPr>
              <a:t>Ejerce sus derechos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483932" y="2996952"/>
            <a:ext cx="1044117" cy="1440160"/>
          </a:xfrm>
          <a:prstGeom prst="rightArrow">
            <a:avLst>
              <a:gd name="adj1" fmla="val 50000"/>
              <a:gd name="adj2" fmla="val 41018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243573" y="51835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+mj-lt"/>
              </a:rPr>
              <a:t>La transparencia y el acceso a la información contribuyen a mejorar la calidad de la democracia</a:t>
            </a:r>
            <a:endParaRPr lang="es-ES" sz="2400" b="1" dirty="0">
              <a:latin typeface="+mj-lt"/>
            </a:endParaRPr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xmlns="" id="{F697FFAB-D8DA-4D3D-C368-3F7643A343BC}"/>
              </a:ext>
            </a:extLst>
          </p:cNvPr>
          <p:cNvSpPr txBox="1">
            <a:spLocks/>
          </p:cNvSpPr>
          <p:nvPr/>
        </p:nvSpPr>
        <p:spPr>
          <a:xfrm>
            <a:off x="6621463" y="6521166"/>
            <a:ext cx="2743200" cy="365125"/>
          </a:xfrm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s-MX" sz="16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6365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19536" y="2574973"/>
            <a:ext cx="590465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900" dirty="0">
                <a:latin typeface="+mn-lt"/>
              </a:rPr>
              <a:t>La rendición de cuentas implica</a:t>
            </a:r>
            <a:r>
              <a:rPr lang="es-ES" sz="1900" dirty="0"/>
              <a:t>: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19645" y="3259063"/>
            <a:ext cx="705678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900" dirty="0">
                <a:latin typeface="+mn-lt"/>
              </a:rPr>
              <a:t>Explicar las decisiones</a:t>
            </a:r>
          </a:p>
          <a:p>
            <a:pPr marL="360363" indent="-360363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900" dirty="0">
                <a:latin typeface="+mn-lt"/>
              </a:rPr>
              <a:t>Divulgar todos los datos necesarios sobre la gestión pública</a:t>
            </a:r>
          </a:p>
          <a:p>
            <a:pPr marL="360363" indent="-360363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900" dirty="0">
                <a:latin typeface="+mn-lt"/>
              </a:rPr>
              <a:t>Justificar los actos del poder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19536" y="5217070"/>
            <a:ext cx="8352928" cy="7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es-ES" sz="1900" dirty="0">
                <a:latin typeface="+mn-lt"/>
              </a:rPr>
              <a:t>Asimismo, la rendición de cuentas establece </a:t>
            </a:r>
            <a:r>
              <a:rPr lang="es-ES" sz="1900" b="1" u="sng" dirty="0">
                <a:latin typeface="+mn-lt"/>
              </a:rPr>
              <a:t>una relación de diálogo entre los actores que exigen y los que rinden cuentas</a:t>
            </a:r>
            <a:r>
              <a:rPr lang="es-ES" sz="1900" dirty="0">
                <a:latin typeface="+mn-lt"/>
              </a:rPr>
              <a:t>. </a:t>
            </a:r>
          </a:p>
        </p:txBody>
      </p:sp>
      <p:pic>
        <p:nvPicPr>
          <p:cNvPr id="7" name="Picture 2" descr="http://www.conasami.gob.mx/imagenes/transpar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935" y="2833205"/>
            <a:ext cx="2193633" cy="1453282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19536" y="1395166"/>
            <a:ext cx="9145016" cy="78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  <a:defRPr/>
            </a:pPr>
            <a:r>
              <a:rPr lang="es-ES" sz="2000" dirty="0">
                <a:latin typeface="+mn-lt"/>
              </a:rPr>
              <a:t>La obligación de todos los servidores públicos de </a:t>
            </a:r>
            <a:r>
              <a:rPr lang="es-ES" sz="2000" b="1" u="sng" dirty="0">
                <a:latin typeface="+mn-lt"/>
              </a:rPr>
              <a:t>informar</a:t>
            </a:r>
            <a:r>
              <a:rPr lang="es-ES" sz="2000" dirty="0">
                <a:latin typeface="+mn-lt"/>
              </a:rPr>
              <a:t> sobre sus acciones y </a:t>
            </a:r>
            <a:r>
              <a:rPr lang="es-ES" sz="2000" b="1" u="sng" dirty="0">
                <a:latin typeface="+mn-lt"/>
              </a:rPr>
              <a:t>justificarlas</a:t>
            </a:r>
            <a:r>
              <a:rPr lang="es-ES" sz="2000" dirty="0">
                <a:latin typeface="+mn-lt"/>
              </a:rPr>
              <a:t>: </a:t>
            </a:r>
            <a:r>
              <a:rPr lang="es-ES" sz="2000" b="1" u="sng" dirty="0">
                <a:latin typeface="+mn-lt"/>
              </a:rPr>
              <a:t>“qué hice, cómo lo hice y por qué lo hice</a:t>
            </a:r>
            <a:r>
              <a:rPr lang="es-ES" sz="2000" b="1" u="sng" dirty="0"/>
              <a:t>”</a:t>
            </a:r>
            <a:r>
              <a:rPr lang="es-ES" sz="2000" dirty="0"/>
              <a:t>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63752" y="563265"/>
            <a:ext cx="5333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rendición de cuentas es…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xmlns="" id="{142DDA60-F4A9-057E-B9E7-D72BFA4D4D3D}"/>
              </a:ext>
            </a:extLst>
          </p:cNvPr>
          <p:cNvSpPr txBox="1">
            <a:spLocks/>
          </p:cNvSpPr>
          <p:nvPr/>
        </p:nvSpPr>
        <p:spPr>
          <a:xfrm>
            <a:off x="6621463" y="6521166"/>
            <a:ext cx="2743200" cy="365125"/>
          </a:xfrm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s-MX" sz="16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6732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0">
            <a:extLst>
              <a:ext uri="{FF2B5EF4-FFF2-40B4-BE49-F238E27FC236}">
                <a16:creationId xmlns:a16="http://schemas.microsoft.com/office/drawing/2014/main" xmlns="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9AD93FD3-7DF2-4DC8-BD55-8B2EB5F63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5">
            <a:extLst>
              <a:ext uri="{FF2B5EF4-FFF2-40B4-BE49-F238E27FC236}">
                <a16:creationId xmlns:a16="http://schemas.microsoft.com/office/drawing/2014/main" xmlns="" id="{956571CF-1434-4180-A385-D4AC63B6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xmlns="" id="{19D0EF7D-8D7F-4A18-A68B-92E2D4487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C770F868-28FE-4B38-8FC7-E9C841B83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xmlns="" id="{3E5BF88F-B1F5-4A09-887A-B5CA246CA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xmlns="" id="{D8984A5C-991A-40D3-A4C9-7E0DCA2A7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062726" y="2481232"/>
            <a:ext cx="5275012" cy="4376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pruebas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garantías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ejercer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derechos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deberes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(tanto las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administraciones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públicas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ciudadanos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gobernanza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posibilidad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rendición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cuentas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(accountability),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abierto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(open government).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76341" y="2846879"/>
            <a:ext cx="2795588" cy="2795525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 una inevitable relación entre el archivo, el acceso a los documentos y la transparencia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xmlns="" id="{A49D64C4-1294-4098-8862-10B1B7FC5633}"/>
              </a:ext>
            </a:extLst>
          </p:cNvPr>
          <p:cNvSpPr txBox="1"/>
          <p:nvPr/>
        </p:nvSpPr>
        <p:spPr>
          <a:xfrm>
            <a:off x="991672" y="775335"/>
            <a:ext cx="257837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50F8324-AD4B-C0EF-26B3-2B9C50AAEDEC}"/>
              </a:ext>
            </a:extLst>
          </p:cNvPr>
          <p:cNvSpPr txBox="1">
            <a:spLocks/>
          </p:cNvSpPr>
          <p:nvPr/>
        </p:nvSpPr>
        <p:spPr>
          <a:xfrm>
            <a:off x="9757674" y="6359034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15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7" y="4869271"/>
            <a:ext cx="1212930" cy="115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Objeto (Art.1)</a:t>
            </a: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5596088" y="1323413"/>
            <a:ext cx="6260552" cy="34353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Establece los principios y bases generales para la organización y conservación, administración y preservación </a:t>
            </a:r>
            <a:r>
              <a:rPr kumimoji="0" lang="es-MX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homogénea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de los archivos;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92000"/>
              <a:buFont typeface="+mj-lt"/>
              <a:buAutoNum type="arabicPeriod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Determina las bases de organización y funcionamiento del SNA;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92000"/>
              <a:buFont typeface="+mj-lt"/>
              <a:buAutoNum type="arabicPeriod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Fomenta el resguardo, difusión y acceso público de archivos privados de relevancia histórica, social, cultural, científica y técnica de la Nación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252586" y="4857817"/>
            <a:ext cx="7144700" cy="1549311"/>
            <a:chOff x="1536016" y="4936745"/>
            <a:chExt cx="7144700" cy="1549311"/>
          </a:xfrm>
        </p:grpSpPr>
        <p:sp>
          <p:nvSpPr>
            <p:cNvPr id="8" name="Rectángulo 7"/>
            <p:cNvSpPr/>
            <p:nvPr/>
          </p:nvSpPr>
          <p:spPr>
            <a:xfrm>
              <a:off x="2766801" y="4948199"/>
              <a:ext cx="187743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Poder legislativo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501823" y="6116724"/>
              <a:ext cx="180442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Poder ejecutivo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778018" y="4936745"/>
              <a:ext cx="156966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Poder judicial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604535" y="5790947"/>
              <a:ext cx="227498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Órganos autónomos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536016" y="5365770"/>
              <a:ext cx="356079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Partidos </a:t>
              </a:r>
              <a:r>
                <a:rPr kumimoji="0" lang="es-ES" sz="1800" i="0" u="none" strike="noStrike" kern="0" normalizeH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políticos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630763" y="4948199"/>
              <a:ext cx="153118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Fideicomisos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306244" y="5377487"/>
              <a:ext cx="237447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Personas físicas 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 morales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218063" y="5773220"/>
              <a:ext cx="124906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Sindicatos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418715" y="5380505"/>
              <a:ext cx="228826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normalizeH="0" baseline="0" noProof="0" dirty="0">
                  <a:ln w="0"/>
                  <a:solidFill>
                    <a:schemeClr val="accent5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Fondos públicos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497236"/>
            <a:ext cx="2427833" cy="98999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19" y="1462744"/>
            <a:ext cx="4945309" cy="2822192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16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7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128087"/>
            <a:ext cx="10330217" cy="1325563"/>
          </a:xfrm>
        </p:spPr>
        <p:txBody>
          <a:bodyPr/>
          <a:lstStyle/>
          <a:p>
            <a:r>
              <a:rPr lang="es-MX" dirty="0"/>
              <a:t>El enfoque sistémico de los archivos en la LGA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5520871"/>
              </p:ext>
            </p:extLst>
          </p:nvPr>
        </p:nvGraphicFramePr>
        <p:xfrm>
          <a:off x="686308" y="1611865"/>
          <a:ext cx="8640960" cy="38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863" y="2229260"/>
            <a:ext cx="3400386" cy="31849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863" y="2095683"/>
            <a:ext cx="3400386" cy="3184951"/>
          </a:xfrm>
          <a:prstGeom prst="rect">
            <a:avLst/>
          </a:prstGeom>
        </p:spPr>
      </p:pic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17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8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tipo del Consejo Nacional de Archivo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81" y="2341728"/>
            <a:ext cx="1715952" cy="9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947" y="70361"/>
            <a:ext cx="9220170" cy="1325563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Coordinación de los Sistemas Nacionales de Transparencia, Acceso a la Información y Protección de Datos Personales, Archivos y Anticorrupción (LGA, Art. 74)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2898303" y="2423802"/>
          <a:ext cx="6801243" cy="380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19" y="5098869"/>
            <a:ext cx="2502055" cy="121052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16834" y="3760151"/>
            <a:ext cx="2610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Transparencia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Acceso a la información y Protección de datos personales</a:t>
            </a:r>
            <a:endParaRPr kumimoji="0" lang="es-MX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Sistema Nacional Anticorrupción - Wikipedia, la enciclopedia lib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97" y="5459058"/>
            <a:ext cx="2596756" cy="10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9299276" y="1908683"/>
            <a:ext cx="2477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Organización y conservación homogénea de archivos</a:t>
            </a:r>
            <a:endParaRPr kumimoji="0" lang="es-MX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299276" y="4802630"/>
            <a:ext cx="1546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Combate a 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corrupción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xmlns="" id="{507A157F-44E8-F9B6-D289-D9F009E3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1463" y="6521166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18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25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9649072" cy="1325563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Coordinación de los Sistemas Nacionales de Transparencia, Acceso a la Información y Protección de Datos Personales, Archivos y Anticorrupción (LGA, Art. 74)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292589" y="1628800"/>
            <a:ext cx="6528048" cy="496030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I. Capacitación y profesionalización del personal encargado de la organización y coordinación de los sistemas de archivo con una visión integral;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II. Intercambio de conocimientos técnicos en materia archivística, transparencia, acceso a la información y rendición de cuentas;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III. Acciones de protección del patrimonio documental y del derecho de acceso a los archivos, 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IV. Promover la digitalización de la información de los sujetos obligados.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011085" y="1908068"/>
          <a:ext cx="4258312" cy="351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xmlns="" id="{BA8073C0-6481-96F2-2CEF-98CDFF6D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1463" y="6521166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19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5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947" y="462825"/>
            <a:ext cx="10330217" cy="1325563"/>
          </a:xfrm>
        </p:spPr>
        <p:txBody>
          <a:bodyPr/>
          <a:lstStyle/>
          <a:p>
            <a:r>
              <a:rPr lang="es-MX" dirty="0"/>
              <a:t>Referentes del Derecho de Acceso a </a:t>
            </a:r>
            <a:r>
              <a:rPr lang="es-MX" dirty="0" err="1"/>
              <a:t>Ia</a:t>
            </a:r>
            <a:r>
              <a:rPr lang="es-MX" dirty="0"/>
              <a:t>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1463" y="6521166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525622" y="1916832"/>
            <a:ext cx="7200800" cy="3549997"/>
            <a:chOff x="4294954" y="1453255"/>
            <a:chExt cx="6894398" cy="3405981"/>
          </a:xfrm>
        </p:grpSpPr>
        <p:grpSp>
          <p:nvGrpSpPr>
            <p:cNvPr id="6" name="Group 3"/>
            <p:cNvGrpSpPr/>
            <p:nvPr/>
          </p:nvGrpSpPr>
          <p:grpSpPr>
            <a:xfrm>
              <a:off x="8870248" y="2540132"/>
              <a:ext cx="2319104" cy="2319104"/>
              <a:chOff x="6310313" y="2982913"/>
              <a:chExt cx="1697038" cy="1697038"/>
            </a:xfrm>
            <a:solidFill>
              <a:srgbClr val="27AE61"/>
            </a:solidFill>
          </p:grpSpPr>
          <p:sp>
            <p:nvSpPr>
              <p:cNvPr id="21" name="Freeform 183"/>
              <p:cNvSpPr>
                <a:spLocks/>
              </p:cNvSpPr>
              <p:nvPr/>
            </p:nvSpPr>
            <p:spPr bwMode="auto">
              <a:xfrm>
                <a:off x="6310313" y="2982913"/>
                <a:ext cx="901700" cy="901700"/>
              </a:xfrm>
              <a:custGeom>
                <a:avLst/>
                <a:gdLst>
                  <a:gd name="T0" fmla="*/ 1288 w 2271"/>
                  <a:gd name="T1" fmla="*/ 2272 h 2272"/>
                  <a:gd name="T2" fmla="*/ 1313 w 2271"/>
                  <a:gd name="T3" fmla="*/ 2191 h 2272"/>
                  <a:gd name="T4" fmla="*/ 1343 w 2271"/>
                  <a:gd name="T5" fmla="*/ 2033 h 2272"/>
                  <a:gd name="T6" fmla="*/ 1352 w 2271"/>
                  <a:gd name="T7" fmla="*/ 1881 h 2272"/>
                  <a:gd name="T8" fmla="*/ 1341 w 2271"/>
                  <a:gd name="T9" fmla="*/ 1734 h 2272"/>
                  <a:gd name="T10" fmla="*/ 1311 w 2271"/>
                  <a:gd name="T11" fmla="*/ 1597 h 2272"/>
                  <a:gd name="T12" fmla="*/ 1264 w 2271"/>
                  <a:gd name="T13" fmla="*/ 1469 h 2272"/>
                  <a:gd name="T14" fmla="*/ 1200 w 2271"/>
                  <a:gd name="T15" fmla="*/ 1351 h 2272"/>
                  <a:gd name="T16" fmla="*/ 1120 w 2271"/>
                  <a:gd name="T17" fmla="*/ 1245 h 2272"/>
                  <a:gd name="T18" fmla="*/ 1026 w 2271"/>
                  <a:gd name="T19" fmla="*/ 1151 h 2272"/>
                  <a:gd name="T20" fmla="*/ 920 w 2271"/>
                  <a:gd name="T21" fmla="*/ 1072 h 2272"/>
                  <a:gd name="T22" fmla="*/ 802 w 2271"/>
                  <a:gd name="T23" fmla="*/ 1007 h 2272"/>
                  <a:gd name="T24" fmla="*/ 674 w 2271"/>
                  <a:gd name="T25" fmla="*/ 961 h 2272"/>
                  <a:gd name="T26" fmla="*/ 536 w 2271"/>
                  <a:gd name="T27" fmla="*/ 930 h 2272"/>
                  <a:gd name="T28" fmla="*/ 391 w 2271"/>
                  <a:gd name="T29" fmla="*/ 919 h 2272"/>
                  <a:gd name="T30" fmla="*/ 238 w 2271"/>
                  <a:gd name="T31" fmla="*/ 928 h 2272"/>
                  <a:gd name="T32" fmla="*/ 80 w 2271"/>
                  <a:gd name="T33" fmla="*/ 958 h 2272"/>
                  <a:gd name="T34" fmla="*/ 0 w 2271"/>
                  <a:gd name="T35" fmla="*/ 983 h 2272"/>
                  <a:gd name="T36" fmla="*/ 982 w 2271"/>
                  <a:gd name="T37" fmla="*/ 0 h 2272"/>
                  <a:gd name="T38" fmla="*/ 958 w 2271"/>
                  <a:gd name="T39" fmla="*/ 81 h 2272"/>
                  <a:gd name="T40" fmla="*/ 928 w 2271"/>
                  <a:gd name="T41" fmla="*/ 239 h 2272"/>
                  <a:gd name="T42" fmla="*/ 919 w 2271"/>
                  <a:gd name="T43" fmla="*/ 392 h 2272"/>
                  <a:gd name="T44" fmla="*/ 929 w 2271"/>
                  <a:gd name="T45" fmla="*/ 537 h 2272"/>
                  <a:gd name="T46" fmla="*/ 959 w 2271"/>
                  <a:gd name="T47" fmla="*/ 674 h 2272"/>
                  <a:gd name="T48" fmla="*/ 1007 w 2271"/>
                  <a:gd name="T49" fmla="*/ 804 h 2272"/>
                  <a:gd name="T50" fmla="*/ 1070 w 2271"/>
                  <a:gd name="T51" fmla="*/ 922 h 2272"/>
                  <a:gd name="T52" fmla="*/ 1151 w 2271"/>
                  <a:gd name="T53" fmla="*/ 1028 h 2272"/>
                  <a:gd name="T54" fmla="*/ 1244 w 2271"/>
                  <a:gd name="T55" fmla="*/ 1121 h 2272"/>
                  <a:gd name="T56" fmla="*/ 1350 w 2271"/>
                  <a:gd name="T57" fmla="*/ 1200 h 2272"/>
                  <a:gd name="T58" fmla="*/ 1468 w 2271"/>
                  <a:gd name="T59" fmla="*/ 1264 h 2272"/>
                  <a:gd name="T60" fmla="*/ 1597 w 2271"/>
                  <a:gd name="T61" fmla="*/ 1312 h 2272"/>
                  <a:gd name="T62" fmla="*/ 1734 w 2271"/>
                  <a:gd name="T63" fmla="*/ 1342 h 2272"/>
                  <a:gd name="T64" fmla="*/ 1879 w 2271"/>
                  <a:gd name="T65" fmla="*/ 1353 h 2272"/>
                  <a:gd name="T66" fmla="*/ 2032 w 2271"/>
                  <a:gd name="T67" fmla="*/ 1344 h 2272"/>
                  <a:gd name="T68" fmla="*/ 2190 w 2271"/>
                  <a:gd name="T69" fmla="*/ 1313 h 2272"/>
                  <a:gd name="T70" fmla="*/ 2271 w 2271"/>
                  <a:gd name="T71" fmla="*/ 1289 h 2272"/>
                  <a:gd name="T72" fmla="*/ 1288 w 2271"/>
                  <a:gd name="T73" fmla="*/ 2272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1" h="2272">
                    <a:moveTo>
                      <a:pt x="1288" y="2272"/>
                    </a:moveTo>
                    <a:lnTo>
                      <a:pt x="1313" y="2191"/>
                    </a:lnTo>
                    <a:lnTo>
                      <a:pt x="1343" y="2033"/>
                    </a:lnTo>
                    <a:lnTo>
                      <a:pt x="1352" y="1881"/>
                    </a:lnTo>
                    <a:lnTo>
                      <a:pt x="1341" y="1734"/>
                    </a:lnTo>
                    <a:lnTo>
                      <a:pt x="1311" y="1597"/>
                    </a:lnTo>
                    <a:lnTo>
                      <a:pt x="1264" y="1469"/>
                    </a:lnTo>
                    <a:lnTo>
                      <a:pt x="1200" y="1351"/>
                    </a:lnTo>
                    <a:lnTo>
                      <a:pt x="1120" y="1245"/>
                    </a:lnTo>
                    <a:lnTo>
                      <a:pt x="1026" y="1151"/>
                    </a:lnTo>
                    <a:lnTo>
                      <a:pt x="920" y="1072"/>
                    </a:lnTo>
                    <a:lnTo>
                      <a:pt x="802" y="1007"/>
                    </a:lnTo>
                    <a:lnTo>
                      <a:pt x="674" y="961"/>
                    </a:lnTo>
                    <a:lnTo>
                      <a:pt x="536" y="930"/>
                    </a:lnTo>
                    <a:lnTo>
                      <a:pt x="391" y="919"/>
                    </a:lnTo>
                    <a:lnTo>
                      <a:pt x="238" y="928"/>
                    </a:lnTo>
                    <a:lnTo>
                      <a:pt x="80" y="958"/>
                    </a:lnTo>
                    <a:lnTo>
                      <a:pt x="0" y="983"/>
                    </a:lnTo>
                    <a:lnTo>
                      <a:pt x="982" y="0"/>
                    </a:lnTo>
                    <a:lnTo>
                      <a:pt x="958" y="81"/>
                    </a:lnTo>
                    <a:lnTo>
                      <a:pt x="928" y="239"/>
                    </a:lnTo>
                    <a:lnTo>
                      <a:pt x="919" y="392"/>
                    </a:lnTo>
                    <a:lnTo>
                      <a:pt x="929" y="537"/>
                    </a:lnTo>
                    <a:lnTo>
                      <a:pt x="959" y="674"/>
                    </a:lnTo>
                    <a:lnTo>
                      <a:pt x="1007" y="804"/>
                    </a:lnTo>
                    <a:lnTo>
                      <a:pt x="1070" y="922"/>
                    </a:lnTo>
                    <a:lnTo>
                      <a:pt x="1151" y="1028"/>
                    </a:lnTo>
                    <a:lnTo>
                      <a:pt x="1244" y="1121"/>
                    </a:lnTo>
                    <a:lnTo>
                      <a:pt x="1350" y="1200"/>
                    </a:lnTo>
                    <a:lnTo>
                      <a:pt x="1468" y="1264"/>
                    </a:lnTo>
                    <a:lnTo>
                      <a:pt x="1597" y="1312"/>
                    </a:lnTo>
                    <a:lnTo>
                      <a:pt x="1734" y="1342"/>
                    </a:lnTo>
                    <a:lnTo>
                      <a:pt x="1879" y="1353"/>
                    </a:lnTo>
                    <a:lnTo>
                      <a:pt x="2032" y="1344"/>
                    </a:lnTo>
                    <a:lnTo>
                      <a:pt x="2190" y="1313"/>
                    </a:lnTo>
                    <a:lnTo>
                      <a:pt x="2271" y="1289"/>
                    </a:lnTo>
                    <a:lnTo>
                      <a:pt x="1288" y="2272"/>
                    </a:lnTo>
                    <a:close/>
                  </a:path>
                </a:pathLst>
              </a:custGeom>
              <a:solidFill>
                <a:srgbClr val="E3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  <p:sp>
            <p:nvSpPr>
              <p:cNvPr id="22" name="Freeform 191"/>
              <p:cNvSpPr>
                <a:spLocks/>
              </p:cNvSpPr>
              <p:nvPr/>
            </p:nvSpPr>
            <p:spPr bwMode="auto">
              <a:xfrm>
                <a:off x="6792913" y="3465513"/>
                <a:ext cx="1214438" cy="1214438"/>
              </a:xfrm>
              <a:custGeom>
                <a:avLst/>
                <a:gdLst>
                  <a:gd name="T0" fmla="*/ 1610 w 3063"/>
                  <a:gd name="T1" fmla="*/ 1 h 3061"/>
                  <a:gd name="T2" fmla="*/ 1914 w 3063"/>
                  <a:gd name="T3" fmla="*/ 46 h 3061"/>
                  <a:gd name="T4" fmla="*/ 2196 w 3063"/>
                  <a:gd name="T5" fmla="*/ 150 h 3061"/>
                  <a:gd name="T6" fmla="*/ 2448 w 3063"/>
                  <a:gd name="T7" fmla="*/ 303 h 3061"/>
                  <a:gd name="T8" fmla="*/ 2665 w 3063"/>
                  <a:gd name="T9" fmla="*/ 500 h 3061"/>
                  <a:gd name="T10" fmla="*/ 2841 w 3063"/>
                  <a:gd name="T11" fmla="*/ 736 h 3061"/>
                  <a:gd name="T12" fmla="*/ 2971 w 3063"/>
                  <a:gd name="T13" fmla="*/ 1003 h 3061"/>
                  <a:gd name="T14" fmla="*/ 3046 w 3063"/>
                  <a:gd name="T15" fmla="*/ 1297 h 3061"/>
                  <a:gd name="T16" fmla="*/ 3063 w 3063"/>
                  <a:gd name="T17" fmla="*/ 1530 h 3061"/>
                  <a:gd name="T18" fmla="*/ 3046 w 3063"/>
                  <a:gd name="T19" fmla="*/ 1764 h 3061"/>
                  <a:gd name="T20" fmla="*/ 2971 w 3063"/>
                  <a:gd name="T21" fmla="*/ 2057 h 3061"/>
                  <a:gd name="T22" fmla="*/ 2841 w 3063"/>
                  <a:gd name="T23" fmla="*/ 2324 h 3061"/>
                  <a:gd name="T24" fmla="*/ 2665 w 3063"/>
                  <a:gd name="T25" fmla="*/ 2560 h 3061"/>
                  <a:gd name="T26" fmla="*/ 2448 w 3063"/>
                  <a:gd name="T27" fmla="*/ 2758 h 3061"/>
                  <a:gd name="T28" fmla="*/ 2196 w 3063"/>
                  <a:gd name="T29" fmla="*/ 2911 h 3061"/>
                  <a:gd name="T30" fmla="*/ 1914 w 3063"/>
                  <a:gd name="T31" fmla="*/ 3013 h 3061"/>
                  <a:gd name="T32" fmla="*/ 1610 w 3063"/>
                  <a:gd name="T33" fmla="*/ 3060 h 3061"/>
                  <a:gd name="T34" fmla="*/ 1453 w 3063"/>
                  <a:gd name="T35" fmla="*/ 3060 h 3061"/>
                  <a:gd name="T36" fmla="*/ 1148 w 3063"/>
                  <a:gd name="T37" fmla="*/ 3013 h 3061"/>
                  <a:gd name="T38" fmla="*/ 867 w 3063"/>
                  <a:gd name="T39" fmla="*/ 2911 h 3061"/>
                  <a:gd name="T40" fmla="*/ 616 w 3063"/>
                  <a:gd name="T41" fmla="*/ 2758 h 3061"/>
                  <a:gd name="T42" fmla="*/ 398 w 3063"/>
                  <a:gd name="T43" fmla="*/ 2560 h 3061"/>
                  <a:gd name="T44" fmla="*/ 222 w 3063"/>
                  <a:gd name="T45" fmla="*/ 2324 h 3061"/>
                  <a:gd name="T46" fmla="*/ 93 w 3063"/>
                  <a:gd name="T47" fmla="*/ 2057 h 3061"/>
                  <a:gd name="T48" fmla="*/ 17 w 3063"/>
                  <a:gd name="T49" fmla="*/ 1764 h 3061"/>
                  <a:gd name="T50" fmla="*/ 0 w 3063"/>
                  <a:gd name="T51" fmla="*/ 1530 h 3061"/>
                  <a:gd name="T52" fmla="*/ 17 w 3063"/>
                  <a:gd name="T53" fmla="*/ 1297 h 3061"/>
                  <a:gd name="T54" fmla="*/ 93 w 3063"/>
                  <a:gd name="T55" fmla="*/ 1003 h 3061"/>
                  <a:gd name="T56" fmla="*/ 222 w 3063"/>
                  <a:gd name="T57" fmla="*/ 736 h 3061"/>
                  <a:gd name="T58" fmla="*/ 398 w 3063"/>
                  <a:gd name="T59" fmla="*/ 500 h 3061"/>
                  <a:gd name="T60" fmla="*/ 616 w 3063"/>
                  <a:gd name="T61" fmla="*/ 303 h 3061"/>
                  <a:gd name="T62" fmla="*/ 867 w 3063"/>
                  <a:gd name="T63" fmla="*/ 150 h 3061"/>
                  <a:gd name="T64" fmla="*/ 1148 w 3063"/>
                  <a:gd name="T65" fmla="*/ 46 h 3061"/>
                  <a:gd name="T66" fmla="*/ 1453 w 3063"/>
                  <a:gd name="T67" fmla="*/ 1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63" h="3061">
                    <a:moveTo>
                      <a:pt x="1532" y="0"/>
                    </a:moveTo>
                    <a:lnTo>
                      <a:pt x="1610" y="1"/>
                    </a:lnTo>
                    <a:lnTo>
                      <a:pt x="1765" y="17"/>
                    </a:lnTo>
                    <a:lnTo>
                      <a:pt x="1914" y="46"/>
                    </a:lnTo>
                    <a:lnTo>
                      <a:pt x="2058" y="92"/>
                    </a:lnTo>
                    <a:lnTo>
                      <a:pt x="2196" y="150"/>
                    </a:lnTo>
                    <a:lnTo>
                      <a:pt x="2325" y="220"/>
                    </a:lnTo>
                    <a:lnTo>
                      <a:pt x="2448" y="303"/>
                    </a:lnTo>
                    <a:lnTo>
                      <a:pt x="2561" y="396"/>
                    </a:lnTo>
                    <a:lnTo>
                      <a:pt x="2665" y="500"/>
                    </a:lnTo>
                    <a:lnTo>
                      <a:pt x="2758" y="614"/>
                    </a:lnTo>
                    <a:lnTo>
                      <a:pt x="2841" y="736"/>
                    </a:lnTo>
                    <a:lnTo>
                      <a:pt x="2912" y="866"/>
                    </a:lnTo>
                    <a:lnTo>
                      <a:pt x="2971" y="1003"/>
                    </a:lnTo>
                    <a:lnTo>
                      <a:pt x="3015" y="1147"/>
                    </a:lnTo>
                    <a:lnTo>
                      <a:pt x="3046" y="1297"/>
                    </a:lnTo>
                    <a:lnTo>
                      <a:pt x="3061" y="1451"/>
                    </a:lnTo>
                    <a:lnTo>
                      <a:pt x="3063" y="1530"/>
                    </a:lnTo>
                    <a:lnTo>
                      <a:pt x="3061" y="1610"/>
                    </a:lnTo>
                    <a:lnTo>
                      <a:pt x="3046" y="1764"/>
                    </a:lnTo>
                    <a:lnTo>
                      <a:pt x="3015" y="1913"/>
                    </a:lnTo>
                    <a:lnTo>
                      <a:pt x="2971" y="2057"/>
                    </a:lnTo>
                    <a:lnTo>
                      <a:pt x="2912" y="2194"/>
                    </a:lnTo>
                    <a:lnTo>
                      <a:pt x="2841" y="2324"/>
                    </a:lnTo>
                    <a:lnTo>
                      <a:pt x="2758" y="2447"/>
                    </a:lnTo>
                    <a:lnTo>
                      <a:pt x="2665" y="2560"/>
                    </a:lnTo>
                    <a:lnTo>
                      <a:pt x="2561" y="2663"/>
                    </a:lnTo>
                    <a:lnTo>
                      <a:pt x="2448" y="2758"/>
                    </a:lnTo>
                    <a:lnTo>
                      <a:pt x="2325" y="2840"/>
                    </a:lnTo>
                    <a:lnTo>
                      <a:pt x="2196" y="2911"/>
                    </a:lnTo>
                    <a:lnTo>
                      <a:pt x="2058" y="2969"/>
                    </a:lnTo>
                    <a:lnTo>
                      <a:pt x="1914" y="3013"/>
                    </a:lnTo>
                    <a:lnTo>
                      <a:pt x="1765" y="3044"/>
                    </a:lnTo>
                    <a:lnTo>
                      <a:pt x="1610" y="3060"/>
                    </a:lnTo>
                    <a:lnTo>
                      <a:pt x="1532" y="3061"/>
                    </a:lnTo>
                    <a:lnTo>
                      <a:pt x="1453" y="3060"/>
                    </a:lnTo>
                    <a:lnTo>
                      <a:pt x="1297" y="3044"/>
                    </a:lnTo>
                    <a:lnTo>
                      <a:pt x="1148" y="3013"/>
                    </a:lnTo>
                    <a:lnTo>
                      <a:pt x="1004" y="2969"/>
                    </a:lnTo>
                    <a:lnTo>
                      <a:pt x="867" y="2911"/>
                    </a:lnTo>
                    <a:lnTo>
                      <a:pt x="737" y="2840"/>
                    </a:lnTo>
                    <a:lnTo>
                      <a:pt x="616" y="2758"/>
                    </a:lnTo>
                    <a:lnTo>
                      <a:pt x="502" y="2663"/>
                    </a:lnTo>
                    <a:lnTo>
                      <a:pt x="398" y="2560"/>
                    </a:lnTo>
                    <a:lnTo>
                      <a:pt x="305" y="2447"/>
                    </a:lnTo>
                    <a:lnTo>
                      <a:pt x="222" y="2324"/>
                    </a:lnTo>
                    <a:lnTo>
                      <a:pt x="150" y="2194"/>
                    </a:lnTo>
                    <a:lnTo>
                      <a:pt x="93" y="2057"/>
                    </a:lnTo>
                    <a:lnTo>
                      <a:pt x="48" y="1913"/>
                    </a:lnTo>
                    <a:lnTo>
                      <a:pt x="17" y="1764"/>
                    </a:lnTo>
                    <a:lnTo>
                      <a:pt x="1" y="1610"/>
                    </a:lnTo>
                    <a:lnTo>
                      <a:pt x="0" y="1530"/>
                    </a:lnTo>
                    <a:lnTo>
                      <a:pt x="1" y="1451"/>
                    </a:lnTo>
                    <a:lnTo>
                      <a:pt x="17" y="1297"/>
                    </a:lnTo>
                    <a:lnTo>
                      <a:pt x="48" y="1147"/>
                    </a:lnTo>
                    <a:lnTo>
                      <a:pt x="93" y="1003"/>
                    </a:lnTo>
                    <a:lnTo>
                      <a:pt x="150" y="866"/>
                    </a:lnTo>
                    <a:lnTo>
                      <a:pt x="222" y="736"/>
                    </a:lnTo>
                    <a:lnTo>
                      <a:pt x="305" y="614"/>
                    </a:lnTo>
                    <a:lnTo>
                      <a:pt x="398" y="500"/>
                    </a:lnTo>
                    <a:lnTo>
                      <a:pt x="502" y="396"/>
                    </a:lnTo>
                    <a:lnTo>
                      <a:pt x="616" y="303"/>
                    </a:lnTo>
                    <a:lnTo>
                      <a:pt x="737" y="220"/>
                    </a:lnTo>
                    <a:lnTo>
                      <a:pt x="867" y="150"/>
                    </a:lnTo>
                    <a:lnTo>
                      <a:pt x="1004" y="92"/>
                    </a:lnTo>
                    <a:lnTo>
                      <a:pt x="1148" y="46"/>
                    </a:lnTo>
                    <a:lnTo>
                      <a:pt x="1297" y="17"/>
                    </a:lnTo>
                    <a:lnTo>
                      <a:pt x="1453" y="1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E3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  <p:sp>
            <p:nvSpPr>
              <p:cNvPr id="23" name="Freeform 192"/>
              <p:cNvSpPr>
                <a:spLocks/>
              </p:cNvSpPr>
              <p:nvPr/>
            </p:nvSpPr>
            <p:spPr bwMode="auto">
              <a:xfrm>
                <a:off x="7083425" y="3756025"/>
                <a:ext cx="625475" cy="623888"/>
              </a:xfrm>
              <a:custGeom>
                <a:avLst/>
                <a:gdLst>
                  <a:gd name="T0" fmla="*/ 828 w 1574"/>
                  <a:gd name="T1" fmla="*/ 1 h 1575"/>
                  <a:gd name="T2" fmla="*/ 983 w 1574"/>
                  <a:gd name="T3" fmla="*/ 25 h 1575"/>
                  <a:gd name="T4" fmla="*/ 1128 w 1574"/>
                  <a:gd name="T5" fmla="*/ 78 h 1575"/>
                  <a:gd name="T6" fmla="*/ 1258 w 1574"/>
                  <a:gd name="T7" fmla="*/ 157 h 1575"/>
                  <a:gd name="T8" fmla="*/ 1370 w 1574"/>
                  <a:gd name="T9" fmla="*/ 258 h 1575"/>
                  <a:gd name="T10" fmla="*/ 1460 w 1574"/>
                  <a:gd name="T11" fmla="*/ 379 h 1575"/>
                  <a:gd name="T12" fmla="*/ 1526 w 1574"/>
                  <a:gd name="T13" fmla="*/ 517 h 1575"/>
                  <a:gd name="T14" fmla="*/ 1565 w 1574"/>
                  <a:gd name="T15" fmla="*/ 668 h 1575"/>
                  <a:gd name="T16" fmla="*/ 1574 w 1574"/>
                  <a:gd name="T17" fmla="*/ 788 h 1575"/>
                  <a:gd name="T18" fmla="*/ 1565 w 1574"/>
                  <a:gd name="T19" fmla="*/ 907 h 1575"/>
                  <a:gd name="T20" fmla="*/ 1526 w 1574"/>
                  <a:gd name="T21" fmla="*/ 1059 h 1575"/>
                  <a:gd name="T22" fmla="*/ 1460 w 1574"/>
                  <a:gd name="T23" fmla="*/ 1196 h 1575"/>
                  <a:gd name="T24" fmla="*/ 1370 w 1574"/>
                  <a:gd name="T25" fmla="*/ 1317 h 1575"/>
                  <a:gd name="T26" fmla="*/ 1258 w 1574"/>
                  <a:gd name="T27" fmla="*/ 1419 h 1575"/>
                  <a:gd name="T28" fmla="*/ 1128 w 1574"/>
                  <a:gd name="T29" fmla="*/ 1497 h 1575"/>
                  <a:gd name="T30" fmla="*/ 983 w 1574"/>
                  <a:gd name="T31" fmla="*/ 1550 h 1575"/>
                  <a:gd name="T32" fmla="*/ 828 w 1574"/>
                  <a:gd name="T33" fmla="*/ 1574 h 1575"/>
                  <a:gd name="T34" fmla="*/ 746 w 1574"/>
                  <a:gd name="T35" fmla="*/ 1574 h 1575"/>
                  <a:gd name="T36" fmla="*/ 589 w 1574"/>
                  <a:gd name="T37" fmla="*/ 1550 h 1575"/>
                  <a:gd name="T38" fmla="*/ 445 w 1574"/>
                  <a:gd name="T39" fmla="*/ 1497 h 1575"/>
                  <a:gd name="T40" fmla="*/ 316 w 1574"/>
                  <a:gd name="T41" fmla="*/ 1419 h 1575"/>
                  <a:gd name="T42" fmla="*/ 203 w 1574"/>
                  <a:gd name="T43" fmla="*/ 1317 h 1575"/>
                  <a:gd name="T44" fmla="*/ 112 w 1574"/>
                  <a:gd name="T45" fmla="*/ 1196 h 1575"/>
                  <a:gd name="T46" fmla="*/ 46 w 1574"/>
                  <a:gd name="T47" fmla="*/ 1059 h 1575"/>
                  <a:gd name="T48" fmla="*/ 9 w 1574"/>
                  <a:gd name="T49" fmla="*/ 907 h 1575"/>
                  <a:gd name="T50" fmla="*/ 0 w 1574"/>
                  <a:gd name="T51" fmla="*/ 788 h 1575"/>
                  <a:gd name="T52" fmla="*/ 9 w 1574"/>
                  <a:gd name="T53" fmla="*/ 668 h 1575"/>
                  <a:gd name="T54" fmla="*/ 46 w 1574"/>
                  <a:gd name="T55" fmla="*/ 517 h 1575"/>
                  <a:gd name="T56" fmla="*/ 112 w 1574"/>
                  <a:gd name="T57" fmla="*/ 379 h 1575"/>
                  <a:gd name="T58" fmla="*/ 203 w 1574"/>
                  <a:gd name="T59" fmla="*/ 258 h 1575"/>
                  <a:gd name="T60" fmla="*/ 316 w 1574"/>
                  <a:gd name="T61" fmla="*/ 157 h 1575"/>
                  <a:gd name="T62" fmla="*/ 445 w 1574"/>
                  <a:gd name="T63" fmla="*/ 78 h 1575"/>
                  <a:gd name="T64" fmla="*/ 589 w 1574"/>
                  <a:gd name="T65" fmla="*/ 25 h 1575"/>
                  <a:gd name="T66" fmla="*/ 746 w 1574"/>
                  <a:gd name="T67" fmla="*/ 1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4" h="1575">
                    <a:moveTo>
                      <a:pt x="786" y="0"/>
                    </a:moveTo>
                    <a:lnTo>
                      <a:pt x="828" y="1"/>
                    </a:lnTo>
                    <a:lnTo>
                      <a:pt x="907" y="9"/>
                    </a:lnTo>
                    <a:lnTo>
                      <a:pt x="983" y="25"/>
                    </a:lnTo>
                    <a:lnTo>
                      <a:pt x="1057" y="48"/>
                    </a:lnTo>
                    <a:lnTo>
                      <a:pt x="1128" y="78"/>
                    </a:lnTo>
                    <a:lnTo>
                      <a:pt x="1195" y="114"/>
                    </a:lnTo>
                    <a:lnTo>
                      <a:pt x="1258" y="157"/>
                    </a:lnTo>
                    <a:lnTo>
                      <a:pt x="1316" y="205"/>
                    </a:lnTo>
                    <a:lnTo>
                      <a:pt x="1370" y="258"/>
                    </a:lnTo>
                    <a:lnTo>
                      <a:pt x="1418" y="316"/>
                    </a:lnTo>
                    <a:lnTo>
                      <a:pt x="1460" y="379"/>
                    </a:lnTo>
                    <a:lnTo>
                      <a:pt x="1497" y="446"/>
                    </a:lnTo>
                    <a:lnTo>
                      <a:pt x="1526" y="517"/>
                    </a:lnTo>
                    <a:lnTo>
                      <a:pt x="1550" y="591"/>
                    </a:lnTo>
                    <a:lnTo>
                      <a:pt x="1565" y="668"/>
                    </a:lnTo>
                    <a:lnTo>
                      <a:pt x="1573" y="747"/>
                    </a:lnTo>
                    <a:lnTo>
                      <a:pt x="1574" y="788"/>
                    </a:lnTo>
                    <a:lnTo>
                      <a:pt x="1573" y="828"/>
                    </a:lnTo>
                    <a:lnTo>
                      <a:pt x="1565" y="907"/>
                    </a:lnTo>
                    <a:lnTo>
                      <a:pt x="1550" y="984"/>
                    </a:lnTo>
                    <a:lnTo>
                      <a:pt x="1526" y="1059"/>
                    </a:lnTo>
                    <a:lnTo>
                      <a:pt x="1497" y="1129"/>
                    </a:lnTo>
                    <a:lnTo>
                      <a:pt x="1460" y="1196"/>
                    </a:lnTo>
                    <a:lnTo>
                      <a:pt x="1418" y="1259"/>
                    </a:lnTo>
                    <a:lnTo>
                      <a:pt x="1370" y="1317"/>
                    </a:lnTo>
                    <a:lnTo>
                      <a:pt x="1316" y="1370"/>
                    </a:lnTo>
                    <a:lnTo>
                      <a:pt x="1258" y="1419"/>
                    </a:lnTo>
                    <a:lnTo>
                      <a:pt x="1195" y="1461"/>
                    </a:lnTo>
                    <a:lnTo>
                      <a:pt x="1128" y="1497"/>
                    </a:lnTo>
                    <a:lnTo>
                      <a:pt x="1057" y="1527"/>
                    </a:lnTo>
                    <a:lnTo>
                      <a:pt x="983" y="1550"/>
                    </a:lnTo>
                    <a:lnTo>
                      <a:pt x="907" y="1566"/>
                    </a:lnTo>
                    <a:lnTo>
                      <a:pt x="828" y="1574"/>
                    </a:lnTo>
                    <a:lnTo>
                      <a:pt x="786" y="1575"/>
                    </a:lnTo>
                    <a:lnTo>
                      <a:pt x="746" y="1574"/>
                    </a:lnTo>
                    <a:lnTo>
                      <a:pt x="667" y="1566"/>
                    </a:lnTo>
                    <a:lnTo>
                      <a:pt x="589" y="1550"/>
                    </a:lnTo>
                    <a:lnTo>
                      <a:pt x="515" y="1527"/>
                    </a:lnTo>
                    <a:lnTo>
                      <a:pt x="445" y="1497"/>
                    </a:lnTo>
                    <a:lnTo>
                      <a:pt x="378" y="1461"/>
                    </a:lnTo>
                    <a:lnTo>
                      <a:pt x="316" y="1419"/>
                    </a:lnTo>
                    <a:lnTo>
                      <a:pt x="257" y="1370"/>
                    </a:lnTo>
                    <a:lnTo>
                      <a:pt x="203" y="1317"/>
                    </a:lnTo>
                    <a:lnTo>
                      <a:pt x="155" y="1259"/>
                    </a:lnTo>
                    <a:lnTo>
                      <a:pt x="112" y="1196"/>
                    </a:lnTo>
                    <a:lnTo>
                      <a:pt x="76" y="1129"/>
                    </a:lnTo>
                    <a:lnTo>
                      <a:pt x="46" y="1059"/>
                    </a:lnTo>
                    <a:lnTo>
                      <a:pt x="24" y="984"/>
                    </a:lnTo>
                    <a:lnTo>
                      <a:pt x="9" y="907"/>
                    </a:lnTo>
                    <a:lnTo>
                      <a:pt x="0" y="828"/>
                    </a:lnTo>
                    <a:lnTo>
                      <a:pt x="0" y="788"/>
                    </a:lnTo>
                    <a:lnTo>
                      <a:pt x="0" y="747"/>
                    </a:lnTo>
                    <a:lnTo>
                      <a:pt x="9" y="668"/>
                    </a:lnTo>
                    <a:lnTo>
                      <a:pt x="24" y="591"/>
                    </a:lnTo>
                    <a:lnTo>
                      <a:pt x="46" y="517"/>
                    </a:lnTo>
                    <a:lnTo>
                      <a:pt x="76" y="446"/>
                    </a:lnTo>
                    <a:lnTo>
                      <a:pt x="112" y="379"/>
                    </a:lnTo>
                    <a:lnTo>
                      <a:pt x="155" y="316"/>
                    </a:lnTo>
                    <a:lnTo>
                      <a:pt x="203" y="258"/>
                    </a:lnTo>
                    <a:lnTo>
                      <a:pt x="257" y="205"/>
                    </a:lnTo>
                    <a:lnTo>
                      <a:pt x="316" y="157"/>
                    </a:lnTo>
                    <a:lnTo>
                      <a:pt x="378" y="114"/>
                    </a:lnTo>
                    <a:lnTo>
                      <a:pt x="445" y="78"/>
                    </a:lnTo>
                    <a:lnTo>
                      <a:pt x="515" y="48"/>
                    </a:lnTo>
                    <a:lnTo>
                      <a:pt x="589" y="25"/>
                    </a:lnTo>
                    <a:lnTo>
                      <a:pt x="667" y="9"/>
                    </a:lnTo>
                    <a:lnTo>
                      <a:pt x="746" y="1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32D91"/>
                    </a:solidFill>
                    <a:effectLst/>
                    <a:uLnTx/>
                    <a:uFillTx/>
                    <a:latin typeface="Gill Sans MT"/>
                  </a:rPr>
                  <a:t>1969</a:t>
                </a:r>
              </a:p>
            </p:txBody>
          </p:sp>
        </p:grpSp>
        <p:grpSp>
          <p:nvGrpSpPr>
            <p:cNvPr id="7" name="Group 5"/>
            <p:cNvGrpSpPr/>
            <p:nvPr/>
          </p:nvGrpSpPr>
          <p:grpSpPr>
            <a:xfrm>
              <a:off x="7126040" y="1453255"/>
              <a:ext cx="2319103" cy="2319104"/>
              <a:chOff x="5033963" y="2187575"/>
              <a:chExt cx="1697037" cy="1697038"/>
            </a:xfrm>
            <a:solidFill>
              <a:srgbClr val="297FB8"/>
            </a:solidFill>
          </p:grpSpPr>
          <p:sp>
            <p:nvSpPr>
              <p:cNvPr id="18" name="Freeform 182"/>
              <p:cNvSpPr>
                <a:spLocks/>
              </p:cNvSpPr>
              <p:nvPr/>
            </p:nvSpPr>
            <p:spPr bwMode="auto">
              <a:xfrm>
                <a:off x="5033963" y="2982913"/>
                <a:ext cx="901700" cy="901700"/>
              </a:xfrm>
              <a:custGeom>
                <a:avLst/>
                <a:gdLst>
                  <a:gd name="T0" fmla="*/ 982 w 2271"/>
                  <a:gd name="T1" fmla="*/ 2272 h 2272"/>
                  <a:gd name="T2" fmla="*/ 958 w 2271"/>
                  <a:gd name="T3" fmla="*/ 2191 h 2272"/>
                  <a:gd name="T4" fmla="*/ 928 w 2271"/>
                  <a:gd name="T5" fmla="*/ 2033 h 2272"/>
                  <a:gd name="T6" fmla="*/ 919 w 2271"/>
                  <a:gd name="T7" fmla="*/ 1881 h 2272"/>
                  <a:gd name="T8" fmla="*/ 929 w 2271"/>
                  <a:gd name="T9" fmla="*/ 1734 h 2272"/>
                  <a:gd name="T10" fmla="*/ 959 w 2271"/>
                  <a:gd name="T11" fmla="*/ 1597 h 2272"/>
                  <a:gd name="T12" fmla="*/ 1007 w 2271"/>
                  <a:gd name="T13" fmla="*/ 1469 h 2272"/>
                  <a:gd name="T14" fmla="*/ 1070 w 2271"/>
                  <a:gd name="T15" fmla="*/ 1351 h 2272"/>
                  <a:gd name="T16" fmla="*/ 1151 w 2271"/>
                  <a:gd name="T17" fmla="*/ 1245 h 2272"/>
                  <a:gd name="T18" fmla="*/ 1244 w 2271"/>
                  <a:gd name="T19" fmla="*/ 1151 h 2272"/>
                  <a:gd name="T20" fmla="*/ 1350 w 2271"/>
                  <a:gd name="T21" fmla="*/ 1072 h 2272"/>
                  <a:gd name="T22" fmla="*/ 1468 w 2271"/>
                  <a:gd name="T23" fmla="*/ 1007 h 2272"/>
                  <a:gd name="T24" fmla="*/ 1597 w 2271"/>
                  <a:gd name="T25" fmla="*/ 961 h 2272"/>
                  <a:gd name="T26" fmla="*/ 1734 w 2271"/>
                  <a:gd name="T27" fmla="*/ 930 h 2272"/>
                  <a:gd name="T28" fmla="*/ 1879 w 2271"/>
                  <a:gd name="T29" fmla="*/ 919 h 2272"/>
                  <a:gd name="T30" fmla="*/ 2032 w 2271"/>
                  <a:gd name="T31" fmla="*/ 928 h 2272"/>
                  <a:gd name="T32" fmla="*/ 2190 w 2271"/>
                  <a:gd name="T33" fmla="*/ 958 h 2272"/>
                  <a:gd name="T34" fmla="*/ 2271 w 2271"/>
                  <a:gd name="T35" fmla="*/ 983 h 2272"/>
                  <a:gd name="T36" fmla="*/ 1288 w 2271"/>
                  <a:gd name="T37" fmla="*/ 0 h 2272"/>
                  <a:gd name="T38" fmla="*/ 1313 w 2271"/>
                  <a:gd name="T39" fmla="*/ 81 h 2272"/>
                  <a:gd name="T40" fmla="*/ 1343 w 2271"/>
                  <a:gd name="T41" fmla="*/ 239 h 2272"/>
                  <a:gd name="T42" fmla="*/ 1352 w 2271"/>
                  <a:gd name="T43" fmla="*/ 392 h 2272"/>
                  <a:gd name="T44" fmla="*/ 1341 w 2271"/>
                  <a:gd name="T45" fmla="*/ 537 h 2272"/>
                  <a:gd name="T46" fmla="*/ 1311 w 2271"/>
                  <a:gd name="T47" fmla="*/ 674 h 2272"/>
                  <a:gd name="T48" fmla="*/ 1264 w 2271"/>
                  <a:gd name="T49" fmla="*/ 804 h 2272"/>
                  <a:gd name="T50" fmla="*/ 1200 w 2271"/>
                  <a:gd name="T51" fmla="*/ 922 h 2272"/>
                  <a:gd name="T52" fmla="*/ 1120 w 2271"/>
                  <a:gd name="T53" fmla="*/ 1028 h 2272"/>
                  <a:gd name="T54" fmla="*/ 1026 w 2271"/>
                  <a:gd name="T55" fmla="*/ 1121 h 2272"/>
                  <a:gd name="T56" fmla="*/ 920 w 2271"/>
                  <a:gd name="T57" fmla="*/ 1200 h 2272"/>
                  <a:gd name="T58" fmla="*/ 802 w 2271"/>
                  <a:gd name="T59" fmla="*/ 1264 h 2272"/>
                  <a:gd name="T60" fmla="*/ 674 w 2271"/>
                  <a:gd name="T61" fmla="*/ 1312 h 2272"/>
                  <a:gd name="T62" fmla="*/ 536 w 2271"/>
                  <a:gd name="T63" fmla="*/ 1342 h 2272"/>
                  <a:gd name="T64" fmla="*/ 391 w 2271"/>
                  <a:gd name="T65" fmla="*/ 1353 h 2272"/>
                  <a:gd name="T66" fmla="*/ 238 w 2271"/>
                  <a:gd name="T67" fmla="*/ 1344 h 2272"/>
                  <a:gd name="T68" fmla="*/ 80 w 2271"/>
                  <a:gd name="T69" fmla="*/ 1313 h 2272"/>
                  <a:gd name="T70" fmla="*/ 0 w 2271"/>
                  <a:gd name="T71" fmla="*/ 1289 h 2272"/>
                  <a:gd name="T72" fmla="*/ 982 w 2271"/>
                  <a:gd name="T73" fmla="*/ 2272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1" h="2272">
                    <a:moveTo>
                      <a:pt x="982" y="2272"/>
                    </a:moveTo>
                    <a:lnTo>
                      <a:pt x="958" y="2191"/>
                    </a:lnTo>
                    <a:lnTo>
                      <a:pt x="928" y="2033"/>
                    </a:lnTo>
                    <a:lnTo>
                      <a:pt x="919" y="1881"/>
                    </a:lnTo>
                    <a:lnTo>
                      <a:pt x="929" y="1734"/>
                    </a:lnTo>
                    <a:lnTo>
                      <a:pt x="959" y="1597"/>
                    </a:lnTo>
                    <a:lnTo>
                      <a:pt x="1007" y="1469"/>
                    </a:lnTo>
                    <a:lnTo>
                      <a:pt x="1070" y="1351"/>
                    </a:lnTo>
                    <a:lnTo>
                      <a:pt x="1151" y="1245"/>
                    </a:lnTo>
                    <a:lnTo>
                      <a:pt x="1244" y="1151"/>
                    </a:lnTo>
                    <a:lnTo>
                      <a:pt x="1350" y="1072"/>
                    </a:lnTo>
                    <a:lnTo>
                      <a:pt x="1468" y="1007"/>
                    </a:lnTo>
                    <a:lnTo>
                      <a:pt x="1597" y="961"/>
                    </a:lnTo>
                    <a:lnTo>
                      <a:pt x="1734" y="930"/>
                    </a:lnTo>
                    <a:lnTo>
                      <a:pt x="1879" y="919"/>
                    </a:lnTo>
                    <a:lnTo>
                      <a:pt x="2032" y="928"/>
                    </a:lnTo>
                    <a:lnTo>
                      <a:pt x="2190" y="958"/>
                    </a:lnTo>
                    <a:lnTo>
                      <a:pt x="2271" y="983"/>
                    </a:lnTo>
                    <a:lnTo>
                      <a:pt x="1288" y="0"/>
                    </a:lnTo>
                    <a:lnTo>
                      <a:pt x="1313" y="81"/>
                    </a:lnTo>
                    <a:lnTo>
                      <a:pt x="1343" y="239"/>
                    </a:lnTo>
                    <a:lnTo>
                      <a:pt x="1352" y="392"/>
                    </a:lnTo>
                    <a:lnTo>
                      <a:pt x="1341" y="537"/>
                    </a:lnTo>
                    <a:lnTo>
                      <a:pt x="1311" y="674"/>
                    </a:lnTo>
                    <a:lnTo>
                      <a:pt x="1264" y="804"/>
                    </a:lnTo>
                    <a:lnTo>
                      <a:pt x="1200" y="922"/>
                    </a:lnTo>
                    <a:lnTo>
                      <a:pt x="1120" y="1028"/>
                    </a:lnTo>
                    <a:lnTo>
                      <a:pt x="1026" y="1121"/>
                    </a:lnTo>
                    <a:lnTo>
                      <a:pt x="920" y="1200"/>
                    </a:lnTo>
                    <a:lnTo>
                      <a:pt x="802" y="1264"/>
                    </a:lnTo>
                    <a:lnTo>
                      <a:pt x="674" y="1312"/>
                    </a:lnTo>
                    <a:lnTo>
                      <a:pt x="536" y="1342"/>
                    </a:lnTo>
                    <a:lnTo>
                      <a:pt x="391" y="1353"/>
                    </a:lnTo>
                    <a:lnTo>
                      <a:pt x="238" y="1344"/>
                    </a:lnTo>
                    <a:lnTo>
                      <a:pt x="80" y="1313"/>
                    </a:lnTo>
                    <a:lnTo>
                      <a:pt x="0" y="1289"/>
                    </a:lnTo>
                    <a:lnTo>
                      <a:pt x="982" y="227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  <p:sp>
            <p:nvSpPr>
              <p:cNvPr id="19" name="Freeform 189"/>
              <p:cNvSpPr>
                <a:spLocks/>
              </p:cNvSpPr>
              <p:nvPr/>
            </p:nvSpPr>
            <p:spPr bwMode="auto">
              <a:xfrm>
                <a:off x="5514975" y="2187575"/>
                <a:ext cx="1216025" cy="1214438"/>
              </a:xfrm>
              <a:custGeom>
                <a:avLst/>
                <a:gdLst>
                  <a:gd name="T0" fmla="*/ 1453 w 3063"/>
                  <a:gd name="T1" fmla="*/ 2 h 3062"/>
                  <a:gd name="T2" fmla="*/ 1148 w 3063"/>
                  <a:gd name="T3" fmla="*/ 47 h 3062"/>
                  <a:gd name="T4" fmla="*/ 867 w 3063"/>
                  <a:gd name="T5" fmla="*/ 151 h 3062"/>
                  <a:gd name="T6" fmla="*/ 616 w 3063"/>
                  <a:gd name="T7" fmla="*/ 304 h 3062"/>
                  <a:gd name="T8" fmla="*/ 398 w 3063"/>
                  <a:gd name="T9" fmla="*/ 501 h 3062"/>
                  <a:gd name="T10" fmla="*/ 222 w 3063"/>
                  <a:gd name="T11" fmla="*/ 737 h 3062"/>
                  <a:gd name="T12" fmla="*/ 93 w 3063"/>
                  <a:gd name="T13" fmla="*/ 1005 h 3062"/>
                  <a:gd name="T14" fmla="*/ 17 w 3063"/>
                  <a:gd name="T15" fmla="*/ 1298 h 3062"/>
                  <a:gd name="T16" fmla="*/ 0 w 3063"/>
                  <a:gd name="T17" fmla="*/ 1531 h 3062"/>
                  <a:gd name="T18" fmla="*/ 17 w 3063"/>
                  <a:gd name="T19" fmla="*/ 1764 h 3062"/>
                  <a:gd name="T20" fmla="*/ 93 w 3063"/>
                  <a:gd name="T21" fmla="*/ 2057 h 3062"/>
                  <a:gd name="T22" fmla="*/ 222 w 3063"/>
                  <a:gd name="T23" fmla="*/ 2326 h 3062"/>
                  <a:gd name="T24" fmla="*/ 398 w 3063"/>
                  <a:gd name="T25" fmla="*/ 2560 h 3062"/>
                  <a:gd name="T26" fmla="*/ 616 w 3063"/>
                  <a:gd name="T27" fmla="*/ 2759 h 3062"/>
                  <a:gd name="T28" fmla="*/ 867 w 3063"/>
                  <a:gd name="T29" fmla="*/ 2912 h 3062"/>
                  <a:gd name="T30" fmla="*/ 1148 w 3063"/>
                  <a:gd name="T31" fmla="*/ 3014 h 3062"/>
                  <a:gd name="T32" fmla="*/ 1453 w 3063"/>
                  <a:gd name="T33" fmla="*/ 3061 h 3062"/>
                  <a:gd name="T34" fmla="*/ 1610 w 3063"/>
                  <a:gd name="T35" fmla="*/ 3061 h 3062"/>
                  <a:gd name="T36" fmla="*/ 1914 w 3063"/>
                  <a:gd name="T37" fmla="*/ 3014 h 3062"/>
                  <a:gd name="T38" fmla="*/ 2196 w 3063"/>
                  <a:gd name="T39" fmla="*/ 2912 h 3062"/>
                  <a:gd name="T40" fmla="*/ 2448 w 3063"/>
                  <a:gd name="T41" fmla="*/ 2759 h 3062"/>
                  <a:gd name="T42" fmla="*/ 2665 w 3063"/>
                  <a:gd name="T43" fmla="*/ 2560 h 3062"/>
                  <a:gd name="T44" fmla="*/ 2841 w 3063"/>
                  <a:gd name="T45" fmla="*/ 2326 h 3062"/>
                  <a:gd name="T46" fmla="*/ 2969 w 3063"/>
                  <a:gd name="T47" fmla="*/ 2057 h 3062"/>
                  <a:gd name="T48" fmla="*/ 3046 w 3063"/>
                  <a:gd name="T49" fmla="*/ 1764 h 3062"/>
                  <a:gd name="T50" fmla="*/ 3063 w 3063"/>
                  <a:gd name="T51" fmla="*/ 1531 h 3062"/>
                  <a:gd name="T52" fmla="*/ 3046 w 3063"/>
                  <a:gd name="T53" fmla="*/ 1298 h 3062"/>
                  <a:gd name="T54" fmla="*/ 2969 w 3063"/>
                  <a:gd name="T55" fmla="*/ 1005 h 3062"/>
                  <a:gd name="T56" fmla="*/ 2841 w 3063"/>
                  <a:gd name="T57" fmla="*/ 737 h 3062"/>
                  <a:gd name="T58" fmla="*/ 2665 w 3063"/>
                  <a:gd name="T59" fmla="*/ 501 h 3062"/>
                  <a:gd name="T60" fmla="*/ 2448 w 3063"/>
                  <a:gd name="T61" fmla="*/ 304 h 3062"/>
                  <a:gd name="T62" fmla="*/ 2196 w 3063"/>
                  <a:gd name="T63" fmla="*/ 151 h 3062"/>
                  <a:gd name="T64" fmla="*/ 1914 w 3063"/>
                  <a:gd name="T65" fmla="*/ 47 h 3062"/>
                  <a:gd name="T66" fmla="*/ 1610 w 3063"/>
                  <a:gd name="T67" fmla="*/ 2 h 3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63" h="3062">
                    <a:moveTo>
                      <a:pt x="1532" y="0"/>
                    </a:moveTo>
                    <a:lnTo>
                      <a:pt x="1453" y="2"/>
                    </a:lnTo>
                    <a:lnTo>
                      <a:pt x="1297" y="17"/>
                    </a:lnTo>
                    <a:lnTo>
                      <a:pt x="1148" y="47"/>
                    </a:lnTo>
                    <a:lnTo>
                      <a:pt x="1004" y="92"/>
                    </a:lnTo>
                    <a:lnTo>
                      <a:pt x="867" y="151"/>
                    </a:lnTo>
                    <a:lnTo>
                      <a:pt x="737" y="221"/>
                    </a:lnTo>
                    <a:lnTo>
                      <a:pt x="616" y="304"/>
                    </a:lnTo>
                    <a:lnTo>
                      <a:pt x="502" y="397"/>
                    </a:lnTo>
                    <a:lnTo>
                      <a:pt x="398" y="501"/>
                    </a:lnTo>
                    <a:lnTo>
                      <a:pt x="305" y="615"/>
                    </a:lnTo>
                    <a:lnTo>
                      <a:pt x="222" y="737"/>
                    </a:lnTo>
                    <a:lnTo>
                      <a:pt x="150" y="868"/>
                    </a:lnTo>
                    <a:lnTo>
                      <a:pt x="93" y="1005"/>
                    </a:lnTo>
                    <a:lnTo>
                      <a:pt x="48" y="1148"/>
                    </a:lnTo>
                    <a:lnTo>
                      <a:pt x="17" y="1298"/>
                    </a:lnTo>
                    <a:lnTo>
                      <a:pt x="1" y="1452"/>
                    </a:lnTo>
                    <a:lnTo>
                      <a:pt x="0" y="1531"/>
                    </a:lnTo>
                    <a:lnTo>
                      <a:pt x="1" y="1610"/>
                    </a:lnTo>
                    <a:lnTo>
                      <a:pt x="17" y="1764"/>
                    </a:lnTo>
                    <a:lnTo>
                      <a:pt x="48" y="1914"/>
                    </a:lnTo>
                    <a:lnTo>
                      <a:pt x="93" y="2057"/>
                    </a:lnTo>
                    <a:lnTo>
                      <a:pt x="150" y="2195"/>
                    </a:lnTo>
                    <a:lnTo>
                      <a:pt x="222" y="2326"/>
                    </a:lnTo>
                    <a:lnTo>
                      <a:pt x="305" y="2448"/>
                    </a:lnTo>
                    <a:lnTo>
                      <a:pt x="398" y="2560"/>
                    </a:lnTo>
                    <a:lnTo>
                      <a:pt x="502" y="2664"/>
                    </a:lnTo>
                    <a:lnTo>
                      <a:pt x="616" y="2759"/>
                    </a:lnTo>
                    <a:lnTo>
                      <a:pt x="737" y="2840"/>
                    </a:lnTo>
                    <a:lnTo>
                      <a:pt x="867" y="2912"/>
                    </a:lnTo>
                    <a:lnTo>
                      <a:pt x="1004" y="2970"/>
                    </a:lnTo>
                    <a:lnTo>
                      <a:pt x="1148" y="3014"/>
                    </a:lnTo>
                    <a:lnTo>
                      <a:pt x="1297" y="3045"/>
                    </a:lnTo>
                    <a:lnTo>
                      <a:pt x="1453" y="3061"/>
                    </a:lnTo>
                    <a:lnTo>
                      <a:pt x="1532" y="3062"/>
                    </a:lnTo>
                    <a:lnTo>
                      <a:pt x="1610" y="3061"/>
                    </a:lnTo>
                    <a:lnTo>
                      <a:pt x="1765" y="3045"/>
                    </a:lnTo>
                    <a:lnTo>
                      <a:pt x="1914" y="3014"/>
                    </a:lnTo>
                    <a:lnTo>
                      <a:pt x="2058" y="2970"/>
                    </a:lnTo>
                    <a:lnTo>
                      <a:pt x="2196" y="2912"/>
                    </a:lnTo>
                    <a:lnTo>
                      <a:pt x="2325" y="2840"/>
                    </a:lnTo>
                    <a:lnTo>
                      <a:pt x="2448" y="2759"/>
                    </a:lnTo>
                    <a:lnTo>
                      <a:pt x="2561" y="2664"/>
                    </a:lnTo>
                    <a:lnTo>
                      <a:pt x="2665" y="2560"/>
                    </a:lnTo>
                    <a:lnTo>
                      <a:pt x="2758" y="2448"/>
                    </a:lnTo>
                    <a:lnTo>
                      <a:pt x="2841" y="2326"/>
                    </a:lnTo>
                    <a:lnTo>
                      <a:pt x="2912" y="2195"/>
                    </a:lnTo>
                    <a:lnTo>
                      <a:pt x="2969" y="2057"/>
                    </a:lnTo>
                    <a:lnTo>
                      <a:pt x="3015" y="1914"/>
                    </a:lnTo>
                    <a:lnTo>
                      <a:pt x="3046" y="1764"/>
                    </a:lnTo>
                    <a:lnTo>
                      <a:pt x="3061" y="1610"/>
                    </a:lnTo>
                    <a:lnTo>
                      <a:pt x="3063" y="1531"/>
                    </a:lnTo>
                    <a:lnTo>
                      <a:pt x="3061" y="1452"/>
                    </a:lnTo>
                    <a:lnTo>
                      <a:pt x="3046" y="1298"/>
                    </a:lnTo>
                    <a:lnTo>
                      <a:pt x="3015" y="1148"/>
                    </a:lnTo>
                    <a:lnTo>
                      <a:pt x="2969" y="1005"/>
                    </a:lnTo>
                    <a:lnTo>
                      <a:pt x="2912" y="868"/>
                    </a:lnTo>
                    <a:lnTo>
                      <a:pt x="2841" y="737"/>
                    </a:lnTo>
                    <a:lnTo>
                      <a:pt x="2758" y="615"/>
                    </a:lnTo>
                    <a:lnTo>
                      <a:pt x="2665" y="501"/>
                    </a:lnTo>
                    <a:lnTo>
                      <a:pt x="2561" y="397"/>
                    </a:lnTo>
                    <a:lnTo>
                      <a:pt x="2448" y="304"/>
                    </a:lnTo>
                    <a:lnTo>
                      <a:pt x="2325" y="221"/>
                    </a:lnTo>
                    <a:lnTo>
                      <a:pt x="2196" y="151"/>
                    </a:lnTo>
                    <a:lnTo>
                      <a:pt x="2058" y="92"/>
                    </a:lnTo>
                    <a:lnTo>
                      <a:pt x="1914" y="47"/>
                    </a:lnTo>
                    <a:lnTo>
                      <a:pt x="1765" y="17"/>
                    </a:lnTo>
                    <a:lnTo>
                      <a:pt x="1610" y="2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  <p:sp>
            <p:nvSpPr>
              <p:cNvPr id="20" name="Freeform 190"/>
              <p:cNvSpPr>
                <a:spLocks/>
              </p:cNvSpPr>
              <p:nvPr/>
            </p:nvSpPr>
            <p:spPr bwMode="auto">
              <a:xfrm>
                <a:off x="5810250" y="2482850"/>
                <a:ext cx="625475" cy="623888"/>
              </a:xfrm>
              <a:custGeom>
                <a:avLst/>
                <a:gdLst>
                  <a:gd name="T0" fmla="*/ 747 w 1575"/>
                  <a:gd name="T1" fmla="*/ 1 h 1575"/>
                  <a:gd name="T2" fmla="*/ 591 w 1575"/>
                  <a:gd name="T3" fmla="*/ 25 h 1575"/>
                  <a:gd name="T4" fmla="*/ 446 w 1575"/>
                  <a:gd name="T5" fmla="*/ 78 h 1575"/>
                  <a:gd name="T6" fmla="*/ 316 w 1575"/>
                  <a:gd name="T7" fmla="*/ 157 h 1575"/>
                  <a:gd name="T8" fmla="*/ 205 w 1575"/>
                  <a:gd name="T9" fmla="*/ 258 h 1575"/>
                  <a:gd name="T10" fmla="*/ 114 w 1575"/>
                  <a:gd name="T11" fmla="*/ 380 h 1575"/>
                  <a:gd name="T12" fmla="*/ 48 w 1575"/>
                  <a:gd name="T13" fmla="*/ 517 h 1575"/>
                  <a:gd name="T14" fmla="*/ 9 w 1575"/>
                  <a:gd name="T15" fmla="*/ 668 h 1575"/>
                  <a:gd name="T16" fmla="*/ 0 w 1575"/>
                  <a:gd name="T17" fmla="*/ 788 h 1575"/>
                  <a:gd name="T18" fmla="*/ 9 w 1575"/>
                  <a:gd name="T19" fmla="*/ 907 h 1575"/>
                  <a:gd name="T20" fmla="*/ 48 w 1575"/>
                  <a:gd name="T21" fmla="*/ 1059 h 1575"/>
                  <a:gd name="T22" fmla="*/ 114 w 1575"/>
                  <a:gd name="T23" fmla="*/ 1196 h 1575"/>
                  <a:gd name="T24" fmla="*/ 205 w 1575"/>
                  <a:gd name="T25" fmla="*/ 1317 h 1575"/>
                  <a:gd name="T26" fmla="*/ 316 w 1575"/>
                  <a:gd name="T27" fmla="*/ 1419 h 1575"/>
                  <a:gd name="T28" fmla="*/ 446 w 1575"/>
                  <a:gd name="T29" fmla="*/ 1498 h 1575"/>
                  <a:gd name="T30" fmla="*/ 591 w 1575"/>
                  <a:gd name="T31" fmla="*/ 1550 h 1575"/>
                  <a:gd name="T32" fmla="*/ 747 w 1575"/>
                  <a:gd name="T33" fmla="*/ 1575 h 1575"/>
                  <a:gd name="T34" fmla="*/ 828 w 1575"/>
                  <a:gd name="T35" fmla="*/ 1575 h 1575"/>
                  <a:gd name="T36" fmla="*/ 984 w 1575"/>
                  <a:gd name="T37" fmla="*/ 1550 h 1575"/>
                  <a:gd name="T38" fmla="*/ 1129 w 1575"/>
                  <a:gd name="T39" fmla="*/ 1498 h 1575"/>
                  <a:gd name="T40" fmla="*/ 1258 w 1575"/>
                  <a:gd name="T41" fmla="*/ 1419 h 1575"/>
                  <a:gd name="T42" fmla="*/ 1370 w 1575"/>
                  <a:gd name="T43" fmla="*/ 1317 h 1575"/>
                  <a:gd name="T44" fmla="*/ 1461 w 1575"/>
                  <a:gd name="T45" fmla="*/ 1196 h 1575"/>
                  <a:gd name="T46" fmla="*/ 1527 w 1575"/>
                  <a:gd name="T47" fmla="*/ 1059 h 1575"/>
                  <a:gd name="T48" fmla="*/ 1566 w 1575"/>
                  <a:gd name="T49" fmla="*/ 907 h 1575"/>
                  <a:gd name="T50" fmla="*/ 1575 w 1575"/>
                  <a:gd name="T51" fmla="*/ 788 h 1575"/>
                  <a:gd name="T52" fmla="*/ 1566 w 1575"/>
                  <a:gd name="T53" fmla="*/ 668 h 1575"/>
                  <a:gd name="T54" fmla="*/ 1527 w 1575"/>
                  <a:gd name="T55" fmla="*/ 517 h 1575"/>
                  <a:gd name="T56" fmla="*/ 1461 w 1575"/>
                  <a:gd name="T57" fmla="*/ 380 h 1575"/>
                  <a:gd name="T58" fmla="*/ 1370 w 1575"/>
                  <a:gd name="T59" fmla="*/ 258 h 1575"/>
                  <a:gd name="T60" fmla="*/ 1258 w 1575"/>
                  <a:gd name="T61" fmla="*/ 157 h 1575"/>
                  <a:gd name="T62" fmla="*/ 1129 w 1575"/>
                  <a:gd name="T63" fmla="*/ 78 h 1575"/>
                  <a:gd name="T64" fmla="*/ 984 w 1575"/>
                  <a:gd name="T65" fmla="*/ 25 h 1575"/>
                  <a:gd name="T66" fmla="*/ 828 w 1575"/>
                  <a:gd name="T67" fmla="*/ 1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5" h="1575">
                    <a:moveTo>
                      <a:pt x="788" y="0"/>
                    </a:moveTo>
                    <a:lnTo>
                      <a:pt x="747" y="1"/>
                    </a:lnTo>
                    <a:lnTo>
                      <a:pt x="667" y="9"/>
                    </a:lnTo>
                    <a:lnTo>
                      <a:pt x="591" y="25"/>
                    </a:lnTo>
                    <a:lnTo>
                      <a:pt x="517" y="48"/>
                    </a:lnTo>
                    <a:lnTo>
                      <a:pt x="446" y="78"/>
                    </a:lnTo>
                    <a:lnTo>
                      <a:pt x="378" y="114"/>
                    </a:lnTo>
                    <a:lnTo>
                      <a:pt x="316" y="157"/>
                    </a:lnTo>
                    <a:lnTo>
                      <a:pt x="258" y="205"/>
                    </a:lnTo>
                    <a:lnTo>
                      <a:pt x="205" y="258"/>
                    </a:lnTo>
                    <a:lnTo>
                      <a:pt x="157" y="316"/>
                    </a:lnTo>
                    <a:lnTo>
                      <a:pt x="114" y="380"/>
                    </a:lnTo>
                    <a:lnTo>
                      <a:pt x="78" y="446"/>
                    </a:lnTo>
                    <a:lnTo>
                      <a:pt x="48" y="517"/>
                    </a:lnTo>
                    <a:lnTo>
                      <a:pt x="25" y="591"/>
                    </a:lnTo>
                    <a:lnTo>
                      <a:pt x="9" y="668"/>
                    </a:lnTo>
                    <a:lnTo>
                      <a:pt x="1" y="748"/>
                    </a:lnTo>
                    <a:lnTo>
                      <a:pt x="0" y="788"/>
                    </a:lnTo>
                    <a:lnTo>
                      <a:pt x="1" y="828"/>
                    </a:lnTo>
                    <a:lnTo>
                      <a:pt x="9" y="907"/>
                    </a:lnTo>
                    <a:lnTo>
                      <a:pt x="25" y="985"/>
                    </a:lnTo>
                    <a:lnTo>
                      <a:pt x="48" y="1059"/>
                    </a:lnTo>
                    <a:lnTo>
                      <a:pt x="78" y="1129"/>
                    </a:lnTo>
                    <a:lnTo>
                      <a:pt x="114" y="1196"/>
                    </a:lnTo>
                    <a:lnTo>
                      <a:pt x="157" y="1259"/>
                    </a:lnTo>
                    <a:lnTo>
                      <a:pt x="205" y="1317"/>
                    </a:lnTo>
                    <a:lnTo>
                      <a:pt x="258" y="1371"/>
                    </a:lnTo>
                    <a:lnTo>
                      <a:pt x="316" y="1419"/>
                    </a:lnTo>
                    <a:lnTo>
                      <a:pt x="378" y="1462"/>
                    </a:lnTo>
                    <a:lnTo>
                      <a:pt x="446" y="1498"/>
                    </a:lnTo>
                    <a:lnTo>
                      <a:pt x="517" y="1528"/>
                    </a:lnTo>
                    <a:lnTo>
                      <a:pt x="591" y="1550"/>
                    </a:lnTo>
                    <a:lnTo>
                      <a:pt x="667" y="1567"/>
                    </a:lnTo>
                    <a:lnTo>
                      <a:pt x="747" y="1575"/>
                    </a:lnTo>
                    <a:lnTo>
                      <a:pt x="788" y="1575"/>
                    </a:lnTo>
                    <a:lnTo>
                      <a:pt x="828" y="1575"/>
                    </a:lnTo>
                    <a:lnTo>
                      <a:pt x="907" y="1567"/>
                    </a:lnTo>
                    <a:lnTo>
                      <a:pt x="984" y="1550"/>
                    </a:lnTo>
                    <a:lnTo>
                      <a:pt x="1059" y="1528"/>
                    </a:lnTo>
                    <a:lnTo>
                      <a:pt x="1129" y="1498"/>
                    </a:lnTo>
                    <a:lnTo>
                      <a:pt x="1196" y="1462"/>
                    </a:lnTo>
                    <a:lnTo>
                      <a:pt x="1258" y="1419"/>
                    </a:lnTo>
                    <a:lnTo>
                      <a:pt x="1317" y="1371"/>
                    </a:lnTo>
                    <a:lnTo>
                      <a:pt x="1370" y="1317"/>
                    </a:lnTo>
                    <a:lnTo>
                      <a:pt x="1419" y="1259"/>
                    </a:lnTo>
                    <a:lnTo>
                      <a:pt x="1461" y="1196"/>
                    </a:lnTo>
                    <a:lnTo>
                      <a:pt x="1497" y="1129"/>
                    </a:lnTo>
                    <a:lnTo>
                      <a:pt x="1527" y="1059"/>
                    </a:lnTo>
                    <a:lnTo>
                      <a:pt x="1550" y="985"/>
                    </a:lnTo>
                    <a:lnTo>
                      <a:pt x="1566" y="907"/>
                    </a:lnTo>
                    <a:lnTo>
                      <a:pt x="1575" y="828"/>
                    </a:lnTo>
                    <a:lnTo>
                      <a:pt x="1575" y="788"/>
                    </a:lnTo>
                    <a:lnTo>
                      <a:pt x="1575" y="748"/>
                    </a:lnTo>
                    <a:lnTo>
                      <a:pt x="1566" y="668"/>
                    </a:lnTo>
                    <a:lnTo>
                      <a:pt x="1550" y="591"/>
                    </a:lnTo>
                    <a:lnTo>
                      <a:pt x="1527" y="517"/>
                    </a:lnTo>
                    <a:lnTo>
                      <a:pt x="1497" y="446"/>
                    </a:lnTo>
                    <a:lnTo>
                      <a:pt x="1461" y="380"/>
                    </a:lnTo>
                    <a:lnTo>
                      <a:pt x="1419" y="316"/>
                    </a:lnTo>
                    <a:lnTo>
                      <a:pt x="1370" y="258"/>
                    </a:lnTo>
                    <a:lnTo>
                      <a:pt x="1317" y="205"/>
                    </a:lnTo>
                    <a:lnTo>
                      <a:pt x="1258" y="157"/>
                    </a:lnTo>
                    <a:lnTo>
                      <a:pt x="1196" y="114"/>
                    </a:lnTo>
                    <a:lnTo>
                      <a:pt x="1129" y="78"/>
                    </a:lnTo>
                    <a:lnTo>
                      <a:pt x="1059" y="48"/>
                    </a:lnTo>
                    <a:lnTo>
                      <a:pt x="984" y="25"/>
                    </a:lnTo>
                    <a:lnTo>
                      <a:pt x="907" y="9"/>
                    </a:lnTo>
                    <a:lnTo>
                      <a:pt x="828" y="1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Gill Sans MT"/>
                  </a:rPr>
                  <a:t>1966</a:t>
                </a:r>
              </a:p>
            </p:txBody>
          </p:sp>
        </p:grpSp>
        <p:grpSp>
          <p:nvGrpSpPr>
            <p:cNvPr id="8" name="Group 6"/>
            <p:cNvGrpSpPr/>
            <p:nvPr/>
          </p:nvGrpSpPr>
          <p:grpSpPr>
            <a:xfrm>
              <a:off x="5381831" y="2540132"/>
              <a:ext cx="2319104" cy="2319104"/>
              <a:chOff x="3757613" y="2982913"/>
              <a:chExt cx="1697038" cy="1697038"/>
            </a:xfrm>
            <a:solidFill>
              <a:srgbClr val="8D44AD"/>
            </a:solidFill>
          </p:grpSpPr>
          <p:sp>
            <p:nvSpPr>
              <p:cNvPr id="15" name="Freeform 181"/>
              <p:cNvSpPr>
                <a:spLocks/>
              </p:cNvSpPr>
              <p:nvPr/>
            </p:nvSpPr>
            <p:spPr bwMode="auto">
              <a:xfrm>
                <a:off x="3757613" y="2982913"/>
                <a:ext cx="901700" cy="901700"/>
              </a:xfrm>
              <a:custGeom>
                <a:avLst/>
                <a:gdLst>
                  <a:gd name="T0" fmla="*/ 1288 w 2272"/>
                  <a:gd name="T1" fmla="*/ 2272 h 2272"/>
                  <a:gd name="T2" fmla="*/ 1313 w 2272"/>
                  <a:gd name="T3" fmla="*/ 2191 h 2272"/>
                  <a:gd name="T4" fmla="*/ 1344 w 2272"/>
                  <a:gd name="T5" fmla="*/ 2033 h 2272"/>
                  <a:gd name="T6" fmla="*/ 1353 w 2272"/>
                  <a:gd name="T7" fmla="*/ 1881 h 2272"/>
                  <a:gd name="T8" fmla="*/ 1342 w 2272"/>
                  <a:gd name="T9" fmla="*/ 1734 h 2272"/>
                  <a:gd name="T10" fmla="*/ 1312 w 2272"/>
                  <a:gd name="T11" fmla="*/ 1597 h 2272"/>
                  <a:gd name="T12" fmla="*/ 1264 w 2272"/>
                  <a:gd name="T13" fmla="*/ 1469 h 2272"/>
                  <a:gd name="T14" fmla="*/ 1200 w 2272"/>
                  <a:gd name="T15" fmla="*/ 1351 h 2272"/>
                  <a:gd name="T16" fmla="*/ 1121 w 2272"/>
                  <a:gd name="T17" fmla="*/ 1245 h 2272"/>
                  <a:gd name="T18" fmla="*/ 1027 w 2272"/>
                  <a:gd name="T19" fmla="*/ 1151 h 2272"/>
                  <a:gd name="T20" fmla="*/ 920 w 2272"/>
                  <a:gd name="T21" fmla="*/ 1072 h 2272"/>
                  <a:gd name="T22" fmla="*/ 802 w 2272"/>
                  <a:gd name="T23" fmla="*/ 1007 h 2272"/>
                  <a:gd name="T24" fmla="*/ 674 w 2272"/>
                  <a:gd name="T25" fmla="*/ 961 h 2272"/>
                  <a:gd name="T26" fmla="*/ 537 w 2272"/>
                  <a:gd name="T27" fmla="*/ 930 h 2272"/>
                  <a:gd name="T28" fmla="*/ 392 w 2272"/>
                  <a:gd name="T29" fmla="*/ 919 h 2272"/>
                  <a:gd name="T30" fmla="*/ 239 w 2272"/>
                  <a:gd name="T31" fmla="*/ 928 h 2272"/>
                  <a:gd name="T32" fmla="*/ 80 w 2272"/>
                  <a:gd name="T33" fmla="*/ 958 h 2272"/>
                  <a:gd name="T34" fmla="*/ 0 w 2272"/>
                  <a:gd name="T35" fmla="*/ 983 h 2272"/>
                  <a:gd name="T36" fmla="*/ 983 w 2272"/>
                  <a:gd name="T37" fmla="*/ 0 h 2272"/>
                  <a:gd name="T38" fmla="*/ 958 w 2272"/>
                  <a:gd name="T39" fmla="*/ 81 h 2272"/>
                  <a:gd name="T40" fmla="*/ 928 w 2272"/>
                  <a:gd name="T41" fmla="*/ 239 h 2272"/>
                  <a:gd name="T42" fmla="*/ 919 w 2272"/>
                  <a:gd name="T43" fmla="*/ 392 h 2272"/>
                  <a:gd name="T44" fmla="*/ 929 w 2272"/>
                  <a:gd name="T45" fmla="*/ 537 h 2272"/>
                  <a:gd name="T46" fmla="*/ 959 w 2272"/>
                  <a:gd name="T47" fmla="*/ 674 h 2272"/>
                  <a:gd name="T48" fmla="*/ 1007 w 2272"/>
                  <a:gd name="T49" fmla="*/ 804 h 2272"/>
                  <a:gd name="T50" fmla="*/ 1072 w 2272"/>
                  <a:gd name="T51" fmla="*/ 922 h 2272"/>
                  <a:gd name="T52" fmla="*/ 1151 w 2272"/>
                  <a:gd name="T53" fmla="*/ 1028 h 2272"/>
                  <a:gd name="T54" fmla="*/ 1244 w 2272"/>
                  <a:gd name="T55" fmla="*/ 1121 h 2272"/>
                  <a:gd name="T56" fmla="*/ 1351 w 2272"/>
                  <a:gd name="T57" fmla="*/ 1200 h 2272"/>
                  <a:gd name="T58" fmla="*/ 1469 w 2272"/>
                  <a:gd name="T59" fmla="*/ 1264 h 2272"/>
                  <a:gd name="T60" fmla="*/ 1597 w 2272"/>
                  <a:gd name="T61" fmla="*/ 1312 h 2272"/>
                  <a:gd name="T62" fmla="*/ 1734 w 2272"/>
                  <a:gd name="T63" fmla="*/ 1342 h 2272"/>
                  <a:gd name="T64" fmla="*/ 1881 w 2272"/>
                  <a:gd name="T65" fmla="*/ 1353 h 2272"/>
                  <a:gd name="T66" fmla="*/ 2032 w 2272"/>
                  <a:gd name="T67" fmla="*/ 1344 h 2272"/>
                  <a:gd name="T68" fmla="*/ 2191 w 2272"/>
                  <a:gd name="T69" fmla="*/ 1313 h 2272"/>
                  <a:gd name="T70" fmla="*/ 2272 w 2272"/>
                  <a:gd name="T71" fmla="*/ 1289 h 2272"/>
                  <a:gd name="T72" fmla="*/ 1288 w 2272"/>
                  <a:gd name="T73" fmla="*/ 2272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2" h="2272">
                    <a:moveTo>
                      <a:pt x="1288" y="2272"/>
                    </a:moveTo>
                    <a:lnTo>
                      <a:pt x="1313" y="2191"/>
                    </a:lnTo>
                    <a:lnTo>
                      <a:pt x="1344" y="2033"/>
                    </a:lnTo>
                    <a:lnTo>
                      <a:pt x="1353" y="1881"/>
                    </a:lnTo>
                    <a:lnTo>
                      <a:pt x="1342" y="1734"/>
                    </a:lnTo>
                    <a:lnTo>
                      <a:pt x="1312" y="1597"/>
                    </a:lnTo>
                    <a:lnTo>
                      <a:pt x="1264" y="1469"/>
                    </a:lnTo>
                    <a:lnTo>
                      <a:pt x="1200" y="1351"/>
                    </a:lnTo>
                    <a:lnTo>
                      <a:pt x="1121" y="1245"/>
                    </a:lnTo>
                    <a:lnTo>
                      <a:pt x="1027" y="1151"/>
                    </a:lnTo>
                    <a:lnTo>
                      <a:pt x="920" y="1072"/>
                    </a:lnTo>
                    <a:lnTo>
                      <a:pt x="802" y="1007"/>
                    </a:lnTo>
                    <a:lnTo>
                      <a:pt x="674" y="961"/>
                    </a:lnTo>
                    <a:lnTo>
                      <a:pt x="537" y="930"/>
                    </a:lnTo>
                    <a:lnTo>
                      <a:pt x="392" y="919"/>
                    </a:lnTo>
                    <a:lnTo>
                      <a:pt x="239" y="928"/>
                    </a:lnTo>
                    <a:lnTo>
                      <a:pt x="80" y="958"/>
                    </a:lnTo>
                    <a:lnTo>
                      <a:pt x="0" y="983"/>
                    </a:lnTo>
                    <a:lnTo>
                      <a:pt x="983" y="0"/>
                    </a:lnTo>
                    <a:lnTo>
                      <a:pt x="958" y="81"/>
                    </a:lnTo>
                    <a:lnTo>
                      <a:pt x="928" y="239"/>
                    </a:lnTo>
                    <a:lnTo>
                      <a:pt x="919" y="392"/>
                    </a:lnTo>
                    <a:lnTo>
                      <a:pt x="929" y="537"/>
                    </a:lnTo>
                    <a:lnTo>
                      <a:pt x="959" y="674"/>
                    </a:lnTo>
                    <a:lnTo>
                      <a:pt x="1007" y="804"/>
                    </a:lnTo>
                    <a:lnTo>
                      <a:pt x="1072" y="922"/>
                    </a:lnTo>
                    <a:lnTo>
                      <a:pt x="1151" y="1028"/>
                    </a:lnTo>
                    <a:lnTo>
                      <a:pt x="1244" y="1121"/>
                    </a:lnTo>
                    <a:lnTo>
                      <a:pt x="1351" y="1200"/>
                    </a:lnTo>
                    <a:lnTo>
                      <a:pt x="1469" y="1264"/>
                    </a:lnTo>
                    <a:lnTo>
                      <a:pt x="1597" y="1312"/>
                    </a:lnTo>
                    <a:lnTo>
                      <a:pt x="1734" y="1342"/>
                    </a:lnTo>
                    <a:lnTo>
                      <a:pt x="1881" y="1353"/>
                    </a:lnTo>
                    <a:lnTo>
                      <a:pt x="2032" y="1344"/>
                    </a:lnTo>
                    <a:lnTo>
                      <a:pt x="2191" y="1313"/>
                    </a:lnTo>
                    <a:lnTo>
                      <a:pt x="2272" y="1289"/>
                    </a:lnTo>
                    <a:lnTo>
                      <a:pt x="1288" y="227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  <p:sp>
            <p:nvSpPr>
              <p:cNvPr id="16" name="Freeform 185"/>
              <p:cNvSpPr>
                <a:spLocks/>
              </p:cNvSpPr>
              <p:nvPr/>
            </p:nvSpPr>
            <p:spPr bwMode="auto">
              <a:xfrm>
                <a:off x="4240213" y="3465513"/>
                <a:ext cx="1214438" cy="1214438"/>
              </a:xfrm>
              <a:custGeom>
                <a:avLst/>
                <a:gdLst>
                  <a:gd name="T0" fmla="*/ 1609 w 3061"/>
                  <a:gd name="T1" fmla="*/ 1 h 3061"/>
                  <a:gd name="T2" fmla="*/ 1913 w 3061"/>
                  <a:gd name="T3" fmla="*/ 46 h 3061"/>
                  <a:gd name="T4" fmla="*/ 2194 w 3061"/>
                  <a:gd name="T5" fmla="*/ 150 h 3061"/>
                  <a:gd name="T6" fmla="*/ 2447 w 3061"/>
                  <a:gd name="T7" fmla="*/ 303 h 3061"/>
                  <a:gd name="T8" fmla="*/ 2663 w 3061"/>
                  <a:gd name="T9" fmla="*/ 500 h 3061"/>
                  <a:gd name="T10" fmla="*/ 2839 w 3061"/>
                  <a:gd name="T11" fmla="*/ 736 h 3061"/>
                  <a:gd name="T12" fmla="*/ 2969 w 3061"/>
                  <a:gd name="T13" fmla="*/ 1003 h 3061"/>
                  <a:gd name="T14" fmla="*/ 3044 w 3061"/>
                  <a:gd name="T15" fmla="*/ 1297 h 3061"/>
                  <a:gd name="T16" fmla="*/ 3061 w 3061"/>
                  <a:gd name="T17" fmla="*/ 1530 h 3061"/>
                  <a:gd name="T18" fmla="*/ 3044 w 3061"/>
                  <a:gd name="T19" fmla="*/ 1764 h 3061"/>
                  <a:gd name="T20" fmla="*/ 2969 w 3061"/>
                  <a:gd name="T21" fmla="*/ 2057 h 3061"/>
                  <a:gd name="T22" fmla="*/ 2839 w 3061"/>
                  <a:gd name="T23" fmla="*/ 2324 h 3061"/>
                  <a:gd name="T24" fmla="*/ 2663 w 3061"/>
                  <a:gd name="T25" fmla="*/ 2560 h 3061"/>
                  <a:gd name="T26" fmla="*/ 2447 w 3061"/>
                  <a:gd name="T27" fmla="*/ 2758 h 3061"/>
                  <a:gd name="T28" fmla="*/ 2194 w 3061"/>
                  <a:gd name="T29" fmla="*/ 2911 h 3061"/>
                  <a:gd name="T30" fmla="*/ 1913 w 3061"/>
                  <a:gd name="T31" fmla="*/ 3013 h 3061"/>
                  <a:gd name="T32" fmla="*/ 1609 w 3061"/>
                  <a:gd name="T33" fmla="*/ 3060 h 3061"/>
                  <a:gd name="T34" fmla="*/ 1451 w 3061"/>
                  <a:gd name="T35" fmla="*/ 3060 h 3061"/>
                  <a:gd name="T36" fmla="*/ 1147 w 3061"/>
                  <a:gd name="T37" fmla="*/ 3013 h 3061"/>
                  <a:gd name="T38" fmla="*/ 865 w 3061"/>
                  <a:gd name="T39" fmla="*/ 2911 h 3061"/>
                  <a:gd name="T40" fmla="*/ 614 w 3061"/>
                  <a:gd name="T41" fmla="*/ 2758 h 3061"/>
                  <a:gd name="T42" fmla="*/ 396 w 3061"/>
                  <a:gd name="T43" fmla="*/ 2560 h 3061"/>
                  <a:gd name="T44" fmla="*/ 220 w 3061"/>
                  <a:gd name="T45" fmla="*/ 2324 h 3061"/>
                  <a:gd name="T46" fmla="*/ 92 w 3061"/>
                  <a:gd name="T47" fmla="*/ 2057 h 3061"/>
                  <a:gd name="T48" fmla="*/ 16 w 3061"/>
                  <a:gd name="T49" fmla="*/ 1764 h 3061"/>
                  <a:gd name="T50" fmla="*/ 0 w 3061"/>
                  <a:gd name="T51" fmla="*/ 1530 h 3061"/>
                  <a:gd name="T52" fmla="*/ 16 w 3061"/>
                  <a:gd name="T53" fmla="*/ 1297 h 3061"/>
                  <a:gd name="T54" fmla="*/ 92 w 3061"/>
                  <a:gd name="T55" fmla="*/ 1003 h 3061"/>
                  <a:gd name="T56" fmla="*/ 220 w 3061"/>
                  <a:gd name="T57" fmla="*/ 736 h 3061"/>
                  <a:gd name="T58" fmla="*/ 396 w 3061"/>
                  <a:gd name="T59" fmla="*/ 500 h 3061"/>
                  <a:gd name="T60" fmla="*/ 614 w 3061"/>
                  <a:gd name="T61" fmla="*/ 303 h 3061"/>
                  <a:gd name="T62" fmla="*/ 865 w 3061"/>
                  <a:gd name="T63" fmla="*/ 150 h 3061"/>
                  <a:gd name="T64" fmla="*/ 1147 w 3061"/>
                  <a:gd name="T65" fmla="*/ 46 h 3061"/>
                  <a:gd name="T66" fmla="*/ 1451 w 3061"/>
                  <a:gd name="T67" fmla="*/ 1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61" h="3061">
                    <a:moveTo>
                      <a:pt x="1530" y="0"/>
                    </a:moveTo>
                    <a:lnTo>
                      <a:pt x="1609" y="1"/>
                    </a:lnTo>
                    <a:lnTo>
                      <a:pt x="1764" y="17"/>
                    </a:lnTo>
                    <a:lnTo>
                      <a:pt x="1913" y="46"/>
                    </a:lnTo>
                    <a:lnTo>
                      <a:pt x="2057" y="92"/>
                    </a:lnTo>
                    <a:lnTo>
                      <a:pt x="2194" y="150"/>
                    </a:lnTo>
                    <a:lnTo>
                      <a:pt x="2324" y="220"/>
                    </a:lnTo>
                    <a:lnTo>
                      <a:pt x="2447" y="303"/>
                    </a:lnTo>
                    <a:lnTo>
                      <a:pt x="2559" y="396"/>
                    </a:lnTo>
                    <a:lnTo>
                      <a:pt x="2663" y="500"/>
                    </a:lnTo>
                    <a:lnTo>
                      <a:pt x="2758" y="614"/>
                    </a:lnTo>
                    <a:lnTo>
                      <a:pt x="2839" y="736"/>
                    </a:lnTo>
                    <a:lnTo>
                      <a:pt x="2911" y="866"/>
                    </a:lnTo>
                    <a:lnTo>
                      <a:pt x="2969" y="1003"/>
                    </a:lnTo>
                    <a:lnTo>
                      <a:pt x="3013" y="1147"/>
                    </a:lnTo>
                    <a:lnTo>
                      <a:pt x="3044" y="1297"/>
                    </a:lnTo>
                    <a:lnTo>
                      <a:pt x="3060" y="1451"/>
                    </a:lnTo>
                    <a:lnTo>
                      <a:pt x="3061" y="1530"/>
                    </a:lnTo>
                    <a:lnTo>
                      <a:pt x="3060" y="1610"/>
                    </a:lnTo>
                    <a:lnTo>
                      <a:pt x="3044" y="1764"/>
                    </a:lnTo>
                    <a:lnTo>
                      <a:pt x="3013" y="1913"/>
                    </a:lnTo>
                    <a:lnTo>
                      <a:pt x="2969" y="2057"/>
                    </a:lnTo>
                    <a:lnTo>
                      <a:pt x="2911" y="2194"/>
                    </a:lnTo>
                    <a:lnTo>
                      <a:pt x="2839" y="2324"/>
                    </a:lnTo>
                    <a:lnTo>
                      <a:pt x="2758" y="2447"/>
                    </a:lnTo>
                    <a:lnTo>
                      <a:pt x="2663" y="2560"/>
                    </a:lnTo>
                    <a:lnTo>
                      <a:pt x="2559" y="2663"/>
                    </a:lnTo>
                    <a:lnTo>
                      <a:pt x="2447" y="2758"/>
                    </a:lnTo>
                    <a:lnTo>
                      <a:pt x="2324" y="2840"/>
                    </a:lnTo>
                    <a:lnTo>
                      <a:pt x="2194" y="2911"/>
                    </a:lnTo>
                    <a:lnTo>
                      <a:pt x="2057" y="2969"/>
                    </a:lnTo>
                    <a:lnTo>
                      <a:pt x="1913" y="3013"/>
                    </a:lnTo>
                    <a:lnTo>
                      <a:pt x="1764" y="3044"/>
                    </a:lnTo>
                    <a:lnTo>
                      <a:pt x="1609" y="3060"/>
                    </a:lnTo>
                    <a:lnTo>
                      <a:pt x="1530" y="3061"/>
                    </a:lnTo>
                    <a:lnTo>
                      <a:pt x="1451" y="3060"/>
                    </a:lnTo>
                    <a:lnTo>
                      <a:pt x="1297" y="3044"/>
                    </a:lnTo>
                    <a:lnTo>
                      <a:pt x="1147" y="3013"/>
                    </a:lnTo>
                    <a:lnTo>
                      <a:pt x="1003" y="2969"/>
                    </a:lnTo>
                    <a:lnTo>
                      <a:pt x="865" y="2911"/>
                    </a:lnTo>
                    <a:lnTo>
                      <a:pt x="736" y="2840"/>
                    </a:lnTo>
                    <a:lnTo>
                      <a:pt x="614" y="2758"/>
                    </a:lnTo>
                    <a:lnTo>
                      <a:pt x="500" y="2663"/>
                    </a:lnTo>
                    <a:lnTo>
                      <a:pt x="396" y="2560"/>
                    </a:lnTo>
                    <a:lnTo>
                      <a:pt x="303" y="2447"/>
                    </a:lnTo>
                    <a:lnTo>
                      <a:pt x="220" y="2324"/>
                    </a:lnTo>
                    <a:lnTo>
                      <a:pt x="150" y="2194"/>
                    </a:lnTo>
                    <a:lnTo>
                      <a:pt x="92" y="2057"/>
                    </a:lnTo>
                    <a:lnTo>
                      <a:pt x="46" y="1913"/>
                    </a:lnTo>
                    <a:lnTo>
                      <a:pt x="16" y="1764"/>
                    </a:lnTo>
                    <a:lnTo>
                      <a:pt x="1" y="1610"/>
                    </a:lnTo>
                    <a:lnTo>
                      <a:pt x="0" y="1530"/>
                    </a:lnTo>
                    <a:lnTo>
                      <a:pt x="1" y="1451"/>
                    </a:lnTo>
                    <a:lnTo>
                      <a:pt x="16" y="1297"/>
                    </a:lnTo>
                    <a:lnTo>
                      <a:pt x="46" y="1147"/>
                    </a:lnTo>
                    <a:lnTo>
                      <a:pt x="92" y="1003"/>
                    </a:lnTo>
                    <a:lnTo>
                      <a:pt x="150" y="866"/>
                    </a:lnTo>
                    <a:lnTo>
                      <a:pt x="220" y="736"/>
                    </a:lnTo>
                    <a:lnTo>
                      <a:pt x="303" y="614"/>
                    </a:lnTo>
                    <a:lnTo>
                      <a:pt x="396" y="500"/>
                    </a:lnTo>
                    <a:lnTo>
                      <a:pt x="500" y="396"/>
                    </a:lnTo>
                    <a:lnTo>
                      <a:pt x="614" y="303"/>
                    </a:lnTo>
                    <a:lnTo>
                      <a:pt x="736" y="220"/>
                    </a:lnTo>
                    <a:lnTo>
                      <a:pt x="865" y="150"/>
                    </a:lnTo>
                    <a:lnTo>
                      <a:pt x="1003" y="92"/>
                    </a:lnTo>
                    <a:lnTo>
                      <a:pt x="1147" y="46"/>
                    </a:lnTo>
                    <a:lnTo>
                      <a:pt x="1297" y="17"/>
                    </a:lnTo>
                    <a:lnTo>
                      <a:pt x="1451" y="1"/>
                    </a:lnTo>
                    <a:lnTo>
                      <a:pt x="153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  <p:sp>
            <p:nvSpPr>
              <p:cNvPr id="17" name="Freeform 188"/>
              <p:cNvSpPr>
                <a:spLocks/>
              </p:cNvSpPr>
              <p:nvPr/>
            </p:nvSpPr>
            <p:spPr bwMode="auto">
              <a:xfrm>
                <a:off x="4530725" y="3756025"/>
                <a:ext cx="625475" cy="623888"/>
              </a:xfrm>
              <a:custGeom>
                <a:avLst/>
                <a:gdLst>
                  <a:gd name="T0" fmla="*/ 828 w 1575"/>
                  <a:gd name="T1" fmla="*/ 1 h 1575"/>
                  <a:gd name="T2" fmla="*/ 984 w 1575"/>
                  <a:gd name="T3" fmla="*/ 25 h 1575"/>
                  <a:gd name="T4" fmla="*/ 1129 w 1575"/>
                  <a:gd name="T5" fmla="*/ 78 h 1575"/>
                  <a:gd name="T6" fmla="*/ 1258 w 1575"/>
                  <a:gd name="T7" fmla="*/ 157 h 1575"/>
                  <a:gd name="T8" fmla="*/ 1370 w 1575"/>
                  <a:gd name="T9" fmla="*/ 258 h 1575"/>
                  <a:gd name="T10" fmla="*/ 1461 w 1575"/>
                  <a:gd name="T11" fmla="*/ 379 h 1575"/>
                  <a:gd name="T12" fmla="*/ 1527 w 1575"/>
                  <a:gd name="T13" fmla="*/ 517 h 1575"/>
                  <a:gd name="T14" fmla="*/ 1566 w 1575"/>
                  <a:gd name="T15" fmla="*/ 668 h 1575"/>
                  <a:gd name="T16" fmla="*/ 1575 w 1575"/>
                  <a:gd name="T17" fmla="*/ 788 h 1575"/>
                  <a:gd name="T18" fmla="*/ 1566 w 1575"/>
                  <a:gd name="T19" fmla="*/ 907 h 1575"/>
                  <a:gd name="T20" fmla="*/ 1527 w 1575"/>
                  <a:gd name="T21" fmla="*/ 1059 h 1575"/>
                  <a:gd name="T22" fmla="*/ 1461 w 1575"/>
                  <a:gd name="T23" fmla="*/ 1196 h 1575"/>
                  <a:gd name="T24" fmla="*/ 1370 w 1575"/>
                  <a:gd name="T25" fmla="*/ 1317 h 1575"/>
                  <a:gd name="T26" fmla="*/ 1258 w 1575"/>
                  <a:gd name="T27" fmla="*/ 1419 h 1575"/>
                  <a:gd name="T28" fmla="*/ 1129 w 1575"/>
                  <a:gd name="T29" fmla="*/ 1497 h 1575"/>
                  <a:gd name="T30" fmla="*/ 984 w 1575"/>
                  <a:gd name="T31" fmla="*/ 1550 h 1575"/>
                  <a:gd name="T32" fmla="*/ 828 w 1575"/>
                  <a:gd name="T33" fmla="*/ 1574 h 1575"/>
                  <a:gd name="T34" fmla="*/ 746 w 1575"/>
                  <a:gd name="T35" fmla="*/ 1574 h 1575"/>
                  <a:gd name="T36" fmla="*/ 591 w 1575"/>
                  <a:gd name="T37" fmla="*/ 1550 h 1575"/>
                  <a:gd name="T38" fmla="*/ 446 w 1575"/>
                  <a:gd name="T39" fmla="*/ 1497 h 1575"/>
                  <a:gd name="T40" fmla="*/ 316 w 1575"/>
                  <a:gd name="T41" fmla="*/ 1419 h 1575"/>
                  <a:gd name="T42" fmla="*/ 205 w 1575"/>
                  <a:gd name="T43" fmla="*/ 1317 h 1575"/>
                  <a:gd name="T44" fmla="*/ 114 w 1575"/>
                  <a:gd name="T45" fmla="*/ 1196 h 1575"/>
                  <a:gd name="T46" fmla="*/ 48 w 1575"/>
                  <a:gd name="T47" fmla="*/ 1059 h 1575"/>
                  <a:gd name="T48" fmla="*/ 9 w 1575"/>
                  <a:gd name="T49" fmla="*/ 907 h 1575"/>
                  <a:gd name="T50" fmla="*/ 0 w 1575"/>
                  <a:gd name="T51" fmla="*/ 788 h 1575"/>
                  <a:gd name="T52" fmla="*/ 9 w 1575"/>
                  <a:gd name="T53" fmla="*/ 668 h 1575"/>
                  <a:gd name="T54" fmla="*/ 48 w 1575"/>
                  <a:gd name="T55" fmla="*/ 517 h 1575"/>
                  <a:gd name="T56" fmla="*/ 114 w 1575"/>
                  <a:gd name="T57" fmla="*/ 379 h 1575"/>
                  <a:gd name="T58" fmla="*/ 205 w 1575"/>
                  <a:gd name="T59" fmla="*/ 258 h 1575"/>
                  <a:gd name="T60" fmla="*/ 316 w 1575"/>
                  <a:gd name="T61" fmla="*/ 157 h 1575"/>
                  <a:gd name="T62" fmla="*/ 446 w 1575"/>
                  <a:gd name="T63" fmla="*/ 78 h 1575"/>
                  <a:gd name="T64" fmla="*/ 591 w 1575"/>
                  <a:gd name="T65" fmla="*/ 25 h 1575"/>
                  <a:gd name="T66" fmla="*/ 746 w 1575"/>
                  <a:gd name="T67" fmla="*/ 1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5" h="1575">
                    <a:moveTo>
                      <a:pt x="787" y="0"/>
                    </a:moveTo>
                    <a:lnTo>
                      <a:pt x="828" y="1"/>
                    </a:lnTo>
                    <a:lnTo>
                      <a:pt x="907" y="9"/>
                    </a:lnTo>
                    <a:lnTo>
                      <a:pt x="984" y="25"/>
                    </a:lnTo>
                    <a:lnTo>
                      <a:pt x="1058" y="48"/>
                    </a:lnTo>
                    <a:lnTo>
                      <a:pt x="1129" y="78"/>
                    </a:lnTo>
                    <a:lnTo>
                      <a:pt x="1196" y="114"/>
                    </a:lnTo>
                    <a:lnTo>
                      <a:pt x="1258" y="157"/>
                    </a:lnTo>
                    <a:lnTo>
                      <a:pt x="1317" y="205"/>
                    </a:lnTo>
                    <a:lnTo>
                      <a:pt x="1370" y="258"/>
                    </a:lnTo>
                    <a:lnTo>
                      <a:pt x="1418" y="316"/>
                    </a:lnTo>
                    <a:lnTo>
                      <a:pt x="1461" y="379"/>
                    </a:lnTo>
                    <a:lnTo>
                      <a:pt x="1497" y="446"/>
                    </a:lnTo>
                    <a:lnTo>
                      <a:pt x="1527" y="517"/>
                    </a:lnTo>
                    <a:lnTo>
                      <a:pt x="1550" y="591"/>
                    </a:lnTo>
                    <a:lnTo>
                      <a:pt x="1566" y="668"/>
                    </a:lnTo>
                    <a:lnTo>
                      <a:pt x="1573" y="747"/>
                    </a:lnTo>
                    <a:lnTo>
                      <a:pt x="1575" y="788"/>
                    </a:lnTo>
                    <a:lnTo>
                      <a:pt x="1573" y="828"/>
                    </a:lnTo>
                    <a:lnTo>
                      <a:pt x="1566" y="907"/>
                    </a:lnTo>
                    <a:lnTo>
                      <a:pt x="1550" y="984"/>
                    </a:lnTo>
                    <a:lnTo>
                      <a:pt x="1527" y="1059"/>
                    </a:lnTo>
                    <a:lnTo>
                      <a:pt x="1497" y="1129"/>
                    </a:lnTo>
                    <a:lnTo>
                      <a:pt x="1461" y="1196"/>
                    </a:lnTo>
                    <a:lnTo>
                      <a:pt x="1418" y="1259"/>
                    </a:lnTo>
                    <a:lnTo>
                      <a:pt x="1370" y="1317"/>
                    </a:lnTo>
                    <a:lnTo>
                      <a:pt x="1317" y="1370"/>
                    </a:lnTo>
                    <a:lnTo>
                      <a:pt x="1258" y="1419"/>
                    </a:lnTo>
                    <a:lnTo>
                      <a:pt x="1196" y="1461"/>
                    </a:lnTo>
                    <a:lnTo>
                      <a:pt x="1129" y="1497"/>
                    </a:lnTo>
                    <a:lnTo>
                      <a:pt x="1058" y="1527"/>
                    </a:lnTo>
                    <a:lnTo>
                      <a:pt x="984" y="1550"/>
                    </a:lnTo>
                    <a:lnTo>
                      <a:pt x="907" y="1566"/>
                    </a:lnTo>
                    <a:lnTo>
                      <a:pt x="828" y="1574"/>
                    </a:lnTo>
                    <a:lnTo>
                      <a:pt x="787" y="1575"/>
                    </a:lnTo>
                    <a:lnTo>
                      <a:pt x="746" y="1574"/>
                    </a:lnTo>
                    <a:lnTo>
                      <a:pt x="667" y="1566"/>
                    </a:lnTo>
                    <a:lnTo>
                      <a:pt x="591" y="1550"/>
                    </a:lnTo>
                    <a:lnTo>
                      <a:pt x="516" y="1527"/>
                    </a:lnTo>
                    <a:lnTo>
                      <a:pt x="446" y="1497"/>
                    </a:lnTo>
                    <a:lnTo>
                      <a:pt x="378" y="1461"/>
                    </a:lnTo>
                    <a:lnTo>
                      <a:pt x="316" y="1419"/>
                    </a:lnTo>
                    <a:lnTo>
                      <a:pt x="258" y="1370"/>
                    </a:lnTo>
                    <a:lnTo>
                      <a:pt x="205" y="1317"/>
                    </a:lnTo>
                    <a:lnTo>
                      <a:pt x="155" y="1259"/>
                    </a:lnTo>
                    <a:lnTo>
                      <a:pt x="114" y="1196"/>
                    </a:lnTo>
                    <a:lnTo>
                      <a:pt x="78" y="1129"/>
                    </a:lnTo>
                    <a:lnTo>
                      <a:pt x="48" y="1059"/>
                    </a:lnTo>
                    <a:lnTo>
                      <a:pt x="25" y="984"/>
                    </a:lnTo>
                    <a:lnTo>
                      <a:pt x="9" y="907"/>
                    </a:lnTo>
                    <a:lnTo>
                      <a:pt x="0" y="828"/>
                    </a:lnTo>
                    <a:lnTo>
                      <a:pt x="0" y="788"/>
                    </a:lnTo>
                    <a:lnTo>
                      <a:pt x="0" y="747"/>
                    </a:lnTo>
                    <a:lnTo>
                      <a:pt x="9" y="668"/>
                    </a:lnTo>
                    <a:lnTo>
                      <a:pt x="25" y="591"/>
                    </a:lnTo>
                    <a:lnTo>
                      <a:pt x="48" y="517"/>
                    </a:lnTo>
                    <a:lnTo>
                      <a:pt x="78" y="446"/>
                    </a:lnTo>
                    <a:lnTo>
                      <a:pt x="114" y="379"/>
                    </a:lnTo>
                    <a:lnTo>
                      <a:pt x="155" y="316"/>
                    </a:lnTo>
                    <a:lnTo>
                      <a:pt x="205" y="258"/>
                    </a:lnTo>
                    <a:lnTo>
                      <a:pt x="258" y="205"/>
                    </a:lnTo>
                    <a:lnTo>
                      <a:pt x="316" y="157"/>
                    </a:lnTo>
                    <a:lnTo>
                      <a:pt x="378" y="114"/>
                    </a:lnTo>
                    <a:lnTo>
                      <a:pt x="446" y="78"/>
                    </a:lnTo>
                    <a:lnTo>
                      <a:pt x="516" y="48"/>
                    </a:lnTo>
                    <a:lnTo>
                      <a:pt x="591" y="25"/>
                    </a:lnTo>
                    <a:lnTo>
                      <a:pt x="667" y="9"/>
                    </a:lnTo>
                    <a:lnTo>
                      <a:pt x="746" y="1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Gill Sans MT"/>
                  </a:rPr>
                  <a:t>1948</a:t>
                </a:r>
              </a:p>
            </p:txBody>
          </p:sp>
        </p:grpSp>
        <p:sp>
          <p:nvSpPr>
            <p:cNvPr id="9" name="Freeform 186"/>
            <p:cNvSpPr>
              <a:spLocks/>
            </p:cNvSpPr>
            <p:nvPr/>
          </p:nvSpPr>
          <p:spPr bwMode="auto">
            <a:xfrm>
              <a:off x="4294954" y="1453255"/>
              <a:ext cx="1661771" cy="1659602"/>
            </a:xfrm>
            <a:custGeom>
              <a:avLst/>
              <a:gdLst>
                <a:gd name="T0" fmla="*/ 1611 w 3063"/>
                <a:gd name="T1" fmla="*/ 2 h 3062"/>
                <a:gd name="T2" fmla="*/ 1914 w 3063"/>
                <a:gd name="T3" fmla="*/ 47 h 3062"/>
                <a:gd name="T4" fmla="*/ 2196 w 3063"/>
                <a:gd name="T5" fmla="*/ 151 h 3062"/>
                <a:gd name="T6" fmla="*/ 2448 w 3063"/>
                <a:gd name="T7" fmla="*/ 304 h 3062"/>
                <a:gd name="T8" fmla="*/ 2665 w 3063"/>
                <a:gd name="T9" fmla="*/ 501 h 3062"/>
                <a:gd name="T10" fmla="*/ 2841 w 3063"/>
                <a:gd name="T11" fmla="*/ 737 h 3062"/>
                <a:gd name="T12" fmla="*/ 2971 w 3063"/>
                <a:gd name="T13" fmla="*/ 1005 h 3062"/>
                <a:gd name="T14" fmla="*/ 3046 w 3063"/>
                <a:gd name="T15" fmla="*/ 1298 h 3062"/>
                <a:gd name="T16" fmla="*/ 3063 w 3063"/>
                <a:gd name="T17" fmla="*/ 1531 h 3062"/>
                <a:gd name="T18" fmla="*/ 3046 w 3063"/>
                <a:gd name="T19" fmla="*/ 1764 h 3062"/>
                <a:gd name="T20" fmla="*/ 2971 w 3063"/>
                <a:gd name="T21" fmla="*/ 2057 h 3062"/>
                <a:gd name="T22" fmla="*/ 2841 w 3063"/>
                <a:gd name="T23" fmla="*/ 2326 h 3062"/>
                <a:gd name="T24" fmla="*/ 2665 w 3063"/>
                <a:gd name="T25" fmla="*/ 2560 h 3062"/>
                <a:gd name="T26" fmla="*/ 2448 w 3063"/>
                <a:gd name="T27" fmla="*/ 2759 h 3062"/>
                <a:gd name="T28" fmla="*/ 2196 w 3063"/>
                <a:gd name="T29" fmla="*/ 2912 h 3062"/>
                <a:gd name="T30" fmla="*/ 1914 w 3063"/>
                <a:gd name="T31" fmla="*/ 3014 h 3062"/>
                <a:gd name="T32" fmla="*/ 1611 w 3063"/>
                <a:gd name="T33" fmla="*/ 3061 h 3062"/>
                <a:gd name="T34" fmla="*/ 1453 w 3063"/>
                <a:gd name="T35" fmla="*/ 3061 h 3062"/>
                <a:gd name="T36" fmla="*/ 1148 w 3063"/>
                <a:gd name="T37" fmla="*/ 3014 h 3062"/>
                <a:gd name="T38" fmla="*/ 867 w 3063"/>
                <a:gd name="T39" fmla="*/ 2912 h 3062"/>
                <a:gd name="T40" fmla="*/ 616 w 3063"/>
                <a:gd name="T41" fmla="*/ 2759 h 3062"/>
                <a:gd name="T42" fmla="*/ 398 w 3063"/>
                <a:gd name="T43" fmla="*/ 2560 h 3062"/>
                <a:gd name="T44" fmla="*/ 222 w 3063"/>
                <a:gd name="T45" fmla="*/ 2326 h 3062"/>
                <a:gd name="T46" fmla="*/ 93 w 3063"/>
                <a:gd name="T47" fmla="*/ 2057 h 3062"/>
                <a:gd name="T48" fmla="*/ 18 w 3063"/>
                <a:gd name="T49" fmla="*/ 1764 h 3062"/>
                <a:gd name="T50" fmla="*/ 0 w 3063"/>
                <a:gd name="T51" fmla="*/ 1531 h 3062"/>
                <a:gd name="T52" fmla="*/ 18 w 3063"/>
                <a:gd name="T53" fmla="*/ 1298 h 3062"/>
                <a:gd name="T54" fmla="*/ 93 w 3063"/>
                <a:gd name="T55" fmla="*/ 1005 h 3062"/>
                <a:gd name="T56" fmla="*/ 222 w 3063"/>
                <a:gd name="T57" fmla="*/ 737 h 3062"/>
                <a:gd name="T58" fmla="*/ 398 w 3063"/>
                <a:gd name="T59" fmla="*/ 501 h 3062"/>
                <a:gd name="T60" fmla="*/ 616 w 3063"/>
                <a:gd name="T61" fmla="*/ 304 h 3062"/>
                <a:gd name="T62" fmla="*/ 867 w 3063"/>
                <a:gd name="T63" fmla="*/ 151 h 3062"/>
                <a:gd name="T64" fmla="*/ 1148 w 3063"/>
                <a:gd name="T65" fmla="*/ 47 h 3062"/>
                <a:gd name="T66" fmla="*/ 1453 w 3063"/>
                <a:gd name="T67" fmla="*/ 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3" h="3062">
                  <a:moveTo>
                    <a:pt x="1532" y="0"/>
                  </a:moveTo>
                  <a:lnTo>
                    <a:pt x="1611" y="2"/>
                  </a:lnTo>
                  <a:lnTo>
                    <a:pt x="1765" y="17"/>
                  </a:lnTo>
                  <a:lnTo>
                    <a:pt x="1914" y="47"/>
                  </a:lnTo>
                  <a:lnTo>
                    <a:pt x="2058" y="92"/>
                  </a:lnTo>
                  <a:lnTo>
                    <a:pt x="2196" y="151"/>
                  </a:lnTo>
                  <a:lnTo>
                    <a:pt x="2325" y="221"/>
                  </a:lnTo>
                  <a:lnTo>
                    <a:pt x="2448" y="304"/>
                  </a:lnTo>
                  <a:lnTo>
                    <a:pt x="2561" y="397"/>
                  </a:lnTo>
                  <a:lnTo>
                    <a:pt x="2665" y="501"/>
                  </a:lnTo>
                  <a:lnTo>
                    <a:pt x="2759" y="615"/>
                  </a:lnTo>
                  <a:lnTo>
                    <a:pt x="2841" y="737"/>
                  </a:lnTo>
                  <a:lnTo>
                    <a:pt x="2912" y="868"/>
                  </a:lnTo>
                  <a:lnTo>
                    <a:pt x="2971" y="1005"/>
                  </a:lnTo>
                  <a:lnTo>
                    <a:pt x="3015" y="1148"/>
                  </a:lnTo>
                  <a:lnTo>
                    <a:pt x="3046" y="1298"/>
                  </a:lnTo>
                  <a:lnTo>
                    <a:pt x="3061" y="1452"/>
                  </a:lnTo>
                  <a:lnTo>
                    <a:pt x="3063" y="1531"/>
                  </a:lnTo>
                  <a:lnTo>
                    <a:pt x="3061" y="1610"/>
                  </a:lnTo>
                  <a:lnTo>
                    <a:pt x="3046" y="1764"/>
                  </a:lnTo>
                  <a:lnTo>
                    <a:pt x="3015" y="1914"/>
                  </a:lnTo>
                  <a:lnTo>
                    <a:pt x="2971" y="2057"/>
                  </a:lnTo>
                  <a:lnTo>
                    <a:pt x="2912" y="2195"/>
                  </a:lnTo>
                  <a:lnTo>
                    <a:pt x="2841" y="2326"/>
                  </a:lnTo>
                  <a:lnTo>
                    <a:pt x="2759" y="2448"/>
                  </a:lnTo>
                  <a:lnTo>
                    <a:pt x="2665" y="2560"/>
                  </a:lnTo>
                  <a:lnTo>
                    <a:pt x="2561" y="2664"/>
                  </a:lnTo>
                  <a:lnTo>
                    <a:pt x="2448" y="2759"/>
                  </a:lnTo>
                  <a:lnTo>
                    <a:pt x="2325" y="2840"/>
                  </a:lnTo>
                  <a:lnTo>
                    <a:pt x="2196" y="2912"/>
                  </a:lnTo>
                  <a:lnTo>
                    <a:pt x="2058" y="2970"/>
                  </a:lnTo>
                  <a:lnTo>
                    <a:pt x="1914" y="3014"/>
                  </a:lnTo>
                  <a:lnTo>
                    <a:pt x="1765" y="3045"/>
                  </a:lnTo>
                  <a:lnTo>
                    <a:pt x="1611" y="3061"/>
                  </a:lnTo>
                  <a:lnTo>
                    <a:pt x="1532" y="3062"/>
                  </a:lnTo>
                  <a:lnTo>
                    <a:pt x="1453" y="3061"/>
                  </a:lnTo>
                  <a:lnTo>
                    <a:pt x="1299" y="3045"/>
                  </a:lnTo>
                  <a:lnTo>
                    <a:pt x="1148" y="3014"/>
                  </a:lnTo>
                  <a:lnTo>
                    <a:pt x="1004" y="2970"/>
                  </a:lnTo>
                  <a:lnTo>
                    <a:pt x="867" y="2912"/>
                  </a:lnTo>
                  <a:lnTo>
                    <a:pt x="737" y="2840"/>
                  </a:lnTo>
                  <a:lnTo>
                    <a:pt x="616" y="2759"/>
                  </a:lnTo>
                  <a:lnTo>
                    <a:pt x="502" y="2664"/>
                  </a:lnTo>
                  <a:lnTo>
                    <a:pt x="398" y="2560"/>
                  </a:lnTo>
                  <a:lnTo>
                    <a:pt x="305" y="2448"/>
                  </a:lnTo>
                  <a:lnTo>
                    <a:pt x="222" y="2326"/>
                  </a:lnTo>
                  <a:lnTo>
                    <a:pt x="152" y="2195"/>
                  </a:lnTo>
                  <a:lnTo>
                    <a:pt x="93" y="2057"/>
                  </a:lnTo>
                  <a:lnTo>
                    <a:pt x="48" y="1914"/>
                  </a:lnTo>
                  <a:lnTo>
                    <a:pt x="18" y="1764"/>
                  </a:lnTo>
                  <a:lnTo>
                    <a:pt x="3" y="1610"/>
                  </a:lnTo>
                  <a:lnTo>
                    <a:pt x="0" y="1531"/>
                  </a:lnTo>
                  <a:lnTo>
                    <a:pt x="3" y="1452"/>
                  </a:lnTo>
                  <a:lnTo>
                    <a:pt x="18" y="1298"/>
                  </a:lnTo>
                  <a:lnTo>
                    <a:pt x="48" y="1148"/>
                  </a:lnTo>
                  <a:lnTo>
                    <a:pt x="93" y="1005"/>
                  </a:lnTo>
                  <a:lnTo>
                    <a:pt x="152" y="868"/>
                  </a:lnTo>
                  <a:lnTo>
                    <a:pt x="222" y="737"/>
                  </a:lnTo>
                  <a:lnTo>
                    <a:pt x="305" y="615"/>
                  </a:lnTo>
                  <a:lnTo>
                    <a:pt x="398" y="501"/>
                  </a:lnTo>
                  <a:lnTo>
                    <a:pt x="502" y="397"/>
                  </a:lnTo>
                  <a:lnTo>
                    <a:pt x="616" y="304"/>
                  </a:lnTo>
                  <a:lnTo>
                    <a:pt x="737" y="221"/>
                  </a:lnTo>
                  <a:lnTo>
                    <a:pt x="867" y="151"/>
                  </a:lnTo>
                  <a:lnTo>
                    <a:pt x="1004" y="92"/>
                  </a:lnTo>
                  <a:lnTo>
                    <a:pt x="1148" y="47"/>
                  </a:lnTo>
                  <a:lnTo>
                    <a:pt x="1299" y="17"/>
                  </a:lnTo>
                  <a:lnTo>
                    <a:pt x="1453" y="2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0" name="Freeform 187"/>
            <p:cNvSpPr>
              <a:spLocks/>
            </p:cNvSpPr>
            <p:nvPr/>
          </p:nvSpPr>
          <p:spPr bwMode="auto">
            <a:xfrm>
              <a:off x="4698465" y="1856766"/>
              <a:ext cx="854749" cy="852580"/>
            </a:xfrm>
            <a:custGeom>
              <a:avLst/>
              <a:gdLst>
                <a:gd name="T0" fmla="*/ 828 w 1575"/>
                <a:gd name="T1" fmla="*/ 1 h 1575"/>
                <a:gd name="T2" fmla="*/ 985 w 1575"/>
                <a:gd name="T3" fmla="*/ 25 h 1575"/>
                <a:gd name="T4" fmla="*/ 1129 w 1575"/>
                <a:gd name="T5" fmla="*/ 78 h 1575"/>
                <a:gd name="T6" fmla="*/ 1258 w 1575"/>
                <a:gd name="T7" fmla="*/ 157 h 1575"/>
                <a:gd name="T8" fmla="*/ 1371 w 1575"/>
                <a:gd name="T9" fmla="*/ 258 h 1575"/>
                <a:gd name="T10" fmla="*/ 1461 w 1575"/>
                <a:gd name="T11" fmla="*/ 380 h 1575"/>
                <a:gd name="T12" fmla="*/ 1528 w 1575"/>
                <a:gd name="T13" fmla="*/ 517 h 1575"/>
                <a:gd name="T14" fmla="*/ 1566 w 1575"/>
                <a:gd name="T15" fmla="*/ 668 h 1575"/>
                <a:gd name="T16" fmla="*/ 1575 w 1575"/>
                <a:gd name="T17" fmla="*/ 788 h 1575"/>
                <a:gd name="T18" fmla="*/ 1566 w 1575"/>
                <a:gd name="T19" fmla="*/ 907 h 1575"/>
                <a:gd name="T20" fmla="*/ 1528 w 1575"/>
                <a:gd name="T21" fmla="*/ 1059 h 1575"/>
                <a:gd name="T22" fmla="*/ 1461 w 1575"/>
                <a:gd name="T23" fmla="*/ 1196 h 1575"/>
                <a:gd name="T24" fmla="*/ 1371 w 1575"/>
                <a:gd name="T25" fmla="*/ 1317 h 1575"/>
                <a:gd name="T26" fmla="*/ 1258 w 1575"/>
                <a:gd name="T27" fmla="*/ 1419 h 1575"/>
                <a:gd name="T28" fmla="*/ 1129 w 1575"/>
                <a:gd name="T29" fmla="*/ 1498 h 1575"/>
                <a:gd name="T30" fmla="*/ 985 w 1575"/>
                <a:gd name="T31" fmla="*/ 1550 h 1575"/>
                <a:gd name="T32" fmla="*/ 828 w 1575"/>
                <a:gd name="T33" fmla="*/ 1575 h 1575"/>
                <a:gd name="T34" fmla="*/ 747 w 1575"/>
                <a:gd name="T35" fmla="*/ 1575 h 1575"/>
                <a:gd name="T36" fmla="*/ 591 w 1575"/>
                <a:gd name="T37" fmla="*/ 1550 h 1575"/>
                <a:gd name="T38" fmla="*/ 446 w 1575"/>
                <a:gd name="T39" fmla="*/ 1498 h 1575"/>
                <a:gd name="T40" fmla="*/ 316 w 1575"/>
                <a:gd name="T41" fmla="*/ 1419 h 1575"/>
                <a:gd name="T42" fmla="*/ 205 w 1575"/>
                <a:gd name="T43" fmla="*/ 1317 h 1575"/>
                <a:gd name="T44" fmla="*/ 114 w 1575"/>
                <a:gd name="T45" fmla="*/ 1196 h 1575"/>
                <a:gd name="T46" fmla="*/ 48 w 1575"/>
                <a:gd name="T47" fmla="*/ 1059 h 1575"/>
                <a:gd name="T48" fmla="*/ 9 w 1575"/>
                <a:gd name="T49" fmla="*/ 907 h 1575"/>
                <a:gd name="T50" fmla="*/ 0 w 1575"/>
                <a:gd name="T51" fmla="*/ 788 h 1575"/>
                <a:gd name="T52" fmla="*/ 9 w 1575"/>
                <a:gd name="T53" fmla="*/ 668 h 1575"/>
                <a:gd name="T54" fmla="*/ 48 w 1575"/>
                <a:gd name="T55" fmla="*/ 517 h 1575"/>
                <a:gd name="T56" fmla="*/ 114 w 1575"/>
                <a:gd name="T57" fmla="*/ 380 h 1575"/>
                <a:gd name="T58" fmla="*/ 205 w 1575"/>
                <a:gd name="T59" fmla="*/ 258 h 1575"/>
                <a:gd name="T60" fmla="*/ 316 w 1575"/>
                <a:gd name="T61" fmla="*/ 157 h 1575"/>
                <a:gd name="T62" fmla="*/ 446 w 1575"/>
                <a:gd name="T63" fmla="*/ 78 h 1575"/>
                <a:gd name="T64" fmla="*/ 591 w 1575"/>
                <a:gd name="T65" fmla="*/ 25 h 1575"/>
                <a:gd name="T66" fmla="*/ 747 w 1575"/>
                <a:gd name="T67" fmla="*/ 1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5" h="1575">
                  <a:moveTo>
                    <a:pt x="788" y="0"/>
                  </a:moveTo>
                  <a:lnTo>
                    <a:pt x="828" y="1"/>
                  </a:lnTo>
                  <a:lnTo>
                    <a:pt x="907" y="9"/>
                  </a:lnTo>
                  <a:lnTo>
                    <a:pt x="985" y="25"/>
                  </a:lnTo>
                  <a:lnTo>
                    <a:pt x="1059" y="48"/>
                  </a:lnTo>
                  <a:lnTo>
                    <a:pt x="1129" y="78"/>
                  </a:lnTo>
                  <a:lnTo>
                    <a:pt x="1196" y="114"/>
                  </a:lnTo>
                  <a:lnTo>
                    <a:pt x="1258" y="157"/>
                  </a:lnTo>
                  <a:lnTo>
                    <a:pt x="1317" y="205"/>
                  </a:lnTo>
                  <a:lnTo>
                    <a:pt x="1371" y="258"/>
                  </a:lnTo>
                  <a:lnTo>
                    <a:pt x="1419" y="316"/>
                  </a:lnTo>
                  <a:lnTo>
                    <a:pt x="1461" y="380"/>
                  </a:lnTo>
                  <a:lnTo>
                    <a:pt x="1497" y="446"/>
                  </a:lnTo>
                  <a:lnTo>
                    <a:pt x="1528" y="517"/>
                  </a:lnTo>
                  <a:lnTo>
                    <a:pt x="1550" y="591"/>
                  </a:lnTo>
                  <a:lnTo>
                    <a:pt x="1566" y="668"/>
                  </a:lnTo>
                  <a:lnTo>
                    <a:pt x="1575" y="748"/>
                  </a:lnTo>
                  <a:lnTo>
                    <a:pt x="1575" y="788"/>
                  </a:lnTo>
                  <a:lnTo>
                    <a:pt x="1575" y="828"/>
                  </a:lnTo>
                  <a:lnTo>
                    <a:pt x="1566" y="907"/>
                  </a:lnTo>
                  <a:lnTo>
                    <a:pt x="1550" y="985"/>
                  </a:lnTo>
                  <a:lnTo>
                    <a:pt x="1528" y="1059"/>
                  </a:lnTo>
                  <a:lnTo>
                    <a:pt x="1497" y="1129"/>
                  </a:lnTo>
                  <a:lnTo>
                    <a:pt x="1461" y="1196"/>
                  </a:lnTo>
                  <a:lnTo>
                    <a:pt x="1419" y="1259"/>
                  </a:lnTo>
                  <a:lnTo>
                    <a:pt x="1371" y="1317"/>
                  </a:lnTo>
                  <a:lnTo>
                    <a:pt x="1317" y="1371"/>
                  </a:lnTo>
                  <a:lnTo>
                    <a:pt x="1258" y="1419"/>
                  </a:lnTo>
                  <a:lnTo>
                    <a:pt x="1196" y="1462"/>
                  </a:lnTo>
                  <a:lnTo>
                    <a:pt x="1129" y="1498"/>
                  </a:lnTo>
                  <a:lnTo>
                    <a:pt x="1059" y="1528"/>
                  </a:lnTo>
                  <a:lnTo>
                    <a:pt x="985" y="1550"/>
                  </a:lnTo>
                  <a:lnTo>
                    <a:pt x="907" y="1567"/>
                  </a:lnTo>
                  <a:lnTo>
                    <a:pt x="828" y="1575"/>
                  </a:lnTo>
                  <a:lnTo>
                    <a:pt x="788" y="1575"/>
                  </a:lnTo>
                  <a:lnTo>
                    <a:pt x="747" y="1575"/>
                  </a:lnTo>
                  <a:lnTo>
                    <a:pt x="667" y="1567"/>
                  </a:lnTo>
                  <a:lnTo>
                    <a:pt x="591" y="1550"/>
                  </a:lnTo>
                  <a:lnTo>
                    <a:pt x="517" y="1528"/>
                  </a:lnTo>
                  <a:lnTo>
                    <a:pt x="446" y="1498"/>
                  </a:lnTo>
                  <a:lnTo>
                    <a:pt x="380" y="1462"/>
                  </a:lnTo>
                  <a:lnTo>
                    <a:pt x="316" y="1419"/>
                  </a:lnTo>
                  <a:lnTo>
                    <a:pt x="258" y="1371"/>
                  </a:lnTo>
                  <a:lnTo>
                    <a:pt x="205" y="1317"/>
                  </a:lnTo>
                  <a:lnTo>
                    <a:pt x="157" y="1259"/>
                  </a:lnTo>
                  <a:lnTo>
                    <a:pt x="114" y="1196"/>
                  </a:lnTo>
                  <a:lnTo>
                    <a:pt x="78" y="1129"/>
                  </a:lnTo>
                  <a:lnTo>
                    <a:pt x="48" y="1059"/>
                  </a:lnTo>
                  <a:lnTo>
                    <a:pt x="25" y="985"/>
                  </a:lnTo>
                  <a:lnTo>
                    <a:pt x="9" y="907"/>
                  </a:lnTo>
                  <a:lnTo>
                    <a:pt x="1" y="828"/>
                  </a:lnTo>
                  <a:lnTo>
                    <a:pt x="0" y="788"/>
                  </a:lnTo>
                  <a:lnTo>
                    <a:pt x="1" y="748"/>
                  </a:lnTo>
                  <a:lnTo>
                    <a:pt x="9" y="668"/>
                  </a:lnTo>
                  <a:lnTo>
                    <a:pt x="25" y="591"/>
                  </a:lnTo>
                  <a:lnTo>
                    <a:pt x="48" y="517"/>
                  </a:lnTo>
                  <a:lnTo>
                    <a:pt x="78" y="446"/>
                  </a:lnTo>
                  <a:lnTo>
                    <a:pt x="114" y="380"/>
                  </a:lnTo>
                  <a:lnTo>
                    <a:pt x="157" y="316"/>
                  </a:lnTo>
                  <a:lnTo>
                    <a:pt x="205" y="258"/>
                  </a:lnTo>
                  <a:lnTo>
                    <a:pt x="258" y="205"/>
                  </a:lnTo>
                  <a:lnTo>
                    <a:pt x="316" y="157"/>
                  </a:lnTo>
                  <a:lnTo>
                    <a:pt x="380" y="114"/>
                  </a:lnTo>
                  <a:lnTo>
                    <a:pt x="446" y="78"/>
                  </a:lnTo>
                  <a:lnTo>
                    <a:pt x="517" y="48"/>
                  </a:lnTo>
                  <a:lnTo>
                    <a:pt x="591" y="25"/>
                  </a:lnTo>
                  <a:lnTo>
                    <a:pt x="667" y="9"/>
                  </a:lnTo>
                  <a:lnTo>
                    <a:pt x="747" y="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Gill Sans MT"/>
                </a:rPr>
                <a:t>1789</a:t>
              </a:r>
            </a:p>
          </p:txBody>
        </p:sp>
        <p:sp>
          <p:nvSpPr>
            <p:cNvPr id="11" name="TextBox 138"/>
            <p:cNvSpPr txBox="1"/>
            <p:nvPr/>
          </p:nvSpPr>
          <p:spPr>
            <a:xfrm>
              <a:off x="7933675" y="3392712"/>
              <a:ext cx="15114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Pacto Internacional de Derechos Civíles y Políticos</a:t>
              </a:r>
            </a:p>
          </p:txBody>
        </p:sp>
        <p:sp>
          <p:nvSpPr>
            <p:cNvPr id="12" name="TextBox 144"/>
            <p:cNvSpPr txBox="1"/>
            <p:nvPr/>
          </p:nvSpPr>
          <p:spPr>
            <a:xfrm>
              <a:off x="6143295" y="1848778"/>
              <a:ext cx="14383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Declaración Universal de los Derechos Humanos</a:t>
              </a:r>
            </a:p>
          </p:txBody>
        </p:sp>
        <p:sp>
          <p:nvSpPr>
            <p:cNvPr id="13" name="TextBox 147"/>
            <p:cNvSpPr txBox="1"/>
            <p:nvPr/>
          </p:nvSpPr>
          <p:spPr>
            <a:xfrm>
              <a:off x="9722678" y="1570447"/>
              <a:ext cx="1466674" cy="143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32D9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Convención Americana sobre Derechos Humanos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32D9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(Pacto de San José)</a:t>
              </a:r>
            </a:p>
          </p:txBody>
        </p:sp>
        <p:sp>
          <p:nvSpPr>
            <p:cNvPr id="14" name="TextBox 153"/>
            <p:cNvSpPr txBox="1"/>
            <p:nvPr/>
          </p:nvSpPr>
          <p:spPr>
            <a:xfrm>
              <a:off x="4311977" y="3392712"/>
              <a:ext cx="14802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Declaración de los derechos del hombre y del ciudadano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60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072" y="695912"/>
            <a:ext cx="10330217" cy="89046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Principales Obligaciones de la LGA</a:t>
            </a:r>
            <a:br>
              <a:rPr lang="es-MX" dirty="0"/>
            </a:br>
            <a:r>
              <a:rPr lang="es-MX" dirty="0"/>
              <a:t>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5954216"/>
              </p:ext>
            </p:extLst>
          </p:nvPr>
        </p:nvGraphicFramePr>
        <p:xfrm>
          <a:off x="876589" y="1349494"/>
          <a:ext cx="10657184" cy="451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20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54" y="349649"/>
            <a:ext cx="10330217" cy="1325563"/>
          </a:xfrm>
        </p:spPr>
        <p:txBody>
          <a:bodyPr>
            <a:normAutofit/>
          </a:bodyPr>
          <a:lstStyle/>
          <a:p>
            <a:r>
              <a:rPr lang="es-MX" sz="2800" dirty="0"/>
              <a:t>El Sistema Institucional de Archivos. Columna vertebral de la organización archivística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361-7DD5-4F18-926E-45181FFFFDC4}" type="slidenum">
              <a:rPr lang="es-MX" smtClean="0">
                <a:solidFill>
                  <a:schemeClr val="tx1"/>
                </a:solidFill>
              </a:rPr>
              <a:pPr/>
              <a:t>21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posición de contenido 17"/>
          <p:cNvSpPr txBox="1">
            <a:spLocks/>
          </p:cNvSpPr>
          <p:nvPr/>
        </p:nvSpPr>
        <p:spPr>
          <a:xfrm>
            <a:off x="591325" y="1731358"/>
            <a:ext cx="4321704" cy="446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s-MX" sz="2400" dirty="0">
                <a:cs typeface="Segoe UI" panose="020B0502040204020203" pitchFamily="34" charset="0"/>
              </a:rPr>
              <a:t>El Sistema Institucional de Archivos es el conjunto de registros, procesos, procedimientos, criterios, estructuras, herramientas y funciones que desarrolla cada sujeto obligado y sustenta la actividad archivística, de acuerdo con los </a:t>
            </a:r>
            <a:r>
              <a:rPr lang="es-MX" sz="2400" u="sng" dirty="0">
                <a:cs typeface="Segoe UI" panose="020B0502040204020203" pitchFamily="34" charset="0"/>
              </a:rPr>
              <a:t>procesos de gestión documental.</a:t>
            </a: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s-MX" sz="2400" dirty="0">
                <a:cs typeface="Segoe UI" panose="020B0502040204020203" pitchFamily="34" charset="0"/>
              </a:rPr>
              <a:t>LGA,  Artículo 20</a:t>
            </a:r>
            <a:r>
              <a:rPr lang="es-MX" sz="2000" dirty="0">
                <a:cs typeface="Segoe UI" panose="020B0502040204020203" pitchFamily="34" charset="0"/>
              </a:rPr>
              <a:t>.</a:t>
            </a:r>
            <a:endParaRPr lang="es-ES" sz="2000" dirty="0">
              <a:cs typeface="Segoe UI" panose="020B0502040204020203" pitchFamily="34" charset="0"/>
            </a:endParaRPr>
          </a:p>
        </p:txBody>
      </p:sp>
      <p:grpSp>
        <p:nvGrpSpPr>
          <p:cNvPr id="5" name="Google Shape;8756;p75"/>
          <p:cNvGrpSpPr>
            <a:grpSpLocks noChangeAspect="1"/>
          </p:cNvGrpSpPr>
          <p:nvPr/>
        </p:nvGrpSpPr>
        <p:grpSpPr>
          <a:xfrm>
            <a:off x="6848572" y="1654325"/>
            <a:ext cx="4406407" cy="4860000"/>
            <a:chOff x="4206459" y="1191441"/>
            <a:chExt cx="712557" cy="785901"/>
          </a:xfrm>
          <a:solidFill>
            <a:schemeClr val="bg2">
              <a:lumMod val="50000"/>
            </a:schemeClr>
          </a:solidFill>
          <a:effectLst>
            <a:outerShdw blurRad="317500" dist="203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8757;p75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45B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8758;p75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45B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8759;p75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45B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760;p75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45B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8761;p75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  <a:grpFill/>
          </p:grpSpPr>
          <p:sp>
            <p:nvSpPr>
              <p:cNvPr id="40" name="Google Shape;8762;p75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763;p75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764;p75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8765;p75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8766;p75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  <a:grpFill/>
          </p:grpSpPr>
          <p:sp>
            <p:nvSpPr>
              <p:cNvPr id="36" name="Google Shape;8767;p75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8768;p75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8769;p75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8770;p75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8771;p75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  <a:grpFill/>
          </p:grpSpPr>
          <p:sp>
            <p:nvSpPr>
              <p:cNvPr id="32" name="Google Shape;8772;p75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8773;p75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8774;p75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8775;p75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8776;p75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  <a:grpFill/>
          </p:grpSpPr>
          <p:sp>
            <p:nvSpPr>
              <p:cNvPr id="28" name="Google Shape;8777;p75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778;p75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779;p75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780;p75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8781;p75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grpFill/>
            <a:ln>
              <a:solidFill>
                <a:srgbClr val="D45B9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782;p75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grpFill/>
            <a:ln>
              <a:solidFill>
                <a:srgbClr val="D45B9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783;p75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grpFill/>
            <a:ln>
              <a:solidFill>
                <a:srgbClr val="D45B9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784;p75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rgbClr val="D45B9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8785;p75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  <a:grpFill/>
          </p:grpSpPr>
          <p:sp>
            <p:nvSpPr>
              <p:cNvPr id="24" name="Google Shape;8786;p75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787;p75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788;p75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789;p75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8790;p75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  <a:grpFill/>
          </p:grpSpPr>
          <p:sp>
            <p:nvSpPr>
              <p:cNvPr id="20" name="Google Shape;8791;p75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8792;p75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8793;p75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794;p75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grpFill/>
              <a:ln>
                <a:solidFill>
                  <a:srgbClr val="D45B9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018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406" y="380166"/>
            <a:ext cx="10330217" cy="1325563"/>
          </a:xfrm>
        </p:spPr>
        <p:txBody>
          <a:bodyPr/>
          <a:lstStyle/>
          <a:p>
            <a:r>
              <a:rPr lang="es-MX" dirty="0"/>
              <a:t>Establecer el Sistema Institucional de Archivos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55" y="2095770"/>
            <a:ext cx="8577815" cy="2505673"/>
          </a:xfrm>
          <a:prstGeom prst="rect">
            <a:avLst/>
          </a:prstGeom>
        </p:spPr>
      </p:pic>
      <p:sp>
        <p:nvSpPr>
          <p:cNvPr id="5" name="Rectángulo: esquinas redondeadas 4"/>
          <p:cNvSpPr/>
          <p:nvPr/>
        </p:nvSpPr>
        <p:spPr>
          <a:xfrm>
            <a:off x="855406" y="2129048"/>
            <a:ext cx="1630664" cy="2063408"/>
          </a:xfrm>
          <a:prstGeom prst="roundRect">
            <a:avLst/>
          </a:prstGeom>
          <a:solidFill>
            <a:srgbClr val="B2B2B2"/>
          </a:solidFill>
          <a:ln w="22225" cap="rnd" cmpd="sng" algn="ctr">
            <a:solidFill>
              <a:srgbClr val="F8F8F8">
                <a:lumMod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0905" y="2445794"/>
            <a:ext cx="179594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s-E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Grupo </a:t>
            </a:r>
          </a:p>
          <a:p>
            <a:pPr algn="ctr" defTabSz="457200"/>
            <a:r>
              <a:rPr lang="es-E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Interdisciplinario</a:t>
            </a:r>
          </a:p>
          <a:p>
            <a:pPr algn="ctr" defTabSz="457200"/>
            <a:r>
              <a:rPr lang="es-E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Valoración</a:t>
            </a:r>
          </a:p>
          <a:p>
            <a:pPr algn="ctr" defTabSz="457200"/>
            <a:r>
              <a:rPr lang="es-E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Documental</a:t>
            </a:r>
          </a:p>
          <a:p>
            <a:pPr algn="ctr" defTabSz="457200"/>
            <a:r>
              <a:rPr lang="es-E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(Art. 50)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55406" y="4192456"/>
            <a:ext cx="1663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MX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18209" y="4975944"/>
            <a:ext cx="799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MX" i="1" dirty="0">
                <a:solidFill>
                  <a:prstClr val="black"/>
                </a:solidFill>
                <a:latin typeface="Candara"/>
              </a:rPr>
              <a:t>Todos los documentos de archivo en posesión de los sujetos obligados formarán parte del sistema institucional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95561" y="1375875"/>
            <a:ext cx="9667980" cy="461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defRPr/>
            </a:pPr>
            <a:r>
              <a:rPr lang="es-ES" altLang="es-ES" sz="2400" b="1" kern="0" dirty="0">
                <a:solidFill>
                  <a:prstClr val="black"/>
                </a:solidFill>
                <a:latin typeface="Candara Light" panose="020E0502030303020204" pitchFamily="34" charset="0"/>
                <a:cs typeface="Calibri" panose="020F0502020204030204" pitchFamily="34" charset="0"/>
              </a:rPr>
              <a:t>Integración </a:t>
            </a:r>
            <a:r>
              <a:rPr lang="es-ES" altLang="es-ES" sz="2400" kern="0" dirty="0">
                <a:solidFill>
                  <a:prstClr val="black"/>
                </a:solidFill>
                <a:latin typeface="Candara Light" panose="020E0502030303020204" pitchFamily="34" charset="0"/>
                <a:cs typeface="Calibri" panose="020F0502020204030204" pitchFamily="34" charset="0"/>
              </a:rPr>
              <a:t>(Art. 21)</a:t>
            </a:r>
            <a:endParaRPr lang="es-ES" sz="2400" kern="0" dirty="0">
              <a:solidFill>
                <a:prstClr val="black"/>
              </a:solidFill>
              <a:latin typeface="Candara Light" panose="020E0502030303020204" pitchFamily="34" charset="0"/>
            </a:endParaRPr>
          </a:p>
        </p:txBody>
      </p:sp>
      <p:sp>
        <p:nvSpPr>
          <p:cNvPr id="1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22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2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55098"/>
            <a:ext cx="10330217" cy="1325563"/>
          </a:xfrm>
        </p:spPr>
        <p:txBody>
          <a:bodyPr/>
          <a:lstStyle/>
          <a:p>
            <a:r>
              <a:rPr lang="es-MX" dirty="0"/>
              <a:t> ¿Qué es el SIA? </a:t>
            </a:r>
            <a:br>
              <a:rPr lang="es-MX" dirty="0"/>
            </a:br>
            <a:r>
              <a:rPr lang="es-MX" sz="2800" dirty="0"/>
              <a:t>(Art. 20)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813721" y="2205779"/>
            <a:ext cx="6554747" cy="3095296"/>
            <a:chOff x="3030894" y="2628760"/>
            <a:chExt cx="6554747" cy="3095296"/>
          </a:xfrm>
        </p:grpSpPr>
        <p:sp>
          <p:nvSpPr>
            <p:cNvPr id="5" name="Rectángulo 4"/>
            <p:cNvSpPr/>
            <p:nvPr/>
          </p:nvSpPr>
          <p:spPr>
            <a:xfrm>
              <a:off x="4005641" y="3251287"/>
              <a:ext cx="5580000" cy="396000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 w="222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005641" y="4661398"/>
              <a:ext cx="5580000" cy="396000"/>
            </a:xfrm>
            <a:prstGeom prst="rect">
              <a:avLst/>
            </a:prstGeom>
            <a:solidFill>
              <a:srgbClr val="D45B9F"/>
            </a:solidFill>
            <a:ln w="222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005641" y="3732282"/>
              <a:ext cx="5580000" cy="396000"/>
            </a:xfrm>
            <a:prstGeom prst="rect">
              <a:avLst/>
            </a:prstGeom>
            <a:solidFill>
              <a:srgbClr val="D45B9F"/>
            </a:solidFill>
            <a:ln w="222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005641" y="5164452"/>
              <a:ext cx="5580000" cy="396000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 w="222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005641" y="4196840"/>
              <a:ext cx="5580000" cy="396000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 w="222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005641" y="2789019"/>
              <a:ext cx="5580000" cy="396000"/>
            </a:xfrm>
            <a:prstGeom prst="rect">
              <a:avLst/>
            </a:prstGeom>
            <a:solidFill>
              <a:srgbClr val="D45B9F"/>
            </a:solidFill>
            <a:ln w="222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735296" y="5100842"/>
              <a:ext cx="174438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6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Estructuras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818653" y="4582108"/>
              <a:ext cx="1577675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6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Funciones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4658078" y="4116456"/>
              <a:ext cx="3898824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6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Procesos y procedimientos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859112" y="3680531"/>
              <a:ext cx="1358064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6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Criterios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573544" y="3221005"/>
              <a:ext cx="2079415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6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Herramientas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807816" y="2716655"/>
              <a:ext cx="1460656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6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Registros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030894" y="2628760"/>
              <a:ext cx="1440000" cy="309529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D45B9F"/>
              </a:bgClr>
            </a:pattFill>
            <a:ln w="222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314620" y="3777902"/>
              <a:ext cx="8739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SIA</a:t>
              </a: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1753765" y="1218876"/>
            <a:ext cx="9526811" cy="461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D60093"/>
              </a:buClr>
              <a:defRPr/>
            </a:pPr>
            <a:r>
              <a:rPr lang="es-ES" altLang="es-ES" sz="2400" b="1" kern="0" dirty="0">
                <a:solidFill>
                  <a:prstClr val="black"/>
                </a:solidFill>
                <a:latin typeface="Candara"/>
                <a:cs typeface="Calibri" panose="020F0502020204030204" pitchFamily="34" charset="0"/>
              </a:rPr>
              <a:t>Conjunto</a:t>
            </a:r>
            <a:r>
              <a:rPr lang="es-ES" altLang="es-ES" sz="2400" kern="0" dirty="0">
                <a:solidFill>
                  <a:prstClr val="black"/>
                </a:solidFill>
                <a:latin typeface="Candara"/>
                <a:cs typeface="Calibri" panose="020F0502020204030204" pitchFamily="34" charset="0"/>
              </a:rPr>
              <a:t> de …</a:t>
            </a:r>
            <a:endParaRPr lang="es-ES" sz="2400" kern="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23</a:t>
            </a:fld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127448" y="5626125"/>
            <a:ext cx="11373853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D60093"/>
              </a:buClr>
              <a:defRPr/>
            </a:pPr>
            <a:r>
              <a:rPr lang="es-ES" altLang="es-ES" sz="2400" kern="0" dirty="0">
                <a:solidFill>
                  <a:prstClr val="black"/>
                </a:solidFill>
                <a:latin typeface="Candara"/>
                <a:cs typeface="Calibri" panose="020F0502020204030204" pitchFamily="34" charset="0"/>
              </a:rPr>
              <a:t> … que desarrolla cada Sujeto obligado y sustenta la actividad archivística, a  través </a:t>
            </a:r>
          </a:p>
          <a:p>
            <a:pPr>
              <a:buClr>
                <a:srgbClr val="D60093"/>
              </a:buClr>
              <a:defRPr/>
            </a:pPr>
            <a:r>
              <a:rPr lang="es-ES" altLang="es-ES" sz="2400" kern="0" dirty="0">
                <a:solidFill>
                  <a:prstClr val="black"/>
                </a:solidFill>
                <a:latin typeface="Candara"/>
                <a:cs typeface="Calibri" panose="020F0502020204030204" pitchFamily="34" charset="0"/>
              </a:rPr>
              <a:t>de la </a:t>
            </a:r>
            <a:r>
              <a:rPr lang="es-ES" altLang="es-ES" sz="2400" b="1" kern="0" dirty="0">
                <a:solidFill>
                  <a:prstClr val="black"/>
                </a:solidFill>
                <a:latin typeface="Candara"/>
                <a:cs typeface="Calibri" panose="020F0502020204030204" pitchFamily="34" charset="0"/>
              </a:rPr>
              <a:t>Gestión documental</a:t>
            </a:r>
            <a:r>
              <a:rPr lang="es-ES" altLang="es-ES" sz="2400" kern="0" dirty="0">
                <a:solidFill>
                  <a:prstClr val="black"/>
                </a:solidFill>
                <a:latin typeface="Candara Light" panose="020E0502030303020204" pitchFamily="34" charset="0"/>
                <a:cs typeface="Calibri" panose="020F0502020204030204" pitchFamily="34" charset="0"/>
              </a:rPr>
              <a:t>. </a:t>
            </a:r>
            <a:endParaRPr lang="es-ES" sz="2400" kern="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2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833" y="144925"/>
            <a:ext cx="7054217" cy="1325563"/>
          </a:xfrm>
        </p:spPr>
        <p:txBody>
          <a:bodyPr/>
          <a:lstStyle/>
          <a:p>
            <a:pPr lvl="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</a:pPr>
            <a: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  <a:t/>
            </a:r>
            <a:b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</a:br>
            <a: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  <a:t/>
            </a:r>
            <a:b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3833" y="2011971"/>
            <a:ext cx="3600000" cy="4196138"/>
          </a:xfrm>
        </p:spPr>
        <p:txBody>
          <a:bodyPr>
            <a:normAutofit/>
          </a:bodyPr>
          <a:lstStyle/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None/>
            </a:pP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Registros </a:t>
            </a: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343833" y="2666497"/>
            <a:ext cx="337840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documentos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A62C6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2C6F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A62C6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2" y="3277339"/>
            <a:ext cx="2007907" cy="2583209"/>
          </a:xfrm>
          <a:prstGeom prst="rect">
            <a:avLst/>
          </a:prstGeom>
        </p:spPr>
      </p:pic>
      <p:sp>
        <p:nvSpPr>
          <p:cNvPr id="11" name="Marcador de contenido 5"/>
          <p:cNvSpPr txBox="1">
            <a:spLocks noGrp="1"/>
          </p:cNvSpPr>
          <p:nvPr>
            <p:ph sz="half" idx="2"/>
          </p:nvPr>
        </p:nvSpPr>
        <p:spPr>
          <a:xfrm>
            <a:off x="4268633" y="1974521"/>
            <a:ext cx="3600000" cy="4233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None/>
              <a:tabLst/>
              <a:defRPr/>
            </a:pP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Procesos y procedimientos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Marcador de contenido 13"/>
          <p:cNvSpPr>
            <a:spLocks noGrp="1"/>
          </p:cNvSpPr>
          <p:nvPr>
            <p:ph sz="half" idx="13"/>
          </p:nvPr>
        </p:nvSpPr>
        <p:spPr>
          <a:xfrm>
            <a:off x="8369968" y="2087854"/>
            <a:ext cx="3600000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Criterios (normativos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Candara"/>
            </a:endParaRPr>
          </a:p>
        </p:txBody>
      </p:sp>
      <p:sp>
        <p:nvSpPr>
          <p:cNvPr id="15" name="Marcador de contenido 4"/>
          <p:cNvSpPr txBox="1">
            <a:spLocks/>
          </p:cNvSpPr>
          <p:nvPr/>
        </p:nvSpPr>
        <p:spPr>
          <a:xfrm>
            <a:off x="8369968" y="2905271"/>
            <a:ext cx="337840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2C6F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Políticas, reglamentos, lineamientos, procedimientos específicos para regular los procesos y actividades de la gestión documental, acordes al marco normativo, al contexto y necesidades del SO.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2C6F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95400" y="267318"/>
            <a:ext cx="10330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MX" dirty="0"/>
              <a:t>¿Qué es el SIA? (Art. 20)</a:t>
            </a:r>
          </a:p>
        </p:txBody>
      </p:sp>
      <p:sp>
        <p:nvSpPr>
          <p:cNvPr id="17" name="Marcador de contenido 4"/>
          <p:cNvSpPr txBox="1">
            <a:spLocks/>
          </p:cNvSpPr>
          <p:nvPr/>
        </p:nvSpPr>
        <p:spPr>
          <a:xfrm>
            <a:off x="4490230" y="2905271"/>
            <a:ext cx="337840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A62C6F"/>
              </a:buClr>
              <a:buFont typeface="Wingdings" panose="05000000000000000000" pitchFamily="2" charset="2"/>
              <a:buChar char="§"/>
            </a:pPr>
            <a:r>
              <a:rPr lang="es-MX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operaciones de trabajo que se llevan a cabo para conseguir un resultado específico en materia de gestión documental, las cuales deben estar sujetas a reglas y procedimientos específicos.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2C6F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68633" y="6548259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73361-7DD5-4F18-926E-45181FFFFDC4}" type="slidenum">
              <a:rPr lang="es-MX" sz="1600"/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547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</a:pPr>
            <a: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  <a:t/>
            </a:r>
            <a:b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</a:br>
            <a: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  <a:t/>
            </a:r>
            <a:br>
              <a:rPr lang="es-MX" sz="2400" dirty="0">
                <a:solidFill>
                  <a:srgbClr val="A62C6F"/>
                </a:solidFill>
                <a:latin typeface="Candara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3833" y="1556792"/>
            <a:ext cx="3600000" cy="4196138"/>
          </a:xfrm>
        </p:spPr>
        <p:txBody>
          <a:bodyPr>
            <a:normAutofit/>
          </a:bodyPr>
          <a:lstStyle/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None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Estructuras</a:t>
            </a:r>
            <a:r>
              <a:rPr lang="es-MX" b="1" dirty="0">
                <a:solidFill>
                  <a:schemeClr val="accent2"/>
                </a:solidFill>
                <a:latin typeface="Candara"/>
              </a:rPr>
              <a:t> </a:t>
            </a:r>
          </a:p>
        </p:txBody>
      </p:sp>
      <p:sp>
        <p:nvSpPr>
          <p:cNvPr id="11" name="Marcador de contenido 5"/>
          <p:cNvSpPr txBox="1">
            <a:spLocks noGrp="1"/>
          </p:cNvSpPr>
          <p:nvPr>
            <p:ph sz="half" idx="2"/>
          </p:nvPr>
        </p:nvSpPr>
        <p:spPr>
          <a:xfrm>
            <a:off x="4268632" y="1632675"/>
            <a:ext cx="3600000" cy="4233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None/>
              <a:tabLst/>
              <a:defRPr/>
            </a:pP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Herramientas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sz="half" idx="13"/>
          </p:nvPr>
        </p:nvSpPr>
        <p:spPr>
          <a:xfrm>
            <a:off x="8369968" y="1632675"/>
            <a:ext cx="3600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Funciones</a:t>
            </a:r>
          </a:p>
        </p:txBody>
      </p:sp>
      <p:sp>
        <p:nvSpPr>
          <p:cNvPr id="15" name="Marcador de contenido 4"/>
          <p:cNvSpPr txBox="1">
            <a:spLocks/>
          </p:cNvSpPr>
          <p:nvPr/>
        </p:nvSpPr>
        <p:spPr>
          <a:xfrm>
            <a:off x="8369968" y="2311915"/>
            <a:ext cx="337840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62C6F"/>
              </a:buClr>
              <a:buFont typeface="Wingdings" panose="05000000000000000000" pitchFamily="2" charset="2"/>
              <a:buChar char="§"/>
            </a:pPr>
            <a:r>
              <a:rPr lang="es-MX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funciones, actividades y operaciones para el desarrollo de los procesos de gestión documental, así como la definición de  los roles y responsabilidades de los servidores públicos involucrados.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03522" y="103855"/>
            <a:ext cx="10330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MX" sz="3600" dirty="0"/>
              <a:t>¿Qué es el SIA? (Art.20)</a:t>
            </a:r>
            <a:endParaRPr lang="es-MX" dirty="0"/>
          </a:p>
        </p:txBody>
      </p:sp>
      <p:sp>
        <p:nvSpPr>
          <p:cNvPr id="12" name="Marcador de contenido 3"/>
          <p:cNvSpPr txBox="1">
            <a:spLocks/>
          </p:cNvSpPr>
          <p:nvPr/>
        </p:nvSpPr>
        <p:spPr>
          <a:xfrm>
            <a:off x="581194" y="2259445"/>
            <a:ext cx="337840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 subsistemas de archivo: Trámite, Concentración e Histórico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Oficina de Correspondencia / Oficialía de Partes.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Coordinación de Archivos.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2C6F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A62C6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2C6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A62C6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8" name="Marcador de contenido 5"/>
          <p:cNvSpPr txBox="1">
            <a:spLocks/>
          </p:cNvSpPr>
          <p:nvPr/>
        </p:nvSpPr>
        <p:spPr>
          <a:xfrm>
            <a:off x="4379430" y="2337067"/>
            <a:ext cx="3378403" cy="3194051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773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9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instrumentos de control y consulta  archivísticos: Cuadro de clasificación, Catálogo de disposición documental, inventarios, etc.</a:t>
            </a:r>
          </a:p>
          <a:p>
            <a:pPr>
              <a:buClr>
                <a:srgbClr val="D54773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9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sistema de gestión de documentos (SGD).</a:t>
            </a:r>
          </a:p>
          <a:p>
            <a:pPr>
              <a:buClr>
                <a:srgbClr val="D54773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9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sistema de gestión de documentos electrónicos. </a:t>
            </a:r>
            <a:r>
              <a:rPr lang="es-MX" sz="1900" b="1" kern="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(SAGDAA)</a:t>
            </a:r>
          </a:p>
          <a:p>
            <a:pPr>
              <a:buClr>
                <a:srgbClr val="D54773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9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formación /capacitación de los servidores públicos.</a:t>
            </a:r>
            <a:endParaRPr lang="es-ES" dirty="0"/>
          </a:p>
          <a:p>
            <a:endParaRPr lang="es-ES" dirty="0"/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25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14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496" y="139305"/>
            <a:ext cx="9730854" cy="1117709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</a:pPr>
            <a:r>
              <a:rPr lang="es-MX" dirty="0">
                <a:latin typeface="+mj-lt"/>
              </a:rPr>
              <a:t>Funciones de las instancias del SIA </a:t>
            </a:r>
            <a:br>
              <a:rPr lang="es-MX" dirty="0">
                <a:latin typeface="+mj-lt"/>
              </a:rPr>
            </a:br>
            <a:r>
              <a:rPr lang="es-MX" sz="2400" dirty="0">
                <a:latin typeface="+mj-lt"/>
              </a:rPr>
              <a:t>(Arts. 30, 31 y 32)</a:t>
            </a:r>
            <a:endParaRPr lang="es-MX" dirty="0"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9994" y="1139366"/>
            <a:ext cx="3600000" cy="4196138"/>
          </a:xfrm>
        </p:spPr>
        <p:txBody>
          <a:bodyPr>
            <a:normAutofit/>
          </a:bodyPr>
          <a:lstStyle/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None/>
            </a:pPr>
            <a:r>
              <a:rPr lang="es-MX" sz="2600" b="1" dirty="0">
                <a:solidFill>
                  <a:schemeClr val="accent1">
                    <a:lumMod val="75000"/>
                  </a:schemeClr>
                </a:solidFill>
                <a:latin typeface="Candara"/>
              </a:rPr>
              <a:t>Archivo Trámite </a:t>
            </a:r>
          </a:p>
        </p:txBody>
      </p:sp>
      <p:sp>
        <p:nvSpPr>
          <p:cNvPr id="11" name="Marcador de contenido 5"/>
          <p:cNvSpPr txBox="1">
            <a:spLocks noGrp="1"/>
          </p:cNvSpPr>
          <p:nvPr>
            <p:ph sz="half" idx="2"/>
          </p:nvPr>
        </p:nvSpPr>
        <p:spPr>
          <a:xfrm>
            <a:off x="4262248" y="1156050"/>
            <a:ext cx="3877158" cy="52928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None/>
              <a:tabLst/>
              <a:defRPr/>
            </a:pPr>
            <a:r>
              <a:rPr lang="es-MX" sz="2600" b="1" dirty="0">
                <a:solidFill>
                  <a:schemeClr val="accent1">
                    <a:lumMod val="75000"/>
                  </a:schemeClr>
                </a:solidFill>
                <a:latin typeface="Candara"/>
              </a:rPr>
              <a:t>Archivo de Concentración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54773">
                  <a:lumMod val="75000"/>
                </a:srgbClr>
              </a:buClr>
              <a:buSzPct val="92000"/>
              <a:buNone/>
              <a:tabLst/>
              <a:defRPr/>
            </a:pPr>
            <a:endParaRPr lang="es-MX" sz="2400" b="1" dirty="0">
              <a:solidFill>
                <a:srgbClr val="A62C6F"/>
              </a:solidFill>
              <a:latin typeface="Candara"/>
            </a:endParaRPr>
          </a:p>
        </p:txBody>
      </p:sp>
      <p:sp>
        <p:nvSpPr>
          <p:cNvPr id="14" name="Marcador de contenido 13"/>
          <p:cNvSpPr>
            <a:spLocks noGrp="1"/>
          </p:cNvSpPr>
          <p:nvPr>
            <p:ph sz="half" idx="13"/>
          </p:nvPr>
        </p:nvSpPr>
        <p:spPr>
          <a:xfrm>
            <a:off x="8369968" y="1176487"/>
            <a:ext cx="3600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600" b="1" dirty="0">
                <a:solidFill>
                  <a:schemeClr val="accent1">
                    <a:lumMod val="75000"/>
                  </a:schemeClr>
                </a:solidFill>
                <a:latin typeface="Candara"/>
              </a:rPr>
              <a:t>Archivo Histórico</a:t>
            </a:r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393291" y="1987038"/>
            <a:ext cx="3638395" cy="41484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Integrar y organizar expedientes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Asegurar la localización y consulta de expedientes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Resguardar los archivos y la información clasificada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Colaborar con el ACA en la elaboración de instrumentos archivísticos.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  <a:lumOff val="25000"/>
                </a:schemeClr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Trabajar de acuerdo con los criterios y recomendaciones que establezca el ACA.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transferencias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</p:txBody>
      </p:sp>
      <p:sp>
        <p:nvSpPr>
          <p:cNvPr id="17" name="Marcador de contenido 3"/>
          <p:cNvSpPr txBox="1">
            <a:spLocks/>
          </p:cNvSpPr>
          <p:nvPr/>
        </p:nvSpPr>
        <p:spPr>
          <a:xfrm>
            <a:off x="4262248" y="2006155"/>
            <a:ext cx="3713276" cy="425349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Asegurar los fondos bajo su resguardo.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Recibir transferencias primarias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brindar servicios de préstamo /consulta.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Resguardar los archivos y la información clasificada.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Colaborar con el ACA en la elaboración de instrumentos archivísticos.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  <a:lumOff val="25000"/>
                </a:schemeClr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la baja documental de expedientes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Identificar los expedientes que cuenten con valores históricos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Publicar</a:t>
            </a:r>
            <a:r>
              <a:rPr lang="es-ES" sz="16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cada año,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dictámenes, actas de baja y de transferencia.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transferencias secundarias.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Marcador de contenido 3"/>
          <p:cNvSpPr txBox="1">
            <a:spLocks/>
          </p:cNvSpPr>
          <p:nvPr/>
        </p:nvSpPr>
        <p:spPr>
          <a:xfrm>
            <a:off x="8318872" y="2006154"/>
            <a:ext cx="3702191" cy="4253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Recibir transferencias secundarias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Organizar y conservar expedientes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Difundir el patrimonio documental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Establecer procedimientos de consulta.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s-ES" sz="1600" dirty="0">
                <a:solidFill>
                  <a:schemeClr val="accent5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Colaborar en la elaboración de instrumentos archivísticos</a:t>
            </a:r>
            <a:r>
              <a:rPr lang="es-ES" sz="1600" dirty="0">
                <a:solidFill>
                  <a:srgbClr val="4775E7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MX" sz="1600" dirty="0">
              <a:solidFill>
                <a:srgbClr val="4775E7"/>
              </a:solidFill>
              <a:latin typeface="Gill Sans MT" panose="020B05020201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 políticas y estrategias de preservación de documentos.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mecanismos y herramientas tecnológicas para mantener</a:t>
            </a:r>
            <a:r>
              <a:rPr kumimoji="0" lang="es-E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disposición los expedientes.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tabLst>
                <a:tab pos="457200" algn="l"/>
              </a:tabLst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Tx/>
              <a:tabLst>
                <a:tab pos="457200" algn="l"/>
              </a:tabLst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26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68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891" y="128119"/>
            <a:ext cx="10330217" cy="1134524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sz="3200" dirty="0"/>
              <a:t>Función de Oficina de Correspondencia </a:t>
            </a:r>
            <a:r>
              <a:rPr lang="es-MX" sz="2400" dirty="0"/>
              <a:t>(Art. 28)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1631504" y="1262643"/>
            <a:ext cx="908791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dirty="0">
                <a:solidFill>
                  <a:prstClr val="black"/>
                </a:solidFill>
                <a:latin typeface="Gill Sans MT" panose="020B0502020104020203" pitchFamily="34" charset="0"/>
                <a:cs typeface="Segoe UI" panose="020B0502040204020203" pitchFamily="34" charset="0"/>
              </a:rPr>
              <a:t>Es responsable de la recepción, registro, seguimiento y despacho de la documentación para la integración de los expedientes de los archivos de trámite. 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991544" y="2752964"/>
            <a:ext cx="8625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solidFill>
                  <a:prstClr val="black"/>
                </a:solidFill>
                <a:latin typeface="Candara"/>
                <a:cs typeface="Segoe UI" panose="020B0502040204020203" pitchFamily="34" charset="0"/>
              </a:rPr>
              <a:t>Identificación de los documentos que ingresan y salen de la institución, mediante la atribución de números correlativos de control de entrada/salida, fecha, remitente, destinatarios, etc.</a:t>
            </a: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s-ES" sz="2000" dirty="0">
              <a:solidFill>
                <a:prstClr val="black"/>
              </a:solidFill>
              <a:latin typeface="Candara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solidFill>
                  <a:prstClr val="black"/>
                </a:solidFill>
                <a:latin typeface="Candara"/>
                <a:cs typeface="Segoe UI" panose="020B0502040204020203" pitchFamily="34" charset="0"/>
              </a:rPr>
              <a:t>Distribución  a la unidad administrativa competente, de acuerdo con los criterios establecidos en la institución.</a:t>
            </a: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s-ES" sz="2000" dirty="0">
              <a:solidFill>
                <a:prstClr val="black"/>
              </a:solidFill>
              <a:latin typeface="Gill Sans MT" panose="020B05020201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solidFill>
                  <a:prstClr val="black"/>
                </a:solidFill>
                <a:latin typeface="Candara"/>
                <a:cs typeface="Segoe UI" panose="020B0502040204020203" pitchFamily="34" charset="0"/>
              </a:rPr>
              <a:t>Garantizar la atención de los trámites que se derivan de los actos administrativos de la institución en el cumplimiento de sus funciones</a:t>
            </a:r>
            <a:r>
              <a:rPr lang="es-E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27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8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4977" y="1298179"/>
            <a:ext cx="305551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99"/>
              </a:buClr>
              <a:buSzTx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¿Qué es el RNA?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/>
            </a:r>
            <a:b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</a:b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416" y="2059509"/>
            <a:ext cx="4104337" cy="230611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812615" y="4525225"/>
            <a:ext cx="4853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accent5">
                    <a:lumMod val="50000"/>
                    <a:lumOff val="50000"/>
                  </a:schemeClr>
                </a:solidFill>
                <a:latin typeface="Gill Sans M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https://www.gob.mx/agn/acciones-y-programas/registro-nacional-de-archivos</a:t>
            </a:r>
            <a:endParaRPr lang="es-MX" sz="2000" dirty="0">
              <a:solidFill>
                <a:schemeClr val="accent5">
                  <a:lumMod val="50000"/>
                  <a:lumOff val="50000"/>
                </a:schemeClr>
              </a:solidFill>
              <a:latin typeface="Gill Sans M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30891" y="260648"/>
            <a:ext cx="10330217" cy="1325563"/>
          </a:xfrm>
        </p:spPr>
        <p:txBody>
          <a:bodyPr/>
          <a:lstStyle/>
          <a:p>
            <a:r>
              <a:rPr lang="es-MX" dirty="0"/>
              <a:t>Inscribir a los archivos en Registro Nacional </a:t>
            </a:r>
            <a:br>
              <a:rPr lang="es-MX" dirty="0"/>
            </a:br>
            <a:r>
              <a:rPr lang="es-MX" sz="2800" dirty="0"/>
              <a:t>(Art. 78 a 81)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33977" y="1732098"/>
            <a:ext cx="5966326" cy="4958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MX" sz="2200" dirty="0">
                <a:solidFill>
                  <a:srgbClr val="4040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</a:t>
            </a:r>
            <a:r>
              <a:rPr kumimoji="0" lang="es-MX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plicación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 informática cuyo objeto es concentrar información sobre los sistemas institucionales y de los archivos privados de interés público, así como difundir el patrimonio documental resguardado en sus archivos.</a:t>
            </a:r>
            <a:b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</a:b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Administración a cargo del Archivo General de la Nación.</a:t>
            </a:r>
            <a:endParaRPr lang="es-MX" sz="2200" dirty="0">
              <a:solidFill>
                <a:srgbClr val="40404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Se </a:t>
            </a:r>
            <a:r>
              <a:rPr lang="es-MX" sz="2200" dirty="0">
                <a:solidFill>
                  <a:srgbClr val="4040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integra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con la información de los archivos de los sujetos obligados y de los archivos privados de interés público.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sz="2200" dirty="0">
              <a:solidFill>
                <a:srgbClr val="40404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La información del RNA será</a:t>
            </a:r>
            <a:r>
              <a:rPr kumimoji="0" lang="es-MX" sz="2200" b="0" i="0" u="none" strike="noStrike" kern="1200" cap="none" spc="0" normalizeH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 de acceso publico y consulta gratuita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28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229990"/>
            <a:ext cx="10330217" cy="1178628"/>
          </a:xfrm>
        </p:spPr>
        <p:txBody>
          <a:bodyPr>
            <a:normAutofit fontScale="90000"/>
          </a:bodyPr>
          <a:lstStyle/>
          <a:p>
            <a:r>
              <a:rPr lang="es-MX" dirty="0"/>
              <a:t>Conformar el Grupo Interdisciplinario de Valoración</a:t>
            </a:r>
            <a:br>
              <a:rPr lang="es-MX" dirty="0"/>
            </a:br>
            <a:r>
              <a:rPr lang="es-MX" dirty="0"/>
              <a:t>documental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05503" y="1284446"/>
            <a:ext cx="109285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40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Gill Sans MT" panose="020B0502020104020203" pitchFamily="34" charset="0"/>
                <a:cs typeface="Segoe UI" panose="020B0502040204020203" pitchFamily="34" charset="0"/>
              </a:rPr>
              <a:t>Coadyuvar en el análisis de los procesos y procedimientos institucionales que dan origen a la documentación que integran los expedientes de cada serie documental.</a:t>
            </a:r>
          </a:p>
          <a:p>
            <a:pPr marL="342900" indent="-342900" algn="just" defTabSz="914400">
              <a:buClr>
                <a:srgbClr val="CC0066"/>
              </a:buClr>
              <a:buFont typeface="Wingdings" panose="05000000000000000000" pitchFamily="2" charset="2"/>
              <a:buChar char="§"/>
            </a:pPr>
            <a:endParaRPr lang="es-MX" sz="2000" dirty="0">
              <a:latin typeface="Gill Sans MT" panose="020B0502020104020203" pitchFamily="34" charset="0"/>
              <a:cs typeface="Segoe UI" panose="020B0502040204020203" pitchFamily="34" charset="0"/>
            </a:endParaRPr>
          </a:p>
          <a:p>
            <a:pPr marL="342900" indent="-342900" algn="just" defTabSz="91440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Gill Sans MT" panose="020B0502020104020203" pitchFamily="34" charset="0"/>
                <a:cs typeface="Segoe UI" panose="020B0502040204020203" pitchFamily="34" charset="0"/>
              </a:rPr>
              <a:t>Colaborar con  las áreas productoras a establecer los valores documentales, vigencias, plazos de conservación y disposición documental de las series documentales.</a:t>
            </a:r>
          </a:p>
          <a:p>
            <a:pPr marL="342900" indent="-342900" algn="just" defTabSz="914400">
              <a:buClr>
                <a:srgbClr val="CC0066"/>
              </a:buClr>
              <a:buFont typeface="Wingdings" panose="05000000000000000000" pitchFamily="2" charset="2"/>
              <a:buChar char="§"/>
            </a:pPr>
            <a:endParaRPr lang="es-MX" sz="2000" dirty="0">
              <a:latin typeface="Gill Sans MT" panose="020B0502020104020203" pitchFamily="34" charset="0"/>
              <a:cs typeface="Segoe UI" panose="020B0502040204020203" pitchFamily="34" charset="0"/>
            </a:endParaRPr>
          </a:p>
          <a:p>
            <a:pPr marL="342900" indent="-342900" algn="just" defTabSz="91440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Gill Sans MT" panose="020B0502020104020203" pitchFamily="34" charset="0"/>
                <a:cs typeface="Segoe UI" panose="020B0502040204020203" pitchFamily="34" charset="0"/>
              </a:rPr>
              <a:t>Formular opiniones, referencias técnicas sobre valores documentales, pautas de comportamiento y recomendaciones  sobre la disposición documental de las series documentales</a:t>
            </a:r>
            <a:r>
              <a:rPr lang="es-MX" sz="2200" dirty="0">
                <a:latin typeface="Gill Sans MT" panose="020B0502020104020203" pitchFamily="34" charset="0"/>
                <a:cs typeface="Segoe UI" panose="020B0502040204020203" pitchFamily="34" charset="0"/>
              </a:rPr>
              <a:t>.</a:t>
            </a: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 defTabSz="914400">
              <a:buClr>
                <a:srgbClr val="CC0066"/>
              </a:buClr>
              <a:buFont typeface="Wingdings" panose="05000000000000000000" pitchFamily="2" charset="2"/>
              <a:buChar char="§"/>
            </a:pP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48" y="4470458"/>
            <a:ext cx="1556944" cy="18779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Flecha: a la derecha 8"/>
          <p:cNvSpPr/>
          <p:nvPr/>
        </p:nvSpPr>
        <p:spPr>
          <a:xfrm>
            <a:off x="3346357" y="5380482"/>
            <a:ext cx="488431" cy="361507"/>
          </a:xfrm>
          <a:prstGeom prst="rightArrow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43366" y="3999154"/>
            <a:ext cx="1297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CC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CaDiDo</a:t>
            </a:r>
            <a:endParaRPr lang="es-ES" sz="2400" b="0" cap="none" dirty="0">
              <a:ln w="0"/>
              <a:solidFill>
                <a:srgbClr val="33CCCC"/>
              </a:soli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93074" y="4008269"/>
            <a:ext cx="16466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CC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Ficha técnica</a:t>
            </a:r>
            <a:endParaRPr lang="es-ES" b="0" cap="none" dirty="0">
              <a:ln w="0"/>
              <a:solidFill>
                <a:srgbClr val="33CCCC"/>
              </a:solidFill>
              <a:effectLst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654" y="4642688"/>
            <a:ext cx="7252577" cy="1533505"/>
          </a:xfrm>
          <a:prstGeom prst="rect">
            <a:avLst/>
          </a:prstGeom>
        </p:spPr>
      </p:pic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29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2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12261" y="1771840"/>
            <a:ext cx="4701746" cy="40000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Constitución Política de los EUM</a:t>
            </a:r>
            <a:b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Artículo 6º</a:t>
            </a:r>
            <a:b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</a:b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Toda persona tiene derecho al libre acceso a información plural y oportuna, así como a buscar, recibir y difundir información.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DD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18934" y="1817394"/>
            <a:ext cx="2280102" cy="1615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1192" y="3453603"/>
            <a:ext cx="55458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Surge el concepto derecho a la información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,</a:t>
            </a: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que comprende tres facultades vinculadas entre sí: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Difundir, investigar y recibir información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kern="0" dirty="0">
                <a:solidFill>
                  <a:prstClr val="black"/>
                </a:solidFill>
                <a:latin typeface="Gill Sans MT" panose="020B0502020104020203" pitchFamily="34" charset="0"/>
              </a:rPr>
              <a:t>D</a:t>
            </a:r>
            <a:r>
              <a:rPr kumimoji="0" lang="es-MX" sz="2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erecho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a informar</a:t>
            </a: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y a ser informado.</a:t>
            </a:r>
          </a:p>
        </p:txBody>
      </p:sp>
      <p:sp>
        <p:nvSpPr>
          <p:cNvPr id="7" name="Medio marco 6"/>
          <p:cNvSpPr/>
          <p:nvPr/>
        </p:nvSpPr>
        <p:spPr>
          <a:xfrm>
            <a:off x="6921086" y="2583200"/>
            <a:ext cx="348343" cy="831512"/>
          </a:xfrm>
          <a:prstGeom prst="halfFrame">
            <a:avLst/>
          </a:prstGeom>
          <a:solidFill>
            <a:srgbClr val="849ECD"/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lecha: a la derecha 7"/>
          <p:cNvSpPr/>
          <p:nvPr/>
        </p:nvSpPr>
        <p:spPr>
          <a:xfrm>
            <a:off x="6127066" y="3552222"/>
            <a:ext cx="566713" cy="439276"/>
          </a:xfrm>
          <a:prstGeom prst="rightArrow">
            <a:avLst/>
          </a:prstGeom>
          <a:solidFill>
            <a:srgbClr val="B2B2B2"/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Medio marco 8"/>
          <p:cNvSpPr/>
          <p:nvPr/>
        </p:nvSpPr>
        <p:spPr>
          <a:xfrm rot="10800000">
            <a:off x="11495787" y="3661470"/>
            <a:ext cx="348343" cy="831512"/>
          </a:xfrm>
          <a:prstGeom prst="halfFrame">
            <a:avLst/>
          </a:prstGeom>
          <a:solidFill>
            <a:srgbClr val="849ECD"/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224463" y="5005137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xmlns="" id="{93F53700-94BF-E287-3F15-66AC9C7E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1463" y="6521166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292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891" y="464067"/>
            <a:ext cx="10330217" cy="1325563"/>
          </a:xfrm>
        </p:spPr>
        <p:txBody>
          <a:bodyPr/>
          <a:lstStyle/>
          <a:p>
            <a:r>
              <a:rPr lang="es-MX" dirty="0"/>
              <a:t>Integración del Grupo Interdisciplinario (Art. 50)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36" y="1484784"/>
            <a:ext cx="5918527" cy="377224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37224" y="5692223"/>
            <a:ext cx="10874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MX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Artículo 54. </a:t>
            </a:r>
            <a:r>
              <a:rPr lang="es-MX" sz="2000" dirty="0">
                <a:solidFill>
                  <a:prstClr val="black"/>
                </a:solidFill>
                <a:latin typeface="Gill Sans MT" panose="020B0502020104020203" pitchFamily="34" charset="0"/>
              </a:rPr>
              <a:t>El Grupo Interdisciplinario para su funcionamiento emitirá sus reglas de operación.</a:t>
            </a:r>
          </a:p>
        </p:txBody>
      </p:sp>
      <p:sp>
        <p:nvSpPr>
          <p:cNvPr id="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30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3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506" y="320669"/>
            <a:ext cx="10330217" cy="1325563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sz="2800" dirty="0"/>
              <a:t>Programa Anual de Desarrollo Archivístico (PADA</a:t>
            </a:r>
            <a:r>
              <a:rPr lang="es-MX" sz="3200" dirty="0"/>
              <a:t>) </a:t>
            </a:r>
            <a:r>
              <a:rPr lang="es-MX" sz="2400" dirty="0"/>
              <a:t>(Art.23)</a:t>
            </a:r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677396" y="1544177"/>
            <a:ext cx="3198328" cy="5360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srgbClr val="9F296B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Elaboración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9F296B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581194" y="2235662"/>
            <a:ext cx="337840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6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Planeación, programación y evaluación del desarrollo de los archivos.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Enfoque de administración de riesgos.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Protección a los derechos humanos y otros derechos.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Apertura proactiva de la información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8145430" y="2235662"/>
            <a:ext cx="350624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Debe ser validado por el </a:t>
            </a:r>
            <a:r>
              <a:rPr kumimoji="0" lang="es-MX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titular del S.O. o por quien éste designe.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Debe publicarse en el portal electrónico del SO en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enero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32D91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El PADA del ejercicio actual.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32D91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El Informe anual del cumplimiento del PADA del ejercicio inmediato anterior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4400414" y="2235662"/>
            <a:ext cx="3378403" cy="319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Priorizar los recursos económicos, tecnológicos y operativos disponibles.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Programas de organización y capacitación en gestión documental y administración de archivos, que incluya: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5000"/>
              <a:buFont typeface="Wingdings" panose="05000000000000000000" pitchFamily="2" charset="2"/>
              <a:buChar char="§"/>
              <a:tabLst/>
              <a:defRPr/>
            </a:pP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Marcador de texto 6"/>
          <p:cNvSpPr txBox="1">
            <a:spLocks/>
          </p:cNvSpPr>
          <p:nvPr/>
        </p:nvSpPr>
        <p:spPr>
          <a:xfrm>
            <a:off x="8502310" y="1656917"/>
            <a:ext cx="3198328" cy="5360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>
                <a:ln>
                  <a:noFill/>
                </a:ln>
                <a:solidFill>
                  <a:srgbClr val="9F296B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Autorización y Publicación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srgbClr val="9F296B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Marcador de texto 7"/>
          <p:cNvSpPr txBox="1">
            <a:spLocks/>
          </p:cNvSpPr>
          <p:nvPr/>
        </p:nvSpPr>
        <p:spPr>
          <a:xfrm>
            <a:off x="4496836" y="1544177"/>
            <a:ext cx="3198328" cy="5360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2B2B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srgbClr val="9F296B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Contenido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9F296B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99641" y="1574176"/>
            <a:ext cx="1028876" cy="576000"/>
            <a:chOff x="944309" y="2187104"/>
            <a:chExt cx="1028876" cy="576000"/>
          </a:xfrm>
        </p:grpSpPr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944309" y="2187104"/>
              <a:ext cx="576000" cy="576000"/>
            </a:xfrm>
            <a:prstGeom prst="ellipse">
              <a:avLst/>
            </a:prstGeom>
            <a:solidFill>
              <a:srgbClr val="D45B9F"/>
            </a:solidFill>
            <a:ln w="28575" cap="rnd" cmpd="sng" algn="ctr">
              <a:noFill/>
              <a:prstDash val="sysDot"/>
            </a:ln>
            <a:effectLst>
              <a:innerShdw blurRad="952500">
                <a:srgbClr val="F8F8F8">
                  <a:lumMod val="75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</a:endParaRPr>
            </a:p>
          </p:txBody>
        </p:sp>
        <p:sp>
          <p:nvSpPr>
            <p:cNvPr id="12" name="Forma libre: forma 11"/>
            <p:cNvSpPr>
              <a:spLocks/>
            </p:cNvSpPr>
            <p:nvPr/>
          </p:nvSpPr>
          <p:spPr>
            <a:xfrm>
              <a:off x="1043993" y="2295104"/>
              <a:ext cx="929192" cy="360000"/>
            </a:xfrm>
            <a:custGeom>
              <a:avLst/>
              <a:gdLst>
                <a:gd name="connsiteX0" fmla="*/ 342964 w 929192"/>
                <a:gd name="connsiteY0" fmla="*/ 120000 h 360000"/>
                <a:gd name="connsiteX1" fmla="*/ 929192 w 929192"/>
                <a:gd name="connsiteY1" fmla="*/ 120000 h 360000"/>
                <a:gd name="connsiteX2" fmla="*/ 929192 w 929192"/>
                <a:gd name="connsiteY2" fmla="*/ 240000 h 360000"/>
                <a:gd name="connsiteX3" fmla="*/ 342964 w 929192"/>
                <a:gd name="connsiteY3" fmla="*/ 240000 h 360000"/>
                <a:gd name="connsiteX4" fmla="*/ 350192 w 929192"/>
                <a:gd name="connsiteY4" fmla="*/ 216276 h 360000"/>
                <a:gd name="connsiteX5" fmla="*/ 353782 w 929192"/>
                <a:gd name="connsiteY5" fmla="*/ 180000 h 360000"/>
                <a:gd name="connsiteX6" fmla="*/ 350192 w 929192"/>
                <a:gd name="connsiteY6" fmla="*/ 143724 h 360000"/>
                <a:gd name="connsiteX7" fmla="*/ 176676 w 929192"/>
                <a:gd name="connsiteY7" fmla="*/ 0 h 360000"/>
                <a:gd name="connsiteX8" fmla="*/ 353352 w 929192"/>
                <a:gd name="connsiteY8" fmla="*/ 180000 h 360000"/>
                <a:gd name="connsiteX9" fmla="*/ 176676 w 929192"/>
                <a:gd name="connsiteY9" fmla="*/ 360000 h 360000"/>
                <a:gd name="connsiteX10" fmla="*/ 0 w 929192"/>
                <a:gd name="connsiteY10" fmla="*/ 180000 h 360000"/>
                <a:gd name="connsiteX11" fmla="*/ 176676 w 929192"/>
                <a:gd name="connsiteY11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192" h="360000">
                  <a:moveTo>
                    <a:pt x="342964" y="120000"/>
                  </a:moveTo>
                  <a:lnTo>
                    <a:pt x="929192" y="120000"/>
                  </a:lnTo>
                  <a:lnTo>
                    <a:pt x="929192" y="240000"/>
                  </a:lnTo>
                  <a:lnTo>
                    <a:pt x="342964" y="240000"/>
                  </a:lnTo>
                  <a:lnTo>
                    <a:pt x="350192" y="216276"/>
                  </a:lnTo>
                  <a:cubicBezTo>
                    <a:pt x="352546" y="204559"/>
                    <a:pt x="353782" y="192427"/>
                    <a:pt x="353782" y="180000"/>
                  </a:cubicBezTo>
                  <a:cubicBezTo>
                    <a:pt x="353782" y="167574"/>
                    <a:pt x="352546" y="155441"/>
                    <a:pt x="350192" y="143724"/>
                  </a:cubicBezTo>
                  <a:close/>
                  <a:moveTo>
                    <a:pt x="176676" y="0"/>
                  </a:moveTo>
                  <a:cubicBezTo>
                    <a:pt x="274251" y="0"/>
                    <a:pt x="353352" y="80589"/>
                    <a:pt x="353352" y="180000"/>
                  </a:cubicBezTo>
                  <a:cubicBezTo>
                    <a:pt x="353352" y="279411"/>
                    <a:pt x="274251" y="360000"/>
                    <a:pt x="176676" y="360000"/>
                  </a:cubicBezTo>
                  <a:cubicBezTo>
                    <a:pt x="79101" y="360000"/>
                    <a:pt x="0" y="279411"/>
                    <a:pt x="0" y="180000"/>
                  </a:cubicBezTo>
                  <a:cubicBezTo>
                    <a:pt x="0" y="80589"/>
                    <a:pt x="79101" y="0"/>
                    <a:pt x="176676" y="0"/>
                  </a:cubicBezTo>
                  <a:close/>
                </a:path>
              </a:pathLst>
            </a:custGeom>
            <a:solidFill>
              <a:srgbClr val="00B0F0"/>
            </a:solidFill>
            <a:ln w="28575" cap="rnd" cmpd="sng" algn="ctr">
              <a:noFill/>
              <a:prstDash val="sysDot"/>
            </a:ln>
            <a:effectLst>
              <a:innerShdw blurRad="952500">
                <a:srgbClr val="F8F8F8">
                  <a:lumMod val="75000"/>
                </a:srgb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038393" y="2238781"/>
              <a:ext cx="348172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A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340271" y="1566922"/>
            <a:ext cx="1028876" cy="576000"/>
            <a:chOff x="944309" y="2187104"/>
            <a:chExt cx="1028876" cy="576000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>
            <a:xfrm>
              <a:off x="944309" y="2187104"/>
              <a:ext cx="576000" cy="576000"/>
            </a:xfrm>
            <a:prstGeom prst="ellipse">
              <a:avLst/>
            </a:prstGeom>
            <a:solidFill>
              <a:srgbClr val="D45B9F"/>
            </a:solidFill>
            <a:ln w="28575" cap="rnd" cmpd="sng" algn="ctr">
              <a:noFill/>
              <a:prstDash val="sysDot"/>
            </a:ln>
            <a:effectLst>
              <a:innerShdw blurRad="952500">
                <a:srgbClr val="F8F8F8">
                  <a:lumMod val="75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</a:endParaRPr>
            </a:p>
          </p:txBody>
        </p:sp>
        <p:sp>
          <p:nvSpPr>
            <p:cNvPr id="16" name="Forma libre: forma 15"/>
            <p:cNvSpPr>
              <a:spLocks/>
            </p:cNvSpPr>
            <p:nvPr/>
          </p:nvSpPr>
          <p:spPr>
            <a:xfrm>
              <a:off x="1043993" y="2295104"/>
              <a:ext cx="929192" cy="360000"/>
            </a:xfrm>
            <a:custGeom>
              <a:avLst/>
              <a:gdLst>
                <a:gd name="connsiteX0" fmla="*/ 342964 w 929192"/>
                <a:gd name="connsiteY0" fmla="*/ 120000 h 360000"/>
                <a:gd name="connsiteX1" fmla="*/ 929192 w 929192"/>
                <a:gd name="connsiteY1" fmla="*/ 120000 h 360000"/>
                <a:gd name="connsiteX2" fmla="*/ 929192 w 929192"/>
                <a:gd name="connsiteY2" fmla="*/ 240000 h 360000"/>
                <a:gd name="connsiteX3" fmla="*/ 342964 w 929192"/>
                <a:gd name="connsiteY3" fmla="*/ 240000 h 360000"/>
                <a:gd name="connsiteX4" fmla="*/ 350192 w 929192"/>
                <a:gd name="connsiteY4" fmla="*/ 216276 h 360000"/>
                <a:gd name="connsiteX5" fmla="*/ 353782 w 929192"/>
                <a:gd name="connsiteY5" fmla="*/ 180000 h 360000"/>
                <a:gd name="connsiteX6" fmla="*/ 350192 w 929192"/>
                <a:gd name="connsiteY6" fmla="*/ 143724 h 360000"/>
                <a:gd name="connsiteX7" fmla="*/ 176676 w 929192"/>
                <a:gd name="connsiteY7" fmla="*/ 0 h 360000"/>
                <a:gd name="connsiteX8" fmla="*/ 353352 w 929192"/>
                <a:gd name="connsiteY8" fmla="*/ 180000 h 360000"/>
                <a:gd name="connsiteX9" fmla="*/ 176676 w 929192"/>
                <a:gd name="connsiteY9" fmla="*/ 360000 h 360000"/>
                <a:gd name="connsiteX10" fmla="*/ 0 w 929192"/>
                <a:gd name="connsiteY10" fmla="*/ 180000 h 360000"/>
                <a:gd name="connsiteX11" fmla="*/ 176676 w 929192"/>
                <a:gd name="connsiteY11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192" h="360000">
                  <a:moveTo>
                    <a:pt x="342964" y="120000"/>
                  </a:moveTo>
                  <a:lnTo>
                    <a:pt x="929192" y="120000"/>
                  </a:lnTo>
                  <a:lnTo>
                    <a:pt x="929192" y="240000"/>
                  </a:lnTo>
                  <a:lnTo>
                    <a:pt x="342964" y="240000"/>
                  </a:lnTo>
                  <a:lnTo>
                    <a:pt x="350192" y="216276"/>
                  </a:lnTo>
                  <a:cubicBezTo>
                    <a:pt x="352546" y="204559"/>
                    <a:pt x="353782" y="192427"/>
                    <a:pt x="353782" y="180000"/>
                  </a:cubicBezTo>
                  <a:cubicBezTo>
                    <a:pt x="353782" y="167574"/>
                    <a:pt x="352546" y="155441"/>
                    <a:pt x="350192" y="143724"/>
                  </a:cubicBezTo>
                  <a:close/>
                  <a:moveTo>
                    <a:pt x="176676" y="0"/>
                  </a:moveTo>
                  <a:cubicBezTo>
                    <a:pt x="274251" y="0"/>
                    <a:pt x="353352" y="80589"/>
                    <a:pt x="353352" y="180000"/>
                  </a:cubicBezTo>
                  <a:cubicBezTo>
                    <a:pt x="353352" y="279411"/>
                    <a:pt x="274251" y="360000"/>
                    <a:pt x="176676" y="360000"/>
                  </a:cubicBezTo>
                  <a:cubicBezTo>
                    <a:pt x="79101" y="360000"/>
                    <a:pt x="0" y="279411"/>
                    <a:pt x="0" y="180000"/>
                  </a:cubicBezTo>
                  <a:cubicBezTo>
                    <a:pt x="0" y="80589"/>
                    <a:pt x="79101" y="0"/>
                    <a:pt x="176676" y="0"/>
                  </a:cubicBezTo>
                  <a:close/>
                </a:path>
              </a:pathLst>
            </a:custGeom>
            <a:solidFill>
              <a:srgbClr val="00B0F0"/>
            </a:solidFill>
            <a:ln w="28575" cap="rnd" cmpd="sng" algn="ctr">
              <a:noFill/>
              <a:prstDash val="sysDot"/>
            </a:ln>
            <a:effectLst>
              <a:innerShdw blurRad="952500">
                <a:srgbClr val="F8F8F8">
                  <a:lumMod val="75000"/>
                </a:srgb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46485" y="2240256"/>
              <a:ext cx="338554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B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8077697" y="1574182"/>
            <a:ext cx="1028876" cy="576000"/>
            <a:chOff x="944309" y="2187104"/>
            <a:chExt cx="1028876" cy="576000"/>
          </a:xfrm>
        </p:grpSpPr>
        <p:sp>
          <p:nvSpPr>
            <p:cNvPr id="19" name="Elipse 18"/>
            <p:cNvSpPr>
              <a:spLocks noChangeAspect="1"/>
            </p:cNvSpPr>
            <p:nvPr/>
          </p:nvSpPr>
          <p:spPr>
            <a:xfrm>
              <a:off x="944309" y="2187104"/>
              <a:ext cx="576000" cy="576000"/>
            </a:xfrm>
            <a:prstGeom prst="ellipse">
              <a:avLst/>
            </a:prstGeom>
            <a:solidFill>
              <a:srgbClr val="D45B9F"/>
            </a:solidFill>
            <a:ln w="28575" cap="rnd" cmpd="sng" algn="ctr">
              <a:noFill/>
              <a:prstDash val="sysDot"/>
            </a:ln>
            <a:effectLst>
              <a:innerShdw blurRad="952500">
                <a:srgbClr val="F8F8F8">
                  <a:lumMod val="75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</a:endParaRPr>
            </a:p>
          </p:txBody>
        </p:sp>
        <p:sp>
          <p:nvSpPr>
            <p:cNvPr id="20" name="Forma libre: forma 19"/>
            <p:cNvSpPr>
              <a:spLocks/>
            </p:cNvSpPr>
            <p:nvPr/>
          </p:nvSpPr>
          <p:spPr>
            <a:xfrm>
              <a:off x="1043993" y="2295104"/>
              <a:ext cx="929192" cy="360000"/>
            </a:xfrm>
            <a:custGeom>
              <a:avLst/>
              <a:gdLst>
                <a:gd name="connsiteX0" fmla="*/ 342964 w 929192"/>
                <a:gd name="connsiteY0" fmla="*/ 120000 h 360000"/>
                <a:gd name="connsiteX1" fmla="*/ 929192 w 929192"/>
                <a:gd name="connsiteY1" fmla="*/ 120000 h 360000"/>
                <a:gd name="connsiteX2" fmla="*/ 929192 w 929192"/>
                <a:gd name="connsiteY2" fmla="*/ 240000 h 360000"/>
                <a:gd name="connsiteX3" fmla="*/ 342964 w 929192"/>
                <a:gd name="connsiteY3" fmla="*/ 240000 h 360000"/>
                <a:gd name="connsiteX4" fmla="*/ 350192 w 929192"/>
                <a:gd name="connsiteY4" fmla="*/ 216276 h 360000"/>
                <a:gd name="connsiteX5" fmla="*/ 353782 w 929192"/>
                <a:gd name="connsiteY5" fmla="*/ 180000 h 360000"/>
                <a:gd name="connsiteX6" fmla="*/ 350192 w 929192"/>
                <a:gd name="connsiteY6" fmla="*/ 143724 h 360000"/>
                <a:gd name="connsiteX7" fmla="*/ 176676 w 929192"/>
                <a:gd name="connsiteY7" fmla="*/ 0 h 360000"/>
                <a:gd name="connsiteX8" fmla="*/ 353352 w 929192"/>
                <a:gd name="connsiteY8" fmla="*/ 180000 h 360000"/>
                <a:gd name="connsiteX9" fmla="*/ 176676 w 929192"/>
                <a:gd name="connsiteY9" fmla="*/ 360000 h 360000"/>
                <a:gd name="connsiteX10" fmla="*/ 0 w 929192"/>
                <a:gd name="connsiteY10" fmla="*/ 180000 h 360000"/>
                <a:gd name="connsiteX11" fmla="*/ 176676 w 929192"/>
                <a:gd name="connsiteY11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192" h="360000">
                  <a:moveTo>
                    <a:pt x="342964" y="120000"/>
                  </a:moveTo>
                  <a:lnTo>
                    <a:pt x="929192" y="120000"/>
                  </a:lnTo>
                  <a:lnTo>
                    <a:pt x="929192" y="240000"/>
                  </a:lnTo>
                  <a:lnTo>
                    <a:pt x="342964" y="240000"/>
                  </a:lnTo>
                  <a:lnTo>
                    <a:pt x="350192" y="216276"/>
                  </a:lnTo>
                  <a:cubicBezTo>
                    <a:pt x="352546" y="204559"/>
                    <a:pt x="353782" y="192427"/>
                    <a:pt x="353782" y="180000"/>
                  </a:cubicBezTo>
                  <a:cubicBezTo>
                    <a:pt x="353782" y="167574"/>
                    <a:pt x="352546" y="155441"/>
                    <a:pt x="350192" y="143724"/>
                  </a:cubicBezTo>
                  <a:close/>
                  <a:moveTo>
                    <a:pt x="176676" y="0"/>
                  </a:moveTo>
                  <a:cubicBezTo>
                    <a:pt x="274251" y="0"/>
                    <a:pt x="353352" y="80589"/>
                    <a:pt x="353352" y="180000"/>
                  </a:cubicBezTo>
                  <a:cubicBezTo>
                    <a:pt x="353352" y="279411"/>
                    <a:pt x="274251" y="360000"/>
                    <a:pt x="176676" y="360000"/>
                  </a:cubicBezTo>
                  <a:cubicBezTo>
                    <a:pt x="79101" y="360000"/>
                    <a:pt x="0" y="279411"/>
                    <a:pt x="0" y="180000"/>
                  </a:cubicBezTo>
                  <a:cubicBezTo>
                    <a:pt x="0" y="80589"/>
                    <a:pt x="79101" y="0"/>
                    <a:pt x="176676" y="0"/>
                  </a:cubicBezTo>
                  <a:close/>
                </a:path>
              </a:pathLst>
            </a:custGeom>
            <a:solidFill>
              <a:srgbClr val="00B0F0"/>
            </a:solidFill>
            <a:ln w="28575" cap="rnd" cmpd="sng" algn="ctr">
              <a:noFill/>
              <a:prstDash val="sysDot"/>
            </a:ln>
            <a:effectLst>
              <a:innerShdw blurRad="952500">
                <a:srgbClr val="F8F8F8">
                  <a:lumMod val="75000"/>
                </a:srgb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033574" y="2240256"/>
              <a:ext cx="335348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b="0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C</a:t>
              </a: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125" y="5586323"/>
            <a:ext cx="726540" cy="67311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013178" y="533778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MX" dirty="0">
                <a:solidFill>
                  <a:prstClr val="black"/>
                </a:solidFill>
                <a:latin typeface="Candara"/>
              </a:rPr>
              <a:t>Art. 24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562960" y="528778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MX" dirty="0">
                <a:solidFill>
                  <a:prstClr val="black"/>
                </a:solidFill>
                <a:latin typeface="Candara"/>
              </a:rPr>
              <a:t>Art. 26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562195" y="5245047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MX" dirty="0">
                <a:solidFill>
                  <a:prstClr val="black"/>
                </a:solidFill>
                <a:latin typeface="Candara"/>
              </a:rPr>
              <a:t>Art. 25</a:t>
            </a:r>
          </a:p>
        </p:txBody>
      </p:sp>
      <p:sp>
        <p:nvSpPr>
          <p:cNvPr id="2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31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9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485960"/>
            <a:ext cx="10330217" cy="904835"/>
          </a:xfrm>
        </p:spPr>
        <p:txBody>
          <a:bodyPr>
            <a:noAutofit/>
          </a:bodyPr>
          <a:lstStyle/>
          <a:p>
            <a:r>
              <a:rPr lang="es-MX" sz="2400" dirty="0"/>
              <a:t>La capacitación y profesionalización del personal de archivos, una responsabilidad de los sujetos obligados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200325"/>
            <a:ext cx="1694148" cy="1702065"/>
          </a:xfrm>
          <a:prstGeom prst="rect">
            <a:avLst/>
          </a:prstGeom>
        </p:spPr>
      </p:pic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32</a:t>
            </a:fld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42" name="Grupo 41"/>
          <p:cNvGrpSpPr/>
          <p:nvPr/>
        </p:nvGrpSpPr>
        <p:grpSpPr>
          <a:xfrm>
            <a:off x="1271464" y="3286115"/>
            <a:ext cx="10369152" cy="3057464"/>
            <a:chOff x="1343472" y="3612347"/>
            <a:chExt cx="10369152" cy="3057464"/>
          </a:xfrm>
        </p:grpSpPr>
        <p:grpSp>
          <p:nvGrpSpPr>
            <p:cNvPr id="43" name="Grupo 42"/>
            <p:cNvGrpSpPr/>
            <p:nvPr/>
          </p:nvGrpSpPr>
          <p:grpSpPr>
            <a:xfrm>
              <a:off x="8544272" y="3612347"/>
              <a:ext cx="3168352" cy="3052229"/>
              <a:chOff x="2567608" y="2163026"/>
              <a:chExt cx="2982310" cy="4012234"/>
            </a:xfrm>
          </p:grpSpPr>
          <p:sp>
            <p:nvSpPr>
              <p:cNvPr id="55" name="Rectángulo 54"/>
              <p:cNvSpPr/>
              <p:nvPr/>
            </p:nvSpPr>
            <p:spPr>
              <a:xfrm>
                <a:off x="2567608" y="2720686"/>
                <a:ext cx="2880320" cy="345457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56" name="Rectángulo 55"/>
              <p:cNvSpPr/>
              <p:nvPr/>
            </p:nvSpPr>
            <p:spPr>
              <a:xfrm>
                <a:off x="2567608" y="2163026"/>
                <a:ext cx="2880320" cy="4839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57" name="Rectángulo 56"/>
              <p:cNvSpPr/>
              <p:nvPr/>
            </p:nvSpPr>
            <p:spPr>
              <a:xfrm>
                <a:off x="2567608" y="2838539"/>
                <a:ext cx="2982310" cy="303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9999"/>
                  </a:buClr>
                </a:pPr>
                <a:r>
                  <a:rPr lang="es-MX" dirty="0">
                    <a:latin typeface="Gill Sans MT" panose="020B0502020104020203" pitchFamily="34" charset="0"/>
                  </a:rPr>
                  <a:t>Los SO podrán celebrar acuerdos interinstitucionales y convenios con instituciones educativas, centros de investigación y organismos públicos o privados, para recibir capacitación en materia de archivos</a:t>
                </a:r>
                <a:r>
                  <a:rPr lang="es-MX" b="1" dirty="0">
                    <a:latin typeface="Gill Sans MT" panose="020B0502020104020203" pitchFamily="34" charset="0"/>
                  </a:rPr>
                  <a:t> </a:t>
                </a: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1343472" y="3652945"/>
              <a:ext cx="3060000" cy="3016866"/>
              <a:chOff x="2567608" y="2216393"/>
              <a:chExt cx="2880320" cy="362058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Rectángulo 52"/>
              <p:cNvSpPr/>
              <p:nvPr/>
            </p:nvSpPr>
            <p:spPr>
              <a:xfrm>
                <a:off x="2567608" y="2216393"/>
                <a:ext cx="2880320" cy="4839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54" name="Rectángulo 53"/>
              <p:cNvSpPr/>
              <p:nvPr/>
            </p:nvSpPr>
            <p:spPr>
              <a:xfrm>
                <a:off x="2567608" y="2771233"/>
                <a:ext cx="2873778" cy="30657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Clr>
                    <a:srgbClr val="009999"/>
                  </a:buClr>
                </a:pPr>
                <a:r>
                  <a:rPr lang="es-MX" sz="2000" dirty="0">
                    <a:latin typeface="Gill Sans MT" panose="020B0502020104020203" pitchFamily="34" charset="0"/>
                  </a:rPr>
                  <a:t>… Los titulares del SO y de las unidades </a:t>
                </a:r>
                <a:r>
                  <a:rPr lang="es-MX" sz="2000" dirty="0" err="1">
                    <a:latin typeface="Gill Sans MT" panose="020B0502020104020203" pitchFamily="34" charset="0"/>
                  </a:rPr>
                  <a:t>admvas</a:t>
                </a:r>
                <a:r>
                  <a:rPr lang="es-MX" sz="2000" dirty="0">
                    <a:latin typeface="Gill Sans MT" panose="020B0502020104020203" pitchFamily="34" charset="0"/>
                  </a:rPr>
                  <a:t>. tienen la obligación de establecer las condiciones que permitan la capacitación de los responsables para el buen funcionamiento de sus archivos.</a:t>
                </a:r>
              </a:p>
            </p:txBody>
          </p:sp>
        </p:grpSp>
        <p:sp>
          <p:nvSpPr>
            <p:cNvPr id="45" name="Rectángulo 44"/>
            <p:cNvSpPr/>
            <p:nvPr/>
          </p:nvSpPr>
          <p:spPr>
            <a:xfrm>
              <a:off x="1586776" y="3632908"/>
              <a:ext cx="25217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2000" b="1" dirty="0">
                  <a:latin typeface="Gill Sans MT" panose="020B0502020104020203" pitchFamily="34" charset="0"/>
                </a:rPr>
                <a:t>Arts. 30, 31 y 32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4922592" y="3652945"/>
              <a:ext cx="3060000" cy="3011632"/>
              <a:chOff x="2567608" y="2216393"/>
              <a:chExt cx="2880320" cy="3958869"/>
            </a:xfrm>
          </p:grpSpPr>
          <p:sp>
            <p:nvSpPr>
              <p:cNvPr id="49" name="Rectángulo 48"/>
              <p:cNvSpPr/>
              <p:nvPr/>
            </p:nvSpPr>
            <p:spPr>
              <a:xfrm>
                <a:off x="2567608" y="2720687"/>
                <a:ext cx="2880320" cy="34545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50" name="Rectángulo 49"/>
              <p:cNvSpPr/>
              <p:nvPr/>
            </p:nvSpPr>
            <p:spPr>
              <a:xfrm>
                <a:off x="2567608" y="2216393"/>
                <a:ext cx="2880320" cy="4839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2625321" y="2811043"/>
                <a:ext cx="2822607" cy="295343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s-MX" sz="2000" dirty="0">
                    <a:latin typeface="Gill Sans MT" panose="020B0502020104020203" pitchFamily="34" charset="0"/>
                  </a:rPr>
                  <a:t>Los SO deberán promover la capacitación en las competencias laborales en la materia y la profesionalización de los responsables de las áreas de archivo</a:t>
                </a:r>
                <a:r>
                  <a: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</p:grpSp>
        <p:sp>
          <p:nvSpPr>
            <p:cNvPr id="47" name="Rectángulo 46"/>
            <p:cNvSpPr/>
            <p:nvPr/>
          </p:nvSpPr>
          <p:spPr>
            <a:xfrm>
              <a:off x="5242106" y="3636466"/>
              <a:ext cx="22322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dirty="0">
                  <a:solidFill>
                    <a:prstClr val="black"/>
                  </a:solidFill>
                  <a:latin typeface="+mn-lt"/>
                  <a:cs typeface="Calibri" panose="020F0502020204030204" pitchFamily="34" charset="0"/>
                </a:rPr>
                <a:t>Art. 99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9051776" y="3628546"/>
              <a:ext cx="22322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dirty="0">
                  <a:solidFill>
                    <a:prstClr val="black"/>
                  </a:solidFill>
                  <a:latin typeface="+mn-lt"/>
                  <a:cs typeface="Calibri" panose="020F0502020204030204" pitchFamily="34" charset="0"/>
                </a:rPr>
                <a:t>Art. 100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2639616" y="1522111"/>
            <a:ext cx="8763367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9F296B"/>
              </a:buClr>
            </a:pPr>
            <a:r>
              <a:rPr lang="es-MX" sz="2200" dirty="0">
                <a:solidFill>
                  <a:srgbClr val="009999"/>
                </a:solidFill>
              </a:rPr>
              <a:t>El </a:t>
            </a:r>
            <a:r>
              <a:rPr lang="es-MX" sz="2200" dirty="0">
                <a:solidFill>
                  <a:srgbClr val="009999"/>
                </a:solidFill>
                <a:latin typeface="Gill Sans MT" panose="020B0502020104020203" pitchFamily="34" charset="0"/>
              </a:rPr>
              <a:t>funcionamiento adecuado del SIA descansa en el conocimiento, la comprensión y en la capacidad de uso de las herramientas por parte de todos los servidores públicos implicados en sus procesos y actividades</a:t>
            </a:r>
            <a:r>
              <a:rPr lang="es-MX" sz="2200" dirty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471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891" y="548680"/>
            <a:ext cx="10330217" cy="1325563"/>
          </a:xfrm>
        </p:spPr>
        <p:txBody>
          <a:bodyPr>
            <a:normAutofit/>
          </a:bodyPr>
          <a:lstStyle/>
          <a:p>
            <a:r>
              <a:rPr lang="es-MX" sz="3200" dirty="0"/>
              <a:t>Destinar espacios, equipos e infraestructura para los archivos (Art. II, f. VII)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492896"/>
            <a:ext cx="3038225" cy="27527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33</a:t>
            </a:fld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8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605363"/>
            <a:ext cx="4320480" cy="47073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12024" y="1579792"/>
            <a:ext cx="517737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latin typeface="+mn-lt"/>
              </a:rPr>
              <a:t>Los sujetos obligados deberán implementar sistemas automatizados para la gestión  documental y administración de archivos que permitan registrar y controlar los procesos  de  gestión documental (art. 12) deberán cumplir las especificaciones que para el efecto se emitan</a:t>
            </a:r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34</a:t>
            </a:fld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6312024" y="4203489"/>
            <a:ext cx="515936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latin typeface="+mj-lt"/>
              </a:rPr>
              <a:t>Las herramientas informáticas de gestión y control para la organización y conservación de documentos de archivo electrónicos que los sujetos obligados desarrollen o adquieran, deberán cumplir los lineamientos que para el efecto se emitan.</a:t>
            </a:r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2063552" y="298029"/>
            <a:ext cx="9768408" cy="904835"/>
          </a:xfrm>
        </p:spPr>
        <p:txBody>
          <a:bodyPr>
            <a:noAutofit/>
          </a:bodyPr>
          <a:lstStyle/>
          <a:p>
            <a:r>
              <a:rPr lang="es-MX" sz="2800" dirty="0"/>
              <a:t>Sistemas automatizados para la gestión documental </a:t>
            </a:r>
            <a:br>
              <a:rPr lang="es-MX" sz="2800" dirty="0"/>
            </a:br>
            <a:r>
              <a:rPr lang="es-MX" sz="2800" dirty="0"/>
              <a:t>Art. 45 </a:t>
            </a:r>
          </a:p>
        </p:txBody>
      </p:sp>
    </p:spTree>
    <p:extLst>
      <p:ext uri="{BB962C8B-B14F-4D97-AF65-F5344CB8AC3E}">
        <p14:creationId xmlns:p14="http://schemas.microsoft.com/office/powerpoint/2010/main" val="3337877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/>
              <a:t>Infracciones administrativas a la LGA</a:t>
            </a:r>
            <a:r>
              <a:rPr lang="es-MX" dirty="0"/>
              <a:t> </a:t>
            </a:r>
            <a:r>
              <a:rPr lang="es-MX" sz="3200" dirty="0"/>
              <a:t>(art. 116</a:t>
            </a:r>
            <a:r>
              <a:rPr lang="es-MX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52030" y="6492875"/>
            <a:ext cx="2743200" cy="365125"/>
          </a:xfrm>
        </p:spPr>
        <p:txBody>
          <a:bodyPr/>
          <a:lstStyle/>
          <a:p>
            <a:pPr algn="ctr"/>
            <a:fld id="{D6473361-7DD5-4F18-926E-45181FFFFDC4}" type="slidenum">
              <a:rPr lang="es-MX" sz="1600" smtClean="0">
                <a:solidFill>
                  <a:schemeClr val="tx1"/>
                </a:solidFill>
              </a:rPr>
              <a:pPr algn="ctr"/>
              <a:t>35</a:t>
            </a:fld>
            <a:endParaRPr lang="es-MX" dirty="0">
              <a:solidFill>
                <a:schemeClr val="tx1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1141994" y="1700808"/>
            <a:ext cx="10793239" cy="3718511"/>
            <a:chOff x="1141994" y="1700808"/>
            <a:chExt cx="10793239" cy="3718511"/>
          </a:xfrm>
        </p:grpSpPr>
        <p:grpSp>
          <p:nvGrpSpPr>
            <p:cNvPr id="41" name="Grupo 40"/>
            <p:cNvGrpSpPr/>
            <p:nvPr/>
          </p:nvGrpSpPr>
          <p:grpSpPr>
            <a:xfrm>
              <a:off x="6852984" y="3007397"/>
              <a:ext cx="4716904" cy="1044000"/>
              <a:chOff x="6519500" y="2260634"/>
              <a:chExt cx="4716904" cy="1044000"/>
            </a:xfrm>
          </p:grpSpPr>
          <p:sp>
            <p:nvSpPr>
              <p:cNvPr id="27" name="Forma libre: forma 26"/>
              <p:cNvSpPr/>
              <p:nvPr/>
            </p:nvSpPr>
            <p:spPr>
              <a:xfrm rot="10800000">
                <a:off x="6556404" y="2260634"/>
                <a:ext cx="4680000" cy="1044000"/>
              </a:xfrm>
              <a:custGeom>
                <a:avLst/>
                <a:gdLst>
                  <a:gd name="connsiteX0" fmla="*/ 3794578 w 4190578"/>
                  <a:gd name="connsiteY0" fmla="*/ 0 h 794368"/>
                  <a:gd name="connsiteX1" fmla="*/ 4190578 w 4190578"/>
                  <a:gd name="connsiteY1" fmla="*/ 396000 h 794368"/>
                  <a:gd name="connsiteX2" fmla="*/ 3794578 w 4190578"/>
                  <a:gd name="connsiteY2" fmla="*/ 792000 h 794368"/>
                  <a:gd name="connsiteX3" fmla="*/ 3780000 w 4190578"/>
                  <a:gd name="connsiteY3" fmla="*/ 790531 h 794368"/>
                  <a:gd name="connsiteX4" fmla="*/ 3780000 w 4190578"/>
                  <a:gd name="connsiteY4" fmla="*/ 794368 h 794368"/>
                  <a:gd name="connsiteX5" fmla="*/ 0 w 4190578"/>
                  <a:gd name="connsiteY5" fmla="*/ 794368 h 794368"/>
                  <a:gd name="connsiteX6" fmla="*/ 0 w 4190578"/>
                  <a:gd name="connsiteY6" fmla="*/ 1806 h 794368"/>
                  <a:gd name="connsiteX7" fmla="*/ 3776663 w 4190578"/>
                  <a:gd name="connsiteY7" fmla="*/ 1806 h 7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578" h="794368">
                    <a:moveTo>
                      <a:pt x="3794578" y="0"/>
                    </a:moveTo>
                    <a:cubicBezTo>
                      <a:pt x="4013283" y="0"/>
                      <a:pt x="4190578" y="177295"/>
                      <a:pt x="4190578" y="396000"/>
                    </a:cubicBezTo>
                    <a:cubicBezTo>
                      <a:pt x="4190578" y="614705"/>
                      <a:pt x="4013283" y="792000"/>
                      <a:pt x="3794578" y="792000"/>
                    </a:cubicBezTo>
                    <a:lnTo>
                      <a:pt x="3780000" y="790531"/>
                    </a:lnTo>
                    <a:lnTo>
                      <a:pt x="3780000" y="794368"/>
                    </a:lnTo>
                    <a:lnTo>
                      <a:pt x="0" y="794368"/>
                    </a:lnTo>
                    <a:lnTo>
                      <a:pt x="0" y="1806"/>
                    </a:lnTo>
                    <a:lnTo>
                      <a:pt x="3776663" y="1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6519500" y="2278634"/>
                <a:ext cx="1008000" cy="100800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35" name="Rectángulo 34"/>
            <p:cNvSpPr/>
            <p:nvPr/>
          </p:nvSpPr>
          <p:spPr>
            <a:xfrm>
              <a:off x="6833933" y="3214104"/>
              <a:ext cx="992380" cy="6771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s-ES" sz="38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Bahnschrift SemiBold" panose="020B0502040204020203" pitchFamily="34" charset="0"/>
                </a:rPr>
                <a:t>IV</a:t>
              </a:r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6816080" y="1700808"/>
              <a:ext cx="4753808" cy="1044000"/>
              <a:chOff x="6519500" y="2260634"/>
              <a:chExt cx="4753808" cy="1044000"/>
            </a:xfrm>
          </p:grpSpPr>
          <p:sp>
            <p:nvSpPr>
              <p:cNvPr id="43" name="Forma libre: forma 42"/>
              <p:cNvSpPr/>
              <p:nvPr/>
            </p:nvSpPr>
            <p:spPr>
              <a:xfrm rot="10800000">
                <a:off x="6593308" y="2260634"/>
                <a:ext cx="4680000" cy="1044000"/>
              </a:xfrm>
              <a:custGeom>
                <a:avLst/>
                <a:gdLst>
                  <a:gd name="connsiteX0" fmla="*/ 3794578 w 4190578"/>
                  <a:gd name="connsiteY0" fmla="*/ 0 h 794368"/>
                  <a:gd name="connsiteX1" fmla="*/ 4190578 w 4190578"/>
                  <a:gd name="connsiteY1" fmla="*/ 396000 h 794368"/>
                  <a:gd name="connsiteX2" fmla="*/ 3794578 w 4190578"/>
                  <a:gd name="connsiteY2" fmla="*/ 792000 h 794368"/>
                  <a:gd name="connsiteX3" fmla="*/ 3780000 w 4190578"/>
                  <a:gd name="connsiteY3" fmla="*/ 790531 h 794368"/>
                  <a:gd name="connsiteX4" fmla="*/ 3780000 w 4190578"/>
                  <a:gd name="connsiteY4" fmla="*/ 794368 h 794368"/>
                  <a:gd name="connsiteX5" fmla="*/ 0 w 4190578"/>
                  <a:gd name="connsiteY5" fmla="*/ 794368 h 794368"/>
                  <a:gd name="connsiteX6" fmla="*/ 0 w 4190578"/>
                  <a:gd name="connsiteY6" fmla="*/ 1806 h 794368"/>
                  <a:gd name="connsiteX7" fmla="*/ 3776663 w 4190578"/>
                  <a:gd name="connsiteY7" fmla="*/ 1806 h 7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578" h="794368">
                    <a:moveTo>
                      <a:pt x="3794578" y="0"/>
                    </a:moveTo>
                    <a:cubicBezTo>
                      <a:pt x="4013283" y="0"/>
                      <a:pt x="4190578" y="177295"/>
                      <a:pt x="4190578" y="396000"/>
                    </a:cubicBezTo>
                    <a:cubicBezTo>
                      <a:pt x="4190578" y="614705"/>
                      <a:pt x="4013283" y="792000"/>
                      <a:pt x="3794578" y="792000"/>
                    </a:cubicBezTo>
                    <a:lnTo>
                      <a:pt x="3780000" y="790531"/>
                    </a:lnTo>
                    <a:lnTo>
                      <a:pt x="3780000" y="794368"/>
                    </a:lnTo>
                    <a:lnTo>
                      <a:pt x="0" y="794368"/>
                    </a:lnTo>
                    <a:lnTo>
                      <a:pt x="0" y="1806"/>
                    </a:lnTo>
                    <a:lnTo>
                      <a:pt x="3776663" y="1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6519500" y="2278634"/>
                <a:ext cx="1008000" cy="100800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888088" y="4327633"/>
              <a:ext cx="4654482" cy="1045583"/>
              <a:chOff x="6461960" y="2260634"/>
              <a:chExt cx="4709463" cy="1045583"/>
            </a:xfrm>
          </p:grpSpPr>
          <p:sp>
            <p:nvSpPr>
              <p:cNvPr id="46" name="Forma libre: forma 45"/>
              <p:cNvSpPr/>
              <p:nvPr/>
            </p:nvSpPr>
            <p:spPr>
              <a:xfrm rot="10800000">
                <a:off x="6491423" y="2260634"/>
                <a:ext cx="4680000" cy="1044000"/>
              </a:xfrm>
              <a:custGeom>
                <a:avLst/>
                <a:gdLst>
                  <a:gd name="connsiteX0" fmla="*/ 3794578 w 4190578"/>
                  <a:gd name="connsiteY0" fmla="*/ 0 h 794368"/>
                  <a:gd name="connsiteX1" fmla="*/ 4190578 w 4190578"/>
                  <a:gd name="connsiteY1" fmla="*/ 396000 h 794368"/>
                  <a:gd name="connsiteX2" fmla="*/ 3794578 w 4190578"/>
                  <a:gd name="connsiteY2" fmla="*/ 792000 h 794368"/>
                  <a:gd name="connsiteX3" fmla="*/ 3780000 w 4190578"/>
                  <a:gd name="connsiteY3" fmla="*/ 790531 h 794368"/>
                  <a:gd name="connsiteX4" fmla="*/ 3780000 w 4190578"/>
                  <a:gd name="connsiteY4" fmla="*/ 794368 h 794368"/>
                  <a:gd name="connsiteX5" fmla="*/ 0 w 4190578"/>
                  <a:gd name="connsiteY5" fmla="*/ 794368 h 794368"/>
                  <a:gd name="connsiteX6" fmla="*/ 0 w 4190578"/>
                  <a:gd name="connsiteY6" fmla="*/ 1806 h 794368"/>
                  <a:gd name="connsiteX7" fmla="*/ 3776663 w 4190578"/>
                  <a:gd name="connsiteY7" fmla="*/ 1806 h 7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578" h="794368">
                    <a:moveTo>
                      <a:pt x="3794578" y="0"/>
                    </a:moveTo>
                    <a:cubicBezTo>
                      <a:pt x="4013283" y="0"/>
                      <a:pt x="4190578" y="177295"/>
                      <a:pt x="4190578" y="396000"/>
                    </a:cubicBezTo>
                    <a:cubicBezTo>
                      <a:pt x="4190578" y="614705"/>
                      <a:pt x="4013283" y="792000"/>
                      <a:pt x="3794578" y="792000"/>
                    </a:cubicBezTo>
                    <a:lnTo>
                      <a:pt x="3780000" y="790531"/>
                    </a:lnTo>
                    <a:lnTo>
                      <a:pt x="3780000" y="794368"/>
                    </a:lnTo>
                    <a:lnTo>
                      <a:pt x="0" y="794368"/>
                    </a:lnTo>
                    <a:lnTo>
                      <a:pt x="0" y="1806"/>
                    </a:lnTo>
                    <a:lnTo>
                      <a:pt x="3776663" y="1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6461960" y="2298217"/>
                <a:ext cx="1008000" cy="100800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29" name="Rectángulo 28"/>
            <p:cNvSpPr/>
            <p:nvPr/>
          </p:nvSpPr>
          <p:spPr>
            <a:xfrm>
              <a:off x="6823890" y="1840401"/>
              <a:ext cx="992380" cy="6771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s-ES" sz="38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Bahnschrift SemiBold" panose="020B0502040204020203" pitchFamily="34" charset="0"/>
                </a:rPr>
                <a:t>II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7836774" y="1782323"/>
              <a:ext cx="37447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Impedir u obstaculizar la consulta de documentos de los archivos sin causa justificada</a:t>
              </a:r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7897888" y="3013821"/>
              <a:ext cx="370890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500" u="sng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Usar, sustraer, divulgar, ocultar, alterar, </a:t>
              </a:r>
            </a:p>
            <a:p>
              <a:r>
                <a:rPr lang="es-MX" sz="1500" u="sng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mutilar, destruir o inutilizar</a:t>
              </a:r>
              <a:r>
                <a:rPr lang="es-MX" sz="15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, total o parcialmente, sin causa legítima...y de manera indebida, documentos de archivo de los SO</a:t>
              </a:r>
              <a:r>
                <a:rPr lang="es-MX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6940096" y="4499677"/>
              <a:ext cx="992380" cy="6771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s-ES" sz="38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Bahnschrift SemiBold" panose="020B0502040204020203" pitchFamily="34" charset="0"/>
                </a:rPr>
                <a:t>VI</a:t>
              </a: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7908289" y="4362170"/>
              <a:ext cx="40269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No publicar el CADIDO, el dictamen y el acta de</a:t>
              </a:r>
            </a:p>
            <a:p>
              <a:r>
                <a:rPr lang="es-MX" sz="14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 baja documental autorizados… así como el acta</a:t>
              </a:r>
            </a:p>
            <a:p>
              <a:r>
                <a:rPr lang="es-MX" sz="14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en caso de documentación siniestrada en los portales electrónicos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1141994" y="1700808"/>
              <a:ext cx="4687810" cy="1044000"/>
              <a:chOff x="1013446" y="2173810"/>
              <a:chExt cx="4687810" cy="1044000"/>
            </a:xfrm>
          </p:grpSpPr>
          <p:sp>
            <p:nvSpPr>
              <p:cNvPr id="16" name="Forma libre: forma 15"/>
              <p:cNvSpPr/>
              <p:nvPr/>
            </p:nvSpPr>
            <p:spPr>
              <a:xfrm>
                <a:off x="1013446" y="2173810"/>
                <a:ext cx="4680000" cy="1044000"/>
              </a:xfrm>
              <a:custGeom>
                <a:avLst/>
                <a:gdLst>
                  <a:gd name="connsiteX0" fmla="*/ 3794578 w 4190578"/>
                  <a:gd name="connsiteY0" fmla="*/ 0 h 794368"/>
                  <a:gd name="connsiteX1" fmla="*/ 4190578 w 4190578"/>
                  <a:gd name="connsiteY1" fmla="*/ 396000 h 794368"/>
                  <a:gd name="connsiteX2" fmla="*/ 3794578 w 4190578"/>
                  <a:gd name="connsiteY2" fmla="*/ 792000 h 794368"/>
                  <a:gd name="connsiteX3" fmla="*/ 3780000 w 4190578"/>
                  <a:gd name="connsiteY3" fmla="*/ 790531 h 794368"/>
                  <a:gd name="connsiteX4" fmla="*/ 3780000 w 4190578"/>
                  <a:gd name="connsiteY4" fmla="*/ 794368 h 794368"/>
                  <a:gd name="connsiteX5" fmla="*/ 0 w 4190578"/>
                  <a:gd name="connsiteY5" fmla="*/ 794368 h 794368"/>
                  <a:gd name="connsiteX6" fmla="*/ 0 w 4190578"/>
                  <a:gd name="connsiteY6" fmla="*/ 1806 h 794368"/>
                  <a:gd name="connsiteX7" fmla="*/ 3776663 w 4190578"/>
                  <a:gd name="connsiteY7" fmla="*/ 1806 h 7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578" h="794368">
                    <a:moveTo>
                      <a:pt x="3794578" y="0"/>
                    </a:moveTo>
                    <a:cubicBezTo>
                      <a:pt x="4013283" y="0"/>
                      <a:pt x="4190578" y="177295"/>
                      <a:pt x="4190578" y="396000"/>
                    </a:cubicBezTo>
                    <a:cubicBezTo>
                      <a:pt x="4190578" y="614705"/>
                      <a:pt x="4013283" y="792000"/>
                      <a:pt x="3794578" y="792000"/>
                    </a:cubicBezTo>
                    <a:lnTo>
                      <a:pt x="3780000" y="790531"/>
                    </a:lnTo>
                    <a:lnTo>
                      <a:pt x="3780000" y="794368"/>
                    </a:lnTo>
                    <a:lnTo>
                      <a:pt x="0" y="794368"/>
                    </a:lnTo>
                    <a:lnTo>
                      <a:pt x="0" y="1806"/>
                    </a:lnTo>
                    <a:lnTo>
                      <a:pt x="3776663" y="1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1200333" y="2245929"/>
                <a:ext cx="439859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600" dirty="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rPr>
                  <a:t>Transferir a título oneroso o gratuito </a:t>
                </a:r>
              </a:p>
              <a:p>
                <a:r>
                  <a:rPr lang="es-MX" sz="1600" dirty="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rPr>
                  <a:t>la propiedad o posesión de archivos o </a:t>
                </a:r>
              </a:p>
              <a:p>
                <a:r>
                  <a:rPr lang="es-MX" sz="1600" dirty="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rPr>
                  <a:t>documentos de los SO…</a:t>
                </a:r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4693256" y="2191810"/>
                <a:ext cx="1008000" cy="1021166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4693256" y="2314488"/>
                <a:ext cx="992380" cy="65453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s-ES" sz="3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Bahnschrift SemiBold" panose="020B0502040204020203" pitchFamily="34" charset="0"/>
                  </a:rPr>
                  <a:t>I</a:t>
                </a:r>
              </a:p>
            </p:txBody>
          </p:sp>
        </p:grpSp>
        <p:grpSp>
          <p:nvGrpSpPr>
            <p:cNvPr id="52" name="Grupo 51"/>
            <p:cNvGrpSpPr/>
            <p:nvPr/>
          </p:nvGrpSpPr>
          <p:grpSpPr>
            <a:xfrm>
              <a:off x="1156382" y="3007397"/>
              <a:ext cx="4687810" cy="1044000"/>
              <a:chOff x="1013446" y="2173810"/>
              <a:chExt cx="4687810" cy="1044000"/>
            </a:xfrm>
          </p:grpSpPr>
          <p:sp>
            <p:nvSpPr>
              <p:cNvPr id="53" name="Forma libre: forma 52"/>
              <p:cNvSpPr/>
              <p:nvPr/>
            </p:nvSpPr>
            <p:spPr>
              <a:xfrm>
                <a:off x="1013446" y="2173810"/>
                <a:ext cx="4680000" cy="1044000"/>
              </a:xfrm>
              <a:custGeom>
                <a:avLst/>
                <a:gdLst>
                  <a:gd name="connsiteX0" fmla="*/ 3794578 w 4190578"/>
                  <a:gd name="connsiteY0" fmla="*/ 0 h 794368"/>
                  <a:gd name="connsiteX1" fmla="*/ 4190578 w 4190578"/>
                  <a:gd name="connsiteY1" fmla="*/ 396000 h 794368"/>
                  <a:gd name="connsiteX2" fmla="*/ 3794578 w 4190578"/>
                  <a:gd name="connsiteY2" fmla="*/ 792000 h 794368"/>
                  <a:gd name="connsiteX3" fmla="*/ 3780000 w 4190578"/>
                  <a:gd name="connsiteY3" fmla="*/ 790531 h 794368"/>
                  <a:gd name="connsiteX4" fmla="*/ 3780000 w 4190578"/>
                  <a:gd name="connsiteY4" fmla="*/ 794368 h 794368"/>
                  <a:gd name="connsiteX5" fmla="*/ 0 w 4190578"/>
                  <a:gd name="connsiteY5" fmla="*/ 794368 h 794368"/>
                  <a:gd name="connsiteX6" fmla="*/ 0 w 4190578"/>
                  <a:gd name="connsiteY6" fmla="*/ 1806 h 794368"/>
                  <a:gd name="connsiteX7" fmla="*/ 3776663 w 4190578"/>
                  <a:gd name="connsiteY7" fmla="*/ 1806 h 7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578" h="794368">
                    <a:moveTo>
                      <a:pt x="3794578" y="0"/>
                    </a:moveTo>
                    <a:cubicBezTo>
                      <a:pt x="4013283" y="0"/>
                      <a:pt x="4190578" y="177295"/>
                      <a:pt x="4190578" y="396000"/>
                    </a:cubicBezTo>
                    <a:cubicBezTo>
                      <a:pt x="4190578" y="614705"/>
                      <a:pt x="4013283" y="792000"/>
                      <a:pt x="3794578" y="792000"/>
                    </a:cubicBezTo>
                    <a:lnTo>
                      <a:pt x="3780000" y="790531"/>
                    </a:lnTo>
                    <a:lnTo>
                      <a:pt x="3780000" y="794368"/>
                    </a:lnTo>
                    <a:lnTo>
                      <a:pt x="0" y="794368"/>
                    </a:lnTo>
                    <a:lnTo>
                      <a:pt x="0" y="1806"/>
                    </a:lnTo>
                    <a:lnTo>
                      <a:pt x="3776663" y="1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4693256" y="2191810"/>
                <a:ext cx="1008000" cy="100800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56" name="Rectángulo 55"/>
              <p:cNvSpPr/>
              <p:nvPr/>
            </p:nvSpPr>
            <p:spPr>
              <a:xfrm>
                <a:off x="4693256" y="2314488"/>
                <a:ext cx="992380" cy="6771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s-ES" sz="3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Bahnschrift SemiBold" panose="020B0502040204020203" pitchFamily="34" charset="0"/>
                  </a:rPr>
                  <a:t>III</a:t>
                </a:r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1401679" y="3055177"/>
              <a:ext cx="35002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Actuar con dolo o negligencia en la ejecución de medidas… para la conservación de los archivos</a:t>
              </a:r>
            </a:p>
          </p:txBody>
        </p:sp>
        <p:grpSp>
          <p:nvGrpSpPr>
            <p:cNvPr id="57" name="Grupo 56"/>
            <p:cNvGrpSpPr/>
            <p:nvPr/>
          </p:nvGrpSpPr>
          <p:grpSpPr>
            <a:xfrm>
              <a:off x="1145899" y="4327633"/>
              <a:ext cx="4687810" cy="1044000"/>
              <a:chOff x="1013446" y="2173810"/>
              <a:chExt cx="4687810" cy="1044000"/>
            </a:xfrm>
          </p:grpSpPr>
          <p:sp>
            <p:nvSpPr>
              <p:cNvPr id="58" name="Forma libre: forma 57"/>
              <p:cNvSpPr/>
              <p:nvPr/>
            </p:nvSpPr>
            <p:spPr>
              <a:xfrm>
                <a:off x="1013446" y="2173810"/>
                <a:ext cx="4680000" cy="1044000"/>
              </a:xfrm>
              <a:custGeom>
                <a:avLst/>
                <a:gdLst>
                  <a:gd name="connsiteX0" fmla="*/ 3794578 w 4190578"/>
                  <a:gd name="connsiteY0" fmla="*/ 0 h 794368"/>
                  <a:gd name="connsiteX1" fmla="*/ 4190578 w 4190578"/>
                  <a:gd name="connsiteY1" fmla="*/ 396000 h 794368"/>
                  <a:gd name="connsiteX2" fmla="*/ 3794578 w 4190578"/>
                  <a:gd name="connsiteY2" fmla="*/ 792000 h 794368"/>
                  <a:gd name="connsiteX3" fmla="*/ 3780000 w 4190578"/>
                  <a:gd name="connsiteY3" fmla="*/ 790531 h 794368"/>
                  <a:gd name="connsiteX4" fmla="*/ 3780000 w 4190578"/>
                  <a:gd name="connsiteY4" fmla="*/ 794368 h 794368"/>
                  <a:gd name="connsiteX5" fmla="*/ 0 w 4190578"/>
                  <a:gd name="connsiteY5" fmla="*/ 794368 h 794368"/>
                  <a:gd name="connsiteX6" fmla="*/ 0 w 4190578"/>
                  <a:gd name="connsiteY6" fmla="*/ 1806 h 794368"/>
                  <a:gd name="connsiteX7" fmla="*/ 3776663 w 4190578"/>
                  <a:gd name="connsiteY7" fmla="*/ 1806 h 7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578" h="794368">
                    <a:moveTo>
                      <a:pt x="3794578" y="0"/>
                    </a:moveTo>
                    <a:cubicBezTo>
                      <a:pt x="4013283" y="0"/>
                      <a:pt x="4190578" y="177295"/>
                      <a:pt x="4190578" y="396000"/>
                    </a:cubicBezTo>
                    <a:cubicBezTo>
                      <a:pt x="4190578" y="614705"/>
                      <a:pt x="4013283" y="792000"/>
                      <a:pt x="3794578" y="792000"/>
                    </a:cubicBezTo>
                    <a:lnTo>
                      <a:pt x="3780000" y="790531"/>
                    </a:lnTo>
                    <a:lnTo>
                      <a:pt x="3780000" y="794368"/>
                    </a:lnTo>
                    <a:lnTo>
                      <a:pt x="0" y="794368"/>
                    </a:lnTo>
                    <a:lnTo>
                      <a:pt x="0" y="1806"/>
                    </a:lnTo>
                    <a:lnTo>
                      <a:pt x="3776663" y="1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4693256" y="2191810"/>
                <a:ext cx="1008000" cy="100800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1" name="Rectángulo 60"/>
              <p:cNvSpPr/>
              <p:nvPr/>
            </p:nvSpPr>
            <p:spPr>
              <a:xfrm>
                <a:off x="4693256" y="2314488"/>
                <a:ext cx="992380" cy="6771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s-ES" sz="3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Bahnschrift SemiBold" panose="020B0502040204020203" pitchFamily="34" charset="0"/>
                  </a:rPr>
                  <a:t>V</a:t>
                </a:r>
              </a:p>
            </p:txBody>
          </p:sp>
        </p:grpSp>
        <p:sp>
          <p:nvSpPr>
            <p:cNvPr id="36" name="Rectángulo 35"/>
            <p:cNvSpPr/>
            <p:nvPr/>
          </p:nvSpPr>
          <p:spPr>
            <a:xfrm>
              <a:off x="1330548" y="4342101"/>
              <a:ext cx="48284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Omitir la entrega  documentos</a:t>
              </a:r>
            </a:p>
            <a:p>
              <a:r>
                <a:rPr lang="es-MX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de archivo bajo la custodia de una </a:t>
              </a:r>
            </a:p>
            <a:p>
              <a:r>
                <a:rPr lang="es-MX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persona al separarse de un empleo, </a:t>
              </a:r>
            </a:p>
            <a:p>
              <a:r>
                <a:rPr lang="es-MX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cargo  o comisión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2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Delitos contra los archivos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361-7DD5-4F18-926E-45181FFFFDC4}" type="slidenum">
              <a:rPr lang="es-MX" smtClean="0"/>
              <a:pPr/>
              <a:t>36</a:t>
            </a:fld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1127449" y="1233425"/>
            <a:ext cx="993710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CC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sz="2000" b="1" dirty="0">
                <a:latin typeface="+mn-lt"/>
              </a:rPr>
              <a:t>Artículo 121. </a:t>
            </a:r>
            <a:r>
              <a:rPr lang="es-MX" sz="2000" dirty="0">
                <a:latin typeface="+mn-lt"/>
              </a:rPr>
              <a:t>Será sancionado con pena de tres a diez años de prisión y multa de tres mil a cinco mil veces la unidad de medida y actualización a la persona que: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082282" y="6369205"/>
            <a:ext cx="5134142" cy="518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044003"/>
            <a:ext cx="7570045" cy="48439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7" y="3612837"/>
            <a:ext cx="103641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7F91FCB5-969A-4197-B988-F9A876336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4971" y="5561045"/>
            <a:ext cx="2068694" cy="734480"/>
          </a:xfrm>
        </p:spPr>
        <p:txBody>
          <a:bodyPr rtlCol="0">
            <a:normAutofit/>
          </a:bodyPr>
          <a:lstStyle/>
          <a:p>
            <a:pPr rtl="0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31 de diciembre de 2020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A45D0C56-3BA5-487F-850D-EDB088C97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3584" y="4569233"/>
            <a:ext cx="2068694" cy="1036265"/>
          </a:xfrm>
        </p:spPr>
        <p:txBody>
          <a:bodyPr rtlCol="0">
            <a:noAutofit/>
          </a:bodyPr>
          <a:lstStyle/>
          <a:p>
            <a:pPr rtl="0"/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 sesiones de Consejos de Archivos Locales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9EFD1FD8-37C4-4591-A698-CB3B4B2DE0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0523" y="2264704"/>
            <a:ext cx="2068694" cy="670094"/>
          </a:xfrm>
        </p:spPr>
        <p:txBody>
          <a:bodyPr rtlCol="0">
            <a:normAutofit/>
          </a:bodyPr>
          <a:lstStyle/>
          <a:p>
            <a:pPr rtl="0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15 de junio de 2020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CA59AE5F-3A9D-4E5B-BE20-3802EE56C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03042" y="1377958"/>
            <a:ext cx="2068694" cy="819893"/>
          </a:xfrm>
        </p:spPr>
        <p:txBody>
          <a:bodyPr rtlCol="0">
            <a:no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Establecer programas de capacitación GD</a:t>
            </a:r>
          </a:p>
          <a:p>
            <a:pPr rtl="0"/>
            <a:endParaRPr lang="es-ES" sz="1800" dirty="0">
              <a:latin typeface="Arial" panose="020B0604020202020204" pitchFamily="34" charset="0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1542ED92-E0E5-43BF-A314-F5F899A21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4348" y="5320547"/>
            <a:ext cx="2068694" cy="467094"/>
          </a:xfrm>
        </p:spPr>
        <p:txBody>
          <a:bodyPr rtlCol="0">
            <a:norm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15 de junio de 2020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E698899-451C-4012-A03B-438076B22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8513" y="4580661"/>
            <a:ext cx="2068694" cy="673573"/>
          </a:xfrm>
        </p:spPr>
        <p:txBody>
          <a:bodyPr rtlCol="0">
            <a:noAutofit/>
          </a:bodyPr>
          <a:lstStyle/>
          <a:p>
            <a:pPr rtl="0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Armonización de leyes locales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1B10BBD8-0C9D-4B4E-855D-EE18027468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20551" y="2069497"/>
            <a:ext cx="2068694" cy="1159565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15 de diciembre de 2020</a:t>
            </a:r>
            <a:endParaRPr lang="es-E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168B0C2B-3695-4D6A-AED2-61B1E08049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5654" y="1464220"/>
            <a:ext cx="2068694" cy="391634"/>
          </a:xfrm>
        </p:spPr>
        <p:txBody>
          <a:bodyPr rtlCol="0">
            <a:noAutofit/>
          </a:bodyPr>
          <a:lstStyle/>
          <a:p>
            <a:pPr rtl="0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Implementar SIA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DDF732AD-9B2B-4AB7-A555-574842C41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138" y="5269661"/>
            <a:ext cx="2068694" cy="1159565"/>
          </a:xfrm>
        </p:spPr>
        <p:txBody>
          <a:bodyPr rtlCol="0">
            <a:normAutofit/>
          </a:bodyPr>
          <a:lstStyle/>
          <a:p>
            <a:pPr rtl="0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15 de junio de 2019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13B92369-599A-4F81-A928-2DF2B9E09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8694" y="4600937"/>
            <a:ext cx="2068694" cy="391634"/>
          </a:xfrm>
        </p:spPr>
        <p:txBody>
          <a:bodyPr rtlCol="0">
            <a:noAutofit/>
          </a:bodyPr>
          <a:lstStyle/>
          <a:p>
            <a:pPr rtl="0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 en vigor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25" y="3243027"/>
            <a:ext cx="1763935" cy="7897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39" y="3243027"/>
            <a:ext cx="1333456" cy="80422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048" y="3001651"/>
            <a:ext cx="1084880" cy="103108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904" y="3026326"/>
            <a:ext cx="1085182" cy="10364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8719" y="3329174"/>
            <a:ext cx="594968" cy="59496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7931" y="3329174"/>
            <a:ext cx="594968" cy="594968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3056933" y="153343"/>
            <a:ext cx="7110998" cy="9883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j-ea"/>
                <a:cs typeface="+mj-cs"/>
              </a:rPr>
              <a:t>Hitos en el cumplimiento de la LGA</a:t>
            </a:r>
          </a:p>
        </p:txBody>
      </p:sp>
      <p:sp>
        <p:nvSpPr>
          <p:cNvPr id="28" name="Marcador de número de diapositiva 3"/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37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35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527912BC-6C2F-D642-8DD7-3CB349466FDE}"/>
              </a:ext>
            </a:extLst>
          </p:cNvPr>
          <p:cNvGraphicFramePr>
            <a:graphicFrameLocks/>
          </p:cNvGraphicFramePr>
          <p:nvPr/>
        </p:nvGraphicFramePr>
        <p:xfrm>
          <a:off x="1747820" y="1899450"/>
          <a:ext cx="9171868" cy="378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0989C01-C20D-4461-917F-1F1651BABF4A}"/>
              </a:ext>
            </a:extLst>
          </p:cNvPr>
          <p:cNvSpPr/>
          <p:nvPr/>
        </p:nvSpPr>
        <p:spPr>
          <a:xfrm>
            <a:off x="553686" y="5714640"/>
            <a:ext cx="4027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Ciclo vital: Philip Colidge Brooks , 1940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Concepto de las fases: Ira A. Penn 1989 </a:t>
            </a: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xmlns="" id="{E15D4256-DFFA-945C-690C-9F20910F05CB}"/>
              </a:ext>
            </a:extLst>
          </p:cNvPr>
          <p:cNvSpPr txBox="1"/>
          <p:nvPr/>
        </p:nvSpPr>
        <p:spPr>
          <a:xfrm>
            <a:off x="720940" y="1910716"/>
            <a:ext cx="11039046" cy="707886"/>
          </a:xfrm>
          <a:prstGeom prst="rect">
            <a:avLst/>
          </a:prstGeom>
          <a:solidFill>
            <a:srgbClr val="25C6E3">
              <a:lumMod val="40000"/>
              <a:lumOff val="60000"/>
            </a:srgbClr>
          </a:solidFill>
          <a:ln w="28575">
            <a:solidFill>
              <a:srgbClr val="25C6E3">
                <a:lumMod val="75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XVI. Ciclo vital de los documentos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A las etapas por las que atraviesan los documentos de archivo desde su producción o recepción hasta su baja documental o conservación permanente. (LGA, Art. 4).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xmlns="" id="{AC409C0E-8EA9-B1F2-F8E5-AA1472A84862}"/>
              </a:ext>
            </a:extLst>
          </p:cNvPr>
          <p:cNvGraphicFramePr>
            <a:graphicFrameLocks/>
          </p:cNvGraphicFramePr>
          <p:nvPr/>
        </p:nvGraphicFramePr>
        <p:xfrm>
          <a:off x="1747820" y="1899450"/>
          <a:ext cx="9171868" cy="378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3094310-E372-4698-C9D8-08866661D7A7}"/>
              </a:ext>
            </a:extLst>
          </p:cNvPr>
          <p:cNvGrpSpPr/>
          <p:nvPr/>
        </p:nvGrpSpPr>
        <p:grpSpPr>
          <a:xfrm>
            <a:off x="2409258" y="4137965"/>
            <a:ext cx="7848752" cy="1336137"/>
            <a:chOff x="2567608" y="2992210"/>
            <a:chExt cx="7848752" cy="1336137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7AC0D51E-2E02-4A0C-C29D-7E60419051FE}"/>
                </a:ext>
              </a:extLst>
            </p:cNvPr>
            <p:cNvGrpSpPr/>
            <p:nvPr/>
          </p:nvGrpSpPr>
          <p:grpSpPr>
            <a:xfrm>
              <a:off x="2567608" y="2992210"/>
              <a:ext cx="7848752" cy="1130383"/>
              <a:chOff x="2443000" y="3021284"/>
              <a:chExt cx="7848752" cy="1130383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xmlns="" id="{6EEFD357-4E9D-EDA2-57AB-E95F9B4ECE54}"/>
                  </a:ext>
                </a:extLst>
              </p:cNvPr>
              <p:cNvGrpSpPr/>
              <p:nvPr/>
            </p:nvGrpSpPr>
            <p:grpSpPr>
              <a:xfrm>
                <a:off x="2443000" y="3071667"/>
                <a:ext cx="1080000" cy="1080000"/>
                <a:chOff x="-167819" y="1703178"/>
                <a:chExt cx="1503882" cy="1503882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xmlns="" id="{DE286E90-1DC1-DCAD-8269-9651E0428B9A}"/>
                    </a:ext>
                  </a:extLst>
                </p:cNvPr>
                <p:cNvSpPr/>
                <p:nvPr/>
              </p:nvSpPr>
              <p:spPr>
                <a:xfrm>
                  <a:off x="-167819" y="1703178"/>
                  <a:ext cx="1503882" cy="1503882"/>
                </a:xfrm>
                <a:prstGeom prst="ellipse">
                  <a:avLst/>
                </a:prstGeom>
                <a:solidFill>
                  <a:srgbClr val="5D739A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sp>
            <p:sp>
              <p:nvSpPr>
                <p:cNvPr id="26" name="Elipse 4">
                  <a:extLst>
                    <a:ext uri="{FF2B5EF4-FFF2-40B4-BE49-F238E27FC236}">
                      <a16:creationId xmlns:a16="http://schemas.microsoft.com/office/drawing/2014/main" xmlns="" id="{D922DD8E-DFD0-DF79-5F53-507E2F995D08}"/>
                    </a:ext>
                  </a:extLst>
                </p:cNvPr>
                <p:cNvSpPr txBox="1"/>
                <p:nvPr/>
              </p:nvSpPr>
              <p:spPr>
                <a:xfrm>
                  <a:off x="52419" y="1923416"/>
                  <a:ext cx="1063406" cy="1063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Fase Activa</a:t>
                  </a:r>
                </a:p>
              </p:txBody>
            </p:sp>
          </p:grp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xmlns="" id="{E55B4A79-1D19-2CC7-4D69-3AF10AEE052E}"/>
                  </a:ext>
                </a:extLst>
              </p:cNvPr>
              <p:cNvGrpSpPr/>
              <p:nvPr/>
            </p:nvGrpSpPr>
            <p:grpSpPr>
              <a:xfrm>
                <a:off x="5827496" y="3061277"/>
                <a:ext cx="1080000" cy="1080000"/>
                <a:chOff x="3644210" y="1648543"/>
                <a:chExt cx="1503882" cy="1503882"/>
              </a:xfrm>
              <a:solidFill>
                <a:srgbClr val="6F8183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23" name="Elipse 22">
                  <a:extLst>
                    <a:ext uri="{FF2B5EF4-FFF2-40B4-BE49-F238E27FC236}">
                      <a16:creationId xmlns:a16="http://schemas.microsoft.com/office/drawing/2014/main" xmlns="" id="{D874E568-11B8-2C17-A249-72346066E485}"/>
                    </a:ext>
                  </a:extLst>
                </p:cNvPr>
                <p:cNvSpPr/>
                <p:nvPr/>
              </p:nvSpPr>
              <p:spPr>
                <a:xfrm>
                  <a:off x="3644210" y="1648543"/>
                  <a:ext cx="1503882" cy="150388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sp>
            <p:sp>
              <p:nvSpPr>
                <p:cNvPr id="24" name="Elipse 4">
                  <a:extLst>
                    <a:ext uri="{FF2B5EF4-FFF2-40B4-BE49-F238E27FC236}">
                      <a16:creationId xmlns:a16="http://schemas.microsoft.com/office/drawing/2014/main" xmlns="" id="{0AE0F816-ABBD-96EC-F6DC-29808BBE570A}"/>
                    </a:ext>
                  </a:extLst>
                </p:cNvPr>
                <p:cNvSpPr txBox="1"/>
                <p:nvPr/>
              </p:nvSpPr>
              <p:spPr>
                <a:xfrm>
                  <a:off x="3884146" y="1908897"/>
                  <a:ext cx="1063406" cy="1063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Fase Semi</a:t>
                  </a:r>
                </a:p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activa</a:t>
                  </a:r>
                  <a:r>
                    <a:rPr kumimoji="0" lang="es-MX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	</a:t>
                  </a:r>
                </a:p>
              </p:txBody>
            </p:sp>
          </p:grpSp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xmlns="" id="{CA0126C1-63A0-A626-FE0C-65F5FDFCB9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11752" y="3021284"/>
                <a:ext cx="1080000" cy="1080000"/>
                <a:chOff x="7727565" y="1813091"/>
                <a:chExt cx="1503882" cy="1503882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xmlns="" id="{C1C028E2-4A9A-344D-F277-2C297DB65E4D}"/>
                    </a:ext>
                  </a:extLst>
                </p:cNvPr>
                <p:cNvSpPr/>
                <p:nvPr/>
              </p:nvSpPr>
              <p:spPr>
                <a:xfrm>
                  <a:off x="7727565" y="1813091"/>
                  <a:ext cx="1503882" cy="1503882"/>
                </a:xfrm>
                <a:prstGeom prst="ellipse">
                  <a:avLst/>
                </a:prstGeom>
                <a:solidFill>
                  <a:srgbClr val="5D739A">
                    <a:lumMod val="60000"/>
                    <a:lumOff val="40000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sp>
            <p:sp>
              <p:nvSpPr>
                <p:cNvPr id="22" name="Elipse 4">
                  <a:extLst>
                    <a:ext uri="{FF2B5EF4-FFF2-40B4-BE49-F238E27FC236}">
                      <a16:creationId xmlns:a16="http://schemas.microsoft.com/office/drawing/2014/main" xmlns="" id="{D9D52139-6F14-4B13-25E0-D26D03F5D1DC}"/>
                    </a:ext>
                  </a:extLst>
                </p:cNvPr>
                <p:cNvSpPr txBox="1"/>
                <p:nvPr/>
              </p:nvSpPr>
              <p:spPr>
                <a:xfrm>
                  <a:off x="7827835" y="2020234"/>
                  <a:ext cx="1283644" cy="1063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Fase Histórica</a:t>
                  </a:r>
                </a:p>
              </p:txBody>
            </p:sp>
          </p:grp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xmlns="" id="{789B17E0-DE17-6794-CD62-3069894CF319}"/>
                </a:ext>
              </a:extLst>
            </p:cNvPr>
            <p:cNvGrpSpPr/>
            <p:nvPr/>
          </p:nvGrpSpPr>
          <p:grpSpPr>
            <a:xfrm>
              <a:off x="7320016" y="3792422"/>
              <a:ext cx="1806173" cy="535925"/>
              <a:chOff x="7269588" y="4858603"/>
              <a:chExt cx="1806173" cy="535925"/>
            </a:xfrm>
            <a:solidFill>
              <a:sysClr val="window" lastClr="FFFFFF">
                <a:lumMod val="65000"/>
              </a:sys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6" name="Rectángulo: esquinas redondeadas 15">
                <a:extLst>
                  <a:ext uri="{FF2B5EF4-FFF2-40B4-BE49-F238E27FC236}">
                    <a16:creationId xmlns:a16="http://schemas.microsoft.com/office/drawing/2014/main" xmlns="" id="{E46F6303-5669-A455-83A7-0E9B41C8CBC0}"/>
                  </a:ext>
                </a:extLst>
              </p:cNvPr>
              <p:cNvSpPr/>
              <p:nvPr/>
            </p:nvSpPr>
            <p:spPr>
              <a:xfrm>
                <a:off x="7269588" y="4858603"/>
                <a:ext cx="1806173" cy="535925"/>
              </a:xfrm>
              <a:prstGeom prst="roundRect">
                <a:avLst/>
              </a:prstGeom>
              <a:grpFill/>
              <a:ln w="15875" cap="rnd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xmlns="" id="{C2C6E39D-0630-E731-9EE8-AA32A376C802}"/>
                  </a:ext>
                </a:extLst>
              </p:cNvPr>
              <p:cNvSpPr txBox="1"/>
              <p:nvPr/>
            </p:nvSpPr>
            <p:spPr>
              <a:xfrm>
                <a:off x="7444853" y="4926510"/>
                <a:ext cx="1455642" cy="33855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Eliminación</a:t>
                </a:r>
              </a:p>
            </p:txBody>
          </p:sp>
        </p:grpSp>
        <p:grpSp>
          <p:nvGrpSpPr>
            <p:cNvPr id="12" name="Diagram group">
              <a:extLst>
                <a:ext uri="{FF2B5EF4-FFF2-40B4-BE49-F238E27FC236}">
                  <a16:creationId xmlns:a16="http://schemas.microsoft.com/office/drawing/2014/main" xmlns="" id="{79855349-C26D-9E7D-457D-900072041E9F}"/>
                </a:ext>
              </a:extLst>
            </p:cNvPr>
            <p:cNvGrpSpPr/>
            <p:nvPr/>
          </p:nvGrpSpPr>
          <p:grpSpPr>
            <a:xfrm rot="5400000">
              <a:off x="7967705" y="3187075"/>
              <a:ext cx="510794" cy="597532"/>
              <a:chOff x="6031578" y="1595945"/>
              <a:chExt cx="510794" cy="597532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xmlns="" id="{55DA9A0A-5B4E-6F1C-21F5-4831BA19C982}"/>
                  </a:ext>
                </a:extLst>
              </p:cNvPr>
              <p:cNvGrpSpPr/>
              <p:nvPr/>
            </p:nvGrpSpPr>
            <p:grpSpPr>
              <a:xfrm>
                <a:off x="6031578" y="1595945"/>
                <a:ext cx="510794" cy="597532"/>
                <a:chOff x="6031578" y="1595945"/>
                <a:chExt cx="510794" cy="597532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4" name="Flecha: a la derecha 13">
                  <a:extLst>
                    <a:ext uri="{FF2B5EF4-FFF2-40B4-BE49-F238E27FC236}">
                      <a16:creationId xmlns:a16="http://schemas.microsoft.com/office/drawing/2014/main" xmlns="" id="{09795A2A-E87C-039D-C8B4-9BA976B3F5CC}"/>
                    </a:ext>
                  </a:extLst>
                </p:cNvPr>
                <p:cNvSpPr/>
                <p:nvPr/>
              </p:nvSpPr>
              <p:spPr>
                <a:xfrm>
                  <a:off x="6031578" y="1595945"/>
                  <a:ext cx="510794" cy="597532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CFE2E7">
                    <a:lumMod val="75000"/>
                  </a:srgbClr>
                </a:solidFill>
                <a:ln>
                  <a:noFill/>
                </a:ln>
                <a:effectLst/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</p:sp>
            <p:sp>
              <p:nvSpPr>
                <p:cNvPr id="15" name="Flecha: a la derecha 4">
                  <a:extLst>
                    <a:ext uri="{FF2B5EF4-FFF2-40B4-BE49-F238E27FC236}">
                      <a16:creationId xmlns:a16="http://schemas.microsoft.com/office/drawing/2014/main" xmlns="" id="{4DF0FA84-642B-DEC8-0E51-AC6239DEB91A}"/>
                    </a:ext>
                  </a:extLst>
                </p:cNvPr>
                <p:cNvSpPr txBox="1"/>
                <p:nvPr/>
              </p:nvSpPr>
              <p:spPr>
                <a:xfrm>
                  <a:off x="6031578" y="1715451"/>
                  <a:ext cx="357556" cy="358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11112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xmlns="" id="{D3FE1C76-A861-44BB-57A4-C50A679707F2}"/>
              </a:ext>
            </a:extLst>
          </p:cNvPr>
          <p:cNvSpPr txBox="1">
            <a:spLocks/>
          </p:cNvSpPr>
          <p:nvPr/>
        </p:nvSpPr>
        <p:spPr>
          <a:xfrm>
            <a:off x="553686" y="417186"/>
            <a:ext cx="10515600" cy="9614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triel" panose="02000503000000020004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triel" panose="02000503000000020004" pitchFamily="2" charset="0"/>
                <a:ea typeface="+mj-ea"/>
                <a:cs typeface="Arial" panose="020B0604020202020204" pitchFamily="34" charset="0"/>
              </a:rPr>
              <a:t>El archivo de trámite, su función en el ciclo vital de los documentos</a:t>
            </a:r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xmlns="" id="{DE9A81B2-ED06-E91D-E95B-749A02E8ACD7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38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87145D8A-46B8-094B-310A-4B87348F12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4239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/>
              <a:t>El </a:t>
            </a:r>
            <a:r>
              <a:rPr lang="es-MX" sz="3100" b="1" dirty="0"/>
              <a:t>Archivo</a:t>
            </a:r>
            <a:r>
              <a:rPr lang="es-MX" sz="3200" b="1" dirty="0"/>
              <a:t> de Trámite</a:t>
            </a:r>
          </a:p>
        </p:txBody>
      </p:sp>
      <p:graphicFrame>
        <p:nvGraphicFramePr>
          <p:cNvPr id="25" name="6 Diagrama">
            <a:extLst>
              <a:ext uri="{FF2B5EF4-FFF2-40B4-BE49-F238E27FC236}">
                <a16:creationId xmlns:a16="http://schemas.microsoft.com/office/drawing/2014/main" xmlns="" id="{89AA61E3-D239-E627-3FF5-211B0AA115F3}"/>
              </a:ext>
            </a:extLst>
          </p:cNvPr>
          <p:cNvGraphicFramePr/>
          <p:nvPr/>
        </p:nvGraphicFramePr>
        <p:xfrm>
          <a:off x="1775520" y="2418428"/>
          <a:ext cx="9193376" cy="369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11 CuadroTexto">
            <a:extLst>
              <a:ext uri="{FF2B5EF4-FFF2-40B4-BE49-F238E27FC236}">
                <a16:creationId xmlns:a16="http://schemas.microsoft.com/office/drawing/2014/main" xmlns="" id="{98501DA7-3B71-7AA8-667C-09BA79272527}"/>
              </a:ext>
            </a:extLst>
          </p:cNvPr>
          <p:cNvSpPr txBox="1"/>
          <p:nvPr/>
        </p:nvSpPr>
        <p:spPr>
          <a:xfrm>
            <a:off x="1345141" y="1014560"/>
            <a:ext cx="9217023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25C6E3">
                <a:lumMod val="75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II. Archivo de trámite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Al integrado por documentos de archivo de uso cotidiano y necesario para el ejercicio de las atribuciones y funciones de los sujetos obligados (LGA, Art. 4).</a:t>
            </a:r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xmlns="" id="{D86078DC-788B-80C2-D89A-4D9CF460F08F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39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1784" y="105818"/>
            <a:ext cx="10068960" cy="499663"/>
          </a:xfrm>
        </p:spPr>
        <p:txBody>
          <a:bodyPr>
            <a:normAutofit fontScale="90000"/>
          </a:bodyPr>
          <a:lstStyle/>
          <a:p>
            <a:r>
              <a:rPr lang="es-MX" dirty="0"/>
              <a:t>Evolución del marco normativo en México</a:t>
            </a:r>
          </a:p>
        </p:txBody>
      </p:sp>
      <p:cxnSp>
        <p:nvCxnSpPr>
          <p:cNvPr id="4" name="Straight Connector 11"/>
          <p:cNvCxnSpPr/>
          <p:nvPr/>
        </p:nvCxnSpPr>
        <p:spPr>
          <a:xfrm>
            <a:off x="870607" y="3222325"/>
            <a:ext cx="103663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grpSp>
        <p:nvGrpSpPr>
          <p:cNvPr id="5" name="Group 12"/>
          <p:cNvGrpSpPr/>
          <p:nvPr/>
        </p:nvGrpSpPr>
        <p:grpSpPr>
          <a:xfrm>
            <a:off x="1337270" y="3148549"/>
            <a:ext cx="792088" cy="1369765"/>
            <a:chOff x="1379476" y="3717032"/>
            <a:chExt cx="792088" cy="1369765"/>
          </a:xfrm>
        </p:grpSpPr>
        <p:cxnSp>
          <p:nvCxnSpPr>
            <p:cNvPr id="6" name="Straight Connector 13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noFill/>
            <a:ln w="6350" cap="flat" cmpd="sng" algn="ctr">
              <a:solidFill>
                <a:srgbClr val="2D3E50"/>
              </a:solidFill>
              <a:prstDash val="dash"/>
              <a:miter lim="800000"/>
            </a:ln>
            <a:effectLst/>
          </p:spPr>
        </p:cxnSp>
        <p:sp>
          <p:nvSpPr>
            <p:cNvPr id="7" name="Oval 14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D035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" name="Oval 15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D3E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ntAwesome" pitchFamily="2" charset="0"/>
                  <a:ea typeface="+mn-ea"/>
                  <a:cs typeface="+mn-cs"/>
                </a:rPr>
                <a:t>1917</a:t>
              </a: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3043860" y="1908615"/>
            <a:ext cx="792088" cy="1369765"/>
            <a:chOff x="2570677" y="3717032"/>
            <a:chExt cx="792088" cy="1369765"/>
          </a:xfrm>
        </p:grpSpPr>
        <p:cxnSp>
          <p:nvCxnSpPr>
            <p:cNvPr id="10" name="Straight Connector 17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noFill/>
            <a:ln w="6350" cap="flat" cmpd="sng" algn="ctr">
              <a:solidFill>
                <a:srgbClr val="8D44AD"/>
              </a:solidFill>
              <a:prstDash val="dash"/>
              <a:miter lim="800000"/>
            </a:ln>
            <a:effectLst/>
          </p:spPr>
        </p:cxnSp>
        <p:sp>
          <p:nvSpPr>
            <p:cNvPr id="11" name="Oval 18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D035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" name="Oval 19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8D44A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8D44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ntAwesome" pitchFamily="2" charset="0"/>
                  <a:ea typeface="+mn-ea"/>
                  <a:cs typeface="+mn-cs"/>
                </a:rPr>
                <a:t>1977</a:t>
              </a: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4750450" y="3148549"/>
            <a:ext cx="792088" cy="1369765"/>
            <a:chOff x="1379476" y="3717032"/>
            <a:chExt cx="792088" cy="1369765"/>
          </a:xfrm>
        </p:grpSpPr>
        <p:cxnSp>
          <p:nvCxnSpPr>
            <p:cNvPr id="14" name="Straight Connector 21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noFill/>
            <a:ln w="6350" cap="flat" cmpd="sng" algn="ctr">
              <a:solidFill>
                <a:srgbClr val="297FB8"/>
              </a:solidFill>
              <a:prstDash val="dash"/>
              <a:miter lim="800000"/>
            </a:ln>
            <a:effectLst/>
          </p:spPr>
        </p:cxnSp>
        <p:sp>
          <p:nvSpPr>
            <p:cNvPr id="15" name="Oval 22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D035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Oval 23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97F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97F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ntAwesome" pitchFamily="2" charset="0"/>
                  <a:ea typeface="+mn-ea"/>
                  <a:cs typeface="+mn-cs"/>
                </a:rPr>
                <a:t>2002</a:t>
              </a:r>
            </a:p>
          </p:txBody>
        </p:sp>
      </p:grpSp>
      <p:grpSp>
        <p:nvGrpSpPr>
          <p:cNvPr id="17" name="Group 24"/>
          <p:cNvGrpSpPr/>
          <p:nvPr/>
        </p:nvGrpSpPr>
        <p:grpSpPr>
          <a:xfrm>
            <a:off x="6457040" y="1908615"/>
            <a:ext cx="792088" cy="1369765"/>
            <a:chOff x="2570677" y="3717032"/>
            <a:chExt cx="792088" cy="1369765"/>
          </a:xfrm>
        </p:grpSpPr>
        <p:cxnSp>
          <p:nvCxnSpPr>
            <p:cNvPr id="18" name="Straight Connector 25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noFill/>
            <a:ln w="6350" cap="flat" cmpd="sng" algn="ctr">
              <a:solidFill>
                <a:srgbClr val="27AE61"/>
              </a:solidFill>
              <a:prstDash val="dash"/>
              <a:miter lim="800000"/>
            </a:ln>
            <a:effectLst/>
          </p:spPr>
        </p:cxnSp>
        <p:sp>
          <p:nvSpPr>
            <p:cNvPr id="19" name="Oval 26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D035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0" name="Oval 27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ntAwesome" pitchFamily="2" charset="0"/>
                  <a:ea typeface="+mn-ea"/>
                  <a:cs typeface="+mn-cs"/>
                </a:rPr>
                <a:t>2007</a:t>
              </a:r>
            </a:p>
          </p:txBody>
        </p:sp>
      </p:grpSp>
      <p:grpSp>
        <p:nvGrpSpPr>
          <p:cNvPr id="21" name="Group 28"/>
          <p:cNvGrpSpPr/>
          <p:nvPr/>
        </p:nvGrpSpPr>
        <p:grpSpPr>
          <a:xfrm>
            <a:off x="8163630" y="3148549"/>
            <a:ext cx="792088" cy="1369765"/>
            <a:chOff x="1379476" y="3717032"/>
            <a:chExt cx="792088" cy="1369765"/>
          </a:xfrm>
        </p:grpSpPr>
        <p:cxnSp>
          <p:nvCxnSpPr>
            <p:cNvPr id="22" name="Straight Connector 29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noFill/>
            <a:ln w="6350" cap="flat" cmpd="sng" algn="ctr">
              <a:solidFill>
                <a:srgbClr val="E84C3D"/>
              </a:solidFill>
              <a:prstDash val="dash"/>
              <a:miter lim="800000"/>
            </a:ln>
            <a:effectLst/>
          </p:spPr>
        </p:cxnSp>
        <p:sp>
          <p:nvSpPr>
            <p:cNvPr id="23" name="Oval 30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D035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4" name="Oval 31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84C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84C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ntAwesome" pitchFamily="2" charset="0"/>
                  <a:ea typeface="+mn-ea"/>
                  <a:cs typeface="+mn-cs"/>
                </a:rPr>
                <a:t>2012</a:t>
              </a:r>
            </a:p>
          </p:txBody>
        </p:sp>
      </p:grpSp>
      <p:grpSp>
        <p:nvGrpSpPr>
          <p:cNvPr id="25" name="Group 32"/>
          <p:cNvGrpSpPr/>
          <p:nvPr/>
        </p:nvGrpSpPr>
        <p:grpSpPr>
          <a:xfrm>
            <a:off x="9870218" y="1908615"/>
            <a:ext cx="792088" cy="1369765"/>
            <a:chOff x="2570677" y="3717032"/>
            <a:chExt cx="792088" cy="1369765"/>
          </a:xfrm>
        </p:grpSpPr>
        <p:cxnSp>
          <p:nvCxnSpPr>
            <p:cNvPr id="26" name="Straight Connector 33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noFill/>
            <a:ln w="6350" cap="flat" cmpd="sng" algn="ctr">
              <a:solidFill>
                <a:srgbClr val="F39C11"/>
              </a:solidFill>
              <a:prstDash val="dash"/>
              <a:miter lim="800000"/>
            </a:ln>
            <a:effectLst/>
          </p:spPr>
        </p:cxnSp>
        <p:sp>
          <p:nvSpPr>
            <p:cNvPr id="27" name="Oval 34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D035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" name="Oval 35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ntAwesome" pitchFamily="2" charset="0"/>
                  <a:ea typeface="+mn-ea"/>
                  <a:cs typeface="+mn-cs"/>
                </a:rPr>
                <a:t>2014</a:t>
              </a:r>
            </a:p>
          </p:txBody>
        </p:sp>
      </p:grpSp>
      <p:grpSp>
        <p:nvGrpSpPr>
          <p:cNvPr id="29" name="Group 39"/>
          <p:cNvGrpSpPr/>
          <p:nvPr/>
        </p:nvGrpSpPr>
        <p:grpSpPr>
          <a:xfrm>
            <a:off x="4275825" y="4652349"/>
            <a:ext cx="1980916" cy="778968"/>
            <a:chOff x="1071320" y="5111713"/>
            <a:chExt cx="1694888" cy="778968"/>
          </a:xfrm>
        </p:grpSpPr>
        <p:sp>
          <p:nvSpPr>
            <p:cNvPr id="30" name="TextBox 40"/>
            <p:cNvSpPr txBox="1"/>
            <p:nvPr/>
          </p:nvSpPr>
          <p:spPr>
            <a:xfrm>
              <a:off x="1179069" y="5111713"/>
              <a:ext cx="1276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Reglamento</a:t>
              </a:r>
            </a:p>
          </p:txBody>
        </p:sp>
        <p:sp>
          <p:nvSpPr>
            <p:cNvPr id="31" name="TextBox 41"/>
            <p:cNvSpPr txBox="1"/>
            <p:nvPr/>
          </p:nvSpPr>
          <p:spPr>
            <a:xfrm>
              <a:off x="1071320" y="5429016"/>
              <a:ext cx="1694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Capítulo VII. Organización de archivos.</a:t>
              </a:r>
            </a:p>
          </p:txBody>
        </p:sp>
      </p:grpSp>
      <p:grpSp>
        <p:nvGrpSpPr>
          <p:cNvPr id="32" name="Group 42"/>
          <p:cNvGrpSpPr/>
          <p:nvPr/>
        </p:nvGrpSpPr>
        <p:grpSpPr>
          <a:xfrm>
            <a:off x="6020151" y="4597132"/>
            <a:ext cx="5633467" cy="579811"/>
            <a:chOff x="493896" y="5079302"/>
            <a:chExt cx="3236559" cy="579811"/>
          </a:xfrm>
        </p:grpSpPr>
        <p:sp>
          <p:nvSpPr>
            <p:cNvPr id="33" name="TextBox 43"/>
            <p:cNvSpPr txBox="1"/>
            <p:nvPr/>
          </p:nvSpPr>
          <p:spPr>
            <a:xfrm>
              <a:off x="1491640" y="5079302"/>
              <a:ext cx="973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Lineamientos </a:t>
              </a:r>
            </a:p>
            <a:p>
              <a:pPr algn="ctr"/>
              <a:r>
                <a:rPr lang="en-US" sz="1000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(2015)</a:t>
              </a:r>
            </a:p>
          </p:txBody>
        </p:sp>
        <p:sp>
          <p:nvSpPr>
            <p:cNvPr id="34" name="TextBox 44"/>
            <p:cNvSpPr txBox="1"/>
            <p:nvPr/>
          </p:nvSpPr>
          <p:spPr>
            <a:xfrm>
              <a:off x="493896" y="5382114"/>
              <a:ext cx="3236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45"/>
          <p:cNvGrpSpPr/>
          <p:nvPr/>
        </p:nvGrpSpPr>
        <p:grpSpPr>
          <a:xfrm>
            <a:off x="2173123" y="983794"/>
            <a:ext cx="2641187" cy="964061"/>
            <a:chOff x="1071320" y="5111286"/>
            <a:chExt cx="1367812" cy="964061"/>
          </a:xfrm>
        </p:grpSpPr>
        <p:sp>
          <p:nvSpPr>
            <p:cNvPr id="36" name="TextBox 46"/>
            <p:cNvSpPr txBox="1"/>
            <p:nvPr/>
          </p:nvSpPr>
          <p:spPr>
            <a:xfrm>
              <a:off x="1521742" y="5111286"/>
              <a:ext cx="411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Art. 6</a:t>
              </a:r>
            </a:p>
          </p:txBody>
        </p:sp>
        <p:sp>
          <p:nvSpPr>
            <p:cNvPr id="37" name="TextBox 47"/>
            <p:cNvSpPr txBox="1"/>
            <p:nvPr/>
          </p:nvSpPr>
          <p:spPr>
            <a:xfrm>
              <a:off x="1071320" y="5429016"/>
              <a:ext cx="1367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dirty="0">
                  <a:solidFill>
                    <a:prstClr val="black"/>
                  </a:solidFill>
                  <a:latin typeface="Gill Sans MT"/>
                </a:rPr>
                <a:t>“El derecho a la información será garantizado por el Estado.”</a:t>
              </a:r>
            </a:p>
            <a:p>
              <a:pPr algn="just"/>
              <a:endParaRPr lang="en-US" sz="12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up 48"/>
          <p:cNvGrpSpPr/>
          <p:nvPr/>
        </p:nvGrpSpPr>
        <p:grpSpPr>
          <a:xfrm>
            <a:off x="4936816" y="766676"/>
            <a:ext cx="4018902" cy="1240633"/>
            <a:chOff x="780660" y="5111713"/>
            <a:chExt cx="2308952" cy="1240633"/>
          </a:xfrm>
        </p:grpSpPr>
        <p:sp>
          <p:nvSpPr>
            <p:cNvPr id="39" name="TextBox 49"/>
            <p:cNvSpPr txBox="1"/>
            <p:nvPr/>
          </p:nvSpPr>
          <p:spPr>
            <a:xfrm>
              <a:off x="1690657" y="5111713"/>
              <a:ext cx="456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Art. 6</a:t>
              </a:r>
            </a:p>
          </p:txBody>
        </p:sp>
        <p:sp>
          <p:nvSpPr>
            <p:cNvPr id="40" name="TextBox 50"/>
            <p:cNvSpPr txBox="1"/>
            <p:nvPr/>
          </p:nvSpPr>
          <p:spPr>
            <a:xfrm>
              <a:off x="780660" y="5429016"/>
              <a:ext cx="23089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50" dirty="0">
                  <a:solidFill>
                    <a:prstClr val="black"/>
                  </a:solidFill>
                  <a:latin typeface="Gill Sans MT"/>
                </a:rPr>
                <a:t>“Los S.O.. deberán preservar sus documentos en archivos administrativos actualizados y publicarán a través de los medios electrónicos disponibles, la información completa y actualizada sobre sus indicadores de gestión y el ejercicio de los recursos públicos.”</a:t>
              </a:r>
            </a:p>
            <a:p>
              <a:pPr algn="just"/>
              <a:endParaRPr lang="en-US" sz="12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52"/>
          <p:cNvSpPr txBox="1"/>
          <p:nvPr/>
        </p:nvSpPr>
        <p:spPr>
          <a:xfrm>
            <a:off x="9856210" y="1379377"/>
            <a:ext cx="79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6</a:t>
            </a:r>
          </a:p>
        </p:txBody>
      </p:sp>
      <p:grpSp>
        <p:nvGrpSpPr>
          <p:cNvPr id="42" name="Group 54"/>
          <p:cNvGrpSpPr/>
          <p:nvPr/>
        </p:nvGrpSpPr>
        <p:grpSpPr>
          <a:xfrm>
            <a:off x="354363" y="4624473"/>
            <a:ext cx="2757897" cy="582211"/>
            <a:chOff x="539813" y="5141880"/>
            <a:chExt cx="2757897" cy="582211"/>
          </a:xfrm>
        </p:grpSpPr>
        <p:sp>
          <p:nvSpPr>
            <p:cNvPr id="43" name="TextBox 55"/>
            <p:cNvSpPr txBox="1"/>
            <p:nvPr/>
          </p:nvSpPr>
          <p:spPr>
            <a:xfrm>
              <a:off x="1419938" y="5141880"/>
              <a:ext cx="794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Art. 6</a:t>
              </a:r>
            </a:p>
          </p:txBody>
        </p:sp>
        <p:sp>
          <p:nvSpPr>
            <p:cNvPr id="44" name="TextBox 56"/>
            <p:cNvSpPr txBox="1"/>
            <p:nvPr/>
          </p:nvSpPr>
          <p:spPr>
            <a:xfrm>
              <a:off x="539813" y="5447092"/>
              <a:ext cx="2757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Derecho a la libertad de expression.</a:t>
              </a:r>
            </a:p>
          </p:txBody>
        </p:sp>
      </p:grpSp>
      <p:sp>
        <p:nvSpPr>
          <p:cNvPr id="45" name="Rectangle 4"/>
          <p:cNvSpPr/>
          <p:nvPr/>
        </p:nvSpPr>
        <p:spPr>
          <a:xfrm>
            <a:off x="1021418" y="2606335"/>
            <a:ext cx="142378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</a:rPr>
              <a:t>CPEUM</a:t>
            </a:r>
            <a:endParaRPr lang="en-US" sz="2800" dirty="0">
              <a:solidFill>
                <a:srgbClr val="44546A"/>
              </a:solidFill>
              <a:latin typeface="Gill Sans MT"/>
            </a:endParaRPr>
          </a:p>
        </p:txBody>
      </p:sp>
      <p:sp>
        <p:nvSpPr>
          <p:cNvPr id="46" name="Rectangle 59"/>
          <p:cNvSpPr/>
          <p:nvPr/>
        </p:nvSpPr>
        <p:spPr>
          <a:xfrm>
            <a:off x="2728007" y="3327680"/>
            <a:ext cx="142378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</a:rPr>
              <a:t>CPEUM</a:t>
            </a:r>
            <a:endParaRPr lang="en-US" sz="2800" dirty="0">
              <a:solidFill>
                <a:srgbClr val="44546A"/>
              </a:solidFill>
              <a:latin typeface="Gill Sans MT"/>
            </a:endParaRPr>
          </a:p>
        </p:txBody>
      </p:sp>
      <p:sp>
        <p:nvSpPr>
          <p:cNvPr id="47" name="Rectangle 61"/>
          <p:cNvSpPr/>
          <p:nvPr/>
        </p:nvSpPr>
        <p:spPr>
          <a:xfrm>
            <a:off x="6141189" y="3327680"/>
            <a:ext cx="142378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</a:rPr>
              <a:t>CPEUM</a:t>
            </a:r>
            <a:endParaRPr lang="en-US" sz="2800" dirty="0">
              <a:solidFill>
                <a:srgbClr val="44546A"/>
              </a:solidFill>
              <a:latin typeface="Gill Sans MT"/>
            </a:endParaRPr>
          </a:p>
        </p:txBody>
      </p:sp>
      <p:sp>
        <p:nvSpPr>
          <p:cNvPr id="48" name="Rectangle 62"/>
          <p:cNvSpPr/>
          <p:nvPr/>
        </p:nvSpPr>
        <p:spPr>
          <a:xfrm>
            <a:off x="8167133" y="2606335"/>
            <a:ext cx="78874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</a:rPr>
              <a:t>LFA</a:t>
            </a:r>
            <a:endParaRPr lang="en-US" sz="2800" dirty="0">
              <a:solidFill>
                <a:srgbClr val="44546A"/>
              </a:solidFill>
              <a:latin typeface="Gill Sans MT"/>
            </a:endParaRPr>
          </a:p>
        </p:txBody>
      </p:sp>
      <p:sp>
        <p:nvSpPr>
          <p:cNvPr id="49" name="Rectangle 63"/>
          <p:cNvSpPr/>
          <p:nvPr/>
        </p:nvSpPr>
        <p:spPr>
          <a:xfrm>
            <a:off x="9554367" y="3327680"/>
            <a:ext cx="142378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</a:rPr>
              <a:t>CPEUM</a:t>
            </a:r>
            <a:endParaRPr lang="en-US" sz="2800" dirty="0">
              <a:solidFill>
                <a:srgbClr val="44546A"/>
              </a:solidFill>
              <a:latin typeface="Gill Sans MT"/>
            </a:endParaRPr>
          </a:p>
        </p:txBody>
      </p:sp>
      <p:sp>
        <p:nvSpPr>
          <p:cNvPr id="50" name="Rectangle 59"/>
          <p:cNvSpPr/>
          <p:nvPr/>
        </p:nvSpPr>
        <p:spPr>
          <a:xfrm>
            <a:off x="4351917" y="2569275"/>
            <a:ext cx="158915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</a:rPr>
              <a:t>LFTAIPG</a:t>
            </a:r>
            <a:endParaRPr lang="en-US" sz="2800" dirty="0">
              <a:solidFill>
                <a:srgbClr val="44546A"/>
              </a:solidFill>
              <a:latin typeface="Gill Sans MT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9450594" y="983794"/>
            <a:ext cx="1786388" cy="4447523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88" y="4242113"/>
            <a:ext cx="1006620" cy="58652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4" b="96296" l="10000" r="90000">
                        <a14:foregroundMark x1="68235" y1="20202" x2="68235" y2="20202"/>
                        <a14:foregroundMark x1="71176" y1="4714" x2="71176" y2="4714"/>
                        <a14:foregroundMark x1="58824" y1="2020" x2="58824" y2="2020"/>
                        <a14:foregroundMark x1="85294" y1="88889" x2="85294" y2="88889"/>
                        <a14:foregroundMark x1="85294" y1="75758" x2="85294" y2="75758"/>
                        <a14:foregroundMark x1="84118" y1="96296" x2="84118" y2="96296"/>
                        <a14:foregroundMark x1="65882" y1="89226" x2="65882" y2="89226"/>
                        <a14:foregroundMark x1="32353" y1="83838" x2="32353" y2="83838"/>
                        <a14:foregroundMark x1="11765" y1="87205" x2="11765" y2="87205"/>
                        <a14:foregroundMark x1="12353" y1="78114" x2="12353" y2="78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2382" y="3967318"/>
            <a:ext cx="407259" cy="711505"/>
          </a:xfrm>
          <a:prstGeom prst="rect">
            <a:avLst/>
          </a:prstGeom>
        </p:spPr>
      </p:pic>
      <p:sp>
        <p:nvSpPr>
          <p:cNvPr id="54" name="Marcador de número de diapositiva 3">
            <a:extLst>
              <a:ext uri="{FF2B5EF4-FFF2-40B4-BE49-F238E27FC236}">
                <a16:creationId xmlns:a16="http://schemas.microsoft.com/office/drawing/2014/main" xmlns="" id="{C7F6DDAC-3561-B4FB-7D68-228B14B5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1463" y="6521166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9611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 1">
            <a:extLst>
              <a:ext uri="{FF2B5EF4-FFF2-40B4-BE49-F238E27FC236}">
                <a16:creationId xmlns:a16="http://schemas.microsoft.com/office/drawing/2014/main" xmlns="" id="{0771ECEC-5A1C-4FC5-B226-3328D4D963FC}"/>
              </a:ext>
            </a:extLst>
          </p:cNvPr>
          <p:cNvSpPr txBox="1">
            <a:spLocks/>
          </p:cNvSpPr>
          <p:nvPr/>
        </p:nvSpPr>
        <p:spPr>
          <a:xfrm>
            <a:off x="1439157" y="475350"/>
            <a:ext cx="9469475" cy="852005"/>
          </a:xfrm>
          <a:prstGeom prst="rect">
            <a:avLst/>
          </a:prstGeom>
          <a:solidFill>
            <a:srgbClr val="CFCFDB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9929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operadores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del Archivo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Trámite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triel" panose="02000503000000020004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1520748" y="4821299"/>
            <a:ext cx="9228843" cy="707886"/>
          </a:xfrm>
          <a:prstGeom prst="rect">
            <a:avLst/>
          </a:prstGeom>
          <a:solidFill>
            <a:srgbClr val="25C6E3">
              <a:lumMod val="40000"/>
              <a:lumOff val="60000"/>
            </a:srgbClr>
          </a:solidFill>
          <a:ln w="28575">
            <a:solidFill>
              <a:srgbClr val="25C6E3">
                <a:lumMod val="75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titular de cada área o unidad  debe nombrar al responsables del archivo de trámite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Artículo 21, LGA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137" y="1843727"/>
            <a:ext cx="5727116" cy="26971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54873" y="1976596"/>
            <a:ext cx="1283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22225">
                  <a:solidFill>
                    <a:srgbClr val="C830CC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592992" y="1976596"/>
            <a:ext cx="20751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C830CC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Servidores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C830CC"/>
                  </a:solidFill>
                  <a:prstDash val="solid"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públicos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1663B60-A030-D772-85E7-D495995DFED5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40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26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4">
            <a:extLst>
              <a:ext uri="{FF2B5EF4-FFF2-40B4-BE49-F238E27FC236}">
                <a16:creationId xmlns:a16="http://schemas.microsoft.com/office/drawing/2014/main" xmlns="" id="{522A5C74-DECE-4241-8558-0E10F833FF27}"/>
              </a:ext>
            </a:extLst>
          </p:cNvPr>
          <p:cNvGrpSpPr/>
          <p:nvPr/>
        </p:nvGrpSpPr>
        <p:grpSpPr>
          <a:xfrm>
            <a:off x="483957" y="1988581"/>
            <a:ext cx="11708043" cy="1650504"/>
            <a:chOff x="725872" y="2982872"/>
            <a:chExt cx="17560541" cy="2475756"/>
          </a:xfrm>
        </p:grpSpPr>
        <p:sp>
          <p:nvSpPr>
            <p:cNvPr id="9" name="正方形/長方形 24">
              <a:extLst>
                <a:ext uri="{FF2B5EF4-FFF2-40B4-BE49-F238E27FC236}">
                  <a16:creationId xmlns:a16="http://schemas.microsoft.com/office/drawing/2014/main" xmlns="" id="{F2F0D324-626D-4F90-B31F-8130C4674DEC}"/>
                </a:ext>
              </a:extLst>
            </p:cNvPr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" name="正方形/長方形 4">
              <a:extLst>
                <a:ext uri="{FF2B5EF4-FFF2-40B4-BE49-F238E27FC236}">
                  <a16:creationId xmlns:a16="http://schemas.microsoft.com/office/drawing/2014/main" xmlns="" id="{FD00346A-1E39-4DB1-9EA3-58FD5CFBC102}"/>
                </a:ext>
              </a:extLst>
            </p:cNvPr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1" name="正方形/長方形 24">
              <a:extLst>
                <a:ext uri="{FF2B5EF4-FFF2-40B4-BE49-F238E27FC236}">
                  <a16:creationId xmlns:a16="http://schemas.microsoft.com/office/drawing/2014/main" xmlns="" id="{D9F3B0EA-975C-4134-8487-6CAB99A53762}"/>
                </a:ext>
              </a:extLst>
            </p:cNvPr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grpSp>
        <p:nvGrpSpPr>
          <p:cNvPr id="12" name="グループ化 5">
            <a:extLst>
              <a:ext uri="{FF2B5EF4-FFF2-40B4-BE49-F238E27FC236}">
                <a16:creationId xmlns:a16="http://schemas.microsoft.com/office/drawing/2014/main" xmlns="" id="{FB99BD69-295C-4CCA-975C-5AFBE17D274C}"/>
              </a:ext>
            </a:extLst>
          </p:cNvPr>
          <p:cNvGrpSpPr/>
          <p:nvPr/>
        </p:nvGrpSpPr>
        <p:grpSpPr>
          <a:xfrm>
            <a:off x="325279" y="2909557"/>
            <a:ext cx="11866721" cy="888193"/>
            <a:chOff x="487876" y="4364335"/>
            <a:chExt cx="17798537" cy="1332290"/>
          </a:xfrm>
        </p:grpSpPr>
        <p:sp>
          <p:nvSpPr>
            <p:cNvPr id="13" name="正方形/長方形 23">
              <a:extLst>
                <a:ext uri="{FF2B5EF4-FFF2-40B4-BE49-F238E27FC236}">
                  <a16:creationId xmlns:a16="http://schemas.microsoft.com/office/drawing/2014/main" xmlns="" id="{F7ABCDA9-E957-4EEE-A622-AA8F378DB347}"/>
                </a:ext>
              </a:extLst>
            </p:cNvPr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4" name="正方形/長方形 25">
              <a:extLst>
                <a:ext uri="{FF2B5EF4-FFF2-40B4-BE49-F238E27FC236}">
                  <a16:creationId xmlns:a16="http://schemas.microsoft.com/office/drawing/2014/main" xmlns="" id="{94D357F9-CF64-454B-A7A9-3741BE92F2D9}"/>
                </a:ext>
              </a:extLst>
            </p:cNvPr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5" name="直角三角形 31">
              <a:extLst>
                <a:ext uri="{FF2B5EF4-FFF2-40B4-BE49-F238E27FC236}">
                  <a16:creationId xmlns:a16="http://schemas.microsoft.com/office/drawing/2014/main" xmlns="" id="{6A61B12C-2EB8-4E27-9D2A-81B55555DB1D}"/>
                </a:ext>
              </a:extLst>
            </p:cNvPr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grpSp>
        <p:nvGrpSpPr>
          <p:cNvPr id="16" name="グループ化 36">
            <a:extLst>
              <a:ext uri="{FF2B5EF4-FFF2-40B4-BE49-F238E27FC236}">
                <a16:creationId xmlns:a16="http://schemas.microsoft.com/office/drawing/2014/main" xmlns="" id="{444B75CA-596E-4922-AD4C-9BC53BDFF467}"/>
              </a:ext>
            </a:extLst>
          </p:cNvPr>
          <p:cNvGrpSpPr/>
          <p:nvPr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17" name="正方形/長方形 30">
              <a:extLst>
                <a:ext uri="{FF2B5EF4-FFF2-40B4-BE49-F238E27FC236}">
                  <a16:creationId xmlns:a16="http://schemas.microsoft.com/office/drawing/2014/main" xmlns="" id="{58B4E468-286B-4A85-8A33-D59A43E22AB3}"/>
                </a:ext>
              </a:extLst>
            </p:cNvPr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8" name="正方形/長方形 4">
              <a:extLst>
                <a:ext uri="{FF2B5EF4-FFF2-40B4-BE49-F238E27FC236}">
                  <a16:creationId xmlns:a16="http://schemas.microsoft.com/office/drawing/2014/main" xmlns="" id="{B61080FC-7DBF-4FF3-BCF5-ADC2E30DF108}"/>
                </a:ext>
              </a:extLst>
            </p:cNvPr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9" name="正方形/長方形 24">
              <a:extLst>
                <a:ext uri="{FF2B5EF4-FFF2-40B4-BE49-F238E27FC236}">
                  <a16:creationId xmlns:a16="http://schemas.microsoft.com/office/drawing/2014/main" xmlns="" id="{3E6F8DE2-A4C8-41E8-A1D3-499B44D1632C}"/>
                </a:ext>
              </a:extLst>
            </p:cNvPr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grpSp>
        <p:nvGrpSpPr>
          <p:cNvPr id="20" name="グループ化 35">
            <a:extLst>
              <a:ext uri="{FF2B5EF4-FFF2-40B4-BE49-F238E27FC236}">
                <a16:creationId xmlns:a16="http://schemas.microsoft.com/office/drawing/2014/main" xmlns="" id="{38121449-9D7B-4005-BB93-EF9398477184}"/>
              </a:ext>
            </a:extLst>
          </p:cNvPr>
          <p:cNvGrpSpPr/>
          <p:nvPr/>
        </p:nvGrpSpPr>
        <p:grpSpPr>
          <a:xfrm>
            <a:off x="325279" y="3831191"/>
            <a:ext cx="11866721" cy="888193"/>
            <a:chOff x="487876" y="5746786"/>
            <a:chExt cx="17798537" cy="1332289"/>
          </a:xfrm>
        </p:grpSpPr>
        <p:sp>
          <p:nvSpPr>
            <p:cNvPr id="21" name="正方形/長方形 29">
              <a:extLst>
                <a:ext uri="{FF2B5EF4-FFF2-40B4-BE49-F238E27FC236}">
                  <a16:creationId xmlns:a16="http://schemas.microsoft.com/office/drawing/2014/main" xmlns="" id="{6657DCE7-CE95-4366-B437-F5225D01D570}"/>
                </a:ext>
              </a:extLst>
            </p:cNvPr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2" name="正方形/長方形 25">
              <a:extLst>
                <a:ext uri="{FF2B5EF4-FFF2-40B4-BE49-F238E27FC236}">
                  <a16:creationId xmlns:a16="http://schemas.microsoft.com/office/drawing/2014/main" xmlns="" id="{9707289E-4EBD-4024-997B-35AB949B6F99}"/>
                </a:ext>
              </a:extLst>
            </p:cNvPr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3" name="直角三角形 31">
              <a:extLst>
                <a:ext uri="{FF2B5EF4-FFF2-40B4-BE49-F238E27FC236}">
                  <a16:creationId xmlns:a16="http://schemas.microsoft.com/office/drawing/2014/main" xmlns="" id="{B49BE574-018A-43AD-BB7B-28DF5047F4F3}"/>
                </a:ext>
              </a:extLst>
            </p:cNvPr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5477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24" name="図プレースホルダー 7">
            <a:extLst>
              <a:ext uri="{FF2B5EF4-FFF2-40B4-BE49-F238E27FC236}">
                <a16:creationId xmlns:a16="http://schemas.microsoft.com/office/drawing/2014/main" xmlns="" id="{0EFEB468-7E00-44F4-8272-A994532E6A4E}"/>
              </a:ext>
            </a:extLst>
          </p:cNvPr>
          <p:cNvSpPr txBox="1">
            <a:spLocks/>
          </p:cNvSpPr>
          <p:nvPr/>
        </p:nvSpPr>
        <p:spPr>
          <a:xfrm>
            <a:off x="7199748" y="2220269"/>
            <a:ext cx="419744" cy="419708"/>
          </a:xfrm>
          <a:prstGeom prst="rect">
            <a:avLst/>
          </a:prstGeom>
        </p:spPr>
        <p:txBody>
          <a:bodyPr lIns="60963" tIns="30482" rIns="60963" bIns="3048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図プレースホルダー 7">
            <a:extLst>
              <a:ext uri="{FF2B5EF4-FFF2-40B4-BE49-F238E27FC236}">
                <a16:creationId xmlns:a16="http://schemas.microsoft.com/office/drawing/2014/main" xmlns="" id="{5470BC0E-2F28-4B6B-8EAB-77CE8F5513E5}"/>
              </a:ext>
            </a:extLst>
          </p:cNvPr>
          <p:cNvSpPr txBox="1">
            <a:spLocks/>
          </p:cNvSpPr>
          <p:nvPr/>
        </p:nvSpPr>
        <p:spPr>
          <a:xfrm>
            <a:off x="7199748" y="3138210"/>
            <a:ext cx="419744" cy="419708"/>
          </a:xfrm>
          <a:prstGeom prst="rect">
            <a:avLst/>
          </a:prstGeom>
        </p:spPr>
        <p:txBody>
          <a:bodyPr lIns="60963" tIns="30482" rIns="60963" bIns="3048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6" name="図プレースホルダー 7">
            <a:extLst>
              <a:ext uri="{FF2B5EF4-FFF2-40B4-BE49-F238E27FC236}">
                <a16:creationId xmlns:a16="http://schemas.microsoft.com/office/drawing/2014/main" xmlns="" id="{42ECD590-9F25-4031-86E2-4BEC5541170A}"/>
              </a:ext>
            </a:extLst>
          </p:cNvPr>
          <p:cNvSpPr txBox="1">
            <a:spLocks/>
          </p:cNvSpPr>
          <p:nvPr/>
        </p:nvSpPr>
        <p:spPr>
          <a:xfrm>
            <a:off x="7199748" y="4047801"/>
            <a:ext cx="419744" cy="419708"/>
          </a:xfrm>
          <a:prstGeom prst="rect">
            <a:avLst/>
          </a:prstGeom>
        </p:spPr>
        <p:txBody>
          <a:bodyPr lIns="60963" tIns="30482" rIns="60963" bIns="3048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7" name="図プレースホルダー 7">
            <a:extLst>
              <a:ext uri="{FF2B5EF4-FFF2-40B4-BE49-F238E27FC236}">
                <a16:creationId xmlns:a16="http://schemas.microsoft.com/office/drawing/2014/main" xmlns="" id="{8AE6B576-72BF-45A9-A042-D83C3E17E2F2}"/>
              </a:ext>
            </a:extLst>
          </p:cNvPr>
          <p:cNvSpPr txBox="1">
            <a:spLocks/>
          </p:cNvSpPr>
          <p:nvPr/>
        </p:nvSpPr>
        <p:spPr>
          <a:xfrm>
            <a:off x="7199748" y="4957392"/>
            <a:ext cx="419744" cy="419708"/>
          </a:xfrm>
          <a:prstGeom prst="rect">
            <a:avLst/>
          </a:prstGeom>
        </p:spPr>
        <p:txBody>
          <a:bodyPr lIns="60963" tIns="30482" rIns="60963" bIns="3048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テキスト プレースホルダー 11">
            <a:extLst>
              <a:ext uri="{FF2B5EF4-FFF2-40B4-BE49-F238E27FC236}">
                <a16:creationId xmlns:a16="http://schemas.microsoft.com/office/drawing/2014/main" xmlns="" id="{3DA8F78C-8F48-4F1A-AEEC-33D13B15D958}"/>
              </a:ext>
            </a:extLst>
          </p:cNvPr>
          <p:cNvSpPr txBox="1">
            <a:spLocks/>
          </p:cNvSpPr>
          <p:nvPr/>
        </p:nvSpPr>
        <p:spPr>
          <a:xfrm>
            <a:off x="7715354" y="2032666"/>
            <a:ext cx="3982326" cy="788131"/>
          </a:xfrm>
          <a:prstGeom prst="rect">
            <a:avLst/>
          </a:prstGeom>
        </p:spPr>
        <p:txBody>
          <a:bodyPr lIns="60963" tIns="30482" rIns="60963" bIns="30482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Cuadro general de clasificación archivística</a:t>
            </a:r>
          </a:p>
        </p:txBody>
      </p:sp>
      <p:sp>
        <p:nvSpPr>
          <p:cNvPr id="29" name="テキスト プレースホルダー 11">
            <a:extLst>
              <a:ext uri="{FF2B5EF4-FFF2-40B4-BE49-F238E27FC236}">
                <a16:creationId xmlns:a16="http://schemas.microsoft.com/office/drawing/2014/main" xmlns="" id="{0C7D4CDD-4AAE-4F72-8C58-6BC50CC23EC5}"/>
              </a:ext>
            </a:extLst>
          </p:cNvPr>
          <p:cNvSpPr txBox="1">
            <a:spLocks/>
          </p:cNvSpPr>
          <p:nvPr/>
        </p:nvSpPr>
        <p:spPr>
          <a:xfrm>
            <a:off x="7715354" y="2962109"/>
            <a:ext cx="3982326" cy="788131"/>
          </a:xfrm>
          <a:prstGeom prst="rect">
            <a:avLst/>
          </a:prstGeom>
        </p:spPr>
        <p:txBody>
          <a:bodyPr lIns="60963" tIns="30482" rIns="60963" bIns="30482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Catálogo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de </a:t>
            </a: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disposición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documental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テキスト プレースホルダー 11">
            <a:extLst>
              <a:ext uri="{FF2B5EF4-FFF2-40B4-BE49-F238E27FC236}">
                <a16:creationId xmlns:a16="http://schemas.microsoft.com/office/drawing/2014/main" xmlns="" id="{91D875C4-DC59-47D7-BCC9-5BE88981D3DE}"/>
              </a:ext>
            </a:extLst>
          </p:cNvPr>
          <p:cNvSpPr txBox="1">
            <a:spLocks/>
          </p:cNvSpPr>
          <p:nvPr/>
        </p:nvSpPr>
        <p:spPr>
          <a:xfrm>
            <a:off x="7715354" y="3879073"/>
            <a:ext cx="3982326" cy="788131"/>
          </a:xfrm>
          <a:prstGeom prst="rect">
            <a:avLst/>
          </a:prstGeom>
        </p:spPr>
        <p:txBody>
          <a:bodyPr lIns="60963" tIns="30482" rIns="60963" bIns="30482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Inventarios 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テキスト プレースホルダー 11">
            <a:extLst>
              <a:ext uri="{FF2B5EF4-FFF2-40B4-BE49-F238E27FC236}">
                <a16:creationId xmlns:a16="http://schemas.microsoft.com/office/drawing/2014/main" xmlns="" id="{A4BD75D9-F508-4B8D-A8D0-CD999F890D3F}"/>
              </a:ext>
            </a:extLst>
          </p:cNvPr>
          <p:cNvSpPr txBox="1">
            <a:spLocks/>
          </p:cNvSpPr>
          <p:nvPr/>
        </p:nvSpPr>
        <p:spPr>
          <a:xfrm>
            <a:off x="7715354" y="4796373"/>
            <a:ext cx="3982326" cy="788131"/>
          </a:xfrm>
          <a:prstGeom prst="rect">
            <a:avLst/>
          </a:prstGeom>
        </p:spPr>
        <p:txBody>
          <a:bodyPr lIns="60963" tIns="30482" rIns="60963" bIns="30482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Guía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de </a:t>
            </a: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archivo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documental 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2" name="テキスト プレースホルダー 11">
            <a:extLst>
              <a:ext uri="{FF2B5EF4-FFF2-40B4-BE49-F238E27FC236}">
                <a16:creationId xmlns:a16="http://schemas.microsoft.com/office/drawing/2014/main" xmlns="" id="{47D9D3EC-6FAC-454A-AE9B-A491CD4F339C}"/>
              </a:ext>
            </a:extLst>
          </p:cNvPr>
          <p:cNvSpPr txBox="1">
            <a:spLocks/>
          </p:cNvSpPr>
          <p:nvPr/>
        </p:nvSpPr>
        <p:spPr>
          <a:xfrm>
            <a:off x="694931" y="2014562"/>
            <a:ext cx="4560902" cy="1475429"/>
          </a:xfrm>
          <a:prstGeom prst="rect">
            <a:avLst/>
          </a:prstGeom>
        </p:spPr>
        <p:txBody>
          <a:bodyPr lIns="60963" tIns="30482" rIns="60963" bIns="30482"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900" kern="1200" spc="0" baseline="0">
                <a:solidFill>
                  <a:schemeClr val="tx2"/>
                </a:solidFill>
                <a:latin typeface="Route 159 Light" pitchFamily="50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900" b="1" i="0" u="none" strike="noStrike" kern="120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Control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4545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テキスト プレースホルダー 11">
            <a:extLst>
              <a:ext uri="{FF2B5EF4-FFF2-40B4-BE49-F238E27FC236}">
                <a16:creationId xmlns:a16="http://schemas.microsoft.com/office/drawing/2014/main" xmlns="" id="{0F6AE9B8-C433-4D80-844D-06436FF8F46F}"/>
              </a:ext>
            </a:extLst>
          </p:cNvPr>
          <p:cNvSpPr txBox="1">
            <a:spLocks/>
          </p:cNvSpPr>
          <p:nvPr/>
        </p:nvSpPr>
        <p:spPr>
          <a:xfrm>
            <a:off x="694931" y="4211308"/>
            <a:ext cx="4560902" cy="1703233"/>
          </a:xfrm>
          <a:prstGeom prst="rect">
            <a:avLst/>
          </a:prstGeom>
        </p:spPr>
        <p:txBody>
          <a:bodyPr lIns="60963" tIns="30482" rIns="60963" bIns="30482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900" b="1" i="0" u="none" strike="noStrike" kern="120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Consulta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4545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274373E6-B3B5-4467-BF1E-D90A4F4848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42397"/>
          </a:xfrm>
          <a:prstGeom prst="rect">
            <a:avLst/>
          </a:prstGeom>
          <a:solidFill>
            <a:srgbClr val="CFCFDB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Herramientas del AT: Los instrumentos de control y consulta archivística</a:t>
            </a:r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xmlns="" id="{243FA696-40F9-2CA0-6826-B9DD23674860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41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11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274373E6-B3B5-4467-BF1E-D90A4F4848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42397"/>
          </a:xfrm>
          <a:prstGeom prst="rect">
            <a:avLst/>
          </a:prstGeom>
          <a:solidFill>
            <a:srgbClr val="CFCFD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triel" panose="02000503000000020004" pitchFamily="2" charset="0"/>
                <a:ea typeface="+mj-ea"/>
                <a:cs typeface="Arial" panose="020B0604020202020204" pitchFamily="34" charset="0"/>
              </a:rPr>
              <a:t>Organización documental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BCFC424A-3A2F-48C3-8473-C70466FCCEBE}"/>
              </a:ext>
            </a:extLst>
          </p:cNvPr>
          <p:cNvSpPr txBox="1"/>
          <p:nvPr/>
        </p:nvSpPr>
        <p:spPr>
          <a:xfrm>
            <a:off x="965235" y="1109065"/>
            <a:ext cx="10880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71E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Proporcionar una estructura lógica al fondo documental.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71E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Representar la naturaleza del organismo.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71E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Facilitar la localización de los documentos.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9ECB0836-CA84-4817-8974-1547D410D9F2}"/>
              </a:ext>
            </a:extLst>
          </p:cNvPr>
          <p:cNvSpPr txBox="1"/>
          <p:nvPr/>
        </p:nvSpPr>
        <p:spPr>
          <a:xfrm>
            <a:off x="965235" y="3807230"/>
            <a:ext cx="362127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 la realización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 las actividades 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xmlns="" id="{03F2F521-7502-43E3-A042-F5B115A80B96}"/>
              </a:ext>
            </a:extLst>
          </p:cNvPr>
          <p:cNvSpPr txBox="1">
            <a:spLocks/>
          </p:cNvSpPr>
          <p:nvPr/>
        </p:nvSpPr>
        <p:spPr>
          <a:xfrm>
            <a:off x="833510" y="2895187"/>
            <a:ext cx="10515600" cy="442397"/>
          </a:xfrm>
          <a:prstGeom prst="rect">
            <a:avLst/>
          </a:prstGeom>
          <a:solidFill>
            <a:srgbClr val="CFCFDB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triel" panose="02000503000000020004" pitchFamily="2" charset="0"/>
                <a:ea typeface="+mj-ea"/>
                <a:cs typeface="Arial" panose="020B0604020202020204" pitchFamily="34" charset="0"/>
              </a:rPr>
              <a:t>Cómo se cumple?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38821" y="3566677"/>
            <a:ext cx="3528000" cy="2517960"/>
            <a:chOff x="5352825" y="3566677"/>
            <a:chExt cx="3528000" cy="2517960"/>
          </a:xfrm>
        </p:grpSpPr>
        <p:sp>
          <p:nvSpPr>
            <p:cNvPr id="7" name="Forma libre: forma 6"/>
            <p:cNvSpPr/>
            <p:nvPr/>
          </p:nvSpPr>
          <p:spPr>
            <a:xfrm>
              <a:off x="5352825" y="3566677"/>
              <a:ext cx="3528000" cy="720000"/>
            </a:xfrm>
            <a:custGeom>
              <a:avLst/>
              <a:gdLst>
                <a:gd name="connsiteX0" fmla="*/ 3794578 w 4190578"/>
                <a:gd name="connsiteY0" fmla="*/ 0 h 794368"/>
                <a:gd name="connsiteX1" fmla="*/ 4190578 w 4190578"/>
                <a:gd name="connsiteY1" fmla="*/ 396000 h 794368"/>
                <a:gd name="connsiteX2" fmla="*/ 3794578 w 4190578"/>
                <a:gd name="connsiteY2" fmla="*/ 792000 h 794368"/>
                <a:gd name="connsiteX3" fmla="*/ 3780000 w 4190578"/>
                <a:gd name="connsiteY3" fmla="*/ 790531 h 794368"/>
                <a:gd name="connsiteX4" fmla="*/ 3780000 w 4190578"/>
                <a:gd name="connsiteY4" fmla="*/ 794368 h 794368"/>
                <a:gd name="connsiteX5" fmla="*/ 0 w 4190578"/>
                <a:gd name="connsiteY5" fmla="*/ 794368 h 794368"/>
                <a:gd name="connsiteX6" fmla="*/ 0 w 4190578"/>
                <a:gd name="connsiteY6" fmla="*/ 1806 h 794368"/>
                <a:gd name="connsiteX7" fmla="*/ 3776663 w 4190578"/>
                <a:gd name="connsiteY7" fmla="*/ 1806 h 7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0578" h="794368">
                  <a:moveTo>
                    <a:pt x="3794578" y="0"/>
                  </a:moveTo>
                  <a:cubicBezTo>
                    <a:pt x="4013283" y="0"/>
                    <a:pt x="4190578" y="177295"/>
                    <a:pt x="4190578" y="396000"/>
                  </a:cubicBezTo>
                  <a:cubicBezTo>
                    <a:pt x="4190578" y="614705"/>
                    <a:pt x="4013283" y="792000"/>
                    <a:pt x="3794578" y="792000"/>
                  </a:cubicBezTo>
                  <a:lnTo>
                    <a:pt x="3780000" y="790531"/>
                  </a:lnTo>
                  <a:lnTo>
                    <a:pt x="3780000" y="794368"/>
                  </a:lnTo>
                  <a:lnTo>
                    <a:pt x="0" y="794368"/>
                  </a:lnTo>
                  <a:lnTo>
                    <a:pt x="0" y="1806"/>
                  </a:lnTo>
                  <a:lnTo>
                    <a:pt x="3776663" y="1806"/>
                  </a:lnTo>
                  <a:close/>
                </a:path>
              </a:pathLst>
            </a:custGeom>
            <a:solidFill>
              <a:schemeClr val="accent5">
                <a:lumMod val="50000"/>
                <a:alpha val="52000"/>
              </a:schemeClr>
            </a:solidFill>
            <a:ln w="55000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Clasificación</a:t>
              </a:r>
            </a:p>
          </p:txBody>
        </p:sp>
        <p:sp>
          <p:nvSpPr>
            <p:cNvPr id="9" name="Forma libre: forma 8"/>
            <p:cNvSpPr/>
            <p:nvPr/>
          </p:nvSpPr>
          <p:spPr>
            <a:xfrm>
              <a:off x="5352825" y="4433601"/>
              <a:ext cx="3528000" cy="720000"/>
            </a:xfrm>
            <a:custGeom>
              <a:avLst/>
              <a:gdLst>
                <a:gd name="connsiteX0" fmla="*/ 3794578 w 4190578"/>
                <a:gd name="connsiteY0" fmla="*/ 0 h 794368"/>
                <a:gd name="connsiteX1" fmla="*/ 4190578 w 4190578"/>
                <a:gd name="connsiteY1" fmla="*/ 396000 h 794368"/>
                <a:gd name="connsiteX2" fmla="*/ 3794578 w 4190578"/>
                <a:gd name="connsiteY2" fmla="*/ 792000 h 794368"/>
                <a:gd name="connsiteX3" fmla="*/ 3780000 w 4190578"/>
                <a:gd name="connsiteY3" fmla="*/ 790531 h 794368"/>
                <a:gd name="connsiteX4" fmla="*/ 3780000 w 4190578"/>
                <a:gd name="connsiteY4" fmla="*/ 794368 h 794368"/>
                <a:gd name="connsiteX5" fmla="*/ 0 w 4190578"/>
                <a:gd name="connsiteY5" fmla="*/ 794368 h 794368"/>
                <a:gd name="connsiteX6" fmla="*/ 0 w 4190578"/>
                <a:gd name="connsiteY6" fmla="*/ 1806 h 794368"/>
                <a:gd name="connsiteX7" fmla="*/ 3776663 w 4190578"/>
                <a:gd name="connsiteY7" fmla="*/ 1806 h 7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0578" h="794368">
                  <a:moveTo>
                    <a:pt x="3794578" y="0"/>
                  </a:moveTo>
                  <a:cubicBezTo>
                    <a:pt x="4013283" y="0"/>
                    <a:pt x="4190578" y="177295"/>
                    <a:pt x="4190578" y="396000"/>
                  </a:cubicBezTo>
                  <a:cubicBezTo>
                    <a:pt x="4190578" y="614705"/>
                    <a:pt x="4013283" y="792000"/>
                    <a:pt x="3794578" y="792000"/>
                  </a:cubicBezTo>
                  <a:lnTo>
                    <a:pt x="3780000" y="790531"/>
                  </a:lnTo>
                  <a:lnTo>
                    <a:pt x="3780000" y="794368"/>
                  </a:lnTo>
                  <a:lnTo>
                    <a:pt x="0" y="794368"/>
                  </a:lnTo>
                  <a:lnTo>
                    <a:pt x="0" y="1806"/>
                  </a:lnTo>
                  <a:lnTo>
                    <a:pt x="3776663" y="1806"/>
                  </a:lnTo>
                  <a:close/>
                </a:path>
              </a:pathLst>
            </a:custGeom>
            <a:solidFill>
              <a:schemeClr val="accent1">
                <a:lumMod val="75000"/>
                <a:alpha val="52000"/>
              </a:schemeClr>
            </a:solidFill>
            <a:ln w="55000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Ordenación</a:t>
              </a:r>
            </a:p>
          </p:txBody>
        </p:sp>
        <p:sp>
          <p:nvSpPr>
            <p:cNvPr id="10" name="Forma libre: forma 9"/>
            <p:cNvSpPr/>
            <p:nvPr/>
          </p:nvSpPr>
          <p:spPr>
            <a:xfrm>
              <a:off x="5352825" y="5364637"/>
              <a:ext cx="3528000" cy="720000"/>
            </a:xfrm>
            <a:custGeom>
              <a:avLst/>
              <a:gdLst>
                <a:gd name="connsiteX0" fmla="*/ 3794578 w 4190578"/>
                <a:gd name="connsiteY0" fmla="*/ 0 h 794368"/>
                <a:gd name="connsiteX1" fmla="*/ 4190578 w 4190578"/>
                <a:gd name="connsiteY1" fmla="*/ 396000 h 794368"/>
                <a:gd name="connsiteX2" fmla="*/ 3794578 w 4190578"/>
                <a:gd name="connsiteY2" fmla="*/ 792000 h 794368"/>
                <a:gd name="connsiteX3" fmla="*/ 3780000 w 4190578"/>
                <a:gd name="connsiteY3" fmla="*/ 790531 h 794368"/>
                <a:gd name="connsiteX4" fmla="*/ 3780000 w 4190578"/>
                <a:gd name="connsiteY4" fmla="*/ 794368 h 794368"/>
                <a:gd name="connsiteX5" fmla="*/ 0 w 4190578"/>
                <a:gd name="connsiteY5" fmla="*/ 794368 h 794368"/>
                <a:gd name="connsiteX6" fmla="*/ 0 w 4190578"/>
                <a:gd name="connsiteY6" fmla="*/ 1806 h 794368"/>
                <a:gd name="connsiteX7" fmla="*/ 3776663 w 4190578"/>
                <a:gd name="connsiteY7" fmla="*/ 1806 h 7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0578" h="794368">
                  <a:moveTo>
                    <a:pt x="3794578" y="0"/>
                  </a:moveTo>
                  <a:cubicBezTo>
                    <a:pt x="4013283" y="0"/>
                    <a:pt x="4190578" y="177295"/>
                    <a:pt x="4190578" y="396000"/>
                  </a:cubicBezTo>
                  <a:cubicBezTo>
                    <a:pt x="4190578" y="614705"/>
                    <a:pt x="4013283" y="792000"/>
                    <a:pt x="3794578" y="792000"/>
                  </a:cubicBezTo>
                  <a:lnTo>
                    <a:pt x="3780000" y="790531"/>
                  </a:lnTo>
                  <a:lnTo>
                    <a:pt x="3780000" y="794368"/>
                  </a:lnTo>
                  <a:lnTo>
                    <a:pt x="0" y="794368"/>
                  </a:lnTo>
                  <a:lnTo>
                    <a:pt x="0" y="1806"/>
                  </a:lnTo>
                  <a:lnTo>
                    <a:pt x="3776663" y="1806"/>
                  </a:lnTo>
                  <a:close/>
                </a:path>
              </a:pathLst>
            </a:custGeom>
            <a:solidFill>
              <a:schemeClr val="accent2">
                <a:lumMod val="50000"/>
                <a:alpha val="52000"/>
              </a:schemeClr>
            </a:solidFill>
            <a:ln w="55000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Descripción archivística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8667438" y="4825084"/>
            <a:ext cx="3629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s-MX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nstalación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E32D9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Expurgo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s-MX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ransferencia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primaria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E32D9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3F9317F-1971-FEB0-39FD-F23C943B5C51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42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6119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397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Organización del Archivo de Trámite: Clasificación </a:t>
            </a:r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xmlns="" id="{E21A13BD-5E04-474C-B52C-3F3963BE3563}"/>
              </a:ext>
            </a:extLst>
          </p:cNvPr>
          <p:cNvSpPr txBox="1">
            <a:spLocks/>
          </p:cNvSpPr>
          <p:nvPr/>
        </p:nvSpPr>
        <p:spPr>
          <a:xfrm>
            <a:off x="838199" y="3515257"/>
            <a:ext cx="9553890" cy="656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¿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Qué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 es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clasificar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?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プレースホルダー 12">
            <a:extLst>
              <a:ext uri="{FF2B5EF4-FFF2-40B4-BE49-F238E27FC236}">
                <a16:creationId xmlns:a16="http://schemas.microsoft.com/office/drawing/2014/main" xmlns="" id="{6C0127AF-D4E4-40D0-9E26-3B1FC441F34D}"/>
              </a:ext>
            </a:extLst>
          </p:cNvPr>
          <p:cNvSpPr txBox="1">
            <a:spLocks/>
          </p:cNvSpPr>
          <p:nvPr/>
        </p:nvSpPr>
        <p:spPr>
          <a:xfrm>
            <a:off x="1587994" y="1913854"/>
            <a:ext cx="8054301" cy="1490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71E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Es el primer paso del proceso de organización.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71E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Es un proceso intelectual.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71E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Su instrumento: el Cuadro de clasificación.</a:t>
            </a:r>
          </a:p>
          <a:p>
            <a:pPr marL="228611" marR="0" lvl="0" indent="-228611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テキスト プレースホルダー 8"/>
          <p:cNvSpPr txBox="1">
            <a:spLocks/>
          </p:cNvSpPr>
          <p:nvPr/>
        </p:nvSpPr>
        <p:spPr>
          <a:xfrm>
            <a:off x="132735" y="1257724"/>
            <a:ext cx="3573940" cy="656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lasificar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プレースホルダー 9"/>
          <p:cNvSpPr txBox="1">
            <a:spLocks/>
          </p:cNvSpPr>
          <p:nvPr/>
        </p:nvSpPr>
        <p:spPr>
          <a:xfrm>
            <a:off x="762202" y="4110548"/>
            <a:ext cx="10667596" cy="1955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marR="0" lvl="0" indent="-228611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Acción y efecto de agrupar jerárquicamente los documentos de un fondo mediante clases, desde los más amplios a los más específicos, respetando los principios de </a:t>
            </a:r>
            <a:r>
              <a:rPr kumimoji="0" lang="es-MX" altLang="ja-JP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procedencia</a:t>
            </a:r>
            <a:r>
              <a:rPr kumimoji="0" lang="es-MX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 y </a:t>
            </a:r>
            <a:r>
              <a:rPr kumimoji="0" lang="es-MX" altLang="ja-JP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de orden original </a:t>
            </a:r>
            <a:r>
              <a:rPr kumimoji="0" lang="es-MX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para lo cual se identifican los </a:t>
            </a:r>
            <a:r>
              <a:rPr kumimoji="0" lang="es-MX" altLang="ja-JP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tipos documentales</a:t>
            </a:r>
            <a:r>
              <a:rPr kumimoji="0" lang="es-MX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, se evidencia las relaciones que existen entre ellos y se organizan en una estructura llamada </a:t>
            </a:r>
            <a:r>
              <a:rPr kumimoji="0" lang="es-MX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Cuadro de clasificación </a:t>
            </a:r>
            <a:r>
              <a:rPr kumimoji="0" lang="es-MX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que refleja dicha relaciones de forma jerárquica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   (Cruz Mundet, 2001).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xmlns="" id="{F7002339-7825-902B-6CA9-35EB4855A70C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43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9690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3" y="404665"/>
            <a:ext cx="10330217" cy="70106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Estructura del Cuadro de clasificación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73361-7DD5-4F18-926E-45181FFFFDC4}" type="slidenum">
              <a:rPr kumimoji="0" lang="es-MX" sz="1600" b="0" i="0" u="none" strike="noStrike" kern="1200" cap="none" spc="0" normalizeH="0" baseline="0" noProof="0" smtClean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CCFF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3"/>
          </p:nvPr>
        </p:nvGraphicFramePr>
        <p:xfrm>
          <a:off x="-577985" y="1406581"/>
          <a:ext cx="773066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Marcador de contenido 5"/>
          <p:cNvGraphicFramePr>
            <a:graphicFrameLocks/>
          </p:cNvGraphicFramePr>
          <p:nvPr/>
        </p:nvGraphicFramePr>
        <p:xfrm>
          <a:off x="6076460" y="1317320"/>
          <a:ext cx="6120680" cy="38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5159896" y="1656368"/>
            <a:ext cx="1682314" cy="2235761"/>
            <a:chOff x="4007768" y="2697126"/>
            <a:chExt cx="1682314" cy="2235761"/>
          </a:xfrm>
        </p:grpSpPr>
        <p:sp>
          <p:nvSpPr>
            <p:cNvPr id="5" name="Flecha: a la derecha 4"/>
            <p:cNvSpPr/>
            <p:nvPr/>
          </p:nvSpPr>
          <p:spPr>
            <a:xfrm>
              <a:off x="4033898" y="2697126"/>
              <a:ext cx="1656184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lecha: a la derecha 12"/>
            <p:cNvSpPr/>
            <p:nvPr/>
          </p:nvSpPr>
          <p:spPr>
            <a:xfrm>
              <a:off x="4007768" y="3568160"/>
              <a:ext cx="1656184" cy="28803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lecha: a la derecha 13"/>
            <p:cNvSpPr/>
            <p:nvPr/>
          </p:nvSpPr>
          <p:spPr>
            <a:xfrm>
              <a:off x="4007768" y="4644855"/>
              <a:ext cx="1656184" cy="288032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5190583" y="54445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Correspondencia entre la estructura del cuadro de clasificación y la estructura de un organismo.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xmlns="" id="{6F1A0EC6-44FE-4BCC-5DB6-A9320A3AC00F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44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2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274373E6-B3B5-4467-BF1E-D90A4F4848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42397"/>
          </a:xfrm>
          <a:prstGeom prst="rect">
            <a:avLst/>
          </a:prstGeom>
          <a:solidFill>
            <a:srgbClr val="CFCFDB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triel" panose="02000503000000020004" pitchFamily="2" charset="0"/>
                <a:ea typeface="+mj-ea"/>
                <a:cs typeface="Arial" panose="020B0604020202020204" pitchFamily="34" charset="0"/>
              </a:rPr>
              <a:t>Organización del Archivo de Trámite: Ordenación</a:t>
            </a:r>
          </a:p>
        </p:txBody>
      </p:sp>
      <p:sp>
        <p:nvSpPr>
          <p:cNvPr id="28" name="テキスト プレースホルダー 17">
            <a:extLst>
              <a:ext uri="{FF2B5EF4-FFF2-40B4-BE49-F238E27FC236}">
                <a16:creationId xmlns:a16="http://schemas.microsoft.com/office/drawing/2014/main" xmlns="" id="{F2307718-2370-4239-8FC2-578E31808ED0}"/>
              </a:ext>
            </a:extLst>
          </p:cNvPr>
          <p:cNvSpPr txBox="1">
            <a:spLocks/>
          </p:cNvSpPr>
          <p:nvPr/>
        </p:nvSpPr>
        <p:spPr>
          <a:xfrm>
            <a:off x="6001104" y="1424883"/>
            <a:ext cx="5855536" cy="718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pt-BR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Alfabético:</a:t>
            </a:r>
            <a:r>
              <a:rPr kumimoji="0" lang="pt-B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s-MX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sigue el orden secuencial de las letras A </a:t>
            </a:r>
            <a:r>
              <a:rPr kumimoji="0" lang="es-MX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a</a:t>
            </a:r>
            <a:r>
              <a:rPr kumimoji="0" lang="es-MX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 Z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9" name="テキスト プレースホルダー 18">
            <a:extLst>
              <a:ext uri="{FF2B5EF4-FFF2-40B4-BE49-F238E27FC236}">
                <a16:creationId xmlns:a16="http://schemas.microsoft.com/office/drawing/2014/main" xmlns="" id="{78EC2762-B5E5-47A0-B3CA-38C4723C3C49}"/>
              </a:ext>
            </a:extLst>
          </p:cNvPr>
          <p:cNvSpPr txBox="1">
            <a:spLocks/>
          </p:cNvSpPr>
          <p:nvPr/>
        </p:nvSpPr>
        <p:spPr>
          <a:xfrm>
            <a:off x="6001104" y="2250171"/>
            <a:ext cx="5855536" cy="718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Numérico:</a:t>
            </a:r>
            <a:r>
              <a:rPr kumimoji="0" lang="pt-B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s-MX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progresivo se relaciona con el orden secuencial de la numeración asignada a cada expediente.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テキスト プレースホルダー 19">
            <a:extLst>
              <a:ext uri="{FF2B5EF4-FFF2-40B4-BE49-F238E27FC236}">
                <a16:creationId xmlns:a16="http://schemas.microsoft.com/office/drawing/2014/main" xmlns="" id="{24537A24-D36B-40D2-97D7-9CB2401083B3}"/>
              </a:ext>
            </a:extLst>
          </p:cNvPr>
          <p:cNvSpPr txBox="1">
            <a:spLocks/>
          </p:cNvSpPr>
          <p:nvPr/>
        </p:nvSpPr>
        <p:spPr>
          <a:xfrm>
            <a:off x="6001104" y="3241720"/>
            <a:ext cx="5855536" cy="718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830C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Cronológico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:</a:t>
            </a:r>
            <a:r>
              <a:rPr kumimoji="0" lang="es-MX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 se refiere a las fechas contenidas en los expedientes, tanto la inicial (o de apertura) como la de cierre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テキスト プレースホルダー 20">
            <a:extLst>
              <a:ext uri="{FF2B5EF4-FFF2-40B4-BE49-F238E27FC236}">
                <a16:creationId xmlns:a16="http://schemas.microsoft.com/office/drawing/2014/main" xmlns="" id="{BD8879D1-EC1D-40B2-B0C4-75E75E0A8203}"/>
              </a:ext>
            </a:extLst>
          </p:cNvPr>
          <p:cNvSpPr txBox="1">
            <a:spLocks/>
          </p:cNvSpPr>
          <p:nvPr/>
        </p:nvSpPr>
        <p:spPr>
          <a:xfrm>
            <a:off x="6001104" y="4150139"/>
            <a:ext cx="5855536" cy="718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775E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Geográfico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: s</a:t>
            </a:r>
            <a:r>
              <a:rPr kumimoji="0" lang="es-MX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e usa en caso de que los expedientes se refieran a lugares  específicos.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2" name="テキスト プレースホルダー 21">
            <a:extLst>
              <a:ext uri="{FF2B5EF4-FFF2-40B4-BE49-F238E27FC236}">
                <a16:creationId xmlns:a16="http://schemas.microsoft.com/office/drawing/2014/main" xmlns="" id="{4A4EFF64-75DA-48FC-AAFF-04C242777DCD}"/>
              </a:ext>
            </a:extLst>
          </p:cNvPr>
          <p:cNvSpPr txBox="1">
            <a:spLocks/>
          </p:cNvSpPr>
          <p:nvPr/>
        </p:nvSpPr>
        <p:spPr>
          <a:xfrm>
            <a:off x="6001104" y="5058558"/>
            <a:ext cx="5855536" cy="774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971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Cromático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8971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: </a:t>
            </a:r>
            <a:r>
              <a:rPr kumimoji="0" lang="es-MX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establece una diferenciación en la colocación de los expedientes mediante el uso de distintos colores para cada tema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3" name="テキスト プレースホルダー 22">
            <a:extLst>
              <a:ext uri="{FF2B5EF4-FFF2-40B4-BE49-F238E27FC236}">
                <a16:creationId xmlns:a16="http://schemas.microsoft.com/office/drawing/2014/main" xmlns="" id="{99EA18DF-42B6-4A98-95C9-33CB1C05CFB0}"/>
              </a:ext>
            </a:extLst>
          </p:cNvPr>
          <p:cNvSpPr txBox="1">
            <a:spLocks/>
          </p:cNvSpPr>
          <p:nvPr/>
        </p:nvSpPr>
        <p:spPr>
          <a:xfrm>
            <a:off x="522560" y="2333302"/>
            <a:ext cx="4596590" cy="2725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Se utilizan diversos criterios y la combinación de estos facilita la búsqueda y favorece el uso eficaz de tecnología para la localización de la información por múltiples entradas, campos o criterios de búsqueda.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5" name="テキスト プレースホルダー 16">
            <a:extLst>
              <a:ext uri="{FF2B5EF4-FFF2-40B4-BE49-F238E27FC236}">
                <a16:creationId xmlns:a16="http://schemas.microsoft.com/office/drawing/2014/main" xmlns="" id="{BBC737D5-5561-436B-B9B7-2CE5EB08907F}"/>
              </a:ext>
            </a:extLst>
          </p:cNvPr>
          <p:cNvSpPr txBox="1">
            <a:spLocks/>
          </p:cNvSpPr>
          <p:nvPr/>
        </p:nvSpPr>
        <p:spPr>
          <a:xfrm>
            <a:off x="839416" y="1616325"/>
            <a:ext cx="3529272" cy="336037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8C8C"/>
              </a:buClr>
              <a:buSzPct val="120000"/>
              <a:buFont typeface="Times" panose="02020603050405020304" pitchFamily="18" charset="0"/>
              <a:buChar char="•"/>
              <a:tabLst/>
              <a:defRPr/>
            </a:pP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Métodos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454551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xmlns="" id="{6D3AF2A9-C75D-3F35-1635-0023BD87D11E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45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76879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274373E6-B3B5-4467-BF1E-D90A4F4848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42397"/>
          </a:xfrm>
          <a:prstGeom prst="rect">
            <a:avLst/>
          </a:prstGeom>
          <a:solidFill>
            <a:srgbClr val="CFCFD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triel" panose="02000503000000020004" pitchFamily="2" charset="0"/>
                <a:ea typeface="+mj-ea"/>
                <a:cs typeface="Arial" panose="020B0604020202020204" pitchFamily="34" charset="0"/>
              </a:rPr>
              <a:t>Organización del AT: Descripción</a:t>
            </a:r>
          </a:p>
        </p:txBody>
      </p:sp>
      <p:sp>
        <p:nvSpPr>
          <p:cNvPr id="18" name="8 CuadroTexto">
            <a:extLst>
              <a:ext uri="{FF2B5EF4-FFF2-40B4-BE49-F238E27FC236}">
                <a16:creationId xmlns:a16="http://schemas.microsoft.com/office/drawing/2014/main" xmlns="" id="{3DECB324-D620-42E9-88AF-ED4C3F7509BE}"/>
              </a:ext>
            </a:extLst>
          </p:cNvPr>
          <p:cNvSpPr txBox="1"/>
          <p:nvPr/>
        </p:nvSpPr>
        <p:spPr>
          <a:xfrm>
            <a:off x="1072102" y="2661656"/>
            <a:ext cx="84489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30C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Es una consecuencia del proceso de organización que tiene como fin poner los documentos en servicio.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30C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Facilita el acceso a la información contenida en los documentos y  expedientes.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30C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Proporciona datos para saber dónde está físicamente un documento o expediente 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30CC"/>
              </a:buClr>
              <a:buSzTx/>
              <a:buFontTx/>
              <a:buNone/>
              <a:tabLst/>
              <a:defRPr/>
            </a:pPr>
            <a:endParaRPr kumimoji="0" lang="es-MX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30CC"/>
              </a:buClr>
              <a:buSzTx/>
              <a:buFontTx/>
              <a:buNone/>
              <a:tabLst/>
              <a:defRPr/>
            </a:pPr>
            <a:r>
              <a:rPr kumimoji="0" lang="es-MX" sz="2200" b="0" i="1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descripción de documentos permite realizar búsquedas retrospectivas y tener acceso a los documentos que se requieren, cuando se necesitan. 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A6DC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2200" b="0" i="0" u="none" strike="noStrike" kern="0" cap="none" spc="0" normalizeH="0" baseline="0" noProof="0" dirty="0">
              <a:ln>
                <a:noFill/>
              </a:ln>
              <a:solidFill>
                <a:srgbClr val="C830CC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srgbClr val="45455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5516439-62E9-4971-BBA2-959967D631ED}"/>
              </a:ext>
            </a:extLst>
          </p:cNvPr>
          <p:cNvSpPr/>
          <p:nvPr/>
        </p:nvSpPr>
        <p:spPr>
          <a:xfrm>
            <a:off x="1072102" y="1180591"/>
            <a:ext cx="9815536" cy="1107996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152400" marR="0" lvl="0" indent="-1524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 archivística: proceso que comprende el análisis del documento o expediente para obtener sus datos de identificación, contexto, contenido y localización física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CF0BE37-E6D4-43F7-B3E4-FC27AD6A4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7097" y="3357563"/>
            <a:ext cx="2021082" cy="2185960"/>
          </a:xfrm>
          <a:prstGeom prst="rect">
            <a:avLst/>
          </a:prstGeom>
        </p:spPr>
      </p:pic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xmlns="" id="{42D23C3B-1B43-6724-849A-F26A87892E2A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46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39829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0673" y="263335"/>
            <a:ext cx="9951393" cy="943076"/>
          </a:xfrm>
        </p:spPr>
        <p:txBody>
          <a:bodyPr anchor="ctr">
            <a:normAutofit/>
          </a:bodyPr>
          <a:lstStyle/>
          <a:p>
            <a:r>
              <a:rPr lang="es-MX" sz="3200" dirty="0">
                <a:latin typeface="Montserrat Light" panose="00000400000000000000" pitchFamily="2" charset="0"/>
              </a:rPr>
              <a:t>Proceso de Valoración documental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F732676C-6EE8-404F-BD3D-099DA9274001}"/>
              </a:ext>
            </a:extLst>
          </p:cNvPr>
          <p:cNvSpPr/>
          <p:nvPr/>
        </p:nvSpPr>
        <p:spPr>
          <a:xfrm>
            <a:off x="855406" y="1206411"/>
            <a:ext cx="10656660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Para la elaboración de Instrumentos de control archivístico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200" b="1" dirty="0">
              <a:solidFill>
                <a:prstClr val="black"/>
              </a:solidFill>
              <a:latin typeface="Montserrat Light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dirty="0">
                <a:solidFill>
                  <a:prstClr val="black"/>
                </a:solidFill>
                <a:latin typeface="Montserrat Light" panose="00000400000000000000" pitchFamily="2" charset="0"/>
                <a:cs typeface="Calibri" panose="020F0502020204030204" pitchFamily="34" charset="0"/>
              </a:rPr>
              <a:t>Identificación de valores documentales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primarios y secundarios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de las series documentales para establecer: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200" dirty="0">
              <a:solidFill>
                <a:prstClr val="black"/>
              </a:solidFill>
              <a:latin typeface="Montserrat Light" panose="00000400000000000000" pitchFamily="2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Plazos de conservación: tiempos legales establecidos en el marco jurídico-normativo aplicable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Vigencia documental: sumatoria del plazo de conservación en AT + plazo de conservación en AC, vinculada a la utilidad de la documentación como prueba.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Destino final: el fin que tendrá la documentación después del proceso de valoración en el AC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Conservación permanente </a:t>
            </a:r>
            <a:r>
              <a:rPr lang="es-MX" sz="2200" dirty="0">
                <a:solidFill>
                  <a:prstClr val="black"/>
                </a:solidFill>
                <a:latin typeface="Montserrat Light" panose="00000400000000000000" pitchFamily="2" charset="0"/>
                <a:cs typeface="Calibri" panose="020F0502020204030204" pitchFamily="34" charset="0"/>
              </a:rPr>
              <a:t>total o parcial: transferencia secundaria al AH</a:t>
            </a:r>
            <a:endParaRPr lang="es-MX" sz="2200" b="1" dirty="0">
              <a:solidFill>
                <a:prstClr val="black"/>
              </a:solidFill>
              <a:latin typeface="Montserrat Light" panose="00000400000000000000" pitchFamily="2" charset="0"/>
              <a:cs typeface="Calibri" panose="020F0502020204030204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Calibri" panose="020F0502020204030204" pitchFamily="34" charset="0"/>
              </a:rPr>
              <a:t>Eliminación definitiva: Baja documental</a:t>
            </a:r>
            <a:endParaRPr kumimoji="0" lang="es-MX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xmlns="" id="{63A4D8B5-1674-6307-408B-ECE6C33959EE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47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84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4AAB53-05EF-4F63-9281-59A20A9C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7277"/>
            <a:ext cx="10330217" cy="1325563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Montserrat Light" panose="00000400000000000000" pitchFamily="2" charset="0"/>
              </a:rPr>
              <a:t>Disposición documental y Destino final de la documentación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0A5121F-ACE2-4799-9645-06C597A57C54}"/>
              </a:ext>
            </a:extLst>
          </p:cNvPr>
          <p:cNvSpPr txBox="1"/>
          <p:nvPr/>
        </p:nvSpPr>
        <p:spPr>
          <a:xfrm>
            <a:off x="381198" y="1431381"/>
            <a:ext cx="5931683" cy="49244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Montserrat Light" panose="00000400000000000000" pitchFamily="2" charset="0"/>
              </a:rPr>
              <a:t>La disposición documental</a:t>
            </a:r>
          </a:p>
          <a:p>
            <a:endParaRPr lang="es-ES" sz="2200" dirty="0">
              <a:latin typeface="Montserrat Light" panose="00000400000000000000" pitchFamily="2" charset="0"/>
            </a:endParaRPr>
          </a:p>
          <a:p>
            <a:pPr algn="just"/>
            <a:r>
              <a:rPr lang="es-ES" dirty="0">
                <a:latin typeface="Montserrat Light" panose="00000400000000000000" pitchFamily="2" charset="0"/>
              </a:rPr>
              <a:t>Es el momento en el que podemos disponer de los expedientes que se encuentran resguardados en diferentes archivos, para ir a la siguiente fase del Ciclo vital del documento.</a:t>
            </a:r>
          </a:p>
          <a:p>
            <a:pPr algn="just"/>
            <a:endParaRPr lang="es-ES" dirty="0">
              <a:latin typeface="Montserrat Light" panose="00000400000000000000" pitchFamily="2" charset="0"/>
            </a:endParaRPr>
          </a:p>
          <a:p>
            <a:pPr algn="just"/>
            <a:r>
              <a:rPr lang="es-ES" dirty="0">
                <a:latin typeface="Montserrat Light" panose="00000400000000000000" pitchFamily="2" charset="0"/>
              </a:rPr>
              <a:t>En el Archivo de Trámite es cuando los expedientes cerrados de asuntos concluidos, han cumplido su plazo de guarda en este archivo y ya pueden enviarse al Archivo de Concentración, en Transferencia Primaria.</a:t>
            </a:r>
          </a:p>
          <a:p>
            <a:pPr algn="just"/>
            <a:endParaRPr lang="es-ES" dirty="0">
              <a:latin typeface="Montserrat Light" panose="00000400000000000000" pitchFamily="2" charset="0"/>
            </a:endParaRPr>
          </a:p>
          <a:p>
            <a:pPr algn="just"/>
            <a:r>
              <a:rPr lang="es-ES" dirty="0">
                <a:latin typeface="Montserrat Light" panose="00000400000000000000" pitchFamily="2" charset="0"/>
              </a:rPr>
              <a:t>En el Archivo de Concentración es cuando las Transferencias primarias han cumplido su plazo de guarda en este archivo y ya pueden ser valoradas para definir su destino final.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2B6B739-F259-4A18-A468-46FDFE58C954}"/>
              </a:ext>
            </a:extLst>
          </p:cNvPr>
          <p:cNvSpPr txBox="1"/>
          <p:nvPr/>
        </p:nvSpPr>
        <p:spPr>
          <a:xfrm>
            <a:off x="6607803" y="2567814"/>
            <a:ext cx="5055703" cy="270843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Montserrat Light" panose="00000400000000000000" pitchFamily="2" charset="0"/>
              </a:rPr>
              <a:t>El destino final</a:t>
            </a:r>
          </a:p>
          <a:p>
            <a:endParaRPr lang="es-ES" sz="2200" dirty="0">
              <a:latin typeface="Montserrat Light" panose="00000400000000000000" pitchFamily="2" charset="0"/>
            </a:endParaRPr>
          </a:p>
          <a:p>
            <a:pPr algn="ctr"/>
            <a:r>
              <a:rPr lang="es-ES" dirty="0">
                <a:latin typeface="Montserrat Light" panose="00000400000000000000" pitchFamily="2" charset="0"/>
              </a:rPr>
              <a:t>Es el final del Ciclo vital del Documento.</a:t>
            </a:r>
          </a:p>
          <a:p>
            <a:pPr algn="ctr"/>
            <a:endParaRPr lang="es-ES" dirty="0">
              <a:latin typeface="Montserrat Light" panose="00000400000000000000" pitchFamily="2" charset="0"/>
            </a:endParaRPr>
          </a:p>
          <a:p>
            <a:pPr algn="ctr"/>
            <a:r>
              <a:rPr lang="es-ES" dirty="0">
                <a:latin typeface="Montserrat Light" panose="00000400000000000000" pitchFamily="2" charset="0"/>
              </a:rPr>
              <a:t>Es el resultado de la valoración documental, en el que se seleccionan los expedientes se conservarán e el Archivo Histórico y cuales se irán a Baja documental.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xmlns="" id="{6F4D3BD5-7D28-95C6-6D17-1EBF0056A331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48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45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 Rectángulo">
            <a:extLst>
              <a:ext uri="{FF2B5EF4-FFF2-40B4-BE49-F238E27FC236}">
                <a16:creationId xmlns:a16="http://schemas.microsoft.com/office/drawing/2014/main" xmlns="" id="{6AC5E6FC-5D4E-484D-8C4A-5899E14D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1621835"/>
            <a:ext cx="79581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 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4EB720D4-FC87-6449-B035-E8BA98B42496}"/>
              </a:ext>
            </a:extLst>
          </p:cNvPr>
          <p:cNvSpPr/>
          <p:nvPr/>
        </p:nvSpPr>
        <p:spPr>
          <a:xfrm>
            <a:off x="544286" y="1665593"/>
            <a:ext cx="108095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lang="es-ES" sz="22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Es la revisión de los expedientes de las transferencias primarias que ya cumplieron su plazo de guarda en el Archivo de Concentración, para d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eterminar</a:t>
            </a:r>
            <a:r>
              <a:rPr lang="es-ES" sz="22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cuáles expedientes </a:t>
            </a:r>
            <a:r>
              <a:rPr lang="es-ES" sz="22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 susceptibles de ser </a:t>
            </a:r>
            <a:r>
              <a:rPr lang="es-ES" sz="22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transferidos al Archivo Histórico y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cuáles pueden destinarse a la eliminación, por medio de la Baja documental.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lang="es-MX" sz="2200" b="1" kern="0" dirty="0">
                <a:solidFill>
                  <a:prstClr val="black"/>
                </a:solidFill>
                <a:latin typeface="+mj-lt"/>
              </a:rPr>
              <a:t>Posibilita la circulación de la información archivística dentro del sistema institucional de Archivos y cumplir con el Ciclo vital del documento.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sz="2200" b="1" kern="0" dirty="0">
              <a:solidFill>
                <a:prstClr val="black"/>
              </a:solidFill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s-MX" sz="2200" b="1" dirty="0">
                <a:latin typeface="+mj-lt"/>
                <a:cs typeface="Calibri" panose="020F0502020204030204" pitchFamily="34" charset="0"/>
              </a:rPr>
              <a:t>Las Transferencias Secundarias y Bajas documentales, los cuales son resultado de la valoración documental, son procesos regulados, que tienen que ser aprobados por el Grupo Interdisciplinario para solicitar los dictámenes correspondientes.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D8B27A2-3E26-44BE-A3C0-B5BC259D2B32}"/>
              </a:ext>
            </a:extLst>
          </p:cNvPr>
          <p:cNvSpPr txBox="1">
            <a:spLocks/>
          </p:cNvSpPr>
          <p:nvPr/>
        </p:nvSpPr>
        <p:spPr>
          <a:xfrm>
            <a:off x="2142520" y="149434"/>
            <a:ext cx="9776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+mj-lt"/>
              </a:rPr>
              <a:t>Proceso de Valoración documental para determinar el destino final de la documentación</a:t>
            </a:r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xmlns="" id="{C00EB6AC-EDFD-92EB-1C8B-1A4A2F86B4E7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49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4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401" y="201792"/>
            <a:ext cx="10330217" cy="690786"/>
          </a:xfrm>
        </p:spPr>
        <p:txBody>
          <a:bodyPr>
            <a:noAutofit/>
          </a:bodyPr>
          <a:lstStyle/>
          <a:p>
            <a:pPr algn="ctr"/>
            <a:r>
              <a:rPr lang="es-MX" dirty="0"/>
              <a:t>Evolución del marco normativo nacional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413" y="1313515"/>
            <a:ext cx="2075935" cy="4347733"/>
          </a:xfrm>
          <a:prstGeom prst="rect">
            <a:avLst/>
          </a:prstGeom>
          <a:solidFill>
            <a:srgbClr val="2D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Ley General de Bienes Nacionales (1944)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Ley Federal de Monumentos y Zonas Arqueológicas e Históricas (1972)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Acuerdo Presidencial que otorga al AGN la calidad de entidad central y de consulta del Ejecutivo Federal  (1980)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400" kern="0" dirty="0">
              <a:solidFill>
                <a:prstClr val="white"/>
              </a:solidFill>
              <a:latin typeface="Gill Sans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Ley General</a:t>
            </a:r>
            <a:r>
              <a:rPr kumimoji="0" lang="es-MX" sz="1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de Responsabilidades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kern="0" baseline="0" dirty="0">
                <a:solidFill>
                  <a:prstClr val="white"/>
                </a:solidFill>
                <a:latin typeface="Gill Sans MT"/>
              </a:rPr>
              <a:t>Administrativas</a:t>
            </a:r>
            <a:r>
              <a:rPr lang="es-MX" sz="1400" kern="0" dirty="0">
                <a:solidFill>
                  <a:prstClr val="white"/>
                </a:solidFill>
                <a:latin typeface="Gill Sans MT"/>
              </a:rPr>
              <a:t> (2016)</a:t>
            </a: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Rectangle 56"/>
          <p:cNvSpPr/>
          <p:nvPr/>
        </p:nvSpPr>
        <p:spPr>
          <a:xfrm>
            <a:off x="3010289" y="2189629"/>
            <a:ext cx="1728216" cy="693323"/>
          </a:xfrm>
          <a:prstGeom prst="rect">
            <a:avLst/>
          </a:prstGeom>
          <a:solidFill>
            <a:srgbClr val="8D4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2002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ctangle 66"/>
          <p:cNvSpPr/>
          <p:nvPr/>
        </p:nvSpPr>
        <p:spPr>
          <a:xfrm>
            <a:off x="4737921" y="2189629"/>
            <a:ext cx="1728216" cy="693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67"/>
          <p:cNvSpPr/>
          <p:nvPr/>
        </p:nvSpPr>
        <p:spPr>
          <a:xfrm>
            <a:off x="6464675" y="2189628"/>
            <a:ext cx="1728216" cy="6933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68"/>
          <p:cNvSpPr/>
          <p:nvPr/>
        </p:nvSpPr>
        <p:spPr>
          <a:xfrm>
            <a:off x="8193185" y="2189629"/>
            <a:ext cx="1728216" cy="693323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2016</a:t>
            </a:r>
          </a:p>
        </p:txBody>
      </p:sp>
      <p:sp>
        <p:nvSpPr>
          <p:cNvPr id="9" name="Rectangle 55"/>
          <p:cNvSpPr/>
          <p:nvPr/>
        </p:nvSpPr>
        <p:spPr>
          <a:xfrm>
            <a:off x="3010289" y="2924938"/>
            <a:ext cx="1728216" cy="954107"/>
          </a:xfrm>
          <a:prstGeom prst="rect">
            <a:avLst/>
          </a:prstGeom>
          <a:solidFill>
            <a:srgbClr val="ECF0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Reglamento de la LFTAIPG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Capítulo VII. Organización </a:t>
            </a:r>
          </a:p>
        </p:txBody>
      </p:sp>
      <p:sp>
        <p:nvSpPr>
          <p:cNvPr id="10" name="Rectangle 71"/>
          <p:cNvSpPr/>
          <p:nvPr/>
        </p:nvSpPr>
        <p:spPr>
          <a:xfrm>
            <a:off x="6465553" y="2924938"/>
            <a:ext cx="1728216" cy="276999"/>
          </a:xfrm>
          <a:prstGeom prst="rect">
            <a:avLst/>
          </a:prstGeom>
          <a:solidFill>
            <a:srgbClr val="ECF0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E8C8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72"/>
          <p:cNvSpPr/>
          <p:nvPr/>
        </p:nvSpPr>
        <p:spPr>
          <a:xfrm>
            <a:off x="4734818" y="2962482"/>
            <a:ext cx="1730151" cy="2492990"/>
          </a:xfrm>
          <a:prstGeom prst="rect">
            <a:avLst/>
          </a:prstGeom>
          <a:solidFill>
            <a:srgbClr val="BEC3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Lin.  Grales. para la organización y conservación de los archivos del Poder Ejecutivo Federal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Lin. para la creación y uso de Sistemas Automatizados de Gestión y Control de Documentos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75"/>
          <p:cNvSpPr/>
          <p:nvPr/>
        </p:nvSpPr>
        <p:spPr>
          <a:xfrm>
            <a:off x="3010289" y="1772816"/>
            <a:ext cx="1728216" cy="369332"/>
          </a:xfrm>
          <a:prstGeom prst="rect">
            <a:avLst/>
          </a:prstGeom>
          <a:solidFill>
            <a:srgbClr val="BEC3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LFTAIPG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76"/>
          <p:cNvSpPr/>
          <p:nvPr/>
        </p:nvSpPr>
        <p:spPr>
          <a:xfrm>
            <a:off x="3010289" y="3921102"/>
            <a:ext cx="1727632" cy="1569660"/>
          </a:xfrm>
          <a:prstGeom prst="rect">
            <a:avLst/>
          </a:prstGeom>
          <a:solidFill>
            <a:srgbClr val="ECF0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Lineamientos generales para la organización y conservación de los archivos de las dependencias y entidades de la APF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(20 feb 2004)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77"/>
          <p:cNvSpPr/>
          <p:nvPr/>
        </p:nvSpPr>
        <p:spPr>
          <a:xfrm>
            <a:off x="4737921" y="1772816"/>
            <a:ext cx="1728216" cy="369332"/>
          </a:xfrm>
          <a:prstGeom prst="rect">
            <a:avLst/>
          </a:prstGeom>
          <a:solidFill>
            <a:srgbClr val="BEC3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LFA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79"/>
          <p:cNvSpPr/>
          <p:nvPr/>
        </p:nvSpPr>
        <p:spPr>
          <a:xfrm>
            <a:off x="9920815" y="1772816"/>
            <a:ext cx="1728216" cy="369332"/>
          </a:xfrm>
          <a:prstGeom prst="rect">
            <a:avLst/>
          </a:prstGeom>
          <a:solidFill>
            <a:srgbClr val="BEC3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LGA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77"/>
          <p:cNvSpPr/>
          <p:nvPr/>
        </p:nvSpPr>
        <p:spPr>
          <a:xfrm>
            <a:off x="6464675" y="1772816"/>
            <a:ext cx="1728216" cy="369332"/>
          </a:xfrm>
          <a:prstGeom prst="rect">
            <a:avLst/>
          </a:prstGeom>
          <a:solidFill>
            <a:srgbClr val="BEC3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LGTAIP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56"/>
          <p:cNvSpPr/>
          <p:nvPr/>
        </p:nvSpPr>
        <p:spPr>
          <a:xfrm>
            <a:off x="9920815" y="2189628"/>
            <a:ext cx="1728216" cy="69332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2018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" name="Rectangle 72"/>
          <p:cNvSpPr/>
          <p:nvPr/>
        </p:nvSpPr>
        <p:spPr>
          <a:xfrm>
            <a:off x="8194353" y="2971202"/>
            <a:ext cx="1730151" cy="2569934"/>
          </a:xfrm>
          <a:prstGeom prst="rect">
            <a:avLst/>
          </a:prstGeom>
          <a:solidFill>
            <a:srgbClr val="BEC3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Lineamientos  para analizar, valorar y decidir el destino final de la documentación de las dependencias y entidades del Poder Ejecutivo Federal.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Lineamientos para la organización y conservación de los archivos</a:t>
            </a:r>
            <a:endParaRPr kumimoji="0" lang="es-ES" sz="11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668" y="3617234"/>
            <a:ext cx="1621964" cy="1621964"/>
          </a:xfrm>
          <a:prstGeom prst="rect">
            <a:avLst/>
          </a:prstGeom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1647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正方形/長方形 18"/>
          <p:cNvSpPr/>
          <p:nvPr/>
        </p:nvSpPr>
        <p:spPr>
          <a:xfrm>
            <a:off x="436858" y="44624"/>
            <a:ext cx="11784632" cy="3429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8"/>
          <p:cNvSpPr txBox="1">
            <a:spLocks/>
          </p:cNvSpPr>
          <p:nvPr/>
        </p:nvSpPr>
        <p:spPr>
          <a:xfrm>
            <a:off x="2927648" y="4293096"/>
            <a:ext cx="6681677" cy="1667285"/>
          </a:xfrm>
          <a:prstGeom prst="rect">
            <a:avLst/>
          </a:prstGeom>
        </p:spPr>
        <p:txBody>
          <a:bodyPr lIns="60963" tIns="30482" rIns="60963" bIns="30482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ja-JP" sz="32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gestionyarchivos@inai.org.mx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altLang="ja-JP" sz="3200" b="1" u="sng" dirty="0">
                <a:solidFill>
                  <a:schemeClr val="tx1"/>
                </a:solidFill>
              </a:rPr>
              <a:t>alfonso.rojas@inai.org.mx</a:t>
            </a:r>
          </a:p>
          <a:p>
            <a:pPr algn="ctr">
              <a:lnSpc>
                <a:spcPct val="100000"/>
              </a:lnSpc>
            </a:pPr>
            <a:endParaRPr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altLang="ja-JP" sz="3200" b="1" dirty="0">
              <a:solidFill>
                <a:schemeClr val="tx1"/>
              </a:solidFill>
            </a:endParaRPr>
          </a:p>
        </p:txBody>
      </p:sp>
      <p:sp>
        <p:nvSpPr>
          <p:cNvPr id="12" name="タイトル 10"/>
          <p:cNvSpPr txBox="1">
            <a:spLocks/>
          </p:cNvSpPr>
          <p:nvPr/>
        </p:nvSpPr>
        <p:spPr>
          <a:xfrm>
            <a:off x="3545960" y="2139112"/>
            <a:ext cx="4792809" cy="1250590"/>
          </a:xfrm>
          <a:prstGeom prst="rect">
            <a:avLst/>
          </a:prstGeom>
        </p:spPr>
        <p:txBody>
          <a:bodyPr lIns="60963" tIns="30482" rIns="60963" bIns="30482" anchor="b"/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b="1" dirty="0">
                <a:solidFill>
                  <a:schemeClr val="bg1"/>
                </a:solidFill>
              </a:rPr>
              <a:t>¡Gracias por su atención!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200" y="260648"/>
            <a:ext cx="4036327" cy="174743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07768" y="1268760"/>
            <a:ext cx="2016224" cy="194896"/>
          </a:xfrm>
          <a:prstGeom prst="rect">
            <a:avLst/>
          </a:prstGeom>
          <a:solidFill>
            <a:srgbClr val="601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xmlns="" id="{B188F8F0-9792-3D40-1931-6EEA1D205194}"/>
              </a:ext>
            </a:extLst>
          </p:cNvPr>
          <p:cNvSpPr txBox="1">
            <a:spLocks/>
          </p:cNvSpPr>
          <p:nvPr/>
        </p:nvSpPr>
        <p:spPr>
          <a:xfrm>
            <a:off x="6625268" y="6527525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defRPr sz="18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D6473361-7DD5-4F18-926E-45181FFFFDC4}" type="slidenum">
              <a:rPr lang="es-MX" sz="1600" kern="0" smtClean="0">
                <a:solidFill>
                  <a:schemeClr val="tx1"/>
                </a:solidFill>
              </a:rPr>
              <a:pPr/>
              <a:t>50</a:t>
            </a:fld>
            <a:endParaRPr lang="es-MX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5479" y="2111945"/>
            <a:ext cx="5029200" cy="341632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MX" dirty="0">
                <a:latin typeface="Gill Sans MT" panose="020B0502020104020203" pitchFamily="34" charset="0"/>
              </a:rPr>
              <a:t>Documentar todo acto que derive del ejercicio de sus facultados, competencias o funciones.  (Art. 18)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kern="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kern="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kern="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167" y="390729"/>
            <a:ext cx="10330217" cy="649703"/>
          </a:xfrm>
        </p:spPr>
        <p:txBody>
          <a:bodyPr/>
          <a:lstStyle/>
          <a:p>
            <a:pPr algn="ctr"/>
            <a:r>
              <a:rPr lang="es-MX" dirty="0"/>
              <a:t>Vinculación entre la LGTAIP y la LGA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581280" y="2111945"/>
            <a:ext cx="504936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Gill Sans MT" panose="020B0502020104020203" pitchFamily="34" charset="0"/>
              </a:rPr>
              <a:t>Los sujetos obligados deberán producir, </a:t>
            </a:r>
            <a:r>
              <a:rPr lang="es-MX" b="1" dirty="0">
                <a:latin typeface="Gill Sans MT" panose="020B0502020104020203" pitchFamily="34" charset="0"/>
              </a:rPr>
              <a:t>registrar, organizar y conservar</a:t>
            </a:r>
            <a:r>
              <a:rPr lang="es-MX" dirty="0">
                <a:latin typeface="Gill Sans MT" panose="020B0502020104020203" pitchFamily="34" charset="0"/>
              </a:rPr>
              <a:t> los documentos de archivo sobre todo acto que derive del ejercicio de sus facultades, competencias o funciones de acuerdo con lo establecido en las disposiciones jurídicas correspondientes. (Art. 7),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Gill Sans MT" panose="020B0502020104020203" pitchFamily="34" charset="0"/>
              </a:rPr>
              <a:t>Las áreas productoras de la documentación deben prever los impactos institucionales en caso de no documentar adecuadamente sus procesos de trabajo. (Art. 53 f. III)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14364" y="1294565"/>
            <a:ext cx="1743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LGTAIP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92469" y="1312552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LGA</a:t>
            </a:r>
          </a:p>
        </p:txBody>
      </p:sp>
      <p:cxnSp>
        <p:nvCxnSpPr>
          <p:cNvPr id="10" name="Conector recto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096000" y="1996374"/>
            <a:ext cx="0" cy="3490026"/>
          </a:xfrm>
          <a:prstGeom prst="line">
            <a:avLst/>
          </a:prstGeom>
          <a:noFill/>
          <a:ln w="38100" cap="rnd" cmpd="sng" algn="ctr">
            <a:solidFill>
              <a:schemeClr val="accent1">
                <a:lumMod val="50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9" name="Rectángulo 8"/>
          <p:cNvSpPr/>
          <p:nvPr/>
        </p:nvSpPr>
        <p:spPr>
          <a:xfrm>
            <a:off x="4657144" y="5796011"/>
            <a:ext cx="2877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Documentar</a:t>
            </a:r>
          </a:p>
        </p:txBody>
      </p:sp>
      <p:sp>
        <p:nvSpPr>
          <p:cNvPr id="1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25268" y="6527525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44" y="3501008"/>
            <a:ext cx="2257871" cy="16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891" y="137668"/>
            <a:ext cx="10330217" cy="649703"/>
          </a:xfrm>
        </p:spPr>
        <p:txBody>
          <a:bodyPr/>
          <a:lstStyle/>
          <a:p>
            <a:pPr algn="ctr"/>
            <a:r>
              <a:rPr lang="es-MX" dirty="0"/>
              <a:t>Vinculación entre la LGTAIP y la LGA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7273" y="2072456"/>
            <a:ext cx="5029200" cy="430887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Gill Sans MT" panose="020B0502020104020203" pitchFamily="34" charset="0"/>
              </a:rPr>
              <a:t>Presunción de existencia de la información si se refiere a las facultades, competencias y funciones de los S.O. En caso de que no se hayan ejercido, se debe motivar la respuesta en función de las causas que motiven la inexistencia. (Art. 19)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Gill Sans MT" panose="020B0502020104020203" pitchFamily="34" charset="0"/>
              </a:rPr>
              <a:t>Ante la negativa o inexistencia, el S.O. deberá demostrar que la información solicitada está prevista en alguna de las excepciones contenidas en esta Ley o, en su caso, demostrar que la información no se refiere a alguna de sus facultades, competencias o funciones. (Art. 20</a:t>
            </a:r>
            <a:r>
              <a:rPr lang="es-MX" dirty="0">
                <a:latin typeface="Gill Sans MT" panose="020B0502020104020203" pitchFamily="34" charset="0"/>
              </a:rPr>
              <a:t>)</a:t>
            </a:r>
            <a:r>
              <a:rPr lang="es-MX" kern="0" dirty="0">
                <a:solidFill>
                  <a:prstClr val="white"/>
                </a:solidFill>
                <a:latin typeface="Gill Sans MT" panose="020B0502020104020203" pitchFamily="34" charset="0"/>
              </a:rPr>
              <a:t>.</a:t>
            </a:r>
            <a:endParaRPr kumimoji="0" lang="es-MX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52615" y="2106714"/>
            <a:ext cx="5049367" cy="252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Gill Sans MT" panose="020B0502020104020203" pitchFamily="34" charset="0"/>
              </a:rPr>
              <a:t>La responsabilidad de preservar íntegramente los documentos de archivo, tanto físicamente como en su contenido, así como de la organización, conservación y el buen funcionamiento del sistema institucional, recaerá en la máxima autoridad de cada sujeto obligado. (Art. 16)</a:t>
            </a:r>
          </a:p>
          <a:p>
            <a:pPr algn="just"/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90288" y="1443970"/>
            <a:ext cx="1743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LGTAIP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92470" y="1403338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LGA</a:t>
            </a:r>
          </a:p>
        </p:txBody>
      </p:sp>
      <p:cxnSp>
        <p:nvCxnSpPr>
          <p:cNvPr id="10" name="Conector recto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096000" y="1984343"/>
            <a:ext cx="0" cy="3693319"/>
          </a:xfrm>
          <a:prstGeom prst="line">
            <a:avLst/>
          </a:prstGeom>
          <a:noFill/>
          <a:ln w="38100" cap="rnd" cmpd="sng" algn="ctr">
            <a:solidFill>
              <a:schemeClr val="accent1">
                <a:lumMod val="7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1" name="Rectángulo 10"/>
          <p:cNvSpPr/>
          <p:nvPr/>
        </p:nvSpPr>
        <p:spPr>
          <a:xfrm>
            <a:off x="6684703" y="4830832"/>
            <a:ext cx="27735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Responsabilidad</a:t>
            </a:r>
            <a:endParaRPr lang="es-ES" sz="2800" b="0" cap="none" spc="-150" dirty="0">
              <a:ln w="0"/>
              <a:solidFill>
                <a:srgbClr val="3399FF"/>
              </a:soli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38445" y="5301208"/>
            <a:ext cx="32383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Motivar</a:t>
            </a:r>
            <a:r>
              <a:rPr lang="es-ES" sz="2800" b="0" cap="none" spc="-150" dirty="0">
                <a:ln w="0"/>
                <a:solidFill>
                  <a:srgbClr val="3399FF"/>
                </a:solidFill>
                <a:effectLst/>
              </a:rPr>
              <a:t> </a:t>
            </a:r>
            <a:r>
              <a:rPr lang="es-ES" sz="28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inexistencia</a:t>
            </a:r>
            <a:endParaRPr lang="es-ES" sz="2800" b="0" cap="none" spc="-150" dirty="0">
              <a:ln w="0"/>
              <a:solidFill>
                <a:srgbClr val="3399FF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105744" y="5805264"/>
            <a:ext cx="35573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Demostrar excepción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636030" y="862696"/>
            <a:ext cx="4919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Solicitudes</a:t>
            </a:r>
            <a:r>
              <a:rPr lang="es-ES" sz="32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CC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32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información</a:t>
            </a:r>
            <a:endParaRPr lang="es-ES" sz="3200" b="0" cap="none" spc="-150" dirty="0">
              <a:ln w="0"/>
              <a:solidFill>
                <a:srgbClr val="3399FF"/>
              </a:solidFill>
              <a:effectLst/>
            </a:endParaRPr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95253" y="6554258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309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41933" y="1512121"/>
            <a:ext cx="32147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Transparencia</a:t>
            </a:r>
          </a:p>
        </p:txBody>
      </p:sp>
      <p:cxnSp>
        <p:nvCxnSpPr>
          <p:cNvPr id="5" name="Conector recto de flecha 4"/>
          <p:cNvCxnSpPr>
            <a:endCxn id="7" idx="3"/>
          </p:cNvCxnSpPr>
          <p:nvPr/>
        </p:nvCxnSpPr>
        <p:spPr>
          <a:xfrm flipH="1">
            <a:off x="2119890" y="2142893"/>
            <a:ext cx="3210099" cy="32064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Conector recto de flecha 5"/>
          <p:cNvCxnSpPr>
            <a:stCxn id="4" idx="2"/>
          </p:cNvCxnSpPr>
          <p:nvPr/>
        </p:nvCxnSpPr>
        <p:spPr>
          <a:xfrm>
            <a:off x="5749295" y="2158452"/>
            <a:ext cx="3420000" cy="305087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Rectángulo 6"/>
          <p:cNvSpPr/>
          <p:nvPr/>
        </p:nvSpPr>
        <p:spPr>
          <a:xfrm>
            <a:off x="1199445" y="2186540"/>
            <a:ext cx="9204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DAI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787386" y="2227136"/>
            <a:ext cx="296215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T. Proactiva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62050" y="2439530"/>
            <a:ext cx="27744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Gill Sans MT"/>
              </a:rPr>
              <a:t>Documentar</a:t>
            </a:r>
          </a:p>
          <a:p>
            <a:pPr algn="ctr"/>
            <a:r>
              <a:rPr lang="es-MX" sz="2000" dirty="0">
                <a:solidFill>
                  <a:prstClr val="black"/>
                </a:solidFill>
                <a:latin typeface="Gill Sans MT"/>
              </a:rPr>
              <a:t>Organizar </a:t>
            </a:r>
          </a:p>
          <a:p>
            <a:pPr algn="ctr"/>
            <a:r>
              <a:rPr lang="es-MX" sz="2000" dirty="0">
                <a:solidFill>
                  <a:prstClr val="black"/>
                </a:solidFill>
                <a:latin typeface="Gill Sans MT"/>
              </a:rPr>
              <a:t>Conservar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846611" y="2847688"/>
            <a:ext cx="271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  <a:latin typeface="Gill Sans MT"/>
              </a:rPr>
              <a:t>Difundir a través de medios electrónicos</a:t>
            </a:r>
          </a:p>
        </p:txBody>
      </p:sp>
      <p:pic>
        <p:nvPicPr>
          <p:cNvPr id="11" name="Picture 6" descr="https://fotos.perfil.com/2019/09/08/420/0/08-09-2019-acceso-informacion-cordoba-77637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4" y="3569332"/>
            <a:ext cx="2788408" cy="20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daip.org.mx/images/iconos/transparencia%20p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51" y="3609081"/>
            <a:ext cx="2550831" cy="19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www.reporteindigo.com/wp-content/uploads/2019/09/Digitalizacion-archivos-publicos-660x3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92" y="3652728"/>
            <a:ext cx="3752850" cy="19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839416" y="358475"/>
            <a:ext cx="10330217" cy="64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Vinculación entre la LGTAIP y la LGA</a:t>
            </a:r>
          </a:p>
        </p:txBody>
      </p:sp>
      <p:sp>
        <p:nvSpPr>
          <p:cNvPr id="1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00056" y="6529164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738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162824"/>
            <a:ext cx="10330217" cy="649703"/>
          </a:xfrm>
        </p:spPr>
        <p:txBody>
          <a:bodyPr/>
          <a:lstStyle/>
          <a:p>
            <a:r>
              <a:rPr lang="es-MX" dirty="0"/>
              <a:t>Vinculación entre la LGTAIP y la LGA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7273" y="2046327"/>
            <a:ext cx="5029200" cy="193899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prstClr val="black"/>
                </a:solidFill>
                <a:latin typeface="Gill Sans MT"/>
              </a:rPr>
              <a:t>Poner a disposición del público y mantener actualizado el </a:t>
            </a:r>
            <a:r>
              <a:rPr lang="es-MX" sz="2000" u="sng" dirty="0">
                <a:solidFill>
                  <a:prstClr val="black"/>
                </a:solidFill>
                <a:latin typeface="Gill Sans MT"/>
              </a:rPr>
              <a:t>catálogo de disposición </a:t>
            </a:r>
            <a:r>
              <a:rPr lang="es-MX" sz="2000" dirty="0">
                <a:solidFill>
                  <a:prstClr val="black"/>
                </a:solidFill>
                <a:latin typeface="Gill Sans MT"/>
              </a:rPr>
              <a:t>y </a:t>
            </a:r>
            <a:r>
              <a:rPr lang="es-MX" sz="2000" u="sng" dirty="0">
                <a:solidFill>
                  <a:prstClr val="black"/>
                </a:solidFill>
                <a:latin typeface="Gill Sans MT"/>
              </a:rPr>
              <a:t>guía de archivo documental.</a:t>
            </a:r>
            <a:r>
              <a:rPr lang="es-MX" sz="2000" dirty="0">
                <a:solidFill>
                  <a:prstClr val="black"/>
                </a:solidFill>
                <a:latin typeface="Gill Sans MT"/>
              </a:rPr>
              <a:t> (Art. 70 fracción XLV).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2000" dirty="0">
              <a:solidFill>
                <a:prstClr val="black"/>
              </a:solidFill>
              <a:latin typeface="Gill Sans M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2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13768" y="2043911"/>
            <a:ext cx="504936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prstClr val="black"/>
                </a:solidFill>
                <a:latin typeface="Gill Sans MT"/>
              </a:rPr>
              <a:t>Los S.O. deberán contar con los instrumentos de control y de consulta archivísticos conforme a sus atribuciones y funciones (Cuadro general de clasificación archivística, Catálogo de disposición documental, e Inventarios documentales.)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87398" y="1373073"/>
            <a:ext cx="1548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LGTAIP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49375" y="1393612"/>
            <a:ext cx="978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D22A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/>
              </a:rPr>
              <a:t>LGA</a:t>
            </a:r>
          </a:p>
        </p:txBody>
      </p:sp>
      <p:cxnSp>
        <p:nvCxnSpPr>
          <p:cNvPr id="8" name="Conector recto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096000" y="2132856"/>
            <a:ext cx="0" cy="1311090"/>
          </a:xfrm>
          <a:prstGeom prst="line">
            <a:avLst/>
          </a:prstGeom>
          <a:noFill/>
          <a:ln w="38100" cap="rnd" cmpd="sng" algn="ctr">
            <a:solidFill>
              <a:schemeClr val="accent1">
                <a:lumMod val="7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67" name="Rectángulo 66"/>
          <p:cNvSpPr/>
          <p:nvPr/>
        </p:nvSpPr>
        <p:spPr>
          <a:xfrm>
            <a:off x="2107305" y="4600660"/>
            <a:ext cx="2491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Guía de archivo</a:t>
            </a:r>
            <a:endParaRPr lang="es-ES" sz="2400" b="0" cap="none" dirty="0">
              <a:ln w="0"/>
              <a:solidFill>
                <a:srgbClr val="3399FF"/>
              </a:solidFill>
              <a:effectLst/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6" y="5213409"/>
            <a:ext cx="4957127" cy="112530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072347" y="840501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Instrumentos archivísticos </a:t>
            </a:r>
            <a:endParaRPr lang="es-ES" sz="3200" b="0" cap="none" spc="-150" dirty="0">
              <a:ln w="0"/>
              <a:solidFill>
                <a:srgbClr val="3399FF"/>
              </a:solidFill>
              <a:effectLst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281" y="4505563"/>
            <a:ext cx="1312143" cy="1515500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698026" y="6508237"/>
            <a:ext cx="2743200" cy="365125"/>
          </a:xfrm>
        </p:spPr>
        <p:txBody>
          <a:bodyPr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2026279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Personalizado 4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FB3A7E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DOfficeLightV0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6048042D2FEA40B1D5B6CA1E7A40E4" ma:contentTypeVersion="11" ma:contentTypeDescription="Crear nuevo documento." ma:contentTypeScope="" ma:versionID="ae55af7a55397bb2d3c8de6a1f8b6240">
  <xsd:schema xmlns:xsd="http://www.w3.org/2001/XMLSchema" xmlns:xs="http://www.w3.org/2001/XMLSchema" xmlns:p="http://schemas.microsoft.com/office/2006/metadata/properties" xmlns:ns3="5212d295-b721-4821-9760-e14ccb85d14b" xmlns:ns4="1a2b0902-708d-4e51-a1a7-ad09d4ed181b" targetNamespace="http://schemas.microsoft.com/office/2006/metadata/properties" ma:root="true" ma:fieldsID="d4e37fe3803a35d11a8c458bb3958af8" ns3:_="" ns4:_="">
    <xsd:import namespace="5212d295-b721-4821-9760-e14ccb85d14b"/>
    <xsd:import namespace="1a2b0902-708d-4e51-a1a7-ad09d4ed18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2d295-b721-4821-9760-e14ccb85d1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b0902-708d-4e51-a1a7-ad09d4ed1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A9A83B-0D76-416D-BA37-1B47ABBD9B2A}">
  <ds:schemaRefs>
    <ds:schemaRef ds:uri="5212d295-b721-4821-9760-e14ccb85d14b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1a2b0902-708d-4e51-a1a7-ad09d4ed181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3EDAA3D-CE96-4F49-85E3-248C86606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2d295-b721-4821-9760-e14ccb85d14b"/>
    <ds:schemaRef ds:uri="1a2b0902-708d-4e51-a1a7-ad09d4ed1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145F8-1E82-4C86-8E18-DDF79292F3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45870</TotalTime>
  <Words>4189</Words>
  <Application>Microsoft Office PowerPoint</Application>
  <PresentationFormat>Panorámica</PresentationFormat>
  <Paragraphs>586</Paragraphs>
  <Slides>50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78" baseType="lpstr">
      <vt:lpstr>游ゴシック</vt:lpstr>
      <vt:lpstr>Arial</vt:lpstr>
      <vt:lpstr>Arial Narrow</vt:lpstr>
      <vt:lpstr>Bahnschrift SemiBold</vt:lpstr>
      <vt:lpstr>Calibri</vt:lpstr>
      <vt:lpstr>Calibri Light</vt:lpstr>
      <vt:lpstr>Candara</vt:lpstr>
      <vt:lpstr>Candara Light</vt:lpstr>
      <vt:lpstr>Catriel</vt:lpstr>
      <vt:lpstr>Century Gothic</vt:lpstr>
      <vt:lpstr>Corbel</vt:lpstr>
      <vt:lpstr>FontAwesome</vt:lpstr>
      <vt:lpstr>Gill Sans MT</vt:lpstr>
      <vt:lpstr>Helvetica</vt:lpstr>
      <vt:lpstr>HGｺﾞｼｯｸE</vt:lpstr>
      <vt:lpstr>Montserrat Light</vt:lpstr>
      <vt:lpstr>Open Sans</vt:lpstr>
      <vt:lpstr>Palatino Linotype</vt:lpstr>
      <vt:lpstr>Segoe UI</vt:lpstr>
      <vt:lpstr>Tahoma</vt:lpstr>
      <vt:lpstr>Times</vt:lpstr>
      <vt:lpstr>Times New Roman</vt:lpstr>
      <vt:lpstr>Verdana</vt:lpstr>
      <vt:lpstr>Wingdings</vt:lpstr>
      <vt:lpstr>Wingdings 2</vt:lpstr>
      <vt:lpstr>1_Default Design</vt:lpstr>
      <vt:lpstr>1_HDOfficeLightV0</vt:lpstr>
      <vt:lpstr>Tema de Office</vt:lpstr>
      <vt:lpstr>Presentación de PowerPoint</vt:lpstr>
      <vt:lpstr>Referentes del Derecho de Acceso a Ia Información</vt:lpstr>
      <vt:lpstr>Presentación de PowerPoint</vt:lpstr>
      <vt:lpstr>Evolución del marco normativo en México</vt:lpstr>
      <vt:lpstr>Evolución del marco normativo nacional</vt:lpstr>
      <vt:lpstr>Vinculación entre la LGTAIP y la LGA</vt:lpstr>
      <vt:lpstr>Vinculación entre la LGTAIP y la LGA</vt:lpstr>
      <vt:lpstr>Presentación de PowerPoint</vt:lpstr>
      <vt:lpstr>Vinculación entre la LGTAIP y la LGA</vt:lpstr>
      <vt:lpstr>Presentación de PowerPoint</vt:lpstr>
      <vt:lpstr>¿Qué papel  juegan     los archivos?</vt:lpstr>
      <vt:lpstr>La organización de los archivos es fundamental para  el acceso a la información, el ejercicio de los derechos y la  democracia </vt:lpstr>
      <vt:lpstr>Presentación de PowerPoint</vt:lpstr>
      <vt:lpstr>Presentación de PowerPoint</vt:lpstr>
      <vt:lpstr>Presentación de PowerPoint</vt:lpstr>
      <vt:lpstr>Objeto (Art.1)</vt:lpstr>
      <vt:lpstr>El enfoque sistémico de los archivos en la LGA</vt:lpstr>
      <vt:lpstr>Coordinación de los Sistemas Nacionales de Transparencia, Acceso a la Información y Protección de Datos Personales, Archivos y Anticorrupción (LGA, Art. 74)</vt:lpstr>
      <vt:lpstr>Coordinación de los Sistemas Nacionales de Transparencia, Acceso a la Información y Protección de Datos Personales, Archivos y Anticorrupción (LGA, Art. 74)</vt:lpstr>
      <vt:lpstr>Principales Obligaciones de la LGA  </vt:lpstr>
      <vt:lpstr>El Sistema Institucional de Archivos. Columna vertebral de la organización archivística</vt:lpstr>
      <vt:lpstr>Establecer el Sistema Institucional de Archivos</vt:lpstr>
      <vt:lpstr> ¿Qué es el SIA?  (Art. 20)</vt:lpstr>
      <vt:lpstr>  </vt:lpstr>
      <vt:lpstr>  </vt:lpstr>
      <vt:lpstr>Funciones de las instancias del SIA  (Arts. 30, 31 y 32)</vt:lpstr>
      <vt:lpstr> Función de Oficina de Correspondencia (Art. 28)</vt:lpstr>
      <vt:lpstr>Inscribir a los archivos en Registro Nacional  (Art. 78 a 81)</vt:lpstr>
      <vt:lpstr>Conformar el Grupo Interdisciplinario de Valoración documental</vt:lpstr>
      <vt:lpstr>Integración del Grupo Interdisciplinario (Art. 50) </vt:lpstr>
      <vt:lpstr> Programa Anual de Desarrollo Archivístico (PADA) (Art.23)</vt:lpstr>
      <vt:lpstr>La capacitación y profesionalización del personal de archivos, una responsabilidad de los sujetos obligados</vt:lpstr>
      <vt:lpstr>Destinar espacios, equipos e infraestructura para los archivos (Art. II, f. VII)</vt:lpstr>
      <vt:lpstr>Sistemas automatizados para la gestión documental  Art. 45 </vt:lpstr>
      <vt:lpstr>Infracciones administrativas a la LGA (art. 116)</vt:lpstr>
      <vt:lpstr>Delitos contra los archivos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Organización del Archivo de Trámite: Clasificación </vt:lpstr>
      <vt:lpstr>Estructura del Cuadro de clasificación</vt:lpstr>
      <vt:lpstr>Presentación de PowerPoint</vt:lpstr>
      <vt:lpstr>Presentación de PowerPoint</vt:lpstr>
      <vt:lpstr>Proceso de Valoración documental</vt:lpstr>
      <vt:lpstr>Disposición documental y Destino final de la documentación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Modulo1 marco normativo archivos</dc:title>
  <dc:creator>Miriam Martínez Meza</dc:creator>
  <cp:lastModifiedBy>USUARIO</cp:lastModifiedBy>
  <cp:revision>1975</cp:revision>
  <cp:lastPrinted>2021-05-17T05:22:03Z</cp:lastPrinted>
  <dcterms:created xsi:type="dcterms:W3CDTF">2012-05-18T17:18:22Z</dcterms:created>
  <dcterms:modified xsi:type="dcterms:W3CDTF">2022-08-11T15:28:54Z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0x0101001E6048042D2FEA40B1D5B6CA1E7A40E4</vt:lpwstr>
  </property>
</Properties>
</file>