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11" r:id="rId3"/>
    <p:sldId id="314" r:id="rId4"/>
    <p:sldId id="316" r:id="rId5"/>
    <p:sldId id="335" r:id="rId6"/>
    <p:sldId id="258" r:id="rId7"/>
    <p:sldId id="319" r:id="rId8"/>
    <p:sldId id="310" r:id="rId9"/>
    <p:sldId id="312" r:id="rId10"/>
    <p:sldId id="315" r:id="rId11"/>
    <p:sldId id="318" r:id="rId12"/>
    <p:sldId id="31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6" r:id="rId25"/>
    <p:sldId id="275" r:id="rId26"/>
    <p:sldId id="272" r:id="rId27"/>
    <p:sldId id="273" r:id="rId28"/>
    <p:sldId id="277" r:id="rId29"/>
    <p:sldId id="271" r:id="rId30"/>
    <p:sldId id="278" r:id="rId31"/>
    <p:sldId id="309" r:id="rId32"/>
    <p:sldId id="282" r:id="rId33"/>
    <p:sldId id="283" r:id="rId34"/>
    <p:sldId id="300" r:id="rId35"/>
    <p:sldId id="284" r:id="rId36"/>
    <p:sldId id="285" r:id="rId37"/>
    <p:sldId id="286" r:id="rId38"/>
    <p:sldId id="302" r:id="rId39"/>
    <p:sldId id="290" r:id="rId40"/>
    <p:sldId id="292" r:id="rId41"/>
    <p:sldId id="308" r:id="rId42"/>
    <p:sldId id="295" r:id="rId43"/>
    <p:sldId id="296" r:id="rId44"/>
    <p:sldId id="304" r:id="rId45"/>
    <p:sldId id="336" r:id="rId46"/>
    <p:sldId id="305" r:id="rId4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u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C9"/>
    <a:srgbClr val="CC3300"/>
    <a:srgbClr val="FFFFCC"/>
    <a:srgbClr val="090F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6" autoAdjust="0"/>
    <p:restoredTop sz="93857" autoAdjust="0"/>
  </p:normalViewPr>
  <p:slideViewPr>
    <p:cSldViewPr>
      <p:cViewPr>
        <p:scale>
          <a:sx n="100" d="100"/>
          <a:sy n="100" d="100"/>
        </p:scale>
        <p:origin x="20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AC9E-27A7-4AE4-A55A-4E478B3A6990}" type="datetimeFigureOut">
              <a:rPr lang="es-MX" smtClean="0"/>
              <a:pPr/>
              <a:t>08/04/2016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77D4-594A-4677-B8E9-B899A20EB8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435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026" name="WordPictureWatermark3" descr="HOJA MEMBRETADA INFOEM"/>
          <p:cNvPicPr>
            <a:picLocks noChangeAspect="1" noChangeArrowheads="1"/>
          </p:cNvPicPr>
          <p:nvPr userDrawn="1"/>
        </p:nvPicPr>
        <p:blipFill>
          <a:blip r:embed="rId2" cstate="print"/>
          <a:srcRect l="55362" t="34105" r="5536"/>
          <a:stretch>
            <a:fillRect/>
          </a:stretch>
        </p:blipFill>
        <p:spPr bwMode="auto">
          <a:xfrm>
            <a:off x="6116638" y="214290"/>
            <a:ext cx="3027362" cy="6643710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301882" cy="8367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0674" r="6746" b="14607"/>
          <a:stretch/>
        </p:blipFill>
        <p:spPr>
          <a:xfrm>
            <a:off x="323528" y="5661248"/>
            <a:ext cx="3256413" cy="10602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55B7-FD4B-4017-9522-DAD030CE9DBB}" type="datetimeFigureOut">
              <a:rPr lang="es-ES_tradnl" smtClean="0"/>
              <a:pPr/>
              <a:t>08/04/2016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74E0-36BE-4B21-8B70-BFAF1EECE85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82144" y="326109"/>
            <a:ext cx="4342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¿Qué es el </a:t>
            </a:r>
            <a:r>
              <a:rPr lang="es-MX" sz="3600" dirty="0" smtClean="0"/>
              <a:t>SARCOEM?</a:t>
            </a:r>
            <a:endParaRPr lang="es-MX" sz="3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1124744"/>
            <a:ext cx="80724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Es el </a:t>
            </a:r>
            <a:r>
              <a:rPr lang="es-MX" sz="2000" dirty="0" smtClean="0"/>
              <a:t>Sistema de Acceso, Rectificación Cancelación y Oposición de Datos Personales  del Estado de México el </a:t>
            </a:r>
            <a:r>
              <a:rPr lang="es-MX" sz="2000" dirty="0" smtClean="0"/>
              <a:t>cual es administrado por el Infoem.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Facilita la recepción, trámite y seguimiento de solicitudes de </a:t>
            </a:r>
            <a:r>
              <a:rPr lang="es-MX" sz="2000" dirty="0" smtClean="0"/>
              <a:t>derechos ARCO.</a:t>
            </a:r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Cuenta con mayores niveles de seguridad por manejar datos personales.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Seguridad los ciudadanos tienen que acreditar su personalidad.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Los archivos que se envían en este sistema se encriptan.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Protocolo seguro HTTPS para la transferencia de información.</a:t>
            </a:r>
            <a:endParaRPr lang="es-MX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157192"/>
            <a:ext cx="3522318" cy="117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707904" y="332656"/>
            <a:ext cx="3293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Recursos de Revisión</a:t>
            </a:r>
            <a:endParaRPr lang="es-MX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303748" y="115098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Si la respuesta no satisface los requerimientos del ciudadano, es incompleta o se la negaron, este puede interponer una queja o inconformidad ante el INFOEM denominada Recurso de Revisión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98812" y="227687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Esta inconformidad es turnada y analizada a los Comisionados del INFOEM para dar solución al ciudadano.</a:t>
            </a:r>
          </a:p>
          <a:p>
            <a:endParaRPr lang="es-MX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En este proceso el INFOEM establece comunicación con el Sujeto Obligado para saber el porque no se entrego la información, esta incompleta o no satisface el requerimiento del ciudadano.</a:t>
            </a:r>
          </a:p>
          <a:p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El recurso debe resolverse en 30 días hábiles y el sujeto obligado tiene 3 días para mandar su informe de justificación.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70" y="1150982"/>
            <a:ext cx="1584176" cy="15579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3" y="2805299"/>
            <a:ext cx="1386190" cy="26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cto 22"/>
          <p:cNvCxnSpPr/>
          <p:nvPr/>
        </p:nvCxnSpPr>
        <p:spPr>
          <a:xfrm>
            <a:off x="4468243" y="2047746"/>
            <a:ext cx="15509" cy="224725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11760" y="363568"/>
            <a:ext cx="6663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/>
              <a:t>Flujo de comunicación Recurso de Revisión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45" y="2493148"/>
            <a:ext cx="1504543" cy="15045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9356" y="3188043"/>
            <a:ext cx="990316" cy="2092745"/>
          </a:xfrm>
          <a:prstGeom prst="rect">
            <a:avLst/>
          </a:prstGeom>
        </p:spPr>
      </p:pic>
      <p:sp>
        <p:nvSpPr>
          <p:cNvPr id="17" name="Flecha izquierda y derecha 16"/>
          <p:cNvSpPr/>
          <p:nvPr/>
        </p:nvSpPr>
        <p:spPr>
          <a:xfrm>
            <a:off x="4892420" y="2042686"/>
            <a:ext cx="1400845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57970" y="13771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Ciudadano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284328" y="1430990"/>
            <a:ext cx="261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Comisionados INFOEM</a:t>
            </a:r>
            <a:endParaRPr lang="es-MX" sz="2000" b="1" dirty="0">
              <a:solidFill>
                <a:srgbClr val="0070C0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909053" y="2042686"/>
            <a:ext cx="10578" cy="22356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echa izquierda y derecha 14"/>
          <p:cNvSpPr/>
          <p:nvPr/>
        </p:nvSpPr>
        <p:spPr>
          <a:xfrm>
            <a:off x="1653460" y="4113625"/>
            <a:ext cx="6468581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22" y="2042686"/>
            <a:ext cx="1140604" cy="11217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20457" y="4606225"/>
            <a:ext cx="416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Interposición de Recurso de Revisión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598586" y="2540781"/>
            <a:ext cx="162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Respuesta o entrega de información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23602" y="1393028"/>
            <a:ext cx="270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Unidad de Información </a:t>
            </a:r>
          </a:p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Sujeto Obligado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7" name="Flecha izquierda 26"/>
          <p:cNvSpPr/>
          <p:nvPr/>
        </p:nvSpPr>
        <p:spPr>
          <a:xfrm>
            <a:off x="1653460" y="2102031"/>
            <a:ext cx="1193560" cy="466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404093" y="2649964"/>
            <a:ext cx="3016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Aclaración </a:t>
            </a:r>
            <a:r>
              <a:rPr lang="es-MX" dirty="0" smtClean="0"/>
              <a:t>al RR</a:t>
            </a:r>
            <a:r>
              <a:rPr lang="es-MX" dirty="0"/>
              <a:t>	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Requerimiento de Documento </a:t>
            </a:r>
            <a:r>
              <a:rPr lang="es-MX" dirty="0" smtClean="0"/>
              <a:t> </a:t>
            </a:r>
            <a:endParaRPr lang="es-MX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Convocatoria a Audiencia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276900" y="4545673"/>
            <a:ext cx="30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Aclaración </a:t>
            </a:r>
            <a:r>
              <a:rPr lang="es-MX" dirty="0" smtClean="0"/>
              <a:t>al RR</a:t>
            </a:r>
            <a:r>
              <a:rPr lang="es-MX" dirty="0"/>
              <a:t>	 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6" y="2001653"/>
            <a:ext cx="2864239" cy="12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27784" y="373582"/>
            <a:ext cx="6279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Cronograma para un Recurso de Revisión</a:t>
            </a:r>
            <a:endParaRPr lang="es-MX" sz="2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5139"/>
              </p:ext>
            </p:extLst>
          </p:nvPr>
        </p:nvGraphicFramePr>
        <p:xfrm>
          <a:off x="107504" y="1052735"/>
          <a:ext cx="8970768" cy="52105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{2D5ABB26-0587-4C30-8999-92F81FD0307C}</a:tableStyleId>
              </a:tblPr>
              <a:tblGrid>
                <a:gridCol w="244329"/>
                <a:gridCol w="208405"/>
                <a:gridCol w="277873"/>
                <a:gridCol w="277873"/>
                <a:gridCol w="208405"/>
                <a:gridCol w="208405"/>
                <a:gridCol w="208405"/>
                <a:gridCol w="208405"/>
                <a:gridCol w="208405"/>
                <a:gridCol w="138936"/>
                <a:gridCol w="347341"/>
                <a:gridCol w="261067"/>
                <a:gridCol w="290051"/>
                <a:gridCol w="313653"/>
                <a:gridCol w="324551"/>
                <a:gridCol w="274446"/>
                <a:gridCol w="386349"/>
                <a:gridCol w="274446"/>
                <a:gridCol w="326643"/>
                <a:gridCol w="329058"/>
                <a:gridCol w="310942"/>
                <a:gridCol w="338248"/>
                <a:gridCol w="292824"/>
                <a:gridCol w="292824"/>
                <a:gridCol w="292824"/>
                <a:gridCol w="292824"/>
                <a:gridCol w="313653"/>
                <a:gridCol w="317774"/>
                <a:gridCol w="116840"/>
                <a:gridCol w="150613"/>
                <a:gridCol w="242778"/>
                <a:gridCol w="230526"/>
                <a:gridCol w="230526"/>
                <a:gridCol w="230526"/>
              </a:tblGrid>
              <a:tr h="333393">
                <a:tc gridSpan="34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Días para atención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9610"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0"/>
                            <a:lumOff val="100000"/>
                          </a:schemeClr>
                        </a:gs>
                        <a:gs pos="35000">
                          <a:schemeClr val="accent4">
                            <a:lumMod val="0"/>
                            <a:lumOff val="100000"/>
                          </a:schemeClr>
                        </a:gs>
                        <a:gs pos="100000">
                          <a:schemeClr val="accent4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….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..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30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..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60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00213">
                <a:tc gridSpan="4"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3 días para UI emita</a:t>
                      </a:r>
                      <a:r>
                        <a:rPr lang="es-MX" sz="1200" b="1" baseline="0" dirty="0" smtClean="0"/>
                        <a:t> su informe de justificación (Argumentos de defensa)</a:t>
                      </a:r>
                      <a:endParaRPr lang="es-C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5000"/>
                            <a:lumOff val="95000"/>
                          </a:schemeClr>
                        </a:gs>
                        <a:gs pos="74000">
                          <a:schemeClr val="accent4">
                            <a:lumMod val="45000"/>
                            <a:lumOff val="55000"/>
                          </a:schemeClr>
                        </a:gs>
                        <a:gs pos="83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0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718">
                <a:tc gridSpan="4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27</a:t>
                      </a:r>
                      <a:r>
                        <a:rPr lang="es-MX" sz="1200" b="1" baseline="0" dirty="0" smtClean="0"/>
                        <a:t> días para Notificar la Resolución</a:t>
                      </a:r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2841">
                <a:tc gridSpan="16">
                  <a:txBody>
                    <a:bodyPr/>
                    <a:lstStyle/>
                    <a:p>
                      <a:pPr algn="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15</a:t>
                      </a:r>
                      <a:r>
                        <a:rPr lang="es-MX" sz="1200" b="1" baseline="0" dirty="0" smtClean="0"/>
                        <a:t> días para que el Sujeto Obligado responda o entregue información de acuerdo a lo emitido en el Pleno del INFOEM</a:t>
                      </a:r>
                      <a:endParaRPr lang="es-CO" sz="12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1016847">
                <a:tc gridSpan="24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O" sz="1200" b="1" dirty="0" smtClean="0"/>
                        <a:t>3</a:t>
                      </a:r>
                      <a:r>
                        <a:rPr lang="es-CO" sz="1200" b="1" baseline="0" dirty="0" smtClean="0"/>
                        <a:t> días para que el SO emita el informe de cumplimiento</a:t>
                      </a:r>
                      <a:endParaRPr lang="es-C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0115">
                <a:tc gridSpan="29">
                  <a:txBody>
                    <a:bodyPr/>
                    <a:lstStyle/>
                    <a:p>
                      <a:pPr algn="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O" sz="1200" b="1" dirty="0" smtClean="0"/>
                        <a:t>Revisión del INFOEM de la Calidad de la Respuesta</a:t>
                      </a:r>
                      <a:endParaRPr lang="es-C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864096" cy="864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05" y="4509120"/>
            <a:ext cx="792088" cy="7920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93" y="5650200"/>
            <a:ext cx="1362485" cy="6131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75744"/>
            <a:ext cx="1339070" cy="5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4" y="1154962"/>
            <a:ext cx="6953679" cy="479173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87824" y="355741"/>
            <a:ext cx="5537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Pantalla inicial del </a:t>
            </a:r>
            <a:r>
              <a:rPr lang="es-MX" sz="3600" dirty="0" smtClean="0"/>
              <a:t>SARCOEM</a:t>
            </a:r>
            <a:endParaRPr lang="es-MX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562" t="13333" r="62500" b="32500"/>
          <a:stretch>
            <a:fillRect/>
          </a:stretch>
        </p:blipFill>
        <p:spPr bwMode="auto">
          <a:xfrm>
            <a:off x="473504" y="4484882"/>
            <a:ext cx="767134" cy="7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1259" t="12500" r="82369" b="59292"/>
          <a:stretch>
            <a:fillRect/>
          </a:stretch>
        </p:blipFill>
        <p:spPr bwMode="auto">
          <a:xfrm>
            <a:off x="322419" y="2711769"/>
            <a:ext cx="6633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4687" t="12500" r="73959" b="55000"/>
          <a:stretch>
            <a:fillRect/>
          </a:stretch>
        </p:blipFill>
        <p:spPr bwMode="auto">
          <a:xfrm>
            <a:off x="4427984" y="5556320"/>
            <a:ext cx="714380" cy="6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2 Conector angular"/>
          <p:cNvCxnSpPr>
            <a:stCxn id="14" idx="1"/>
          </p:cNvCxnSpPr>
          <p:nvPr/>
        </p:nvCxnSpPr>
        <p:spPr>
          <a:xfrm rot="10800000" flipV="1">
            <a:off x="6443627" y="1610110"/>
            <a:ext cx="1080120" cy="1298331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índ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9389" y="5226617"/>
            <a:ext cx="720080" cy="720080"/>
          </a:xfrm>
          <a:prstGeom prst="rect">
            <a:avLst/>
          </a:prstGeom>
        </p:spPr>
      </p:pic>
      <p:pic>
        <p:nvPicPr>
          <p:cNvPr id="16" name="15 Imagen" descr="ope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8607" y="5500854"/>
            <a:ext cx="720080" cy="63007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23747" y="1348501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Registro y acceso para particulares</a:t>
            </a:r>
            <a:endParaRPr lang="es-CO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478294" y="3254869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u="sng" dirty="0" smtClean="0"/>
              <a:t>Acceso para Sujetos Obligados</a:t>
            </a:r>
            <a:endParaRPr lang="es-CO" sz="1400" b="1" i="1" u="sng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6918924" y="3500770"/>
            <a:ext cx="714348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321"/>
            <a:ext cx="6208665" cy="427835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47864" y="404664"/>
            <a:ext cx="4217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Usuario y contraseña</a:t>
            </a:r>
            <a:endParaRPr lang="es-MX" sz="3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064806" y="1489321"/>
            <a:ext cx="2786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Para acceder al sistema es necesario contar con el usuario y contraseña, el cual deberá ser asignado por el </a:t>
            </a:r>
            <a:r>
              <a:rPr lang="es-MX" sz="1600" dirty="0"/>
              <a:t>R</a:t>
            </a:r>
            <a:r>
              <a:rPr lang="es-MX" sz="1600" dirty="0" smtClean="0"/>
              <a:t>esponsable de la Unidad de Información mediante el modulo del directorio. El cual se encuentra disponible en la intranet.</a:t>
            </a:r>
            <a:endParaRPr lang="es-CO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072198" y="3604527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Nota: en caso de que el Titular de la Unidad no cuente con su usuario y contraseña, deberá enviar un oficio al Presidente del Infoem, marcando copia al Director de Sistemas solicitando la información. El tiempo estimado de atención es de 3 días.</a:t>
            </a:r>
            <a:endParaRPr lang="es-C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075"/>
          <a:stretch/>
        </p:blipFill>
        <p:spPr>
          <a:xfrm>
            <a:off x="179512" y="1416934"/>
            <a:ext cx="5580112" cy="452078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2198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Opciones principales !!!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07170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113487" y="3571876"/>
            <a:ext cx="207170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929322" y="2357430"/>
            <a:ext cx="3071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Opciones del sistema:</a:t>
            </a:r>
          </a:p>
          <a:p>
            <a:endParaRPr lang="es-MX" sz="1400" dirty="0" smtClean="0"/>
          </a:p>
          <a:p>
            <a:r>
              <a:rPr lang="es-MX" sz="1400" b="1" i="1" u="sng" dirty="0" smtClean="0"/>
              <a:t>1.- Solicitudes de Información</a:t>
            </a:r>
          </a:p>
          <a:p>
            <a:r>
              <a:rPr lang="es-MX" sz="1400" dirty="0" smtClean="0"/>
              <a:t>       </a:t>
            </a:r>
          </a:p>
          <a:p>
            <a:r>
              <a:rPr lang="es-MX" sz="1400" dirty="0" smtClean="0"/>
              <a:t>2.- Recursos de Revisión</a:t>
            </a:r>
          </a:p>
        </p:txBody>
      </p:sp>
      <p:cxnSp>
        <p:nvCxnSpPr>
          <p:cNvPr id="4" name="3 Conector angular"/>
          <p:cNvCxnSpPr>
            <a:endCxn id="10" idx="3"/>
          </p:cNvCxnSpPr>
          <p:nvPr/>
        </p:nvCxnSpPr>
        <p:spPr>
          <a:xfrm rot="10800000">
            <a:off x="4185189" y="4179100"/>
            <a:ext cx="1255180" cy="402029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0 CuadroTexto"/>
          <p:cNvSpPr txBox="1"/>
          <p:nvPr/>
        </p:nvSpPr>
        <p:spPr>
          <a:xfrm>
            <a:off x="5508102" y="3690948"/>
            <a:ext cx="3215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Área de </a:t>
            </a:r>
            <a:r>
              <a:rPr lang="es-MX" sz="1400" b="1" dirty="0"/>
              <a:t>n</a:t>
            </a:r>
            <a:r>
              <a:rPr lang="es-MX" sz="1400" b="1" dirty="0" smtClean="0"/>
              <a:t>otificaciones del sistema: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Notificaciones de solicitudes nuevas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Recursos de revisión nuevos.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Requerimientos de información o turnos.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Respuestas de los ciudadanos a aclaraciones de solicitudes.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400" dirty="0" smtClean="0"/>
              <a:t>Mensajes enviados por el INFOEM para los sujetos obligados.</a:t>
            </a:r>
          </a:p>
          <a:p>
            <a:pPr algn="just"/>
            <a:endParaRPr lang="es-CO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942697" y="3973907"/>
            <a:ext cx="224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15 nuevas Solicitudes</a:t>
            </a:r>
          </a:p>
          <a:p>
            <a:pPr algn="ctr"/>
            <a:r>
              <a:rPr lang="es-MX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2 nuevos recursos de Revisión</a:t>
            </a:r>
            <a:endParaRPr lang="es-MX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" y="1555333"/>
            <a:ext cx="5232755" cy="404798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1637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Solicitudes </a:t>
            </a:r>
            <a:r>
              <a:rPr lang="es-MX" sz="1600" b="1" dirty="0" smtClean="0"/>
              <a:t>ARCO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28601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286380" y="2500306"/>
            <a:ext cx="3500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Opciones de las Solicitudes de Información:</a:t>
            </a:r>
          </a:p>
          <a:p>
            <a:endParaRPr lang="es-MX" sz="1400" dirty="0" smtClean="0"/>
          </a:p>
          <a:p>
            <a:r>
              <a:rPr lang="es-MX" sz="1400" b="1" i="1" u="sng" dirty="0" smtClean="0"/>
              <a:t>1.- Seguimiento a Solicitudes</a:t>
            </a:r>
          </a:p>
          <a:p>
            <a:endParaRPr lang="es-MX" sz="1400" dirty="0" smtClean="0"/>
          </a:p>
          <a:p>
            <a:r>
              <a:rPr lang="es-MX" sz="1400" dirty="0" smtClean="0"/>
              <a:t>2.- Solicitudes Concluidas</a:t>
            </a:r>
          </a:p>
          <a:p>
            <a:endParaRPr lang="es-MX" sz="1400" dirty="0" smtClean="0"/>
          </a:p>
          <a:p>
            <a:r>
              <a:rPr lang="es-MX" sz="1400" dirty="0" smtClean="0"/>
              <a:t>3.- Solicitudes Verbales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186"/>
            <a:ext cx="6112577" cy="412171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18744"/>
            <a:ext cx="22231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Filtros para la búsqueda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207170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050490" y="1916832"/>
            <a:ext cx="3093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u="sng" dirty="0" smtClean="0"/>
              <a:t>IMPORTANTE:</a:t>
            </a:r>
            <a:r>
              <a:rPr lang="es-MX" sz="1400" dirty="0" smtClean="0"/>
              <a:t> En caso de que no se usen los filtros, pueden oprimir directamente el botón de “Filtrar Solicitudes”.               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2285984" y="3625042"/>
            <a:ext cx="4014208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3995937" y="3895779"/>
            <a:ext cx="2304255" cy="2300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 flipV="1">
            <a:off x="2843808" y="4500570"/>
            <a:ext cx="3456384" cy="855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 rot="16200000">
            <a:off x="5140723" y="3918435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Filtros más comunes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700808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43636" y="2071678"/>
            <a:ext cx="2786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1.- </a:t>
            </a:r>
            <a:r>
              <a:rPr lang="es-MX" sz="1400" u="sng" dirty="0" smtClean="0"/>
              <a:t>Tipo de Acceso</a:t>
            </a:r>
            <a:r>
              <a:rPr lang="es-MX" sz="1400" dirty="0" smtClean="0"/>
              <a:t>, corresponde a la modalidad de recepción de una solicitud. La nomenclatura empleada es: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“@” se trata de una solicitud electrónica, el color rojo indica nuevo requerimiento y el verde indica requerimiento en tramite.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“F” se trata  de una solicitud física , el color rojo indica nuevo requerimiento y el verde indica requerimiento en tramite.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rot="5400000" flipH="1" flipV="1">
            <a:off x="-187557" y="5610314"/>
            <a:ext cx="928694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50522" y="6017217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" y="1700808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143636" y="2610991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2.- </a:t>
            </a:r>
            <a:r>
              <a:rPr lang="es-MX" sz="1400" u="sng" dirty="0" smtClean="0"/>
              <a:t>Folio de la Solicitud</a:t>
            </a:r>
            <a:r>
              <a:rPr lang="es-MX" sz="1400" dirty="0" smtClean="0"/>
              <a:t>, se compone de una serie de 5 dígitos consecutivos, las siglas de la Dependencia, Tipo de solicitud “IP” Información Pública, “AD” Acceso a Datos, “RD” Rectificación a Datos, “CD” Cancelación a Datos y “OD” Oposición de Datos.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393671" y="5618077"/>
            <a:ext cx="928694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935873" y="5778775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2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95736" y="246543"/>
            <a:ext cx="74391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600" dirty="0" smtClean="0"/>
              <a:t> Proceso de Acceso a la Información</a:t>
            </a:r>
            <a:endParaRPr lang="es-MX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16" y="1196752"/>
            <a:ext cx="9304071" cy="50443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153856" y="43651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pc="-150" dirty="0" smtClean="0">
                <a:solidFill>
                  <a:srgbClr val="070CC9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VERBAL</a:t>
            </a:r>
            <a:endParaRPr lang="es-MX" sz="2800" spc="-150" dirty="0">
              <a:solidFill>
                <a:srgbClr val="070CC9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3142252" y="6021288"/>
            <a:ext cx="61596" cy="62012"/>
          </a:xfrm>
          <a:custGeom>
            <a:avLst/>
            <a:gdLst>
              <a:gd name="connsiteX0" fmla="*/ 998 w 66434"/>
              <a:gd name="connsiteY0" fmla="*/ 50800 h 50800"/>
              <a:gd name="connsiteX1" fmla="*/ 64498 w 66434"/>
              <a:gd name="connsiteY1" fmla="*/ 6350 h 50800"/>
              <a:gd name="connsiteX2" fmla="*/ 45448 w 66434"/>
              <a:gd name="connsiteY2" fmla="*/ 0 h 50800"/>
              <a:gd name="connsiteX3" fmla="*/ 26398 w 66434"/>
              <a:gd name="connsiteY3" fmla="*/ 6350 h 50800"/>
              <a:gd name="connsiteX4" fmla="*/ 998 w 66434"/>
              <a:gd name="connsiteY4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4" h="50800">
                <a:moveTo>
                  <a:pt x="998" y="50800"/>
                </a:moveTo>
                <a:cubicBezTo>
                  <a:pt x="7348" y="50800"/>
                  <a:pt x="79018" y="42651"/>
                  <a:pt x="64498" y="6350"/>
                </a:cubicBezTo>
                <a:cubicBezTo>
                  <a:pt x="62012" y="135"/>
                  <a:pt x="51798" y="2117"/>
                  <a:pt x="45448" y="0"/>
                </a:cubicBezTo>
                <a:cubicBezTo>
                  <a:pt x="39098" y="2117"/>
                  <a:pt x="31625" y="2169"/>
                  <a:pt x="26398" y="6350"/>
                </a:cubicBezTo>
                <a:cubicBezTo>
                  <a:pt x="20439" y="11118"/>
                  <a:pt x="-5352" y="50800"/>
                  <a:pt x="998" y="50800"/>
                </a:cubicBezTo>
                <a:close/>
              </a:path>
            </a:pathLst>
          </a:custGeom>
          <a:solidFill>
            <a:srgbClr val="090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90FF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0808"/>
            <a:ext cx="1872208" cy="6700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901" y="4385270"/>
            <a:ext cx="1175174" cy="11436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704062" y="4525544"/>
            <a:ext cx="766113" cy="10092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3863">
            <a:off x="6234828" y="1331781"/>
            <a:ext cx="1445320" cy="14401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55000">
            <a:off x="5741138" y="2615941"/>
            <a:ext cx="1257525" cy="16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" y="1700808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72198" y="1214422"/>
            <a:ext cx="27860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3.- </a:t>
            </a:r>
            <a:r>
              <a:rPr lang="es-MX" sz="1400" u="sng" dirty="0" smtClean="0"/>
              <a:t>Tipo de solicitud</a:t>
            </a:r>
            <a:r>
              <a:rPr lang="es-MX" sz="1400" dirty="0" smtClean="0"/>
              <a:t>, indica el tipo de solicitud.</a:t>
            </a:r>
          </a:p>
          <a:p>
            <a:pPr algn="just"/>
            <a:r>
              <a:rPr lang="es-MX" sz="1400" dirty="0" smtClean="0"/>
              <a:t>    -Información Pública</a:t>
            </a:r>
          </a:p>
          <a:p>
            <a:pPr algn="just"/>
            <a:r>
              <a:rPr lang="es-MX" sz="1400" dirty="0" smtClean="0"/>
              <a:t>    -Acceso a Datos</a:t>
            </a:r>
          </a:p>
          <a:p>
            <a:pPr algn="just"/>
            <a:r>
              <a:rPr lang="es-MX" sz="1400" dirty="0" smtClean="0"/>
              <a:t>    -Rectificación de Datos.</a:t>
            </a:r>
          </a:p>
          <a:p>
            <a:pPr algn="just"/>
            <a:r>
              <a:rPr lang="es-MX" sz="1400" dirty="0" smtClean="0"/>
              <a:t>    -Cancelación Datos.</a:t>
            </a:r>
          </a:p>
          <a:p>
            <a:pPr algn="just"/>
            <a:r>
              <a:rPr lang="es-MX" sz="1400" dirty="0"/>
              <a:t> </a:t>
            </a:r>
            <a:r>
              <a:rPr lang="es-MX" sz="1400" dirty="0" smtClean="0"/>
              <a:t>   -Oposición Datos.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4.- </a:t>
            </a:r>
            <a:r>
              <a:rPr lang="es-MX" sz="1400" u="sng" dirty="0" smtClean="0"/>
              <a:t>Fecha de recepción</a:t>
            </a:r>
            <a:r>
              <a:rPr lang="es-MX" sz="1400" dirty="0" smtClean="0"/>
              <a:t>, muestra la fecha del día hábil en la que el sistema registro la solicitud.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5.- </a:t>
            </a:r>
            <a:r>
              <a:rPr lang="es-MX" sz="1200" dirty="0" smtClean="0"/>
              <a:t>“</a:t>
            </a:r>
            <a:r>
              <a:rPr lang="es-MX" sz="1400" u="sng" dirty="0" smtClean="0"/>
              <a:t>DT</a:t>
            </a:r>
            <a:r>
              <a:rPr lang="es-MX" sz="1400" dirty="0" smtClean="0"/>
              <a:t>” correspondiente a los días hábiles transcurridos desde que ingreso la solicitud de información.</a:t>
            </a:r>
          </a:p>
          <a:p>
            <a:pPr algn="just">
              <a:buFont typeface="Arial" charset="0"/>
              <a:buChar char="•"/>
            </a:pPr>
            <a:endParaRPr lang="es-MX" sz="1400" dirty="0" smtClean="0"/>
          </a:p>
          <a:p>
            <a:pPr algn="just"/>
            <a:r>
              <a:rPr lang="es-MX" sz="1400" dirty="0" smtClean="0"/>
              <a:t>6.- “</a:t>
            </a:r>
            <a:r>
              <a:rPr lang="es-MX" sz="1400" u="sng" dirty="0" smtClean="0"/>
              <a:t>DR</a:t>
            </a:r>
            <a:r>
              <a:rPr lang="es-MX" sz="1400" dirty="0" smtClean="0"/>
              <a:t>” correspondiente a los días restantes para concluir el término legal al contestar una solicitud.</a:t>
            </a:r>
          </a:p>
          <a:p>
            <a:pPr algn="just">
              <a:buFont typeface="Arial" charset="0"/>
              <a:buChar char="•"/>
            </a:pPr>
            <a:endParaRPr lang="es-MX" sz="1400" dirty="0" smtClean="0"/>
          </a:p>
          <a:p>
            <a:pPr algn="just"/>
            <a:r>
              <a:rPr lang="es-MX" sz="1400" dirty="0" smtClean="0"/>
              <a:t>7.- “</a:t>
            </a:r>
            <a:r>
              <a:rPr lang="es-MX" sz="1400" u="sng" dirty="0" smtClean="0"/>
              <a:t>DA</a:t>
            </a:r>
            <a:r>
              <a:rPr lang="es-MX" sz="1400" dirty="0" smtClean="0"/>
              <a:t>” correspondiente a los días de atención que son, los días que se tarda un Sujeto Obligado en contestar una solicitud.</a:t>
            </a:r>
          </a:p>
          <a:p>
            <a:pPr algn="just"/>
            <a:endParaRPr lang="es-MX" sz="1400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1963719" y="5607065"/>
            <a:ext cx="928694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132980" y="3356992"/>
            <a:ext cx="0" cy="121330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errar llave"/>
          <p:cNvSpPr/>
          <p:nvPr/>
        </p:nvSpPr>
        <p:spPr>
          <a:xfrm rot="5400000">
            <a:off x="3455021" y="4906019"/>
            <a:ext cx="142876" cy="357190"/>
          </a:xfrm>
          <a:prstGeom prst="rightBrac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480420" y="5764429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3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90104" y="2924944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4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78435" y="5300081"/>
            <a:ext cx="81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5, 6 y 7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700808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72198" y="1214422"/>
            <a:ext cx="27860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8.- </a:t>
            </a:r>
            <a:r>
              <a:rPr lang="es-MX" sz="1400" u="sng" dirty="0" smtClean="0"/>
              <a:t>Estado actual</a:t>
            </a:r>
            <a:r>
              <a:rPr lang="es-MX" sz="1400" dirty="0" smtClean="0"/>
              <a:t>, (estatus), representa las diferentes etapas  por las cuales pasa una solicitud de información.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b="1" dirty="0" smtClean="0"/>
              <a:t>Nota: </a:t>
            </a:r>
            <a:r>
              <a:rPr lang="es-MX" sz="1400" dirty="0" smtClean="0"/>
              <a:t>mediante esta columna se controla la totalidad del sistema.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9.- </a:t>
            </a:r>
            <a:r>
              <a:rPr lang="es-MX" sz="1400" u="sng" dirty="0" smtClean="0"/>
              <a:t>Semáforo</a:t>
            </a:r>
            <a:r>
              <a:rPr lang="es-MX" sz="1400" dirty="0" smtClean="0"/>
              <a:t>, representa de modo gráfico los días transcurridos, de acuerdo a la siguiente descripción.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3880392" y="5474266"/>
            <a:ext cx="522091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142232" y="5785519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8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4585862" y="3992458"/>
            <a:ext cx="406603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46288" y="335699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9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57950" y="4111473"/>
            <a:ext cx="257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Verde: Día 0 al 10</a:t>
            </a:r>
            <a:endParaRPr lang="es-CO" sz="1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67895" y="5704003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Se ha entregado información, existen  15 días para la interposición del Recurso de Revisión.</a:t>
            </a:r>
            <a:endParaRPr lang="es-CO" sz="1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57950" y="4572008"/>
            <a:ext cx="1454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Amarillo : Día 11 al 13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357982" y="5040167"/>
            <a:ext cx="257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Rojo : Día 14 y 15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179371" y="5423791"/>
            <a:ext cx="257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Solicitud concluida, sin recurso de revisión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671364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72198" y="1643050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Descripción de columnas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10- </a:t>
            </a:r>
            <a:r>
              <a:rPr lang="es-MX" sz="1400" u="sng" dirty="0" smtClean="0"/>
              <a:t>Fecha de respuesta</a:t>
            </a:r>
            <a:r>
              <a:rPr lang="es-MX" sz="1400" dirty="0" smtClean="0"/>
              <a:t>, muestra la fecha en que se concluyo con el requerimiento de información, así como la notificación del solicitante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11.- </a:t>
            </a:r>
            <a:r>
              <a:rPr lang="es-MX" sz="1400" u="sng" dirty="0" smtClean="0"/>
              <a:t>Detalle del seguimiento</a:t>
            </a:r>
            <a:r>
              <a:rPr lang="es-MX" sz="1400" dirty="0" smtClean="0"/>
              <a:t>, desglosa minuciosamente el proceso de atención del requerimiento de información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12.- </a:t>
            </a:r>
            <a:r>
              <a:rPr lang="es-MX" sz="1400" u="sng" dirty="0" smtClean="0"/>
              <a:t>Mandar aviso</a:t>
            </a:r>
            <a:r>
              <a:rPr lang="es-MX" sz="1400" dirty="0" smtClean="0"/>
              <a:t>, permite el intercambio de mensajes entre el Responsable de la Unidad de Información y el </a:t>
            </a:r>
            <a:r>
              <a:rPr lang="es-MX" sz="1400" dirty="0" smtClean="0"/>
              <a:t>INFOEM.</a:t>
            </a:r>
            <a:endParaRPr lang="es-MX" sz="1400" dirty="0" smtClean="0"/>
          </a:p>
        </p:txBody>
      </p:sp>
      <p:cxnSp>
        <p:nvCxnSpPr>
          <p:cNvPr id="11" name="10 Conector recto de flecha"/>
          <p:cNvCxnSpPr/>
          <p:nvPr/>
        </p:nvCxnSpPr>
        <p:spPr>
          <a:xfrm rot="5400000" flipH="1" flipV="1">
            <a:off x="4871819" y="5783362"/>
            <a:ext cx="522091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935460" y="607355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10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rot="16200000" flipH="1">
            <a:off x="5363469" y="3506608"/>
            <a:ext cx="406603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367508" y="299695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11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5400000" flipH="1" flipV="1">
            <a:off x="5706574" y="5710785"/>
            <a:ext cx="522091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727548" y="6001543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12</a:t>
            </a:r>
            <a:endParaRPr lang="es-CO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700808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72198" y="2040617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Análisis de la Solicitud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Mediante la columna de nombre </a:t>
            </a:r>
            <a:r>
              <a:rPr lang="es-MX" sz="1400" u="sng" dirty="0" smtClean="0"/>
              <a:t>Folio de la Solicitud</a:t>
            </a:r>
            <a:r>
              <a:rPr lang="es-MX" sz="1400" dirty="0" smtClean="0"/>
              <a:t>, visualizaremos el acuse de la solicitud.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En el acuse debemos ubicar el apartado de nombre “información solicitada”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rot="5400000" flipH="1" flipV="1">
            <a:off x="362667" y="5766125"/>
            <a:ext cx="785819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2417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Análisis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228601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Abrir llave"/>
          <p:cNvSpPr/>
          <p:nvPr/>
        </p:nvSpPr>
        <p:spPr>
          <a:xfrm>
            <a:off x="4355976" y="2936344"/>
            <a:ext cx="857256" cy="15727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Abrir llave"/>
          <p:cNvSpPr/>
          <p:nvPr/>
        </p:nvSpPr>
        <p:spPr>
          <a:xfrm>
            <a:off x="4283968" y="4714884"/>
            <a:ext cx="928694" cy="11623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3528" y="3284984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Datos del Solicitante</a:t>
            </a:r>
            <a:endParaRPr lang="es-MX" sz="1400" dirty="0" smtClean="0"/>
          </a:p>
          <a:p>
            <a:pPr algn="just"/>
            <a:r>
              <a:rPr lang="es-MX" sz="1400" dirty="0" smtClean="0"/>
              <a:t>El Responsable de la Unidad de Información deberá garantizar el resguardo y protección.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42844" y="1472501"/>
            <a:ext cx="4714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La información del acuse de la solicitud es confidencial, siendo responsabilidad del la Unidad el resguardo y confidencialidad de ellos.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Nota: por ningún motivo los Servidores Públicos deberán conocer los datos del solicitante.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23528" y="4778568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Datos de lo Solicitado</a:t>
            </a:r>
            <a:endParaRPr lang="es-MX" sz="1400" dirty="0" smtClean="0"/>
          </a:p>
          <a:p>
            <a:pPr algn="just"/>
            <a:r>
              <a:rPr lang="es-MX" sz="1400" dirty="0" smtClean="0"/>
              <a:t>Mediante la información de este apartado se deberá realizar el análisis del requerimiento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7" y="500724"/>
            <a:ext cx="4156791" cy="609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455340"/>
            <a:ext cx="6140413" cy="456594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172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control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1571636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3603027" y="5288596"/>
            <a:ext cx="785819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853061" y="568150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8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72198" y="1214422"/>
            <a:ext cx="2786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Análisis de la Solicitud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Una vez concluido el análisis del requerimiento mediante la columna </a:t>
            </a:r>
            <a:r>
              <a:rPr lang="es-MX" sz="1400" u="sng" dirty="0" smtClean="0"/>
              <a:t>Estado actual</a:t>
            </a:r>
            <a:r>
              <a:rPr lang="es-MX" sz="1400" dirty="0" smtClean="0"/>
              <a:t> se deberá modificar el estatus, de acuerdo a las siguientes opciones:</a:t>
            </a:r>
          </a:p>
          <a:p>
            <a:pPr algn="just"/>
            <a:endParaRPr lang="es-MX" sz="1400" dirty="0" smtClean="0"/>
          </a:p>
          <a:p>
            <a:pPr marL="342900" indent="-342900" algn="just"/>
            <a:r>
              <a:rPr lang="es-MX" sz="1400" dirty="0" smtClean="0"/>
              <a:t>      1.Requerir de aclaración</a:t>
            </a:r>
          </a:p>
          <a:p>
            <a:pPr marL="342900" indent="-342900" algn="just"/>
            <a:r>
              <a:rPr lang="es-MX" sz="1400" dirty="0" smtClean="0"/>
              <a:t>      2.No se atiende requerimiento</a:t>
            </a:r>
          </a:p>
          <a:p>
            <a:pPr marL="342900" indent="-342900" algn="just"/>
            <a:r>
              <a:rPr lang="es-MX" sz="1400" dirty="0" smtClean="0"/>
              <a:t>      3.Incompetencia</a:t>
            </a:r>
          </a:p>
          <a:p>
            <a:pPr marL="342900" indent="-342900"/>
            <a:r>
              <a:rPr lang="es-MX" sz="1400" dirty="0" smtClean="0"/>
              <a:t>      4.Requerir información a Servidor Público Habilitado</a:t>
            </a:r>
          </a:p>
          <a:p>
            <a:pPr marL="342900" indent="-342900"/>
            <a:r>
              <a:rPr lang="es-MX" sz="1400" dirty="0" smtClean="0"/>
              <a:t>      5.Entrega de información</a:t>
            </a:r>
          </a:p>
          <a:p>
            <a:pPr algn="just"/>
            <a:endParaRPr lang="es-MX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5638528" cy="271556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334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Cambio de estatus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314327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215106" y="1214422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caso de requerir </a:t>
            </a:r>
            <a:r>
              <a:rPr lang="es-MX" sz="1400" b="1" dirty="0" smtClean="0"/>
              <a:t>aclaración</a:t>
            </a:r>
            <a:r>
              <a:rPr lang="es-MX" sz="1400" dirty="0" smtClean="0"/>
              <a:t>, se deberá realizar en los primeros 5 días del ingreso de la solicitud.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15106" y="2143116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Nota: en el 6 día la opción es deshabilitada por el sistema, por lo cual desaparece de la pantalla.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215106" y="2857496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Supuesto uno</a:t>
            </a:r>
            <a:r>
              <a:rPr lang="es-MX" sz="1400" dirty="0" smtClean="0"/>
              <a:t>: el particular atiende el requerimiento de aclaración en un máximo de 5 días, reiniciándose los términos de Ley.</a:t>
            </a:r>
            <a:endParaRPr lang="es-CO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15106" y="3786190"/>
            <a:ext cx="2857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Supuesto dos</a:t>
            </a:r>
            <a:r>
              <a:rPr lang="es-MX" sz="1400" dirty="0" smtClean="0"/>
              <a:t>: el particular no atiende el requerimiento de aclaración en un máximo de 5 días, se concluye el tramite.</a:t>
            </a:r>
            <a:endParaRPr lang="es-CO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4857752" y="4558360"/>
            <a:ext cx="107157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215074" y="4831217"/>
            <a:ext cx="27860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caso de </a:t>
            </a:r>
            <a:r>
              <a:rPr lang="es-MX" sz="1400" b="1" dirty="0" smtClean="0"/>
              <a:t>incompetencia</a:t>
            </a:r>
            <a:r>
              <a:rPr lang="es-MX" sz="1400" dirty="0" smtClean="0"/>
              <a:t>, se deberá orientar al particular sobre su requerimiento en un plazo máximo de 5 días de haberse interpuesto el requerimiento.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248412" y="1214422"/>
            <a:ext cx="2786082" cy="350046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19 Rectángulo"/>
          <p:cNvSpPr/>
          <p:nvPr/>
        </p:nvSpPr>
        <p:spPr>
          <a:xfrm>
            <a:off x="6243649" y="4857760"/>
            <a:ext cx="2786082" cy="128588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4" y="2276872"/>
            <a:ext cx="5994212" cy="294525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334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Cambio de estatus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3214710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215074" y="2332017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Requerimiento a Servidor Público Habilitado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dirty="0" smtClean="0"/>
              <a:t>Los requerimiento de información se puede realizar a varios Servidores Públicos Habilitados.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Nota: el requerimiento a los Servidores Públicos Habilitados deberá realizarse en un plazo máximo de 2 días de haber sido interpuesta la solicitud.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355976" y="4869160"/>
            <a:ext cx="1728193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54" y="3199841"/>
            <a:ext cx="4616646" cy="312664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6080"/>
            <a:ext cx="5737500" cy="189923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96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 a Servidor Público Habilitado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 flipH="1" flipV="1">
            <a:off x="2677886" y="3535363"/>
            <a:ext cx="642942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28596" y="385762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1</a:t>
            </a:r>
          </a:p>
          <a:p>
            <a:pPr algn="just"/>
            <a:r>
              <a:rPr lang="es-MX" sz="1400" dirty="0" smtClean="0"/>
              <a:t>Seleccionamos “Nuevo Turno”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8596" y="4277882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2</a:t>
            </a:r>
          </a:p>
          <a:p>
            <a:pPr algn="just"/>
            <a:r>
              <a:rPr lang="es-MX" sz="1400" dirty="0" smtClean="0"/>
              <a:t>Seleccionamos “Servidor Público”, previamente dado de alta en el directorio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28596" y="4953194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3</a:t>
            </a:r>
          </a:p>
          <a:p>
            <a:pPr algn="just"/>
            <a:r>
              <a:rPr lang="es-MX" sz="1400" dirty="0" smtClean="0"/>
              <a:t>Digitamos o pegamos parte o la totalidad del requerimiento.</a:t>
            </a:r>
          </a:p>
        </p:txBody>
      </p:sp>
      <p:cxnSp>
        <p:nvCxnSpPr>
          <p:cNvPr id="23" name="22 Conector recto de flecha"/>
          <p:cNvCxnSpPr>
            <a:stCxn id="17" idx="3"/>
          </p:cNvCxnSpPr>
          <p:nvPr/>
        </p:nvCxnSpPr>
        <p:spPr>
          <a:xfrm flipV="1">
            <a:off x="3643306" y="4763164"/>
            <a:ext cx="1428760" cy="55936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28596" y="55803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4</a:t>
            </a:r>
          </a:p>
          <a:p>
            <a:pPr algn="just"/>
            <a:r>
              <a:rPr lang="es-MX" sz="1400" dirty="0" smtClean="0"/>
              <a:t>Seleccionamos “Guardar Datos”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3000364" y="5857892"/>
            <a:ext cx="3786214" cy="7143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>
            <a:stCxn id="16" idx="3"/>
          </p:cNvCxnSpPr>
          <p:nvPr/>
        </p:nvCxnSpPr>
        <p:spPr>
          <a:xfrm flipV="1">
            <a:off x="3643306" y="4473336"/>
            <a:ext cx="2008814" cy="173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566" y="3551054"/>
            <a:ext cx="4892590" cy="18091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2" y="1364739"/>
            <a:ext cx="5252860" cy="216023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96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 a Servidor Público Habilitado</a:t>
            </a:r>
            <a:endParaRPr lang="es-MX" sz="1600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285720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 flipH="1" flipV="1">
            <a:off x="2304379" y="3643314"/>
            <a:ext cx="999338" cy="79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3857620" y="5000636"/>
            <a:ext cx="2010524" cy="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71406" y="3905912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5</a:t>
            </a:r>
          </a:p>
          <a:p>
            <a:pPr algn="just"/>
            <a:r>
              <a:rPr lang="es-MX" sz="1400" dirty="0" smtClean="0"/>
              <a:t>Seleccionamos “Aceptar” para regresar al tablero de requerimientos.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1406" y="4644576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6</a:t>
            </a:r>
          </a:p>
          <a:p>
            <a:pPr algn="just"/>
            <a:r>
              <a:rPr lang="es-MX" sz="1400" dirty="0" smtClean="0"/>
              <a:t>En caso de haber requerido la totalidad de la información solicitada seleccionamos “Regresar”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714876" y="5786454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Paso 7 (opcional)</a:t>
            </a:r>
          </a:p>
          <a:p>
            <a:pPr algn="just"/>
            <a:r>
              <a:rPr lang="es-MX" sz="1400" dirty="0" smtClean="0"/>
              <a:t>De ser necesario requerir información a más de un Servidor Público Habilitado repetimos los pasos de la lámina anterior, seleccionando “Nuevo Turno”.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 rot="5400000" flipH="1" flipV="1">
            <a:off x="6072198" y="5500702"/>
            <a:ext cx="857256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11760" y="324000"/>
            <a:ext cx="6470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Respuestas a una Solicitud de Información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182928" cy="39919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0823" y="1644314"/>
            <a:ext cx="244827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Unidad de Información</a:t>
            </a: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12121"/>
          <a:stretch/>
        </p:blipFill>
        <p:spPr>
          <a:xfrm>
            <a:off x="2749095" y="1268760"/>
            <a:ext cx="3946154" cy="421738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48688" y="1644314"/>
            <a:ext cx="2946969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chemeClr val="tx2">
                    <a:lumMod val="50000"/>
                  </a:schemeClr>
                </a:solidFill>
              </a:rPr>
              <a:t>Entrega 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Respuesta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Aclaración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Clasificación reservada o confidencial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No obran archivos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</a:rPr>
              <a:t>Requiere pago</a:t>
            </a:r>
          </a:p>
        </p:txBody>
      </p:sp>
    </p:spTree>
    <p:extLst>
      <p:ext uri="{BB962C8B-B14F-4D97-AF65-F5344CB8AC3E}">
        <p14:creationId xmlns:p14="http://schemas.microsoft.com/office/powerpoint/2010/main" val="39687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" y="1484784"/>
            <a:ext cx="6066022" cy="4397414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282" y="1000108"/>
            <a:ext cx="3966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 a Servidor Público Habilitado</a:t>
            </a:r>
            <a:endParaRPr lang="es-MX" sz="1600" b="1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285720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143636" y="2214554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Validación de cambio de estado actual</a:t>
            </a:r>
          </a:p>
          <a:p>
            <a:pPr algn="just"/>
            <a:endParaRPr lang="es-MX" sz="1400" b="1" dirty="0" smtClean="0"/>
          </a:p>
          <a:p>
            <a:pPr algn="just"/>
            <a:r>
              <a:rPr lang="es-MX" sz="1400" dirty="0" smtClean="0"/>
              <a:t>En la columna de “Estado Actual” visualizaremos el cambio de estatus del requerimiento.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4572000" y="4797151"/>
            <a:ext cx="1474360" cy="1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143636" y="3786190"/>
            <a:ext cx="271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Responsable de la Unidad de Información a concluido la atención del requerimiento.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Corresponde al Servidor Público Habilitado su intervención, deberá seguir las instrucciones de las láminas 4 y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4653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Usuario y contraseña del Servidor Público Habilitado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4504014" cy="0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72198" y="1872007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Para acceder al sistema es necesario contar con el usuario y contraseña, el cual deberá ser asignado por el Responsable de la Unidad de Información mediante el modulo del directorio, disponible en la intranet.</a:t>
            </a:r>
            <a:endParaRPr lang="es-CO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6058900" cy="41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" y="1628800"/>
            <a:ext cx="5885286" cy="309715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947306"/>
            <a:ext cx="3520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Requerimientos de </a:t>
            </a:r>
            <a:r>
              <a:rPr lang="es-MX" sz="1600" b="1" dirty="0" smtClean="0"/>
              <a:t>Información de SPH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3351886" cy="0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403648" y="3071810"/>
            <a:ext cx="316835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643570" y="521495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Apartado de requerimientos.</a:t>
            </a:r>
            <a:endParaRPr lang="es-CO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 rot="10800000">
            <a:off x="3714744" y="4000504"/>
            <a:ext cx="2143140" cy="128588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929322" y="2357430"/>
            <a:ext cx="3071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Opciones del sistema:</a:t>
            </a:r>
          </a:p>
          <a:p>
            <a:endParaRPr lang="es-MX" sz="1400" dirty="0" smtClean="0"/>
          </a:p>
          <a:p>
            <a:r>
              <a:rPr lang="es-MX" sz="1400" b="1" i="1" u="sng" dirty="0" smtClean="0"/>
              <a:t>1.- Seguimiento a Turnos</a:t>
            </a:r>
          </a:p>
          <a:p>
            <a:r>
              <a:rPr lang="es-MX" sz="1400" dirty="0" smtClean="0"/>
              <a:t>       </a:t>
            </a:r>
          </a:p>
          <a:p>
            <a:r>
              <a:rPr lang="es-MX" sz="1400" dirty="0" smtClean="0"/>
              <a:t>2.- Turnos atendidos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29322" y="3857628"/>
            <a:ext cx="307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Nota: </a:t>
            </a:r>
            <a:r>
              <a:rPr lang="es-MX" sz="1400" dirty="0" smtClean="0"/>
              <a:t>es necesario acceder al sistema como mínimo una vez al día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2160360" y="3803442"/>
            <a:ext cx="1571636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4173" y="1000108"/>
            <a:ext cx="2112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</a:t>
            </a:r>
            <a:r>
              <a:rPr lang="es-MX" sz="1600" b="1" dirty="0" smtClean="0"/>
              <a:t>control SPH</a:t>
            </a:r>
            <a:endParaRPr lang="es-MX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624414"/>
            <a:ext cx="4996140" cy="20566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16" y="3861048"/>
            <a:ext cx="4956212" cy="2403948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V="1">
            <a:off x="500034" y="1268760"/>
            <a:ext cx="1911726" cy="17100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2302971" y="2988230"/>
            <a:ext cx="3054847" cy="1214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857752" y="142873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Para la descripción de las columnas favor de referirse a las diapositivas 10 a la 13.</a:t>
            </a:r>
            <a:endParaRPr lang="es-E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29256" y="2618898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Mediante la columna de nombre “Requerimientos” visualizaremos la información solicitada.</a:t>
            </a:r>
            <a:endParaRPr lang="es-ES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763688" y="5589240"/>
            <a:ext cx="2214578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06036" y="4760909"/>
            <a:ext cx="3134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En el apartado de nombre “Observaciones y/o Justificación” visualizaremos una descripción clara del requerimiento</a:t>
            </a:r>
            <a:endParaRPr lang="es-ES" sz="14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5743914" y="5715016"/>
            <a:ext cx="571504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173" y="1000108"/>
            <a:ext cx="2112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/>
              <a:t>Tablero de control SPH</a:t>
            </a:r>
            <a:endParaRPr lang="es-MX" sz="1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9" y="1573200"/>
            <a:ext cx="7913948" cy="328844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 flipV="1">
            <a:off x="500034" y="1268760"/>
            <a:ext cx="1911726" cy="17100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429124" y="507207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caso de que el requerimiento no sea claro, el Servidor Público Habilitado podrá solicitar una aclaración en los primeros </a:t>
            </a:r>
            <a:r>
              <a:rPr lang="es-MX" sz="1400" dirty="0" smtClean="0"/>
              <a:t>10 </a:t>
            </a:r>
            <a:r>
              <a:rPr lang="es-MX" sz="1400" dirty="0" smtClean="0"/>
              <a:t>días de haber sido interpuesto por el particular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429124" y="614364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Nota: </a:t>
            </a:r>
            <a:r>
              <a:rPr lang="es-MX" sz="1400" dirty="0" smtClean="0"/>
              <a:t>el sistema solo permite sea empleado una vez el estatus de aclaración.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6084168" y="3933056"/>
            <a:ext cx="0" cy="1072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26" y="3725865"/>
            <a:ext cx="5394574" cy="20029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59648"/>
            <a:ext cx="5514680" cy="229148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173" y="1000108"/>
            <a:ext cx="2112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Tablero de </a:t>
            </a:r>
            <a:r>
              <a:rPr lang="es-MX" sz="1600" b="1" dirty="0" smtClean="0"/>
              <a:t>control SPH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500034" y="1268760"/>
            <a:ext cx="1911726" cy="17100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600820" y="1988840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Una vez analizado el requerimiento procederemos a proporcionar la respuesta mediante la columna de nombre “Respuesta”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28596" y="485776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Mediante la opción de nombre “Nueva Respuesta” atendemos el requerimiento</a:t>
            </a:r>
          </a:p>
        </p:txBody>
      </p:sp>
      <p:cxnSp>
        <p:nvCxnSpPr>
          <p:cNvPr id="15" name="14 Conector recto de flecha"/>
          <p:cNvCxnSpPr>
            <a:stCxn id="13" idx="3"/>
          </p:cNvCxnSpPr>
          <p:nvPr/>
        </p:nvCxnSpPr>
        <p:spPr>
          <a:xfrm>
            <a:off x="3929058" y="5119370"/>
            <a:ext cx="2857520" cy="30989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>
            <a:stCxn id="10" idx="1"/>
          </p:cNvCxnSpPr>
          <p:nvPr/>
        </p:nvCxnSpPr>
        <p:spPr>
          <a:xfrm flipH="1">
            <a:off x="4593848" y="2358172"/>
            <a:ext cx="1006972" cy="4691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00174"/>
            <a:ext cx="4924724" cy="4104879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40648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Atención del requerimientos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378621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286380" y="1500174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En la pantalla de respuesta a requerimiento de información encontraremos los siguientes 3 apartados.</a:t>
            </a:r>
          </a:p>
          <a:p>
            <a:pPr algn="just"/>
            <a:endParaRPr lang="es-ES" sz="1400" dirty="0" smtClean="0"/>
          </a:p>
          <a:p>
            <a:pPr marL="342900" indent="-342900" algn="just">
              <a:buAutoNum type="arabicPeriod"/>
            </a:pPr>
            <a:r>
              <a:rPr lang="es-ES" sz="1400" dirty="0" smtClean="0"/>
              <a:t>Resumen ejecutivo de la respuesta.</a:t>
            </a:r>
          </a:p>
          <a:p>
            <a:pPr marL="342900" indent="-342900" algn="just">
              <a:buAutoNum type="arabicPeriod"/>
            </a:pPr>
            <a:r>
              <a:rPr lang="es-ES" sz="1400" dirty="0" smtClean="0"/>
              <a:t>Observaciones a la respuesta.</a:t>
            </a:r>
          </a:p>
          <a:p>
            <a:pPr marL="342900" indent="-342900" algn="just">
              <a:buAutoNum type="arabicPeriod"/>
            </a:pPr>
            <a:r>
              <a:rPr lang="es-ES" sz="1400" dirty="0" smtClean="0"/>
              <a:t>Opción de adjuntar archivos que sustenten la respuesta.</a:t>
            </a:r>
          </a:p>
          <a:p>
            <a:pPr marL="342900" indent="-342900" algn="just"/>
            <a:endParaRPr lang="es-ES" sz="1400" dirty="0" smtClean="0"/>
          </a:p>
          <a:p>
            <a:pPr marL="342900" indent="-342900" algn="just"/>
            <a:r>
              <a:rPr lang="es-ES" sz="1400" dirty="0" smtClean="0"/>
              <a:t>     </a:t>
            </a:r>
          </a:p>
          <a:p>
            <a:pPr marL="342900" indent="-342900" algn="just"/>
            <a:r>
              <a:rPr lang="es-ES" sz="1400" dirty="0" smtClean="0"/>
              <a:t>             La limitante es en función al enlace de internet de los Sujetos Obligados.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231512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14546" y="38454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21834" y="43837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86380" y="4795950"/>
            <a:ext cx="350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Mediante la opción de nombre “Guardar Datos” finalizamos la atención del requerimiento.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3321834" y="5085184"/>
            <a:ext cx="1964546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82" y="3925851"/>
            <a:ext cx="3888432" cy="2039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0" y="1599099"/>
            <a:ext cx="5100290" cy="232675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5371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Confirmación de atención de Requerimiento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5072098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248572" y="2564904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Tablero de respuestas del Servidor Público</a:t>
            </a:r>
            <a:endParaRPr lang="es-MX" sz="14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285055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Mediante esta pantalla se podrán enviar alcances a la respuesta del requerimiento.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8600" y="4625228"/>
            <a:ext cx="3103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Mediante el apartado de requerimientos verifiquemos  que se ha concluido con la atención.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0" y="4214832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/>
              <a:t>Tablero de requerimientos de información </a:t>
            </a:r>
            <a:endParaRPr lang="es-MX" sz="1400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7395219" y="3980597"/>
            <a:ext cx="1689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El Servidor Público Habilitado a concluido la atención del requerimiento.</a:t>
            </a:r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Corresponde al Titular de la Unidad de Información su intervención, , deberá seguir las instrucciones de las laminas 4 y 5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546506" y="3112163"/>
            <a:ext cx="166074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stCxn id="23" idx="2"/>
          </p:cNvCxnSpPr>
          <p:nvPr/>
        </p:nvCxnSpPr>
        <p:spPr>
          <a:xfrm rot="16200000" flipH="1">
            <a:off x="2880785" y="4063327"/>
            <a:ext cx="102619" cy="2703748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40" y="1772816"/>
            <a:ext cx="6058900" cy="415637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4259" y="1018744"/>
            <a:ext cx="2628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Pantalla inicial del </a:t>
            </a:r>
            <a:r>
              <a:rPr lang="es-MX" sz="1600" b="1" dirty="0" smtClean="0"/>
              <a:t>SARCOEM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71472" y="1304496"/>
            <a:ext cx="2500330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868144" y="182815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u="sng" dirty="0" smtClean="0"/>
              <a:t>Acceso para Sujetos Obligados.</a:t>
            </a:r>
          </a:p>
          <a:p>
            <a:endParaRPr lang="es-MX" sz="1400" b="1" i="1" u="sng" dirty="0" smtClean="0"/>
          </a:p>
          <a:p>
            <a:pPr>
              <a:buFontTx/>
              <a:buChar char="-"/>
            </a:pPr>
            <a:r>
              <a:rPr lang="es-MX" sz="1400" b="1" i="1" dirty="0" smtClean="0"/>
              <a:t> Titular de la Unidad de Información</a:t>
            </a:r>
          </a:p>
          <a:p>
            <a:pPr>
              <a:buFontTx/>
              <a:buChar char="-"/>
            </a:pPr>
            <a:r>
              <a:rPr lang="es-MX" sz="1400" b="1" i="1" dirty="0" smtClean="0"/>
              <a:t> Servidores Públicos Habilitados</a:t>
            </a:r>
            <a:endParaRPr lang="es-CO" sz="1400" b="1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975301" y="3068960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Para acceder al sistema es necesario contar con el usuario y contraseña, el cual deberá ser asignado por el Responsable de la Unidad de Información mediante el modulo del directorio. El cual se encuentra disponible en la intranet.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" y="1311271"/>
            <a:ext cx="4449064" cy="3067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287" y="3661785"/>
            <a:ext cx="5229225" cy="204787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480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Análisis de respuesta a requerimiento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4572032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99127" y="142979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Para la descripción de las columnas favor de referirse a las diapositivas 10 a la 13.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99127" y="2071677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Validación de la respuesta a requerimiento</a:t>
            </a:r>
          </a:p>
          <a:p>
            <a:pPr algn="just"/>
            <a:r>
              <a:rPr lang="es-MX" sz="1400" dirty="0" smtClean="0"/>
              <a:t>En la columna de nombre “Estado Actual” visualizaremos y analizaremos la respuesta al requerimiento.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63063" y="4280188"/>
            <a:ext cx="3349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Análisis de la respuesta del Servidor Público Habilitado</a:t>
            </a:r>
          </a:p>
          <a:p>
            <a:pPr algn="just"/>
            <a:r>
              <a:rPr lang="es-MX" sz="1400" dirty="0" smtClean="0"/>
              <a:t>En la columna de nombre “Texto” visualizaremos la respuesta al requerimiento.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427984" y="5823149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Aprobación de la respuesta del requerimiento</a:t>
            </a:r>
          </a:p>
          <a:p>
            <a:pPr algn="just"/>
            <a:r>
              <a:rPr lang="es-MX" sz="1400" dirty="0" smtClean="0"/>
              <a:t>Mediante la opción “Terminar Turnos” se aprueba la(s) respuesta(s) enviada(s) por el Servidor Público Habilitado.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3059832" y="2259846"/>
            <a:ext cx="1639295" cy="15053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780767" y="5013176"/>
            <a:ext cx="395958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6948264" y="5449739"/>
            <a:ext cx="0" cy="3423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99792" y="980728"/>
            <a:ext cx="6264696" cy="547260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  <a:tileRect/>
          </a:gradFill>
          <a:ln cap="rnd" cmpd="thickThin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5569722" y="1718478"/>
            <a:ext cx="85" cy="430281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85490" y="324000"/>
            <a:ext cx="4464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Flujo de comunicación</a:t>
            </a:r>
            <a:endParaRPr lang="es-MX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1917" y="2436903"/>
            <a:ext cx="2458575" cy="24670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4" y="4739961"/>
            <a:ext cx="902113" cy="15329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69" y="3509888"/>
            <a:ext cx="1293234" cy="16610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4025" y="2814675"/>
            <a:ext cx="1126617" cy="2380777"/>
          </a:xfrm>
          <a:prstGeom prst="rect">
            <a:avLst/>
          </a:prstGeom>
        </p:spPr>
      </p:pic>
      <p:sp>
        <p:nvSpPr>
          <p:cNvPr id="17" name="Flecha izquierda y derecha 16"/>
          <p:cNvSpPr/>
          <p:nvPr/>
        </p:nvSpPr>
        <p:spPr>
          <a:xfrm>
            <a:off x="5652120" y="3501008"/>
            <a:ext cx="194421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8" b="34538"/>
          <a:stretch/>
        </p:blipFill>
        <p:spPr>
          <a:xfrm>
            <a:off x="6741243" y="2082101"/>
            <a:ext cx="1440159" cy="16600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83568" y="21328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Ciudadano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05647" y="1662378"/>
            <a:ext cx="270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</a:rPr>
              <a:t>Unidad de Información </a:t>
            </a:r>
          </a:p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Sujeto Obligado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42104" y="1538128"/>
            <a:ext cx="273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Servidores Públicos Habilitados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208744" y="3215773"/>
            <a:ext cx="91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030A0"/>
                </a:solidFill>
              </a:rPr>
              <a:t>Turnos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595856" y="4082645"/>
            <a:ext cx="245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Respuesta a turnos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Aclaraciones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/>
              <a:t>Prorrogas</a:t>
            </a:r>
            <a:endParaRPr lang="es-MX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2843760" y="1718478"/>
            <a:ext cx="48" cy="430281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echa izquierda y derecha 14"/>
          <p:cNvSpPr/>
          <p:nvPr/>
        </p:nvSpPr>
        <p:spPr>
          <a:xfrm>
            <a:off x="1562720" y="3424129"/>
            <a:ext cx="1254792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810992" y="1044857"/>
            <a:ext cx="415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</a:rPr>
              <a:t>Sujeto Obligado</a:t>
            </a:r>
            <a:endParaRPr lang="es-MX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" y="1412776"/>
            <a:ext cx="5857860" cy="406409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837" y="1000108"/>
            <a:ext cx="2712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Contestación a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14282" y="1267224"/>
            <a:ext cx="271464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940152" y="3081930"/>
            <a:ext cx="306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Cambio de estatus</a:t>
            </a:r>
          </a:p>
          <a:p>
            <a:pPr algn="just"/>
            <a:r>
              <a:rPr lang="es-MX" sz="1400" dirty="0" smtClean="0"/>
              <a:t>En la columna de nombre “Estado Actual” modificaremos el estatus del requerimiento.</a:t>
            </a:r>
          </a:p>
        </p:txBody>
      </p:sp>
      <p:cxnSp>
        <p:nvCxnSpPr>
          <p:cNvPr id="7" name="6 Conector recto de flecha"/>
          <p:cNvCxnSpPr>
            <a:stCxn id="6" idx="1"/>
          </p:cNvCxnSpPr>
          <p:nvPr/>
        </p:nvCxnSpPr>
        <p:spPr>
          <a:xfrm flipH="1">
            <a:off x="3923928" y="3558984"/>
            <a:ext cx="2016224" cy="80612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17" y="2348880"/>
            <a:ext cx="6418856" cy="312808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6837" y="1000108"/>
            <a:ext cx="21700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Entrega de información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14282" y="1267224"/>
            <a:ext cx="271464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262" y="2533106"/>
            <a:ext cx="255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Estatus final</a:t>
            </a:r>
          </a:p>
          <a:p>
            <a:pPr algn="just"/>
            <a:r>
              <a:rPr lang="es-MX" sz="1400" dirty="0" smtClean="0"/>
              <a:t>Para el caso de entrega de la información se deberá seleccionar el siguiente estatus</a:t>
            </a:r>
          </a:p>
        </p:txBody>
      </p:sp>
      <p:cxnSp>
        <p:nvCxnSpPr>
          <p:cNvPr id="3" name="2 Conector angular"/>
          <p:cNvCxnSpPr>
            <a:stCxn id="13" idx="2"/>
          </p:cNvCxnSpPr>
          <p:nvPr/>
        </p:nvCxnSpPr>
        <p:spPr>
          <a:xfrm rot="16200000" flipH="1">
            <a:off x="2132133" y="2694531"/>
            <a:ext cx="1278140" cy="2863504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4859510" cy="432765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5720" y="947306"/>
            <a:ext cx="5122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Selección de respuesta(s) para atención del requerimiento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35892" y="1214422"/>
            <a:ext cx="4950488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892522" y="2071678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Selección de respuestas</a:t>
            </a:r>
          </a:p>
          <a:p>
            <a:pPr algn="just"/>
            <a:r>
              <a:rPr lang="es-MX" sz="1400" dirty="0" smtClean="0"/>
              <a:t>Mediante el apartado el Titular de la Unidad de Información seleccionara las respuestas pertinentes al requerimiento.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7504" y="3140968"/>
            <a:ext cx="4607372" cy="72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0" y="4005064"/>
            <a:ext cx="214134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892522" y="342900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Requerimiento de pago</a:t>
            </a:r>
          </a:p>
          <a:p>
            <a:pPr algn="just"/>
            <a:r>
              <a:rPr lang="es-MX" sz="1400" dirty="0" smtClean="0"/>
              <a:t>En caso de que el solicitante especifique la entrega de información en otro medio. (Basado en el Código Financiero Art. 70 – bis)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932040" y="4475157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Resumen de la respuesta</a:t>
            </a:r>
          </a:p>
          <a:p>
            <a:pPr algn="just"/>
            <a:r>
              <a:rPr lang="es-MX" sz="1400" dirty="0" smtClean="0"/>
              <a:t>El Titular de la Unidad de Información deberá realizar un resumen ejecutivo de la respuesta al requerimiento.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10800000">
            <a:off x="4217660" y="4653136"/>
            <a:ext cx="714380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>
            <a:off x="2431140" y="4077072"/>
            <a:ext cx="2428892" cy="1588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3995936" y="2786058"/>
            <a:ext cx="718940" cy="57093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" y="1340768"/>
            <a:ext cx="5629350" cy="222600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596" y="1018744"/>
            <a:ext cx="25446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/>
              <a:t>Confirmación de respuestas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1285860"/>
            <a:ext cx="2357454" cy="1588"/>
          </a:xfrm>
          <a:prstGeom prst="line">
            <a:avLst/>
          </a:prstGeom>
          <a:ln w="381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164242" y="4640453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Confirmación de respuesta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366236" y="3041186"/>
            <a:ext cx="0" cy="1599267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227636"/>
            <a:ext cx="4992914" cy="3441186"/>
          </a:xfrm>
          <a:prstGeom prst="rect">
            <a:avLst/>
          </a:prstGeom>
        </p:spPr>
      </p:pic>
      <p:cxnSp>
        <p:nvCxnSpPr>
          <p:cNvPr id="4" name="3 Conector angular"/>
          <p:cNvCxnSpPr>
            <a:stCxn id="6" idx="2"/>
          </p:cNvCxnSpPr>
          <p:nvPr/>
        </p:nvCxnSpPr>
        <p:spPr>
          <a:xfrm rot="16200000" flipH="1">
            <a:off x="4098611" y="3192588"/>
            <a:ext cx="1090795" cy="4602078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5180126" cy="4680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43511"/>
            <a:ext cx="4847562" cy="3600400"/>
          </a:xfrm>
          <a:prstGeom prst="rect">
            <a:avLst/>
          </a:prstGeom>
        </p:spPr>
      </p:pic>
      <p:sp>
        <p:nvSpPr>
          <p:cNvPr id="6" name="10 Rectángulo"/>
          <p:cNvSpPr/>
          <p:nvPr/>
        </p:nvSpPr>
        <p:spPr>
          <a:xfrm>
            <a:off x="251520" y="2204864"/>
            <a:ext cx="43924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10 Rectángulo"/>
          <p:cNvSpPr/>
          <p:nvPr/>
        </p:nvSpPr>
        <p:spPr>
          <a:xfrm>
            <a:off x="4355976" y="3789040"/>
            <a:ext cx="439248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6 CuadroTexto"/>
          <p:cNvSpPr txBox="1"/>
          <p:nvPr/>
        </p:nvSpPr>
        <p:spPr>
          <a:xfrm>
            <a:off x="5402950" y="1112543"/>
            <a:ext cx="35412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/>
              <a:t>Descargar correctamente los archivos</a:t>
            </a:r>
            <a:endParaRPr lang="es-MX" sz="1400" b="1" dirty="0" smtClean="0"/>
          </a:p>
          <a:p>
            <a:pPr algn="just"/>
            <a:r>
              <a:rPr lang="es-MX" sz="1400" dirty="0" smtClean="0"/>
              <a:t>Para poder descargar correctamente los archivos que se adjunten en todo el proceso de la solicitud, es necesario ingresar el código para solicitante que se genera por solicitud y es la llave para visualizar los archivos adjuntos.</a:t>
            </a:r>
            <a:endParaRPr lang="es-MX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32" y="2339640"/>
            <a:ext cx="9144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latin typeface="Albertus" pitchFamily="34" charset="0"/>
              </a:rPr>
              <a:t>Gracias !!!!</a:t>
            </a:r>
            <a:endParaRPr lang="es-ES_tradnl" sz="88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83768" y="764704"/>
            <a:ext cx="38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lbertus" pitchFamily="34" charset="0"/>
              </a:rPr>
              <a:t>Dirección de Informática</a:t>
            </a:r>
            <a:endParaRPr lang="es-ES_tradnl" sz="2000" dirty="0">
              <a:latin typeface="Albertus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2987824" y="1412776"/>
            <a:ext cx="30254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/>
              <a:t>Ing</a:t>
            </a:r>
            <a:r>
              <a:rPr lang="es-MX" sz="1400" dirty="0"/>
              <a:t>. </a:t>
            </a:r>
            <a:r>
              <a:rPr lang="es-MX" sz="1400" dirty="0" smtClean="0"/>
              <a:t>Jorge Géniz Peña</a:t>
            </a:r>
            <a:endParaRPr lang="es-MX" sz="1400" dirty="0"/>
          </a:p>
          <a:p>
            <a:pPr algn="ctr"/>
            <a:r>
              <a:rPr lang="es-MX" sz="1400" dirty="0" smtClean="0"/>
              <a:t>Director de Informática</a:t>
            </a:r>
            <a:endParaRPr lang="es-MX" sz="1400" dirty="0"/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401</a:t>
            </a:r>
            <a:endParaRPr lang="es-MX" sz="1400" dirty="0"/>
          </a:p>
          <a:p>
            <a:pPr algn="ctr"/>
            <a:r>
              <a:rPr lang="es-MX" sz="1400" dirty="0" smtClean="0"/>
              <a:t>jorge.geniz@infoem.org.mx</a:t>
            </a:r>
          </a:p>
          <a:p>
            <a:pPr algn="ctr"/>
            <a:endParaRPr lang="es-MX" sz="1400" dirty="0" smtClean="0"/>
          </a:p>
          <a:p>
            <a:pPr algn="ctr"/>
            <a:r>
              <a:rPr lang="es-MX" sz="1400" dirty="0"/>
              <a:t>Ing. Jesús Hernández Huerta</a:t>
            </a:r>
          </a:p>
          <a:p>
            <a:pPr algn="ctr"/>
            <a:r>
              <a:rPr lang="es-MX" sz="1400" dirty="0"/>
              <a:t>Subdirector de Desarrollo Tecnológico</a:t>
            </a:r>
          </a:p>
          <a:p>
            <a:pPr algn="ctr"/>
            <a:r>
              <a:rPr lang="es-MX" sz="1400" dirty="0"/>
              <a:t>Ext. 402</a:t>
            </a:r>
          </a:p>
          <a:p>
            <a:pPr algn="ctr"/>
            <a:r>
              <a:rPr lang="es-MX" sz="1400" dirty="0"/>
              <a:t>Jesus.hernandez@infoem.org.mx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 smtClean="0"/>
              <a:t>Ing</a:t>
            </a:r>
            <a:r>
              <a:rPr lang="es-MX" sz="1400" dirty="0"/>
              <a:t>. Miguel Ángel Vargas Camacho</a:t>
            </a:r>
          </a:p>
          <a:p>
            <a:pPr algn="ctr"/>
            <a:r>
              <a:rPr lang="es-MX" sz="1400" dirty="0"/>
              <a:t>Jefe de Departamento de Soporte</a:t>
            </a:r>
          </a:p>
          <a:p>
            <a:pPr algn="ctr"/>
            <a:r>
              <a:rPr lang="es-MX" sz="1400" dirty="0"/>
              <a:t>Ext. 403</a:t>
            </a:r>
          </a:p>
          <a:p>
            <a:pPr algn="ctr"/>
            <a:r>
              <a:rPr lang="es-MX" sz="1400" dirty="0" smtClean="0"/>
              <a:t>miguel.vargas@infoem.org.mx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Ing. </a:t>
            </a:r>
            <a:r>
              <a:rPr lang="es-MX" sz="1400" dirty="0" smtClean="0"/>
              <a:t>Omar Gabriel Alegría Ramírez</a:t>
            </a:r>
            <a:endParaRPr lang="es-MX" sz="1400" dirty="0"/>
          </a:p>
          <a:p>
            <a:pPr algn="ctr"/>
            <a:r>
              <a:rPr lang="es-MX" sz="1400" dirty="0"/>
              <a:t>Jefe de Departamento de </a:t>
            </a:r>
            <a:r>
              <a:rPr lang="es-MX" sz="1400" dirty="0" smtClean="0"/>
              <a:t>Sistemas</a:t>
            </a:r>
            <a:endParaRPr lang="es-MX" sz="1400" dirty="0"/>
          </a:p>
          <a:p>
            <a:pPr algn="ctr"/>
            <a:r>
              <a:rPr lang="es-MX" sz="1400" dirty="0"/>
              <a:t>Ext. </a:t>
            </a:r>
            <a:r>
              <a:rPr lang="es-MX" sz="1400" dirty="0" smtClean="0"/>
              <a:t>406</a:t>
            </a:r>
            <a:endParaRPr lang="es-MX" sz="1400" dirty="0"/>
          </a:p>
          <a:p>
            <a:pPr algn="ctr"/>
            <a:r>
              <a:rPr lang="es-MX" sz="1400" dirty="0"/>
              <a:t>o</a:t>
            </a:r>
            <a:r>
              <a:rPr lang="es-MX" sz="1400" dirty="0" smtClean="0"/>
              <a:t>mar.alegria@infoem.org.mx</a:t>
            </a:r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  <a:p>
            <a:pPr algn="ctr"/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ángulo 344"/>
          <p:cNvSpPr/>
          <p:nvPr/>
        </p:nvSpPr>
        <p:spPr>
          <a:xfrm>
            <a:off x="2665166" y="1175319"/>
            <a:ext cx="3923058" cy="1130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4" name="Rectángulo 343"/>
          <p:cNvSpPr/>
          <p:nvPr/>
        </p:nvSpPr>
        <p:spPr>
          <a:xfrm>
            <a:off x="312637" y="4741204"/>
            <a:ext cx="3327164" cy="1666192"/>
          </a:xfrm>
          <a:prstGeom prst="rect">
            <a:avLst/>
          </a:prstGeom>
          <a:solidFill>
            <a:srgbClr val="FFFFC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5" name="Rectángulo 404"/>
          <p:cNvSpPr/>
          <p:nvPr/>
        </p:nvSpPr>
        <p:spPr>
          <a:xfrm>
            <a:off x="968179" y="19861"/>
            <a:ext cx="4589103" cy="1130376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Decisión 5"/>
          <p:cNvSpPr/>
          <p:nvPr/>
        </p:nvSpPr>
        <p:spPr>
          <a:xfrm>
            <a:off x="530126" y="5280952"/>
            <a:ext cx="1296143" cy="926166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00" b="1" dirty="0" smtClean="0">
                <a:solidFill>
                  <a:schemeClr val="tx1"/>
                </a:solidFill>
              </a:rPr>
              <a:t>UI solicita Aclaración</a:t>
            </a:r>
            <a:endParaRPr lang="es-MX" sz="800" b="1" dirty="0">
              <a:solidFill>
                <a:schemeClr val="tx1"/>
              </a:solidFill>
            </a:endParaRPr>
          </a:p>
        </p:txBody>
      </p:sp>
      <p:sp>
        <p:nvSpPr>
          <p:cNvPr id="9" name="Documento 8"/>
          <p:cNvSpPr/>
          <p:nvPr/>
        </p:nvSpPr>
        <p:spPr>
          <a:xfrm>
            <a:off x="4296122" y="2965338"/>
            <a:ext cx="1777294" cy="77318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8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Entrega </a:t>
            </a: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de Información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Respuesta u orientación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Incompetencia</a:t>
            </a:r>
            <a:endParaRPr lang="es-MX" sz="10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Requiere </a:t>
            </a: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pago</a:t>
            </a:r>
          </a:p>
          <a:p>
            <a:pPr algn="ctr"/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10" name="Proceso predefinido 9"/>
          <p:cNvSpPr/>
          <p:nvPr/>
        </p:nvSpPr>
        <p:spPr>
          <a:xfrm>
            <a:off x="4180639" y="3945183"/>
            <a:ext cx="1915110" cy="738609"/>
          </a:xfrm>
          <a:prstGeom prst="flowChartPredefined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(Acta de comité de </a:t>
            </a:r>
            <a:r>
              <a:rPr lang="es-MX" sz="1000" b="1" dirty="0" err="1">
                <a:solidFill>
                  <a:schemeClr val="tx2">
                    <a:lumMod val="50000"/>
                  </a:schemeClr>
                </a:solidFill>
              </a:rPr>
              <a:t>Inf</a:t>
            </a: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.)</a:t>
            </a:r>
          </a:p>
          <a:p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Clasificación, </a:t>
            </a: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reservada </a:t>
            </a:r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confidencial </a:t>
            </a:r>
            <a:endParaRPr lang="es-MX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1000" b="1" dirty="0">
                <a:solidFill>
                  <a:schemeClr val="tx2">
                    <a:lumMod val="50000"/>
                  </a:schemeClr>
                </a:solidFill>
              </a:rPr>
              <a:t>No obran </a:t>
            </a:r>
            <a:r>
              <a:rPr lang="es-MX" sz="1000" b="1" dirty="0" smtClean="0">
                <a:solidFill>
                  <a:schemeClr val="tx2">
                    <a:lumMod val="50000"/>
                  </a:schemeClr>
                </a:solidFill>
              </a:rPr>
              <a:t>archivos</a:t>
            </a:r>
            <a:endParaRPr lang="es-MX" sz="1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sz="800" dirty="0">
              <a:solidFill>
                <a:srgbClr val="00B0F0"/>
              </a:solidFill>
            </a:endParaRPr>
          </a:p>
        </p:txBody>
      </p:sp>
      <p:sp>
        <p:nvSpPr>
          <p:cNvPr id="13" name="Proceso alternativo 12"/>
          <p:cNvSpPr/>
          <p:nvPr/>
        </p:nvSpPr>
        <p:spPr>
          <a:xfrm>
            <a:off x="46153" y="3212159"/>
            <a:ext cx="786355" cy="29282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Solicitud</a:t>
            </a: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Decisión 13"/>
          <p:cNvSpPr/>
          <p:nvPr/>
        </p:nvSpPr>
        <p:spPr>
          <a:xfrm>
            <a:off x="2050869" y="5200754"/>
            <a:ext cx="1392335" cy="1086561"/>
          </a:xfrm>
          <a:prstGeom prst="flowChartDecision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15" name="Decisión 14"/>
          <p:cNvSpPr/>
          <p:nvPr/>
        </p:nvSpPr>
        <p:spPr>
          <a:xfrm>
            <a:off x="2780545" y="1167975"/>
            <a:ext cx="1224136" cy="776917"/>
          </a:xfrm>
          <a:prstGeom prst="flowChartDecisio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SPH solicita Prorroga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9" name="Conector angular 18"/>
          <p:cNvCxnSpPr>
            <a:stCxn id="13" idx="2"/>
            <a:endCxn id="6" idx="1"/>
          </p:cNvCxnSpPr>
          <p:nvPr/>
        </p:nvCxnSpPr>
        <p:spPr>
          <a:xfrm rot="16200000" flipH="1">
            <a:off x="-634797" y="4579112"/>
            <a:ext cx="2239050" cy="90795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6" idx="3"/>
            <a:endCxn id="14" idx="1"/>
          </p:cNvCxnSpPr>
          <p:nvPr/>
        </p:nvCxnSpPr>
        <p:spPr>
          <a:xfrm>
            <a:off x="1826269" y="5744035"/>
            <a:ext cx="224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4" idx="3"/>
          </p:cNvCxnSpPr>
          <p:nvPr/>
        </p:nvCxnSpPr>
        <p:spPr>
          <a:xfrm flipV="1">
            <a:off x="3443204" y="5729255"/>
            <a:ext cx="385469" cy="147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3" idx="3"/>
            <a:endCxn id="28" idx="1"/>
          </p:cNvCxnSpPr>
          <p:nvPr/>
        </p:nvCxnSpPr>
        <p:spPr>
          <a:xfrm>
            <a:off x="832508" y="3358572"/>
            <a:ext cx="271343" cy="6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ecisión 27"/>
          <p:cNvSpPr/>
          <p:nvPr/>
        </p:nvSpPr>
        <p:spPr>
          <a:xfrm>
            <a:off x="1103851" y="2902134"/>
            <a:ext cx="1338687" cy="926166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UI tiene la respuesta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3" name="Decisión 42"/>
          <p:cNvSpPr/>
          <p:nvPr/>
        </p:nvSpPr>
        <p:spPr>
          <a:xfrm>
            <a:off x="1207990" y="73848"/>
            <a:ext cx="1384200" cy="926166"/>
          </a:xfrm>
          <a:prstGeom prst="flowChartDecisio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Envía Aclaración a la UI</a:t>
            </a:r>
            <a:endParaRPr lang="es-MX" sz="900" b="1" dirty="0">
              <a:solidFill>
                <a:schemeClr val="tx1"/>
              </a:solidFill>
            </a:endParaRPr>
          </a:p>
        </p:txBody>
      </p:sp>
      <p:sp>
        <p:nvSpPr>
          <p:cNvPr id="44" name="Terminador 43"/>
          <p:cNvSpPr/>
          <p:nvPr/>
        </p:nvSpPr>
        <p:spPr>
          <a:xfrm>
            <a:off x="7076751" y="392732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45" name="Decisión 44"/>
          <p:cNvSpPr/>
          <p:nvPr/>
        </p:nvSpPr>
        <p:spPr>
          <a:xfrm>
            <a:off x="3739857" y="26764"/>
            <a:ext cx="1398337" cy="1003837"/>
          </a:xfrm>
          <a:prstGeom prst="flowChartDecisio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</a:t>
            </a:r>
            <a:r>
              <a:rPr lang="es-MX" sz="900" b="1" dirty="0">
                <a:solidFill>
                  <a:schemeClr val="tx1"/>
                </a:solidFill>
              </a:rPr>
              <a:t>c</a:t>
            </a:r>
            <a:r>
              <a:rPr lang="es-MX" sz="900" b="1" dirty="0" smtClean="0">
                <a:solidFill>
                  <a:schemeClr val="tx1"/>
                </a:solidFill>
              </a:rPr>
              <a:t>iudadano aclaró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47" name="Conector recto de flecha 46"/>
          <p:cNvCxnSpPr>
            <a:stCxn id="45" idx="3"/>
            <a:endCxn id="44" idx="1"/>
          </p:cNvCxnSpPr>
          <p:nvPr/>
        </p:nvCxnSpPr>
        <p:spPr>
          <a:xfrm>
            <a:off x="5138194" y="528683"/>
            <a:ext cx="1938557" cy="90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rminador 60"/>
          <p:cNvSpPr/>
          <p:nvPr/>
        </p:nvSpPr>
        <p:spPr>
          <a:xfrm>
            <a:off x="3836397" y="5564492"/>
            <a:ext cx="622797" cy="290031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/>
              <a:t>Final</a:t>
            </a:r>
            <a:endParaRPr lang="es-MX" sz="1000" dirty="0"/>
          </a:p>
        </p:txBody>
      </p:sp>
      <p:sp>
        <p:nvSpPr>
          <p:cNvPr id="62" name="Proceso predefinido 61"/>
          <p:cNvSpPr/>
          <p:nvPr/>
        </p:nvSpPr>
        <p:spPr>
          <a:xfrm>
            <a:off x="6656289" y="1296371"/>
            <a:ext cx="1343197" cy="520123"/>
          </a:xfrm>
          <a:prstGeom prst="flowChartPredefined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b="1" dirty="0" smtClean="0">
                <a:solidFill>
                  <a:schemeClr val="tx2">
                    <a:lumMod val="50000"/>
                  </a:schemeClr>
                </a:solidFill>
              </a:rPr>
              <a:t>Respuesta del SPH a los Turnos</a:t>
            </a:r>
            <a:endParaRPr lang="es-MX" sz="800" dirty="0">
              <a:solidFill>
                <a:srgbClr val="00B0F0"/>
              </a:solidFill>
            </a:endParaRPr>
          </a:p>
        </p:txBody>
      </p:sp>
      <p:cxnSp>
        <p:nvCxnSpPr>
          <p:cNvPr id="69" name="Conector angular 68"/>
          <p:cNvCxnSpPr>
            <a:stCxn id="360" idx="0"/>
            <a:endCxn id="43" idx="1"/>
          </p:cNvCxnSpPr>
          <p:nvPr/>
        </p:nvCxnSpPr>
        <p:spPr>
          <a:xfrm rot="5400000" flipH="1" flipV="1">
            <a:off x="639209" y="1001574"/>
            <a:ext cx="1033424" cy="10413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stCxn id="28" idx="0"/>
            <a:endCxn id="360" idx="2"/>
          </p:cNvCxnSpPr>
          <p:nvPr/>
        </p:nvCxnSpPr>
        <p:spPr>
          <a:xfrm rot="16200000" flipV="1">
            <a:off x="954949" y="2083887"/>
            <a:ext cx="967151" cy="66934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28" idx="3"/>
            <a:endCxn id="9" idx="1"/>
          </p:cNvCxnSpPr>
          <p:nvPr/>
        </p:nvCxnSpPr>
        <p:spPr>
          <a:xfrm flipV="1">
            <a:off x="2442538" y="3351928"/>
            <a:ext cx="1853584" cy="132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endCxn id="10" idx="1"/>
          </p:cNvCxnSpPr>
          <p:nvPr/>
        </p:nvCxnSpPr>
        <p:spPr>
          <a:xfrm rot="16200000" flipH="1">
            <a:off x="3408655" y="3542504"/>
            <a:ext cx="962560" cy="58140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>
            <a:stCxn id="15" idx="3"/>
            <a:endCxn id="185" idx="1"/>
          </p:cNvCxnSpPr>
          <p:nvPr/>
        </p:nvCxnSpPr>
        <p:spPr>
          <a:xfrm flipV="1">
            <a:off x="4004681" y="1546802"/>
            <a:ext cx="257983" cy="96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angular 128"/>
          <p:cNvCxnSpPr>
            <a:stCxn id="45" idx="2"/>
            <a:endCxn id="15" idx="0"/>
          </p:cNvCxnSpPr>
          <p:nvPr/>
        </p:nvCxnSpPr>
        <p:spPr>
          <a:xfrm rot="5400000">
            <a:off x="3847133" y="576082"/>
            <a:ext cx="137374" cy="1046413"/>
          </a:xfrm>
          <a:prstGeom prst="bentConnector3">
            <a:avLst>
              <a:gd name="adj1" fmla="val 2054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ecisión 134"/>
          <p:cNvSpPr/>
          <p:nvPr/>
        </p:nvSpPr>
        <p:spPr>
          <a:xfrm>
            <a:off x="6423072" y="3304120"/>
            <a:ext cx="1418944" cy="933714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El ciudadano esta conforme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37" name="Conector angular 136"/>
          <p:cNvCxnSpPr>
            <a:stCxn id="9" idx="3"/>
            <a:endCxn id="135" idx="1"/>
          </p:cNvCxnSpPr>
          <p:nvPr/>
        </p:nvCxnSpPr>
        <p:spPr>
          <a:xfrm>
            <a:off x="6073416" y="3351928"/>
            <a:ext cx="349656" cy="41904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angular 138"/>
          <p:cNvCxnSpPr>
            <a:stCxn id="10" idx="3"/>
            <a:endCxn id="135" idx="1"/>
          </p:cNvCxnSpPr>
          <p:nvPr/>
        </p:nvCxnSpPr>
        <p:spPr>
          <a:xfrm flipV="1">
            <a:off x="6095749" y="3770977"/>
            <a:ext cx="327323" cy="54351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Proceso alternativo 139"/>
          <p:cNvSpPr/>
          <p:nvPr/>
        </p:nvSpPr>
        <p:spPr>
          <a:xfrm>
            <a:off x="8106795" y="3584541"/>
            <a:ext cx="988290" cy="372871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Recurso de Revisión</a:t>
            </a: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145" name="Terminador 144"/>
          <p:cNvSpPr/>
          <p:nvPr/>
        </p:nvSpPr>
        <p:spPr>
          <a:xfrm>
            <a:off x="6821145" y="4596189"/>
            <a:ext cx="622797" cy="290031"/>
          </a:xfrm>
          <a:prstGeom prst="flowChartTerminator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 smtClean="0"/>
              <a:t>Final</a:t>
            </a:r>
            <a:endParaRPr lang="es-MX" sz="1000" b="1" dirty="0"/>
          </a:p>
        </p:txBody>
      </p:sp>
      <p:sp>
        <p:nvSpPr>
          <p:cNvPr id="150" name="CuadroTexto 149"/>
          <p:cNvSpPr txBox="1"/>
          <p:nvPr/>
        </p:nvSpPr>
        <p:spPr>
          <a:xfrm>
            <a:off x="4410458" y="928608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52" name="Conector angular 151"/>
          <p:cNvCxnSpPr>
            <a:stCxn id="43" idx="2"/>
            <a:endCxn id="62" idx="2"/>
          </p:cNvCxnSpPr>
          <p:nvPr/>
        </p:nvCxnSpPr>
        <p:spPr>
          <a:xfrm rot="16200000" flipH="1">
            <a:off x="4205749" y="-1305645"/>
            <a:ext cx="816480" cy="5427798"/>
          </a:xfrm>
          <a:prstGeom prst="bentConnector3">
            <a:avLst>
              <a:gd name="adj1" fmla="val 14187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adroTexto 156"/>
          <p:cNvSpPr txBox="1"/>
          <p:nvPr/>
        </p:nvSpPr>
        <p:spPr>
          <a:xfrm>
            <a:off x="2721266" y="5021224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cxnSp>
        <p:nvCxnSpPr>
          <p:cNvPr id="162" name="Conector angular 161"/>
          <p:cNvCxnSpPr>
            <a:stCxn id="14" idx="0"/>
            <a:endCxn id="28" idx="1"/>
          </p:cNvCxnSpPr>
          <p:nvPr/>
        </p:nvCxnSpPr>
        <p:spPr>
          <a:xfrm rot="16200000" flipV="1">
            <a:off x="1007676" y="3461393"/>
            <a:ext cx="1835537" cy="1643186"/>
          </a:xfrm>
          <a:prstGeom prst="bentConnector4">
            <a:avLst>
              <a:gd name="adj1" fmla="val 37386"/>
              <a:gd name="adj2" fmla="val 10997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CuadroTexto 167"/>
          <p:cNvSpPr txBox="1"/>
          <p:nvPr/>
        </p:nvSpPr>
        <p:spPr>
          <a:xfrm>
            <a:off x="1785766" y="547824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0" name="CuadroTexto 169"/>
          <p:cNvSpPr txBox="1"/>
          <p:nvPr/>
        </p:nvSpPr>
        <p:spPr>
          <a:xfrm>
            <a:off x="2474940" y="235907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1" name="CuadroTexto 170"/>
          <p:cNvSpPr txBox="1"/>
          <p:nvPr/>
        </p:nvSpPr>
        <p:spPr>
          <a:xfrm>
            <a:off x="7107751" y="4192581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72" name="CuadroTexto 171"/>
          <p:cNvSpPr txBox="1"/>
          <p:nvPr/>
        </p:nvSpPr>
        <p:spPr>
          <a:xfrm>
            <a:off x="7754726" y="3512743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3" name="CuadroTexto 172"/>
          <p:cNvSpPr txBox="1"/>
          <p:nvPr/>
        </p:nvSpPr>
        <p:spPr>
          <a:xfrm>
            <a:off x="3369894" y="551371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4" name="CuadroTexto 173"/>
          <p:cNvSpPr txBox="1"/>
          <p:nvPr/>
        </p:nvSpPr>
        <p:spPr>
          <a:xfrm>
            <a:off x="5130768" y="31550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175" name="CuadroTexto 174"/>
          <p:cNvSpPr txBox="1"/>
          <p:nvPr/>
        </p:nvSpPr>
        <p:spPr>
          <a:xfrm>
            <a:off x="1849291" y="937361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177" name="Conector angular 176"/>
          <p:cNvCxnSpPr>
            <a:stCxn id="43" idx="2"/>
            <a:endCxn id="15" idx="1"/>
          </p:cNvCxnSpPr>
          <p:nvPr/>
        </p:nvCxnSpPr>
        <p:spPr>
          <a:xfrm rot="16200000" flipH="1">
            <a:off x="2062107" y="837996"/>
            <a:ext cx="556420" cy="88045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angular 178"/>
          <p:cNvCxnSpPr>
            <a:stCxn id="15" idx="2"/>
            <a:endCxn id="62" idx="2"/>
          </p:cNvCxnSpPr>
          <p:nvPr/>
        </p:nvCxnSpPr>
        <p:spPr>
          <a:xfrm rot="5400000" flipH="1" flipV="1">
            <a:off x="5296051" y="-86945"/>
            <a:ext cx="128398" cy="3935275"/>
          </a:xfrm>
          <a:prstGeom prst="bentConnector3">
            <a:avLst>
              <a:gd name="adj1" fmla="val -17804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79"/>
          <p:cNvSpPr txBox="1"/>
          <p:nvPr/>
        </p:nvSpPr>
        <p:spPr>
          <a:xfrm>
            <a:off x="3366109" y="190891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183" name="Conector angular 182"/>
          <p:cNvCxnSpPr>
            <a:stCxn id="6" idx="0"/>
          </p:cNvCxnSpPr>
          <p:nvPr/>
        </p:nvCxnSpPr>
        <p:spPr>
          <a:xfrm flipV="1">
            <a:off x="1178198" y="4515557"/>
            <a:ext cx="20478" cy="7653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CuadroTexto 183"/>
          <p:cNvSpPr txBox="1"/>
          <p:nvPr/>
        </p:nvSpPr>
        <p:spPr>
          <a:xfrm>
            <a:off x="1159949" y="5071296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215" name="Conector recto de flecha 214"/>
          <p:cNvCxnSpPr>
            <a:stCxn id="135" idx="3"/>
          </p:cNvCxnSpPr>
          <p:nvPr/>
        </p:nvCxnSpPr>
        <p:spPr>
          <a:xfrm>
            <a:off x="7842016" y="3770977"/>
            <a:ext cx="239959" cy="64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de flecha 216"/>
          <p:cNvCxnSpPr>
            <a:stCxn id="135" idx="2"/>
            <a:endCxn id="145" idx="0"/>
          </p:cNvCxnSpPr>
          <p:nvPr/>
        </p:nvCxnSpPr>
        <p:spPr>
          <a:xfrm>
            <a:off x="7132544" y="4237834"/>
            <a:ext cx="0" cy="358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Proceso 359"/>
          <p:cNvSpPr/>
          <p:nvPr/>
        </p:nvSpPr>
        <p:spPr>
          <a:xfrm>
            <a:off x="680827" y="1570355"/>
            <a:ext cx="846049" cy="364628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Turno a SPH</a:t>
            </a:r>
            <a:endParaRPr lang="es-MX" sz="900" b="1" dirty="0"/>
          </a:p>
        </p:txBody>
      </p:sp>
      <p:sp>
        <p:nvSpPr>
          <p:cNvPr id="383" name="CuadroTexto 382"/>
          <p:cNvSpPr txBox="1"/>
          <p:nvPr/>
        </p:nvSpPr>
        <p:spPr>
          <a:xfrm>
            <a:off x="1755625" y="2692462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cxnSp>
        <p:nvCxnSpPr>
          <p:cNvPr id="76" name="Conector recto de flecha 75"/>
          <p:cNvCxnSpPr>
            <a:stCxn id="61" idx="3"/>
            <a:endCxn id="140" idx="2"/>
          </p:cNvCxnSpPr>
          <p:nvPr/>
        </p:nvCxnSpPr>
        <p:spPr>
          <a:xfrm flipV="1">
            <a:off x="4459194" y="3957412"/>
            <a:ext cx="4141746" cy="175209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>
            <a:stCxn id="44" idx="3"/>
            <a:endCxn id="140" idx="0"/>
          </p:cNvCxnSpPr>
          <p:nvPr/>
        </p:nvCxnSpPr>
        <p:spPr>
          <a:xfrm>
            <a:off x="7699548" y="537748"/>
            <a:ext cx="901392" cy="304679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2318719" y="3093260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3936" y="4018730"/>
            <a:ext cx="299258" cy="632395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15" y="1531841"/>
            <a:ext cx="466299" cy="598924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0" y="2505324"/>
            <a:ext cx="573842" cy="575818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67658" y="4794770"/>
            <a:ext cx="337275" cy="712733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20823" y="561158"/>
            <a:ext cx="256594" cy="542237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8" b="34538"/>
          <a:stretch/>
        </p:blipFill>
        <p:spPr>
          <a:xfrm>
            <a:off x="2277980" y="608336"/>
            <a:ext cx="540242" cy="622711"/>
          </a:xfrm>
          <a:prstGeom prst="rect">
            <a:avLst/>
          </a:prstGeom>
        </p:spPr>
      </p:pic>
      <p:sp>
        <p:nvSpPr>
          <p:cNvPr id="141" name="Proceso 140"/>
          <p:cNvSpPr/>
          <p:nvPr/>
        </p:nvSpPr>
        <p:spPr>
          <a:xfrm>
            <a:off x="2742167" y="275978"/>
            <a:ext cx="846049" cy="520633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UI envía Aclaración al Ciudadano</a:t>
            </a:r>
            <a:endParaRPr lang="es-MX" sz="900" b="1" dirty="0"/>
          </a:p>
        </p:txBody>
      </p:sp>
      <p:cxnSp>
        <p:nvCxnSpPr>
          <p:cNvPr id="151" name="Conector angular 81"/>
          <p:cNvCxnSpPr>
            <a:stCxn id="43" idx="3"/>
            <a:endCxn id="141" idx="1"/>
          </p:cNvCxnSpPr>
          <p:nvPr/>
        </p:nvCxnSpPr>
        <p:spPr>
          <a:xfrm flipV="1">
            <a:off x="2592190" y="536295"/>
            <a:ext cx="149977" cy="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r 81"/>
          <p:cNvCxnSpPr/>
          <p:nvPr/>
        </p:nvCxnSpPr>
        <p:spPr>
          <a:xfrm>
            <a:off x="3599232" y="542200"/>
            <a:ext cx="230318" cy="3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CuadroTexto 181"/>
          <p:cNvSpPr txBox="1"/>
          <p:nvPr/>
        </p:nvSpPr>
        <p:spPr>
          <a:xfrm>
            <a:off x="3869013" y="1286802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185" name="Decisión 184"/>
          <p:cNvSpPr/>
          <p:nvPr/>
        </p:nvSpPr>
        <p:spPr>
          <a:xfrm>
            <a:off x="4262664" y="1178330"/>
            <a:ext cx="1188439" cy="736944"/>
          </a:xfrm>
          <a:prstGeom prst="flowChartDecisio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UI la aprueba</a:t>
            </a:r>
            <a:endParaRPr lang="es-MX" sz="900" b="1" dirty="0">
              <a:solidFill>
                <a:schemeClr val="tx1"/>
              </a:solidFill>
            </a:endParaRPr>
          </a:p>
        </p:txBody>
      </p:sp>
      <p:cxnSp>
        <p:nvCxnSpPr>
          <p:cNvPr id="187" name="Conector angular 81"/>
          <p:cNvCxnSpPr>
            <a:stCxn id="185" idx="3"/>
          </p:cNvCxnSpPr>
          <p:nvPr/>
        </p:nvCxnSpPr>
        <p:spPr>
          <a:xfrm>
            <a:off x="5451103" y="1546802"/>
            <a:ext cx="2263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CuadroTexto 255"/>
          <p:cNvSpPr txBox="1"/>
          <p:nvPr/>
        </p:nvSpPr>
        <p:spPr>
          <a:xfrm>
            <a:off x="4806843" y="1826849"/>
            <a:ext cx="444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no</a:t>
            </a:r>
            <a:endParaRPr lang="es-MX" sz="1000" dirty="0"/>
          </a:p>
        </p:txBody>
      </p:sp>
      <p:sp>
        <p:nvSpPr>
          <p:cNvPr id="257" name="CuadroTexto 256"/>
          <p:cNvSpPr txBox="1"/>
          <p:nvPr/>
        </p:nvSpPr>
        <p:spPr>
          <a:xfrm>
            <a:off x="5352875" y="1291671"/>
            <a:ext cx="305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si</a:t>
            </a:r>
            <a:endParaRPr lang="es-MX" sz="1000" dirty="0"/>
          </a:p>
        </p:txBody>
      </p:sp>
      <p:sp>
        <p:nvSpPr>
          <p:cNvPr id="260" name="Proceso 259"/>
          <p:cNvSpPr/>
          <p:nvPr/>
        </p:nvSpPr>
        <p:spPr>
          <a:xfrm>
            <a:off x="5681757" y="1314858"/>
            <a:ext cx="808095" cy="457395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solidFill>
                  <a:schemeClr val="tx1"/>
                </a:solidFill>
              </a:rPr>
              <a:t>Se extiende el tiempo 7 días</a:t>
            </a:r>
            <a:endParaRPr lang="es-MX" sz="900" b="1" dirty="0"/>
          </a:p>
        </p:txBody>
      </p:sp>
      <p:cxnSp>
        <p:nvCxnSpPr>
          <p:cNvPr id="288" name="Conector angular 81"/>
          <p:cNvCxnSpPr/>
          <p:nvPr/>
        </p:nvCxnSpPr>
        <p:spPr>
          <a:xfrm>
            <a:off x="6468211" y="1543555"/>
            <a:ext cx="2263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angular 81"/>
          <p:cNvCxnSpPr/>
          <p:nvPr/>
        </p:nvCxnSpPr>
        <p:spPr>
          <a:xfrm>
            <a:off x="4856883" y="1905547"/>
            <a:ext cx="0" cy="225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ector angular 81"/>
          <p:cNvCxnSpPr/>
          <p:nvPr/>
        </p:nvCxnSpPr>
        <p:spPr>
          <a:xfrm>
            <a:off x="3599231" y="2541730"/>
            <a:ext cx="313" cy="810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onector angular 81"/>
          <p:cNvCxnSpPr>
            <a:stCxn id="62" idx="3"/>
          </p:cNvCxnSpPr>
          <p:nvPr/>
        </p:nvCxnSpPr>
        <p:spPr>
          <a:xfrm flipH="1">
            <a:off x="3588216" y="1556433"/>
            <a:ext cx="4411270" cy="999396"/>
          </a:xfrm>
          <a:prstGeom prst="bentConnector3">
            <a:avLst>
              <a:gd name="adj1" fmla="val -518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39752" y="406358"/>
            <a:ext cx="5717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dirty="0" smtClean="0"/>
              <a:t>¿Cómo acceder al </a:t>
            </a:r>
            <a:r>
              <a:rPr lang="es-MX" sz="3600" dirty="0" smtClean="0"/>
              <a:t>SARCOEM?</a:t>
            </a:r>
            <a:endParaRPr lang="es-MX" sz="3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1252056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Existen diversas formas de acceder al sistema, algunas de ellas son: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Opción uno:</a:t>
            </a:r>
          </a:p>
          <a:p>
            <a:pPr algn="just"/>
            <a:r>
              <a:rPr lang="es-MX" sz="2000" dirty="0" smtClean="0"/>
              <a:t>Mediante la dirección en internet </a:t>
            </a:r>
            <a:r>
              <a:rPr lang="es-MX" sz="2000" u="sng" dirty="0" smtClean="0">
                <a:solidFill>
                  <a:srgbClr val="090FF5"/>
                </a:solidFill>
              </a:rPr>
              <a:t>www.sarcoem.org.mx</a:t>
            </a:r>
            <a:endParaRPr lang="es-MX" sz="2000" u="sng" dirty="0" smtClean="0">
              <a:solidFill>
                <a:srgbClr val="090FF5"/>
              </a:solidFill>
            </a:endParaRP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Opción dos:</a:t>
            </a:r>
          </a:p>
          <a:p>
            <a:pPr algn="just"/>
            <a:r>
              <a:rPr lang="es-MX" sz="2000" dirty="0" smtClean="0"/>
              <a:t>Mediante el icono situado en los sitios web institucionales y de transparencia de  cada Sujeto Obligado.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/>
              <a:t>Opción tres:</a:t>
            </a:r>
          </a:p>
          <a:p>
            <a:pPr algn="just"/>
            <a:r>
              <a:rPr lang="es-MX" sz="2000" dirty="0" smtClean="0"/>
              <a:t>Mediante el uso de motores de búsqueda como lo son Google, Yahoo!, Bing,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542" t="15000" r="39583" b="72500"/>
          <a:stretch>
            <a:fillRect/>
          </a:stretch>
        </p:blipFill>
        <p:spPr bwMode="auto">
          <a:xfrm>
            <a:off x="1698520" y="4893014"/>
            <a:ext cx="1714512" cy="6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104" t="13333" r="69271" b="79167"/>
          <a:stretch>
            <a:fillRect/>
          </a:stretch>
        </p:blipFill>
        <p:spPr bwMode="auto">
          <a:xfrm>
            <a:off x="4373076" y="4917298"/>
            <a:ext cx="21431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916832"/>
            <a:ext cx="2016224" cy="66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30306"/>
            <a:ext cx="4084363" cy="253587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56" y="1714079"/>
            <a:ext cx="1703767" cy="17037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8" y="2131472"/>
            <a:ext cx="571178" cy="97057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45" y="1219084"/>
            <a:ext cx="640239" cy="10879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7" y="2926122"/>
            <a:ext cx="595443" cy="1011804"/>
          </a:xfrm>
          <a:prstGeom prst="rect">
            <a:avLst/>
          </a:prstGeom>
        </p:spPr>
      </p:pic>
      <p:cxnSp>
        <p:nvCxnSpPr>
          <p:cNvPr id="13" name="Conector recto de flecha 12"/>
          <p:cNvCxnSpPr>
            <a:endCxn id="27" idx="3"/>
          </p:cNvCxnSpPr>
          <p:nvPr/>
        </p:nvCxnSpPr>
        <p:spPr>
          <a:xfrm flipH="1" flipV="1">
            <a:off x="2215284" y="1763047"/>
            <a:ext cx="698836" cy="195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26" idx="3"/>
          </p:cNvCxnSpPr>
          <p:nvPr/>
        </p:nvCxnSpPr>
        <p:spPr>
          <a:xfrm flipH="1">
            <a:off x="734916" y="2565963"/>
            <a:ext cx="2180900" cy="50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endCxn id="28" idx="3"/>
          </p:cNvCxnSpPr>
          <p:nvPr/>
        </p:nvCxnSpPr>
        <p:spPr>
          <a:xfrm flipH="1">
            <a:off x="2051720" y="3093685"/>
            <a:ext cx="912164" cy="3383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414307" y="12294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Unidad de Información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72450" y="1061055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SPH1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13982" y="310204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SPH2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529985" y="3882876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90FF5"/>
                </a:solidFill>
              </a:rPr>
              <a:t>SPH3</a:t>
            </a:r>
            <a:endParaRPr lang="es-MX" b="1" dirty="0">
              <a:solidFill>
                <a:srgbClr val="090FF5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991325" y="1813300"/>
            <a:ext cx="38102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/>
              <a:t>La UI, registra a los SPH en la Intranet del INFOEM, en el módulo de Directorio de Servidores Públicos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/>
              <a:t>El sistema asigna automáticamente los usuarios y contraseñas.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b="1" dirty="0" smtClean="0"/>
              <a:t>En este modulo, se asignan o cambian contraseñas, y se cambian también los datos de los SPH.</a:t>
            </a:r>
            <a:endParaRPr lang="es-MX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750556" y="253686"/>
            <a:ext cx="562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Agregar SPH en el </a:t>
            </a:r>
            <a:r>
              <a:rPr lang="es-MX" sz="3600" dirty="0" smtClean="0"/>
              <a:t>SARCOEM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621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17691" y="313492"/>
            <a:ext cx="660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Cronograma para la atención de solicitudes</a:t>
            </a:r>
            <a:endParaRPr lang="es-MX" sz="2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14284"/>
              </p:ext>
            </p:extLst>
          </p:nvPr>
        </p:nvGraphicFramePr>
        <p:xfrm>
          <a:off x="73756" y="836712"/>
          <a:ext cx="12016877" cy="58792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{2D5ABB26-0587-4C30-8999-92F81FD0307C}</a:tableStyleId>
              </a:tblPr>
              <a:tblGrid>
                <a:gridCol w="162517"/>
                <a:gridCol w="162517"/>
                <a:gridCol w="162517"/>
                <a:gridCol w="162517"/>
                <a:gridCol w="162517"/>
                <a:gridCol w="202889"/>
                <a:gridCol w="146918"/>
                <a:gridCol w="212604"/>
                <a:gridCol w="188874"/>
                <a:gridCol w="266504"/>
                <a:gridCol w="116840"/>
                <a:gridCol w="61400"/>
                <a:gridCol w="245378"/>
                <a:gridCol w="153649"/>
                <a:gridCol w="221974"/>
                <a:gridCol w="189055"/>
                <a:gridCol w="228137"/>
                <a:gridCol w="163505"/>
                <a:gridCol w="177965"/>
                <a:gridCol w="175608"/>
                <a:gridCol w="61400"/>
                <a:gridCol w="148897"/>
                <a:gridCol w="249024"/>
                <a:gridCol w="186175"/>
                <a:gridCol w="173434"/>
                <a:gridCol w="217024"/>
                <a:gridCol w="158213"/>
                <a:gridCol w="211280"/>
                <a:gridCol w="199078"/>
                <a:gridCol w="265938"/>
                <a:gridCol w="61400"/>
                <a:gridCol w="116193"/>
                <a:gridCol w="99831"/>
                <a:gridCol w="144016"/>
                <a:gridCol w="116840"/>
                <a:gridCol w="116840"/>
                <a:gridCol w="116840"/>
                <a:gridCol w="208280"/>
                <a:gridCol w="116840"/>
                <a:gridCol w="116840"/>
                <a:gridCol w="141879"/>
                <a:gridCol w="116840"/>
                <a:gridCol w="125968"/>
                <a:gridCol w="116840"/>
                <a:gridCol w="208280"/>
                <a:gridCol w="116840"/>
                <a:gridCol w="119673"/>
                <a:gridCol w="233680"/>
                <a:gridCol w="208280"/>
                <a:gridCol w="134104"/>
                <a:gridCol w="144016"/>
                <a:gridCol w="116840"/>
                <a:gridCol w="227416"/>
                <a:gridCol w="519840"/>
                <a:gridCol w="581032"/>
                <a:gridCol w="242600"/>
                <a:gridCol w="1570722"/>
                <a:gridCol w="443759"/>
              </a:tblGrid>
              <a:tr h="341726">
                <a:tc gridSpan="58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Días para atención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6849"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…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18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spc="-100" baseline="0" dirty="0" smtClean="0"/>
                        <a:t>20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19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21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..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39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41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42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43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44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45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..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56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57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58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59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spc="-100" baseline="0" dirty="0" smtClean="0"/>
                        <a:t>60</a:t>
                      </a:r>
                      <a:endParaRPr lang="es-CO" sz="900" spc="-100" baseline="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endParaRPr lang="es-MX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42264">
                <a:tc gridSpan="8"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10 </a:t>
                      </a:r>
                      <a:r>
                        <a:rPr lang="es-MX" sz="1100" b="1" dirty="0" smtClean="0"/>
                        <a:t>días para UI o SPH solicite Aclaración u</a:t>
                      </a:r>
                      <a:r>
                        <a:rPr lang="es-MX" sz="1100" b="1" baseline="0" dirty="0" smtClean="0"/>
                        <a:t> Orientación o Incompetencia</a:t>
                      </a:r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0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4315">
                <a:tc gridSpan="8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10</a:t>
                      </a:r>
                      <a:r>
                        <a:rPr lang="es-MX" sz="1100" b="1" baseline="0" dirty="0" smtClean="0"/>
                        <a:t> </a:t>
                      </a:r>
                      <a:r>
                        <a:rPr lang="es-MX" sz="1100" b="1" baseline="0" dirty="0" smtClean="0"/>
                        <a:t>días para que el ciudadano </a:t>
                      </a:r>
                      <a:r>
                        <a:rPr lang="es-MX" sz="1100" b="1" baseline="0" dirty="0" smtClean="0"/>
                        <a:t>responda </a:t>
                      </a:r>
                      <a:r>
                        <a:rPr lang="es-MX" sz="1100" b="1" baseline="0" dirty="0" smtClean="0"/>
                        <a:t>la Aclaración</a:t>
                      </a: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9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19153">
                <a:tc gridSpan="11">
                  <a:txBody>
                    <a:bodyPr/>
                    <a:lstStyle/>
                    <a:p>
                      <a:pPr algn="r"/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 smtClean="0"/>
                        <a:t>Si el ciudadano no responde</a:t>
                      </a:r>
                      <a:r>
                        <a:rPr lang="es-CO" sz="1100" b="1" baseline="0" dirty="0" smtClean="0"/>
                        <a:t> a la aclaración, la solicitud se da por terminada</a:t>
                      </a:r>
                      <a:endParaRPr lang="es-CO" sz="1100" b="1" dirty="0" smtClean="0"/>
                    </a:p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CO" sz="1800" spc="-100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7">
                  <a:txBody>
                    <a:bodyPr/>
                    <a:lstStyle/>
                    <a:p>
                      <a:endParaRPr lang="es-MX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74824">
                <a:tc gridSpan="1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 smtClean="0"/>
                        <a:t>Si el ciudadano responde</a:t>
                      </a:r>
                      <a:r>
                        <a:rPr lang="es-CO" sz="1100" b="1" baseline="0" dirty="0" smtClean="0"/>
                        <a:t> a la solicitud de aclaración el conteo de los días se reinician</a:t>
                      </a:r>
                      <a:endParaRPr lang="es-MX" sz="11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2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dirty="0" smtClean="0"/>
                        <a:t>3</a:t>
                      </a:r>
                      <a:endParaRPr lang="es-MX" sz="10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4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5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8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9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…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16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17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18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19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20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21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000" dirty="0" smtClean="0"/>
                        <a:t>22</a:t>
                      </a:r>
                      <a:endParaRPr lang="es-MX" sz="10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000" dirty="0" smtClean="0"/>
                        <a:t>23</a:t>
                      </a:r>
                      <a:endParaRPr lang="es-MX" sz="10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000" dirty="0" smtClean="0"/>
                        <a:t>24</a:t>
                      </a:r>
                      <a:endParaRPr lang="es-MX" sz="10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25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26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27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..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38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39</a:t>
                      </a:r>
                      <a:endParaRPr lang="es-CO" sz="1000" spc="-100" baseline="0" dirty="0"/>
                    </a:p>
                  </a:txBody>
                  <a:tcPr marL="36000" marR="36000" marT="36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s-MX" sz="1000" dirty="0" smtClean="0"/>
                        <a:t>40</a:t>
                      </a:r>
                      <a:endParaRPr lang="es-MX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000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0"/>
                            <a:lumOff val="100000"/>
                          </a:schemeClr>
                        </a:gs>
                        <a:gs pos="35000">
                          <a:schemeClr val="accent2">
                            <a:lumMod val="0"/>
                            <a:lumOff val="100000"/>
                          </a:schemeClr>
                        </a:gs>
                        <a:gs pos="100000">
                          <a:schemeClr val="accent2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67068">
                <a:tc gridSpan="29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CO" sz="1000" b="1" dirty="0" smtClean="0"/>
                        <a:t>Días para</a:t>
                      </a:r>
                      <a:r>
                        <a:rPr lang="es-CO" sz="1000" b="1" baseline="0" dirty="0" smtClean="0"/>
                        <a:t> que el SPH solicite prorroga</a:t>
                      </a:r>
                      <a:endParaRPr lang="es-CO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32395">
                <a:tc gridSpan="35">
                  <a:txBody>
                    <a:bodyPr/>
                    <a:lstStyle/>
                    <a:p>
                      <a:pPr algn="r"/>
                      <a:r>
                        <a:rPr lang="es-CO" sz="1100" b="1" dirty="0" smtClean="0"/>
                        <a:t>Si la</a:t>
                      </a:r>
                      <a:r>
                        <a:rPr lang="es-CO" sz="1100" b="1" baseline="0" dirty="0" smtClean="0"/>
                        <a:t> UI acepta la prorroga se aumentan </a:t>
                      </a:r>
                      <a:r>
                        <a:rPr lang="es-CO" sz="1100" b="1" baseline="0" dirty="0" smtClean="0"/>
                        <a:t>20 </a:t>
                      </a:r>
                      <a:r>
                        <a:rPr lang="es-CO" sz="1100" b="1" baseline="0" dirty="0" smtClean="0"/>
                        <a:t>días más al termino de la solicitud, y se extiende hasta el día </a:t>
                      </a:r>
                      <a:r>
                        <a:rPr lang="es-CO" sz="1100" b="1" baseline="0" dirty="0" smtClean="0"/>
                        <a:t>40</a:t>
                      </a:r>
                      <a:endParaRPr lang="es-CO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s-CO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1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2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3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4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5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6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spc="-100" baseline="0" dirty="0" smtClean="0"/>
                        <a:t>7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spc="-100" baseline="0" dirty="0" smtClean="0"/>
                        <a:t>8</a:t>
                      </a:r>
                      <a:endParaRPr lang="es-CO" sz="1000" spc="-1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/>
                        <a:t>…</a:t>
                      </a:r>
                      <a:endParaRPr lang="es-MX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000" spc="-150" dirty="0" smtClean="0">
                          <a:latin typeface="+mn-lt"/>
                        </a:rPr>
                        <a:t>18</a:t>
                      </a:r>
                      <a:endParaRPr lang="es-MX" sz="1000" spc="-1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000" dirty="0" smtClean="0"/>
                        <a:t>19</a:t>
                      </a:r>
                      <a:endParaRPr lang="es-MX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000" dirty="0" smtClean="0"/>
                        <a:t>20</a:t>
                      </a:r>
                      <a:endParaRPr lang="es-MX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936104" cy="9211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-20000" b="33749"/>
          <a:stretch/>
        </p:blipFill>
        <p:spPr>
          <a:xfrm flipH="1">
            <a:off x="3563888" y="2636912"/>
            <a:ext cx="576064" cy="6720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" b="50603"/>
          <a:stretch/>
        </p:blipFill>
        <p:spPr>
          <a:xfrm>
            <a:off x="3923928" y="3645024"/>
            <a:ext cx="432048" cy="4920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73216"/>
            <a:ext cx="578974" cy="7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681"/>
          <a:stretch/>
        </p:blipFill>
        <p:spPr>
          <a:xfrm>
            <a:off x="179512" y="908720"/>
            <a:ext cx="8799140" cy="565303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15816" y="332656"/>
            <a:ext cx="547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dirty="0" smtClean="0"/>
              <a:t>Fechas límite para solicitudes ARCO</a:t>
            </a:r>
            <a:endParaRPr lang="es-MX" sz="2800" dirty="0"/>
          </a:p>
        </p:txBody>
      </p:sp>
      <p:sp>
        <p:nvSpPr>
          <p:cNvPr id="5" name="Rectángulo 4"/>
          <p:cNvSpPr/>
          <p:nvPr/>
        </p:nvSpPr>
        <p:spPr>
          <a:xfrm>
            <a:off x="6660232" y="4941167"/>
            <a:ext cx="2318420" cy="1496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652120" y="1916832"/>
            <a:ext cx="33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70CC9"/>
                </a:solidFill>
              </a:rPr>
              <a:t>Código para encriptar archivos</a:t>
            </a:r>
            <a:endParaRPr lang="es-MX" dirty="0">
              <a:solidFill>
                <a:srgbClr val="070CC9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5292080" y="2101498"/>
            <a:ext cx="4328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27400</TotalTime>
  <Words>2706</Words>
  <Application>Microsoft Office PowerPoint</Application>
  <PresentationFormat>Presentación en pantalla (4:3)</PresentationFormat>
  <Paragraphs>493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Adobe Heiti Std R</vt:lpstr>
      <vt:lpstr>Albertus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INFORMATICA</cp:lastModifiedBy>
  <cp:revision>392</cp:revision>
  <dcterms:created xsi:type="dcterms:W3CDTF">2009-06-11T01:17:13Z</dcterms:created>
  <dcterms:modified xsi:type="dcterms:W3CDTF">2016-04-08T23:55:31Z</dcterms:modified>
</cp:coreProperties>
</file>