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11" r:id="rId2"/>
    <p:sldId id="314" r:id="rId3"/>
    <p:sldId id="316" r:id="rId4"/>
    <p:sldId id="335" r:id="rId5"/>
    <p:sldId id="334" r:id="rId6"/>
    <p:sldId id="336" r:id="rId7"/>
    <p:sldId id="337" r:id="rId8"/>
    <p:sldId id="257" r:id="rId9"/>
    <p:sldId id="258" r:id="rId10"/>
    <p:sldId id="319" r:id="rId11"/>
    <p:sldId id="310" r:id="rId12"/>
    <p:sldId id="313" r:id="rId13"/>
    <p:sldId id="312" r:id="rId14"/>
    <p:sldId id="315" r:id="rId15"/>
    <p:sldId id="318" r:id="rId16"/>
    <p:sldId id="317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6" r:id="rId29"/>
    <p:sldId id="275" r:id="rId30"/>
    <p:sldId id="272" r:id="rId31"/>
    <p:sldId id="273" r:id="rId32"/>
    <p:sldId id="277" r:id="rId33"/>
    <p:sldId id="271" r:id="rId34"/>
    <p:sldId id="278" r:id="rId35"/>
    <p:sldId id="309" r:id="rId36"/>
    <p:sldId id="282" r:id="rId37"/>
    <p:sldId id="283" r:id="rId38"/>
    <p:sldId id="300" r:id="rId39"/>
    <p:sldId id="284" r:id="rId40"/>
    <p:sldId id="285" r:id="rId41"/>
    <p:sldId id="286" r:id="rId42"/>
    <p:sldId id="302" r:id="rId43"/>
    <p:sldId id="290" r:id="rId44"/>
    <p:sldId id="292" r:id="rId45"/>
    <p:sldId id="308" r:id="rId46"/>
    <p:sldId id="295" r:id="rId47"/>
    <p:sldId id="296" r:id="rId48"/>
    <p:sldId id="304" r:id="rId49"/>
    <p:sldId id="305" r:id="rId50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uE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FF5"/>
    <a:srgbClr val="070CC9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754" autoAdjust="0"/>
  </p:normalViewPr>
  <p:slideViewPr>
    <p:cSldViewPr>
      <p:cViewPr varScale="1">
        <p:scale>
          <a:sx n="120" d="100"/>
          <a:sy n="120" d="100"/>
        </p:scale>
        <p:origin x="2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7AC9E-27A7-4AE4-A55A-4E478B3A6990}" type="datetimeFigureOut">
              <a:rPr lang="es-MX" smtClean="0"/>
              <a:pPr/>
              <a:t>19/01/2016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777D4-594A-4677-B8E9-B899A20EB8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435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74E0-36BE-4B21-8B70-BFAF1EECE858}" type="slidenum">
              <a:rPr lang="es-ES_tradnl" smtClean="0"/>
              <a:pPr/>
              <a:t>‹Nº›</a:t>
            </a:fld>
            <a:endParaRPr lang="es-ES_tradnl" dirty="0"/>
          </a:p>
        </p:txBody>
      </p:sp>
      <p:pic>
        <p:nvPicPr>
          <p:cNvPr id="1026" name="WordPictureWatermark3" descr="HOJA MEMBRETADA INFOEM"/>
          <p:cNvPicPr>
            <a:picLocks noChangeAspect="1" noChangeArrowheads="1"/>
          </p:cNvPicPr>
          <p:nvPr userDrawn="1"/>
        </p:nvPicPr>
        <p:blipFill>
          <a:blip r:embed="rId2" cstate="print"/>
          <a:srcRect l="55362" t="34105" r="5536"/>
          <a:stretch>
            <a:fillRect/>
          </a:stretch>
        </p:blipFill>
        <p:spPr bwMode="auto">
          <a:xfrm>
            <a:off x="6116638" y="214290"/>
            <a:ext cx="3027362" cy="6643710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301882" cy="8367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543579"/>
            <a:ext cx="3168352" cy="1177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55B7-FD4B-4017-9522-DAD030CE9DBB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74E0-36BE-4B21-8B70-BFAF1EECE85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55B7-FD4B-4017-9522-DAD030CE9DBB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74E0-36BE-4B21-8B70-BFAF1EECE85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55B7-FD4B-4017-9522-DAD030CE9DBB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74E0-36BE-4B21-8B70-BFAF1EECE85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55B7-FD4B-4017-9522-DAD030CE9DBB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74E0-36BE-4B21-8B70-BFAF1EECE85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55B7-FD4B-4017-9522-DAD030CE9DBB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74E0-36BE-4B21-8B70-BFAF1EECE85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55B7-FD4B-4017-9522-DAD030CE9DBB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74E0-36BE-4B21-8B70-BFAF1EECE85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55B7-FD4B-4017-9522-DAD030CE9DBB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74E0-36BE-4B21-8B70-BFAF1EECE85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55B7-FD4B-4017-9522-DAD030CE9DBB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74E0-36BE-4B21-8B70-BFAF1EECE85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55B7-FD4B-4017-9522-DAD030CE9DBB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74E0-36BE-4B21-8B70-BFAF1EECE85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55B7-FD4B-4017-9522-DAD030CE9DBB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74E0-36BE-4B21-8B70-BFAF1EECE85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F55B7-FD4B-4017-9522-DAD030CE9DBB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374E0-36BE-4B21-8B70-BFAF1EECE85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jorge.geniz@infoem.org.mx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95736" y="246543"/>
            <a:ext cx="74391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3600" dirty="0" smtClean="0"/>
              <a:t> Proceso de Acceso a la Información</a:t>
            </a:r>
            <a:endParaRPr lang="es-MX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044" y="1628800"/>
            <a:ext cx="9304071" cy="504437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915816" y="539887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spc="-150" dirty="0" smtClean="0">
                <a:solidFill>
                  <a:srgbClr val="070CC9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VERBAL</a:t>
            </a:r>
            <a:endParaRPr lang="es-MX" sz="2800" spc="-150" dirty="0">
              <a:solidFill>
                <a:srgbClr val="070CC9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3142252" y="6021288"/>
            <a:ext cx="61596" cy="62012"/>
          </a:xfrm>
          <a:custGeom>
            <a:avLst/>
            <a:gdLst>
              <a:gd name="connsiteX0" fmla="*/ 998 w 66434"/>
              <a:gd name="connsiteY0" fmla="*/ 50800 h 50800"/>
              <a:gd name="connsiteX1" fmla="*/ 64498 w 66434"/>
              <a:gd name="connsiteY1" fmla="*/ 6350 h 50800"/>
              <a:gd name="connsiteX2" fmla="*/ 45448 w 66434"/>
              <a:gd name="connsiteY2" fmla="*/ 0 h 50800"/>
              <a:gd name="connsiteX3" fmla="*/ 26398 w 66434"/>
              <a:gd name="connsiteY3" fmla="*/ 6350 h 50800"/>
              <a:gd name="connsiteX4" fmla="*/ 998 w 66434"/>
              <a:gd name="connsiteY4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4" h="50800">
                <a:moveTo>
                  <a:pt x="998" y="50800"/>
                </a:moveTo>
                <a:cubicBezTo>
                  <a:pt x="7348" y="50800"/>
                  <a:pt x="79018" y="42651"/>
                  <a:pt x="64498" y="6350"/>
                </a:cubicBezTo>
                <a:cubicBezTo>
                  <a:pt x="62012" y="135"/>
                  <a:pt x="51798" y="2117"/>
                  <a:pt x="45448" y="0"/>
                </a:cubicBezTo>
                <a:cubicBezTo>
                  <a:pt x="39098" y="2117"/>
                  <a:pt x="31625" y="2169"/>
                  <a:pt x="26398" y="6350"/>
                </a:cubicBezTo>
                <a:cubicBezTo>
                  <a:pt x="20439" y="11118"/>
                  <a:pt x="-5352" y="50800"/>
                  <a:pt x="998" y="50800"/>
                </a:cubicBezTo>
                <a:close/>
              </a:path>
            </a:pathLst>
          </a:custGeom>
          <a:solidFill>
            <a:srgbClr val="090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90F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130306"/>
            <a:ext cx="4084363" cy="253587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56" y="1714079"/>
            <a:ext cx="1703767" cy="170376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8" y="2131472"/>
            <a:ext cx="571178" cy="970573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45" y="1219084"/>
            <a:ext cx="640239" cy="108792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77" y="2926122"/>
            <a:ext cx="595443" cy="1011804"/>
          </a:xfrm>
          <a:prstGeom prst="rect">
            <a:avLst/>
          </a:prstGeom>
        </p:spPr>
      </p:pic>
      <p:cxnSp>
        <p:nvCxnSpPr>
          <p:cNvPr id="13" name="Conector recto de flecha 12"/>
          <p:cNvCxnSpPr>
            <a:endCxn id="27" idx="3"/>
          </p:cNvCxnSpPr>
          <p:nvPr/>
        </p:nvCxnSpPr>
        <p:spPr>
          <a:xfrm flipH="1" flipV="1">
            <a:off x="2215284" y="1763047"/>
            <a:ext cx="698836" cy="195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endCxn id="26" idx="3"/>
          </p:cNvCxnSpPr>
          <p:nvPr/>
        </p:nvCxnSpPr>
        <p:spPr>
          <a:xfrm flipH="1">
            <a:off x="734916" y="2565963"/>
            <a:ext cx="2180900" cy="507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endCxn id="28" idx="3"/>
          </p:cNvCxnSpPr>
          <p:nvPr/>
        </p:nvCxnSpPr>
        <p:spPr>
          <a:xfrm flipH="1">
            <a:off x="2051720" y="3093685"/>
            <a:ext cx="912164" cy="3383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2414307" y="122948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90FF5"/>
                </a:solidFill>
              </a:rPr>
              <a:t>Unidad de Información</a:t>
            </a:r>
            <a:endParaRPr lang="es-MX" b="1" dirty="0">
              <a:solidFill>
                <a:srgbClr val="090FF5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972450" y="1061055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90FF5"/>
                </a:solidFill>
              </a:rPr>
              <a:t>SPH1</a:t>
            </a:r>
            <a:endParaRPr lang="es-MX" b="1" dirty="0">
              <a:solidFill>
                <a:srgbClr val="090FF5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13982" y="3102046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90FF5"/>
                </a:solidFill>
              </a:rPr>
              <a:t>SPH2</a:t>
            </a:r>
            <a:endParaRPr lang="es-MX" b="1" dirty="0">
              <a:solidFill>
                <a:srgbClr val="090FF5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529985" y="3882876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90FF5"/>
                </a:solidFill>
              </a:rPr>
              <a:t>SPH3</a:t>
            </a:r>
            <a:endParaRPr lang="es-MX" b="1" dirty="0">
              <a:solidFill>
                <a:srgbClr val="090FF5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4991325" y="1813300"/>
            <a:ext cx="38102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b="1" dirty="0" smtClean="0"/>
              <a:t>La UI, registra a los SPH en la Intranet del INFOEM, en el módulo de Directorio de Servidores Públicos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20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b="1" dirty="0" smtClean="0"/>
              <a:t>El sistema asigna automáticamente los usuarios y contraseñas.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20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b="1" dirty="0" smtClean="0"/>
              <a:t>En este modulo, se asignan o cambian contraseñas, y se cambian también los datos de los SPH.</a:t>
            </a:r>
            <a:endParaRPr lang="es-MX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203848" y="253686"/>
            <a:ext cx="517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Agregar SPH en el SAIMEX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7621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17691" y="313492"/>
            <a:ext cx="6607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 dirty="0" smtClean="0"/>
              <a:t>Cronograma para la atención de solicitudes</a:t>
            </a:r>
            <a:endParaRPr lang="es-MX" sz="2800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052942"/>
              </p:ext>
            </p:extLst>
          </p:nvPr>
        </p:nvGraphicFramePr>
        <p:xfrm>
          <a:off x="214282" y="1124743"/>
          <a:ext cx="8822213" cy="49903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{2D5ABB26-0587-4C30-8999-92F81FD0307C}</a:tableStyleId>
              </a:tblPr>
              <a:tblGrid>
                <a:gridCol w="213395"/>
                <a:gridCol w="213395"/>
                <a:gridCol w="213395"/>
                <a:gridCol w="213395"/>
                <a:gridCol w="213395"/>
                <a:gridCol w="213395"/>
                <a:gridCol w="245925"/>
                <a:gridCol w="239362"/>
                <a:gridCol w="213395"/>
                <a:gridCol w="213395"/>
                <a:gridCol w="119710"/>
                <a:gridCol w="213395"/>
                <a:gridCol w="290403"/>
                <a:gridCol w="291467"/>
                <a:gridCol w="333105"/>
                <a:gridCol w="344680"/>
                <a:gridCol w="291467"/>
                <a:gridCol w="291467"/>
                <a:gridCol w="291467"/>
                <a:gridCol w="291467"/>
                <a:gridCol w="291467"/>
                <a:gridCol w="310985"/>
                <a:gridCol w="310985"/>
                <a:gridCol w="310985"/>
                <a:gridCol w="310985"/>
                <a:gridCol w="310985"/>
                <a:gridCol w="310985"/>
                <a:gridCol w="244823"/>
                <a:gridCol w="244823"/>
                <a:gridCol w="244823"/>
                <a:gridCol w="244823"/>
                <a:gridCol w="244823"/>
                <a:gridCol w="244823"/>
                <a:gridCol w="244823"/>
              </a:tblGrid>
              <a:tr h="328500">
                <a:tc gridSpan="34"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Días para atención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5360"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0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1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2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3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4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5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6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7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8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9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10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11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12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13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14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15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16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17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18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19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20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21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22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23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24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25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26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27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28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29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30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31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32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01926">
                <a:tc gridSpan="6"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5 días para UI o SPH solicite Aclaración u</a:t>
                      </a:r>
                      <a:r>
                        <a:rPr lang="es-MX" sz="1100" b="1" baseline="0" dirty="0" smtClean="0"/>
                        <a:t> Orientación o Incompetencia</a:t>
                      </a:r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8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1251">
                <a:tc gridSpan="6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 smtClean="0"/>
                        <a:t>5</a:t>
                      </a:r>
                      <a:r>
                        <a:rPr lang="es-MX" sz="1100" b="1" baseline="0" dirty="0" smtClean="0"/>
                        <a:t> días para que el ciudadano responda la Aclaración</a:t>
                      </a:r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2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576">
                <a:tc gridSpan="11">
                  <a:txBody>
                    <a:bodyPr/>
                    <a:lstStyle/>
                    <a:p>
                      <a:pPr algn="r"/>
                      <a:r>
                        <a:rPr lang="es-CO" sz="1100" b="1" dirty="0" smtClean="0"/>
                        <a:t>Si el ciudadano no responde</a:t>
                      </a:r>
                      <a:r>
                        <a:rPr lang="es-CO" sz="1100" b="1" baseline="0" dirty="0" smtClean="0"/>
                        <a:t> a la aclaración, la solicitud se da por terminada</a:t>
                      </a:r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 gridSpan="22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sz="11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</a:tr>
              <a:tr h="771976">
                <a:tc gridSpan="1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smtClean="0"/>
                        <a:t>Si el ciudadano responde</a:t>
                      </a:r>
                      <a:r>
                        <a:rPr lang="es-CO" sz="1100" b="1" baseline="0" smtClean="0"/>
                        <a:t> a la solicitud de aclaración el conteo de los días se reinician</a:t>
                      </a:r>
                      <a:endParaRPr lang="es-CO" sz="1100" b="1" smtClean="0"/>
                    </a:p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0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1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2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3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4</a:t>
                      </a:r>
                      <a:endParaRPr lang="es-MX" sz="110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5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6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7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8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9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10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11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12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13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14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spc="-100" baseline="0" dirty="0" smtClean="0"/>
                        <a:t>15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spc="-100" baseline="0" dirty="0" smtClean="0"/>
                        <a:t>16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spc="-100" baseline="0" dirty="0" smtClean="0"/>
                        <a:t>17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spc="-100" baseline="0" dirty="0" smtClean="0"/>
                        <a:t>18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spc="-100" baseline="0" dirty="0" smtClean="0"/>
                        <a:t>19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spc="-100" baseline="0" dirty="0" smtClean="0"/>
                        <a:t>20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spc="-100" baseline="0" dirty="0" smtClean="0"/>
                        <a:t>21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22</a:t>
                      </a:r>
                      <a:endParaRPr lang="es-MX" sz="11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</a:tr>
              <a:tr h="821251">
                <a:tc gridSpan="2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Días para</a:t>
                      </a:r>
                      <a:r>
                        <a:rPr lang="es-CO" sz="1100" b="1" baseline="0" dirty="0" smtClean="0"/>
                        <a:t> que el SPH solicite prorroga</a:t>
                      </a:r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9530">
                <a:tc gridSpan="26">
                  <a:txBody>
                    <a:bodyPr/>
                    <a:lstStyle/>
                    <a:p>
                      <a:pPr algn="r"/>
                      <a:r>
                        <a:rPr lang="es-CO" sz="1100" b="1" dirty="0" smtClean="0"/>
                        <a:t>Si la</a:t>
                      </a:r>
                      <a:r>
                        <a:rPr lang="es-CO" sz="1100" b="1" baseline="0" dirty="0" smtClean="0"/>
                        <a:t> UI acepta la prorroga se aumentan 7 días más al termino de la solicitud, y se extiende hasta el día 22</a:t>
                      </a:r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0</a:t>
                      </a:r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1</a:t>
                      </a:r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2</a:t>
                      </a:r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3</a:t>
                      </a:r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4</a:t>
                      </a:r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5</a:t>
                      </a:r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6</a:t>
                      </a:r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7</a:t>
                      </a:r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936104" cy="9211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-20000" b="33749"/>
          <a:stretch/>
        </p:blipFill>
        <p:spPr>
          <a:xfrm flipH="1">
            <a:off x="2699793" y="2770338"/>
            <a:ext cx="576064" cy="6720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2" b="50603"/>
          <a:stretch/>
        </p:blipFill>
        <p:spPr>
          <a:xfrm>
            <a:off x="2825926" y="3603003"/>
            <a:ext cx="432048" cy="49204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13176"/>
            <a:ext cx="578974" cy="7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987824" y="260648"/>
            <a:ext cx="49136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 dirty="0" smtClean="0"/>
              <a:t>Fechas límite para solicitudes IP</a:t>
            </a:r>
            <a:endParaRPr lang="es-MX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8843168" cy="438529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574408" y="3853859"/>
            <a:ext cx="2376264" cy="1584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82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915816" y="332656"/>
            <a:ext cx="547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 dirty="0" smtClean="0"/>
              <a:t>Fechas límite para solicitudes ARCO</a:t>
            </a:r>
            <a:endParaRPr lang="es-MX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2819"/>
            <a:ext cx="8962686" cy="428240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588224" y="3861048"/>
            <a:ext cx="2304256" cy="1584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65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707904" y="332656"/>
            <a:ext cx="32939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 dirty="0" smtClean="0"/>
              <a:t>Recursos de Revisión</a:t>
            </a:r>
            <a:endParaRPr lang="es-MX" sz="2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303748" y="115098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Si la respuesta no satisface los requerimientos del ciudadano, es incompleta o se la negaron, este puede interponer una queja o inconformidad ante el INFOEM denominada Recurso de Revisión</a:t>
            </a:r>
            <a:endParaRPr lang="es-MX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298812" y="2276872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Esta inconformidad es turnada y analizada a los Comisionados del INFOEM para dar solución al ciudadano.</a:t>
            </a:r>
          </a:p>
          <a:p>
            <a:endParaRPr lang="es-MX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En este proceso el INFOEM establece comunicación con el Sujeto Obligado para saber el porque no se entrego la información, esta incompleta o no satisface el requerimiento del ciudadano.</a:t>
            </a:r>
          </a:p>
          <a:p>
            <a:endParaRPr lang="es-MX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El recurso debe resolverse en 30 días hábiles y el sujeto obligado tiene 3 días para mandar su informe de justificación.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70" y="1150982"/>
            <a:ext cx="1584176" cy="155793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3" y="2805299"/>
            <a:ext cx="1386190" cy="260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cto 22"/>
          <p:cNvCxnSpPr/>
          <p:nvPr/>
        </p:nvCxnSpPr>
        <p:spPr>
          <a:xfrm>
            <a:off x="4468243" y="2047746"/>
            <a:ext cx="15509" cy="2247253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11760" y="363568"/>
            <a:ext cx="66636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800" dirty="0" smtClean="0"/>
              <a:t>Flujo de comunicación Recurso de Revisión</a:t>
            </a:r>
            <a:endParaRPr lang="es-MX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45" y="2493148"/>
            <a:ext cx="1504543" cy="15045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9356" y="3188043"/>
            <a:ext cx="990316" cy="2092745"/>
          </a:xfrm>
          <a:prstGeom prst="rect">
            <a:avLst/>
          </a:prstGeom>
        </p:spPr>
      </p:pic>
      <p:sp>
        <p:nvSpPr>
          <p:cNvPr id="17" name="Flecha izquierda y derecha 16"/>
          <p:cNvSpPr/>
          <p:nvPr/>
        </p:nvSpPr>
        <p:spPr>
          <a:xfrm>
            <a:off x="4892420" y="2042686"/>
            <a:ext cx="1400845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/>
          <p:cNvSpPr txBox="1"/>
          <p:nvPr/>
        </p:nvSpPr>
        <p:spPr>
          <a:xfrm>
            <a:off x="357970" y="137716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70C0"/>
                </a:solidFill>
              </a:rPr>
              <a:t>Ciudadano</a:t>
            </a:r>
            <a:endParaRPr lang="es-MX" sz="2000" b="1" dirty="0">
              <a:solidFill>
                <a:srgbClr val="0070C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284328" y="1430990"/>
            <a:ext cx="2610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70C0"/>
                </a:solidFill>
              </a:rPr>
              <a:t>Comisionados INFOEM</a:t>
            </a:r>
            <a:endParaRPr lang="es-MX" sz="2000" b="1" dirty="0">
              <a:solidFill>
                <a:srgbClr val="0070C0"/>
              </a:solidFill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2909053" y="2042686"/>
            <a:ext cx="10578" cy="223566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lecha izquierda y derecha 14"/>
          <p:cNvSpPr/>
          <p:nvPr/>
        </p:nvSpPr>
        <p:spPr>
          <a:xfrm>
            <a:off x="1653460" y="4113625"/>
            <a:ext cx="6468581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22" y="2042686"/>
            <a:ext cx="1140604" cy="112171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20457" y="4606225"/>
            <a:ext cx="416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Interposición de Recurso de Revisión</a:t>
            </a:r>
            <a:endParaRPr lang="es-MX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598586" y="2540781"/>
            <a:ext cx="1626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Respuesta o entrega de información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723602" y="1393028"/>
            <a:ext cx="2700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70C0"/>
                </a:solidFill>
              </a:rPr>
              <a:t>Unidad de Información </a:t>
            </a:r>
          </a:p>
          <a:p>
            <a:pPr algn="ctr"/>
            <a:r>
              <a:rPr lang="es-MX" sz="2000" b="1" dirty="0" smtClean="0">
                <a:solidFill>
                  <a:srgbClr val="0070C0"/>
                </a:solidFill>
              </a:rPr>
              <a:t>Sujeto Obligado</a:t>
            </a:r>
            <a:endParaRPr lang="es-MX" sz="2000" b="1" dirty="0">
              <a:solidFill>
                <a:srgbClr val="0070C0"/>
              </a:solidFill>
            </a:endParaRPr>
          </a:p>
        </p:txBody>
      </p:sp>
      <p:sp>
        <p:nvSpPr>
          <p:cNvPr id="27" name="Flecha izquierda 26"/>
          <p:cNvSpPr/>
          <p:nvPr/>
        </p:nvSpPr>
        <p:spPr>
          <a:xfrm>
            <a:off x="1653460" y="2102031"/>
            <a:ext cx="1193560" cy="466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CuadroTexto 27"/>
          <p:cNvSpPr txBox="1"/>
          <p:nvPr/>
        </p:nvSpPr>
        <p:spPr>
          <a:xfrm>
            <a:off x="4404093" y="2649964"/>
            <a:ext cx="3016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Aclaración </a:t>
            </a:r>
            <a:r>
              <a:rPr lang="es-MX" dirty="0" smtClean="0"/>
              <a:t>al RR</a:t>
            </a:r>
            <a:r>
              <a:rPr lang="es-MX" dirty="0"/>
              <a:t>	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Requerimiento de Documento </a:t>
            </a:r>
            <a:r>
              <a:rPr lang="es-MX" dirty="0" smtClean="0"/>
              <a:t> </a:t>
            </a:r>
            <a:endParaRPr lang="es-MX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Convocatoria a Audiencia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6276900" y="4545673"/>
            <a:ext cx="307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Aclaración </a:t>
            </a:r>
            <a:r>
              <a:rPr lang="es-MX" dirty="0" smtClean="0"/>
              <a:t>al RR</a:t>
            </a:r>
            <a:r>
              <a:rPr lang="es-MX" dirty="0"/>
              <a:t>	 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86" y="2001653"/>
            <a:ext cx="2864239" cy="126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27784" y="373582"/>
            <a:ext cx="62794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 dirty="0" smtClean="0"/>
              <a:t>Cronograma para un Recurso de Revisión</a:t>
            </a:r>
            <a:endParaRPr lang="es-MX" sz="2800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15139"/>
              </p:ext>
            </p:extLst>
          </p:nvPr>
        </p:nvGraphicFramePr>
        <p:xfrm>
          <a:off x="107504" y="1052735"/>
          <a:ext cx="8970768" cy="52105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{2D5ABB26-0587-4C30-8999-92F81FD0307C}</a:tableStyleId>
              </a:tblPr>
              <a:tblGrid>
                <a:gridCol w="244329"/>
                <a:gridCol w="208405"/>
                <a:gridCol w="277873"/>
                <a:gridCol w="277873"/>
                <a:gridCol w="208405"/>
                <a:gridCol w="208405"/>
                <a:gridCol w="208405"/>
                <a:gridCol w="208405"/>
                <a:gridCol w="208405"/>
                <a:gridCol w="138936"/>
                <a:gridCol w="347341"/>
                <a:gridCol w="261067"/>
                <a:gridCol w="290051"/>
                <a:gridCol w="313653"/>
                <a:gridCol w="324551"/>
                <a:gridCol w="274446"/>
                <a:gridCol w="386349"/>
                <a:gridCol w="274446"/>
                <a:gridCol w="326643"/>
                <a:gridCol w="329058"/>
                <a:gridCol w="310942"/>
                <a:gridCol w="338248"/>
                <a:gridCol w="292824"/>
                <a:gridCol w="292824"/>
                <a:gridCol w="292824"/>
                <a:gridCol w="292824"/>
                <a:gridCol w="313653"/>
                <a:gridCol w="317774"/>
                <a:gridCol w="116840"/>
                <a:gridCol w="150613"/>
                <a:gridCol w="242778"/>
                <a:gridCol w="230526"/>
                <a:gridCol w="230526"/>
                <a:gridCol w="230526"/>
              </a:tblGrid>
              <a:tr h="333393">
                <a:tc gridSpan="34"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Días para atención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9610"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0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1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2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3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35000">
                          <a:schemeClr val="accent4">
                            <a:lumMod val="0"/>
                            <a:lumOff val="100000"/>
                          </a:schemeClr>
                        </a:gs>
                        <a:gs pos="100000">
                          <a:schemeClr val="accent4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4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5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6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7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8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9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10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….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..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28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29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30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31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32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33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…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…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43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44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45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46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47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48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..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…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57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58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59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60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200213">
                <a:tc gridSpan="4"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3 días para UI emita</a:t>
                      </a:r>
                      <a:r>
                        <a:rPr lang="es-MX" sz="1200" b="1" baseline="0" dirty="0" smtClean="0"/>
                        <a:t> su informe de justificación (Argumentos de defensa)</a:t>
                      </a:r>
                      <a:endParaRPr lang="es-CO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0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4718">
                <a:tc gridSpan="4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/>
                        <a:t>27</a:t>
                      </a:r>
                      <a:r>
                        <a:rPr lang="es-MX" sz="1200" b="1" baseline="0" dirty="0" smtClean="0"/>
                        <a:t> días para Notificar la Resolución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8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72841">
                <a:tc gridSpan="16">
                  <a:txBody>
                    <a:bodyPr/>
                    <a:lstStyle/>
                    <a:p>
                      <a:pPr algn="r"/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80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/>
                        <a:t>15</a:t>
                      </a:r>
                      <a:r>
                        <a:rPr lang="es-MX" sz="1200" b="1" baseline="0" dirty="0" smtClean="0"/>
                        <a:t> días para que el Sujeto Obligado responda o entregue información de acuerdo a lo emitido en el Pleno del INFOEM</a:t>
                      </a:r>
                      <a:endParaRPr lang="es-CO" sz="120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sz="11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</a:tr>
              <a:tr h="1016847">
                <a:tc gridSpan="2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CO" sz="1200" b="1" dirty="0" smtClean="0"/>
                        <a:t>3</a:t>
                      </a:r>
                      <a:r>
                        <a:rPr lang="es-CO" sz="1200" b="1" baseline="0" dirty="0" smtClean="0"/>
                        <a:t> días para que el SO emita el informe de cumplimiento</a:t>
                      </a:r>
                      <a:endParaRPr lang="es-CO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0115">
                <a:tc gridSpan="29">
                  <a:txBody>
                    <a:bodyPr/>
                    <a:lstStyle/>
                    <a:p>
                      <a:pPr algn="r"/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CO" sz="1200" b="1" dirty="0" smtClean="0"/>
                        <a:t>Revisión del INFOEM de la Calidad de la Respuesta</a:t>
                      </a:r>
                      <a:endParaRPr lang="es-CO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864096" cy="8640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05" y="4509120"/>
            <a:ext cx="792088" cy="7920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093" y="5650200"/>
            <a:ext cx="1362485" cy="61311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75744"/>
            <a:ext cx="1339070" cy="59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4" y="1653036"/>
            <a:ext cx="6218175" cy="40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987824" y="355741"/>
            <a:ext cx="50986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dirty="0" smtClean="0"/>
              <a:t>Pantalla inicial del SAIMEX</a:t>
            </a:r>
            <a:endParaRPr lang="es-MX" sz="3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1562" t="13333" r="62500" b="32500"/>
          <a:stretch>
            <a:fillRect/>
          </a:stretch>
        </p:blipFill>
        <p:spPr bwMode="auto">
          <a:xfrm>
            <a:off x="473504" y="4484882"/>
            <a:ext cx="767134" cy="7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1259" t="12500" r="82369" b="59292"/>
          <a:stretch>
            <a:fillRect/>
          </a:stretch>
        </p:blipFill>
        <p:spPr bwMode="auto">
          <a:xfrm>
            <a:off x="322419" y="2711769"/>
            <a:ext cx="66335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 l="4687" t="12500" r="73959" b="55000"/>
          <a:stretch>
            <a:fillRect/>
          </a:stretch>
        </p:blipFill>
        <p:spPr bwMode="auto">
          <a:xfrm>
            <a:off x="4427984" y="5556320"/>
            <a:ext cx="714380" cy="67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2 Conector angular"/>
          <p:cNvCxnSpPr>
            <a:stCxn id="14" idx="1"/>
          </p:cNvCxnSpPr>
          <p:nvPr/>
        </p:nvCxnSpPr>
        <p:spPr>
          <a:xfrm rot="10800000" flipV="1">
            <a:off x="6084168" y="1770628"/>
            <a:ext cx="1080120" cy="1298331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2 Imagen" descr="índi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9389" y="5226617"/>
            <a:ext cx="720080" cy="720080"/>
          </a:xfrm>
          <a:prstGeom prst="rect">
            <a:avLst/>
          </a:prstGeom>
        </p:spPr>
      </p:pic>
      <p:pic>
        <p:nvPicPr>
          <p:cNvPr id="16" name="15 Imagen" descr="oper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08607" y="5500854"/>
            <a:ext cx="720080" cy="630070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7164288" y="1509019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Registro y acceso para particulares</a:t>
            </a:r>
            <a:endParaRPr lang="es-CO" sz="14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344879" y="321468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u="sng" dirty="0" smtClean="0"/>
              <a:t>Acceso para Sujetos Obligados</a:t>
            </a:r>
            <a:endParaRPr lang="es-CO" sz="1400" b="1" i="1" u="sng" dirty="0"/>
          </a:p>
        </p:txBody>
      </p:sp>
      <p:cxnSp>
        <p:nvCxnSpPr>
          <p:cNvPr id="15" name="14 Conector recto de flecha"/>
          <p:cNvCxnSpPr/>
          <p:nvPr/>
        </p:nvCxnSpPr>
        <p:spPr>
          <a:xfrm rot="10800000" flipV="1">
            <a:off x="6572261" y="3498850"/>
            <a:ext cx="714348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47864" y="404664"/>
            <a:ext cx="42171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dirty="0" smtClean="0"/>
              <a:t>Usuario y contraseña</a:t>
            </a:r>
            <a:endParaRPr lang="es-MX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7" y="1484784"/>
            <a:ext cx="5971361" cy="394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6064806" y="1489321"/>
            <a:ext cx="2786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Para acceder al sistema es necesario contar con el usuario y contraseña, el cual deberá ser asignado por el </a:t>
            </a:r>
            <a:r>
              <a:rPr lang="es-MX" sz="1600" dirty="0"/>
              <a:t>R</a:t>
            </a:r>
            <a:r>
              <a:rPr lang="es-MX" sz="1600" dirty="0" smtClean="0"/>
              <a:t>esponsable de la Unidad de Información mediante el modulo del directorio. El cual se encuentra disponible en la intranet.</a:t>
            </a:r>
            <a:endParaRPr lang="es-CO" sz="16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072198" y="3604527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Nota: en caso de que el Titular de la Unidad no cuente con su usuario y contraseña, deberá enviar un oficio al Presidente del Infoem, marcando copia al Director de Sistemas solicitando la información. El tiempo estimado de atención es de 3 días.</a:t>
            </a:r>
            <a:endParaRPr lang="es-CO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" y="1628800"/>
            <a:ext cx="4717529" cy="402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596" y="1018744"/>
            <a:ext cx="2198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Opciones principales !!!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500034" y="1285860"/>
            <a:ext cx="2071702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2113487" y="3571876"/>
            <a:ext cx="2071702" cy="1214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CuadroTexto"/>
          <p:cNvSpPr txBox="1"/>
          <p:nvPr/>
        </p:nvSpPr>
        <p:spPr>
          <a:xfrm>
            <a:off x="5929322" y="2357430"/>
            <a:ext cx="30718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Opciones del sistema:</a:t>
            </a:r>
          </a:p>
          <a:p>
            <a:endParaRPr lang="es-MX" sz="1400" dirty="0" smtClean="0"/>
          </a:p>
          <a:p>
            <a:r>
              <a:rPr lang="es-MX" sz="1400" b="1" i="1" u="sng" dirty="0" smtClean="0"/>
              <a:t>1.- Solicitudes de Información</a:t>
            </a:r>
          </a:p>
          <a:p>
            <a:r>
              <a:rPr lang="es-MX" sz="1400" dirty="0" smtClean="0"/>
              <a:t>       </a:t>
            </a:r>
          </a:p>
          <a:p>
            <a:r>
              <a:rPr lang="es-MX" sz="1400" dirty="0" smtClean="0"/>
              <a:t>2.- Recursos de Revisión</a:t>
            </a:r>
          </a:p>
        </p:txBody>
      </p:sp>
      <p:cxnSp>
        <p:nvCxnSpPr>
          <p:cNvPr id="4" name="3 Conector angular"/>
          <p:cNvCxnSpPr>
            <a:endCxn id="10" idx="3"/>
          </p:cNvCxnSpPr>
          <p:nvPr/>
        </p:nvCxnSpPr>
        <p:spPr>
          <a:xfrm rot="10800000">
            <a:off x="4185189" y="4179100"/>
            <a:ext cx="1255180" cy="402029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0 CuadroTexto"/>
          <p:cNvSpPr txBox="1"/>
          <p:nvPr/>
        </p:nvSpPr>
        <p:spPr>
          <a:xfrm>
            <a:off x="5508102" y="3690948"/>
            <a:ext cx="32158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Área de </a:t>
            </a:r>
            <a:r>
              <a:rPr lang="es-MX" sz="1400" b="1" dirty="0"/>
              <a:t>n</a:t>
            </a:r>
            <a:r>
              <a:rPr lang="es-MX" sz="1400" b="1" dirty="0" smtClean="0"/>
              <a:t>otificaciones del sistema: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400" dirty="0"/>
              <a:t>Notificaciones de solicitudes nuevas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400" dirty="0"/>
              <a:t>Recursos de revisión nuevos.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400" dirty="0" smtClean="0"/>
              <a:t>Requerimientos de información o turnos.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400" dirty="0" smtClean="0"/>
              <a:t>Respuestas de los ciudadanos a aclaraciones de solicitudes.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400" dirty="0" smtClean="0"/>
              <a:t>Mensajes enviados por el INFOEM para los sujetos obligados.</a:t>
            </a:r>
          </a:p>
          <a:p>
            <a:pPr algn="just"/>
            <a:endParaRPr lang="es-C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11760" y="324000"/>
            <a:ext cx="64706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 dirty="0" smtClean="0"/>
              <a:t>Respuestas a una Solicitud de Información</a:t>
            </a:r>
            <a:endParaRPr lang="es-MX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182928" cy="399192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00823" y="1644314"/>
            <a:ext cx="244827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Unidad de Información</a:t>
            </a:r>
            <a:endParaRPr lang="es-MX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 b="12121"/>
          <a:stretch/>
        </p:blipFill>
        <p:spPr>
          <a:xfrm>
            <a:off x="2749095" y="1268760"/>
            <a:ext cx="3946154" cy="421738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48688" y="1644314"/>
            <a:ext cx="2946969" cy="25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b="1" dirty="0">
                <a:solidFill>
                  <a:schemeClr val="tx2">
                    <a:lumMod val="50000"/>
                  </a:schemeClr>
                </a:solidFill>
              </a:rPr>
              <a:t>Entrega de Información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Respuesta </a:t>
            </a:r>
            <a:r>
              <a:rPr lang="es-MX" b="1" dirty="0">
                <a:solidFill>
                  <a:schemeClr val="tx2">
                    <a:lumMod val="50000"/>
                  </a:schemeClr>
                </a:solidFill>
              </a:rPr>
              <a:t>u </a:t>
            </a:r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orientación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Aclaración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Incompetencia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Clasificación reservada o confidencial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No obran archivos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Requiere pago</a:t>
            </a:r>
          </a:p>
        </p:txBody>
      </p:sp>
    </p:spTree>
    <p:extLst>
      <p:ext uri="{BB962C8B-B14F-4D97-AF65-F5344CB8AC3E}">
        <p14:creationId xmlns:p14="http://schemas.microsoft.com/office/powerpoint/2010/main" val="39687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596" y="1018744"/>
            <a:ext cx="2442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Solicitudes de información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500034" y="1285860"/>
            <a:ext cx="2286016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286380" y="2500306"/>
            <a:ext cx="35004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Opciones de las Solicitudes de Información:</a:t>
            </a:r>
          </a:p>
          <a:p>
            <a:endParaRPr lang="es-MX" sz="1400" dirty="0" smtClean="0"/>
          </a:p>
          <a:p>
            <a:r>
              <a:rPr lang="es-MX" sz="1400" b="1" i="1" u="sng" dirty="0" smtClean="0"/>
              <a:t>1.- Seguimiento a Solicitudes</a:t>
            </a:r>
          </a:p>
          <a:p>
            <a:endParaRPr lang="es-MX" sz="1400" dirty="0" smtClean="0"/>
          </a:p>
          <a:p>
            <a:r>
              <a:rPr lang="es-MX" sz="1400" dirty="0" smtClean="0"/>
              <a:t>2.- Solicitudes Concluidas</a:t>
            </a:r>
          </a:p>
          <a:p>
            <a:endParaRPr lang="es-MX" sz="1400" dirty="0" smtClean="0"/>
          </a:p>
          <a:p>
            <a:r>
              <a:rPr lang="es-MX" sz="1400" dirty="0" smtClean="0"/>
              <a:t>3.- Solicitudes Verbales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00808"/>
            <a:ext cx="4610233" cy="392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10" y="1626447"/>
            <a:ext cx="5758380" cy="410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18744"/>
            <a:ext cx="22231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Filtros para la </a:t>
            </a:r>
            <a:r>
              <a:rPr lang="es-MX" sz="1600" b="1" dirty="0" err="1" smtClean="0"/>
              <a:t>busqueda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2071702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6050490" y="1916832"/>
            <a:ext cx="3093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u="sng" dirty="0" smtClean="0"/>
              <a:t>IMPORTANTE:</a:t>
            </a:r>
            <a:r>
              <a:rPr lang="es-MX" sz="1400" dirty="0" smtClean="0"/>
              <a:t> En caso de que no se usen los filtros, pueden oprimir directamente el botón de “Filtrar Solicitudes”.               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 flipH="1" flipV="1">
            <a:off x="2285984" y="3625042"/>
            <a:ext cx="4014208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3995937" y="3895779"/>
            <a:ext cx="2304255" cy="23001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 flipV="1">
            <a:off x="2843808" y="4500570"/>
            <a:ext cx="3456384" cy="855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 rot="16200000">
            <a:off x="5140723" y="3918435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Filtros más comunes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5" y="1556792"/>
            <a:ext cx="5582018" cy="421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1728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Tablero de control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1571636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143636" y="2071678"/>
            <a:ext cx="27860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Descripción de columnas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1.- </a:t>
            </a:r>
            <a:r>
              <a:rPr lang="es-MX" sz="1400" u="sng" dirty="0" smtClean="0"/>
              <a:t>Tipo de Acceso</a:t>
            </a:r>
            <a:r>
              <a:rPr lang="es-MX" sz="1400" dirty="0" smtClean="0"/>
              <a:t>, corresponde a la modalidad de recepción de una solicitud. La nomenclatura empleada es: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“@” se trata de una solicitud electrónica, el color rojo indica nuevo requerimiento y el verde indica requerimiento en tramite.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“F” se trata  de una solicitud física , el color rojo indica nuevo requerimiento y el verde indica requerimiento en tramite.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 rot="5400000" flipH="1" flipV="1">
            <a:off x="3991" y="5542330"/>
            <a:ext cx="928694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39552" y="5853582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1</a:t>
            </a:r>
            <a:endParaRPr lang="es-CO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5" y="1556792"/>
            <a:ext cx="5582018" cy="421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1728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Tablero de control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1571636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143636" y="2610991"/>
            <a:ext cx="2786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Descripción de columnas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2.- </a:t>
            </a:r>
            <a:r>
              <a:rPr lang="es-MX" sz="1400" u="sng" dirty="0" smtClean="0"/>
              <a:t>Folio de la Solicitud</a:t>
            </a:r>
            <a:r>
              <a:rPr lang="es-MX" sz="1400" dirty="0" smtClean="0"/>
              <a:t>, se compone de una serie de 5 dígitos consecutivos, las siglas de la Dependencia, Tipo de solicitud “IP” Información Pública, “AD” Acceso a Datos, “RD” Rectificación a Datos, “CD” Cancelación a Datos y “OD” Oposición de Datos.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 rot="5400000" flipH="1" flipV="1">
            <a:off x="393671" y="5618077"/>
            <a:ext cx="928694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935873" y="5778775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2</a:t>
            </a:r>
            <a:endParaRPr lang="es-CO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5" y="1556792"/>
            <a:ext cx="5582018" cy="421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1728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Tablero de control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1571636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072198" y="1214422"/>
            <a:ext cx="278608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Descripción de columnas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3.- </a:t>
            </a:r>
            <a:r>
              <a:rPr lang="es-MX" sz="1400" u="sng" dirty="0" smtClean="0"/>
              <a:t>Tipo de solicitud</a:t>
            </a:r>
            <a:r>
              <a:rPr lang="es-MX" sz="1400" dirty="0" smtClean="0"/>
              <a:t>, indica el tipo de solicitud.</a:t>
            </a:r>
          </a:p>
          <a:p>
            <a:pPr algn="just"/>
            <a:r>
              <a:rPr lang="es-MX" sz="1400" dirty="0" smtClean="0"/>
              <a:t>    -Información Pública</a:t>
            </a:r>
          </a:p>
          <a:p>
            <a:pPr algn="just"/>
            <a:r>
              <a:rPr lang="es-MX" sz="1400" dirty="0" smtClean="0"/>
              <a:t>    -Acceso a Datos</a:t>
            </a:r>
          </a:p>
          <a:p>
            <a:pPr algn="just"/>
            <a:r>
              <a:rPr lang="es-MX" sz="1400" dirty="0" smtClean="0"/>
              <a:t>    -Rectificación de Datos.</a:t>
            </a:r>
          </a:p>
          <a:p>
            <a:pPr algn="just"/>
            <a:r>
              <a:rPr lang="es-MX" sz="1400" dirty="0" smtClean="0"/>
              <a:t>    -Cancelación Datos.</a:t>
            </a:r>
          </a:p>
          <a:p>
            <a:pPr algn="just"/>
            <a:r>
              <a:rPr lang="es-MX" sz="1400" dirty="0"/>
              <a:t> </a:t>
            </a:r>
            <a:r>
              <a:rPr lang="es-MX" sz="1400" dirty="0" smtClean="0"/>
              <a:t>   -Oposición Datos.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4.- </a:t>
            </a:r>
            <a:r>
              <a:rPr lang="es-MX" sz="1400" u="sng" dirty="0" smtClean="0"/>
              <a:t>Fecha de recepción</a:t>
            </a:r>
            <a:r>
              <a:rPr lang="es-MX" sz="1400" dirty="0" smtClean="0"/>
              <a:t>, muestra la fecha del día hábil en la que el sistema registro la solicitud.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5.- </a:t>
            </a:r>
            <a:r>
              <a:rPr lang="es-MX" sz="1200" dirty="0" smtClean="0"/>
              <a:t>“</a:t>
            </a:r>
            <a:r>
              <a:rPr lang="es-MX" sz="1400" u="sng" dirty="0" smtClean="0"/>
              <a:t>DT</a:t>
            </a:r>
            <a:r>
              <a:rPr lang="es-MX" sz="1400" dirty="0" smtClean="0"/>
              <a:t>” correspondiente a los días hábiles transcurridos desde que ingreso la solicitud de información.</a:t>
            </a:r>
          </a:p>
          <a:p>
            <a:pPr algn="just">
              <a:buFont typeface="Arial" charset="0"/>
              <a:buChar char="•"/>
            </a:pPr>
            <a:endParaRPr lang="es-MX" sz="1400" dirty="0" smtClean="0"/>
          </a:p>
          <a:p>
            <a:pPr algn="just"/>
            <a:r>
              <a:rPr lang="es-MX" sz="1400" dirty="0" smtClean="0"/>
              <a:t>6.- “</a:t>
            </a:r>
            <a:r>
              <a:rPr lang="es-MX" sz="1400" u="sng" dirty="0" smtClean="0"/>
              <a:t>DR</a:t>
            </a:r>
            <a:r>
              <a:rPr lang="es-MX" sz="1400" dirty="0" smtClean="0"/>
              <a:t>” correspondiente a los días restantes para concluir el término legal al contestar una solicitud.</a:t>
            </a:r>
          </a:p>
          <a:p>
            <a:pPr algn="just">
              <a:buFont typeface="Arial" charset="0"/>
              <a:buChar char="•"/>
            </a:pPr>
            <a:endParaRPr lang="es-MX" sz="1400" dirty="0" smtClean="0"/>
          </a:p>
          <a:p>
            <a:pPr algn="just"/>
            <a:r>
              <a:rPr lang="es-MX" sz="1400" dirty="0" smtClean="0"/>
              <a:t>7.- “</a:t>
            </a:r>
            <a:r>
              <a:rPr lang="es-MX" sz="1400" u="sng" dirty="0" smtClean="0"/>
              <a:t>DA</a:t>
            </a:r>
            <a:r>
              <a:rPr lang="es-MX" sz="1400" dirty="0" smtClean="0"/>
              <a:t>” correspondiente a los días de atención que son, los días que se tarda un Sujeto Obligado en contestar una solicitud.</a:t>
            </a:r>
          </a:p>
          <a:p>
            <a:pPr algn="just"/>
            <a:endParaRPr lang="es-MX" sz="1400" dirty="0" smtClean="0"/>
          </a:p>
        </p:txBody>
      </p:sp>
      <p:cxnSp>
        <p:nvCxnSpPr>
          <p:cNvPr id="6" name="5 Conector recto de flecha"/>
          <p:cNvCxnSpPr/>
          <p:nvPr/>
        </p:nvCxnSpPr>
        <p:spPr>
          <a:xfrm rot="5400000" flipH="1" flipV="1">
            <a:off x="1963719" y="5607065"/>
            <a:ext cx="928694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3032047" y="3573016"/>
            <a:ext cx="0" cy="1213306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errar llave"/>
          <p:cNvSpPr/>
          <p:nvPr/>
        </p:nvSpPr>
        <p:spPr>
          <a:xfrm rot="5400000">
            <a:off x="3282080" y="4964917"/>
            <a:ext cx="142876" cy="357190"/>
          </a:xfrm>
          <a:prstGeom prst="rightBrac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CuadroTexto"/>
          <p:cNvSpPr txBox="1"/>
          <p:nvPr/>
        </p:nvSpPr>
        <p:spPr>
          <a:xfrm>
            <a:off x="2480420" y="5764429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3</a:t>
            </a:r>
            <a:endParaRPr lang="es-CO" sz="1400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889171" y="3140968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4</a:t>
            </a:r>
            <a:endParaRPr lang="es-CO" sz="1400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944767" y="5300081"/>
            <a:ext cx="817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5, 6 y 7</a:t>
            </a:r>
            <a:endParaRPr lang="es-CO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5" y="1556792"/>
            <a:ext cx="5582018" cy="421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1728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Tablero de control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1571636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072198" y="1214422"/>
            <a:ext cx="278608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Descripción de columnas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8.- </a:t>
            </a:r>
            <a:r>
              <a:rPr lang="es-MX" sz="1400" u="sng" dirty="0" smtClean="0"/>
              <a:t>Estado actual</a:t>
            </a:r>
            <a:r>
              <a:rPr lang="es-MX" sz="1400" dirty="0" smtClean="0"/>
              <a:t>, (estatus), representa las diferentes etapas  por las cuales pasa una solicitud de información.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b="1" dirty="0" smtClean="0"/>
              <a:t>Nota: </a:t>
            </a:r>
            <a:r>
              <a:rPr lang="es-MX" sz="1400" dirty="0" smtClean="0"/>
              <a:t>mediante esta columna se controla la totalidad del sistema.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9.- </a:t>
            </a:r>
            <a:r>
              <a:rPr lang="es-MX" sz="1400" u="sng" dirty="0" smtClean="0"/>
              <a:t>Semáforo</a:t>
            </a:r>
            <a:r>
              <a:rPr lang="es-MX" sz="1400" dirty="0" smtClean="0"/>
              <a:t>, representa de modo gráfico los días transcurridos, de acuerdo a la siguiente descripción.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 rot="5400000" flipH="1" flipV="1">
            <a:off x="3704352" y="5392750"/>
            <a:ext cx="522091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966192" y="5704003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8</a:t>
            </a:r>
            <a:endParaRPr lang="es-CO" sz="1400" dirty="0">
              <a:solidFill>
                <a:srgbClr val="FF0000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rot="16200000" flipH="1">
            <a:off x="4440707" y="4310823"/>
            <a:ext cx="406603" cy="1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501133" y="3675357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9</a:t>
            </a:r>
            <a:endParaRPr lang="es-CO" sz="1400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357950" y="4111473"/>
            <a:ext cx="2571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Verde: Día 0 al 10</a:t>
            </a:r>
            <a:endParaRPr lang="es-CO" sz="1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67895" y="5704003"/>
            <a:ext cx="257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Se ha entregado información, existen  15 días para la interposición del Recurso de Revisión.</a:t>
            </a:r>
            <a:endParaRPr lang="es-CO" sz="10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357950" y="4572008"/>
            <a:ext cx="14544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Amarillo : Día 11 al 13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6357982" y="5040167"/>
            <a:ext cx="2571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Rojo : Día 14 y 15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179371" y="5423791"/>
            <a:ext cx="2571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Solicitud concluida, sin recurso de revisión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5" y="1556792"/>
            <a:ext cx="5582018" cy="421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1728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Tablero de control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1571636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072198" y="1643050"/>
            <a:ext cx="292895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Descripción de columnas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10- </a:t>
            </a:r>
            <a:r>
              <a:rPr lang="es-MX" sz="1400" u="sng" dirty="0" smtClean="0"/>
              <a:t>Fecha de respuesta</a:t>
            </a:r>
            <a:r>
              <a:rPr lang="es-MX" sz="1400" dirty="0" smtClean="0"/>
              <a:t>, muestra la fecha en que se concluyo con el requerimiento de información, así como la notificación del solicitante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11.- </a:t>
            </a:r>
            <a:r>
              <a:rPr lang="es-MX" sz="1400" u="sng" dirty="0" smtClean="0"/>
              <a:t>Detalle del seguimiento</a:t>
            </a:r>
            <a:r>
              <a:rPr lang="es-MX" sz="1400" dirty="0" smtClean="0"/>
              <a:t>, desglosa minuciosamente el proceso de atención del requerimiento de información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12.- </a:t>
            </a:r>
            <a:r>
              <a:rPr lang="es-MX" sz="1400" u="sng" dirty="0" smtClean="0"/>
              <a:t>Mandar aviso</a:t>
            </a:r>
            <a:r>
              <a:rPr lang="es-MX" sz="1400" dirty="0" smtClean="0"/>
              <a:t>, permite el intercambio de mensajes entre el Responsable de la Unidad de Información y el Servidor Público Habilitado.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 rot="5400000" flipH="1" flipV="1">
            <a:off x="4746358" y="5345435"/>
            <a:ext cx="522091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4809999" y="563562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10</a:t>
            </a:r>
            <a:endParaRPr lang="es-CO" sz="1400" dirty="0">
              <a:solidFill>
                <a:srgbClr val="FF0000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rot="16200000" flipH="1">
            <a:off x="5225954" y="4325441"/>
            <a:ext cx="406603" cy="1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229993" y="3815785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11</a:t>
            </a:r>
            <a:endParaRPr lang="es-CO" sz="1400" dirty="0">
              <a:solidFill>
                <a:srgbClr val="FF0000"/>
              </a:solidFill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rot="5400000" flipH="1" flipV="1">
            <a:off x="5409674" y="5373784"/>
            <a:ext cx="522091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430648" y="566454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12</a:t>
            </a:r>
            <a:endParaRPr lang="es-CO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5" y="1556792"/>
            <a:ext cx="5582018" cy="421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1728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Tablero de control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1571636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6072198" y="2040617"/>
            <a:ext cx="2786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Análisis de la Solicitud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Mediante la columna de nombre </a:t>
            </a:r>
            <a:r>
              <a:rPr lang="es-MX" sz="1400" u="sng" dirty="0" smtClean="0"/>
              <a:t>Folio de la Solicitud</a:t>
            </a:r>
            <a:r>
              <a:rPr lang="es-MX" sz="1400" dirty="0" smtClean="0"/>
              <a:t>, visualizaremos el acuse de la solicitud.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En el acuse debemos ubicar el apartado de nombre “información solicitada”</a:t>
            </a:r>
          </a:p>
        </p:txBody>
      </p:sp>
      <p:cxnSp>
        <p:nvCxnSpPr>
          <p:cNvPr id="22" name="21 Conector recto de flecha"/>
          <p:cNvCxnSpPr/>
          <p:nvPr/>
        </p:nvCxnSpPr>
        <p:spPr>
          <a:xfrm rot="5400000" flipH="1" flipV="1">
            <a:off x="550418" y="5408995"/>
            <a:ext cx="785819" cy="1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24178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Análisis del requerimiento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2286016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Abrir llave"/>
          <p:cNvSpPr/>
          <p:nvPr/>
        </p:nvSpPr>
        <p:spPr>
          <a:xfrm>
            <a:off x="4714876" y="3143248"/>
            <a:ext cx="857256" cy="142876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Abrir llave"/>
          <p:cNvSpPr/>
          <p:nvPr/>
        </p:nvSpPr>
        <p:spPr>
          <a:xfrm>
            <a:off x="4714876" y="4714884"/>
            <a:ext cx="928694" cy="107157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CuadroTexto"/>
          <p:cNvSpPr txBox="1"/>
          <p:nvPr/>
        </p:nvSpPr>
        <p:spPr>
          <a:xfrm>
            <a:off x="1214414" y="3286124"/>
            <a:ext cx="3571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Datos del Solicitante</a:t>
            </a:r>
            <a:endParaRPr lang="es-MX" sz="1400" dirty="0" smtClean="0"/>
          </a:p>
          <a:p>
            <a:pPr algn="just"/>
            <a:r>
              <a:rPr lang="es-MX" sz="1400" dirty="0" smtClean="0"/>
              <a:t>El Responsable de la Unidad de Información deberá garantizar el resguardo y protección.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42844" y="1472501"/>
            <a:ext cx="4714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La información del acuse de la solicitud es confidencial, siendo responsabilidad del la Unidad el resguardo y confidencialidad de ellos.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Nota: por ningún motivo los Servidores Públicos deberán conocer los datos del solicitante.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214414" y="4762038"/>
            <a:ext cx="3571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Datos de lo Solicitado</a:t>
            </a:r>
            <a:endParaRPr lang="es-MX" sz="1400" dirty="0" smtClean="0"/>
          </a:p>
          <a:p>
            <a:pPr algn="just"/>
            <a:r>
              <a:rPr lang="es-MX" sz="1400" dirty="0" smtClean="0"/>
              <a:t>Mediante la información de este apartado se deberá realizar el análisis del requerimiento</a:t>
            </a:r>
          </a:p>
        </p:txBody>
      </p:sp>
      <p:grpSp>
        <p:nvGrpSpPr>
          <p:cNvPr id="15" name="14 Grupo"/>
          <p:cNvGrpSpPr/>
          <p:nvPr/>
        </p:nvGrpSpPr>
        <p:grpSpPr>
          <a:xfrm>
            <a:off x="5796136" y="1095678"/>
            <a:ext cx="3147491" cy="5429666"/>
            <a:chOff x="812949" y="-1179512"/>
            <a:chExt cx="7524750" cy="12394769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-1179512"/>
              <a:ext cx="7467600" cy="701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49" y="5824107"/>
              <a:ext cx="7524750" cy="539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5" y="1556792"/>
            <a:ext cx="5582018" cy="421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1728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Tablero de control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1571636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5400000" flipH="1" flipV="1">
            <a:off x="3603027" y="5288596"/>
            <a:ext cx="785819" cy="1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3853061" y="5681506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8</a:t>
            </a:r>
            <a:endParaRPr lang="es-CO" sz="1400" dirty="0">
              <a:solidFill>
                <a:srgbClr val="FF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072198" y="1214422"/>
            <a:ext cx="27860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Análisis de la Solicitud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Una vez concluido el análisis del requerimiento mediante la columna </a:t>
            </a:r>
            <a:r>
              <a:rPr lang="es-MX" sz="1400" u="sng" dirty="0" smtClean="0"/>
              <a:t>Estado actual</a:t>
            </a:r>
            <a:r>
              <a:rPr lang="es-MX" sz="1400" dirty="0" smtClean="0"/>
              <a:t> se deberá modificar el estatus, de acuerdo a las siguientes opciones:</a:t>
            </a:r>
          </a:p>
          <a:p>
            <a:pPr algn="just"/>
            <a:endParaRPr lang="es-MX" sz="1400" dirty="0" smtClean="0"/>
          </a:p>
          <a:p>
            <a:pPr marL="342900" indent="-342900" algn="just"/>
            <a:r>
              <a:rPr lang="es-MX" sz="1400" dirty="0" smtClean="0"/>
              <a:t>      1.Requerir de aclaración</a:t>
            </a:r>
          </a:p>
          <a:p>
            <a:pPr marL="342900" indent="-342900" algn="just"/>
            <a:r>
              <a:rPr lang="es-MX" sz="1400" dirty="0" smtClean="0"/>
              <a:t>      2.No se atiende requerimiento</a:t>
            </a:r>
          </a:p>
          <a:p>
            <a:pPr marL="342900" indent="-342900" algn="just"/>
            <a:r>
              <a:rPr lang="es-MX" sz="1400" dirty="0" smtClean="0"/>
              <a:t>      3.Incompetencia</a:t>
            </a:r>
          </a:p>
          <a:p>
            <a:pPr marL="342900" indent="-342900"/>
            <a:r>
              <a:rPr lang="es-MX" sz="1400" dirty="0" smtClean="0"/>
              <a:t>      4.Requerir información a Servidor Público Habilitado</a:t>
            </a:r>
          </a:p>
          <a:p>
            <a:pPr marL="342900" indent="-342900"/>
            <a:r>
              <a:rPr lang="es-MX" sz="1400" dirty="0" smtClean="0"/>
              <a:t>      5.Entrega de información</a:t>
            </a:r>
          </a:p>
          <a:p>
            <a:pPr algn="just"/>
            <a:endParaRPr lang="es-MX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699792" y="980728"/>
            <a:ext cx="6264696" cy="547260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-80000" r="50000" b="180000"/>
            </a:path>
            <a:tileRect/>
          </a:gradFill>
          <a:ln cap="rnd" cmpd="thickThin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3" name="Conector recto 22"/>
          <p:cNvCxnSpPr/>
          <p:nvPr/>
        </p:nvCxnSpPr>
        <p:spPr>
          <a:xfrm>
            <a:off x="5569722" y="1718478"/>
            <a:ext cx="85" cy="430281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85490" y="324000"/>
            <a:ext cx="44645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dirty="0" smtClean="0"/>
              <a:t>Flujo de comunicación</a:t>
            </a:r>
            <a:endParaRPr lang="es-MX" sz="3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1917" y="2436903"/>
            <a:ext cx="2458575" cy="24670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454" y="4739961"/>
            <a:ext cx="902113" cy="153291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69" y="3509888"/>
            <a:ext cx="1293234" cy="166105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34025" y="2814675"/>
            <a:ext cx="1126617" cy="2380777"/>
          </a:xfrm>
          <a:prstGeom prst="rect">
            <a:avLst/>
          </a:prstGeom>
        </p:spPr>
      </p:pic>
      <p:sp>
        <p:nvSpPr>
          <p:cNvPr id="17" name="Flecha izquierda y derecha 16"/>
          <p:cNvSpPr/>
          <p:nvPr/>
        </p:nvSpPr>
        <p:spPr>
          <a:xfrm>
            <a:off x="5652120" y="3501008"/>
            <a:ext cx="1944216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8" b="34538"/>
          <a:stretch/>
        </p:blipFill>
        <p:spPr>
          <a:xfrm>
            <a:off x="6741243" y="2082101"/>
            <a:ext cx="1440159" cy="166000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683568" y="21328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70C0"/>
                </a:solidFill>
              </a:rPr>
              <a:t>Ciudadano</a:t>
            </a:r>
            <a:endParaRPr lang="es-MX" sz="2000" b="1" dirty="0">
              <a:solidFill>
                <a:srgbClr val="0070C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005647" y="1662378"/>
            <a:ext cx="2700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70C0"/>
                </a:solidFill>
              </a:rPr>
              <a:t>Unidad de Información </a:t>
            </a:r>
          </a:p>
          <a:p>
            <a:pPr algn="ctr"/>
            <a:r>
              <a:rPr lang="es-MX" sz="2000" b="1" dirty="0" smtClean="0">
                <a:solidFill>
                  <a:srgbClr val="0070C0"/>
                </a:solidFill>
              </a:rPr>
              <a:t>Sujeto Obligado</a:t>
            </a:r>
            <a:endParaRPr lang="es-MX" sz="2000" b="1" dirty="0">
              <a:solidFill>
                <a:srgbClr val="0070C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942104" y="1538128"/>
            <a:ext cx="273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0070C0"/>
                </a:solidFill>
              </a:rPr>
              <a:t>Servidores Públicos Habilitados</a:t>
            </a:r>
            <a:endParaRPr lang="es-MX" sz="2000" b="1" dirty="0">
              <a:solidFill>
                <a:srgbClr val="0070C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208744" y="3215773"/>
            <a:ext cx="91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7030A0"/>
                </a:solidFill>
              </a:rPr>
              <a:t>Turnos</a:t>
            </a:r>
            <a:endParaRPr lang="es-MX" sz="2000" b="1" dirty="0">
              <a:solidFill>
                <a:srgbClr val="7030A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595856" y="4082645"/>
            <a:ext cx="2458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/>
              <a:t>Respuesta a turnos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/>
              <a:t>Aclaraciones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/>
              <a:t>Prorrogas</a:t>
            </a:r>
            <a:endParaRPr lang="es-MX" b="1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2843760" y="1718478"/>
            <a:ext cx="48" cy="430281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lecha izquierda y derecha 14"/>
          <p:cNvSpPr/>
          <p:nvPr/>
        </p:nvSpPr>
        <p:spPr>
          <a:xfrm>
            <a:off x="1562720" y="3424129"/>
            <a:ext cx="1254792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>
            <a:off x="3810992" y="1044857"/>
            <a:ext cx="4152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3">
                    <a:lumMod val="50000"/>
                  </a:schemeClr>
                </a:solidFill>
              </a:rPr>
              <a:t>Sujeto Obligado</a:t>
            </a:r>
            <a:endParaRPr lang="es-MX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388324"/>
            <a:ext cx="5497015" cy="271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33349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Cambio de estatus del requerimiento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3143272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215106" y="1214422"/>
            <a:ext cx="2786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En caso de requerir </a:t>
            </a:r>
            <a:r>
              <a:rPr lang="es-MX" sz="1400" b="1" dirty="0" smtClean="0"/>
              <a:t>aclaración</a:t>
            </a:r>
            <a:r>
              <a:rPr lang="es-MX" sz="1400" dirty="0" smtClean="0"/>
              <a:t>, se deberá realizar en los primeros 5 días del ingreso de la solicitud.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215106" y="2143116"/>
            <a:ext cx="2786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Nota: en el 6 día la opción es deshabilitada por el sistema, por lo cual desaparece de la pantalla.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215106" y="2857496"/>
            <a:ext cx="2857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Supuesto uno</a:t>
            </a:r>
            <a:r>
              <a:rPr lang="es-MX" sz="1400" dirty="0" smtClean="0"/>
              <a:t>: el particular atiende el requerimiento de aclaración en un máximo de 5 días, reiniciándose los términos de Ley.</a:t>
            </a:r>
            <a:endParaRPr lang="es-CO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215106" y="3786190"/>
            <a:ext cx="2857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Supuesto dos</a:t>
            </a:r>
            <a:r>
              <a:rPr lang="es-MX" sz="1400" dirty="0" smtClean="0"/>
              <a:t>: el particular no atiende el requerimiento de aclaración en un máximo de 5 días, se concluye el tramite.</a:t>
            </a:r>
            <a:endParaRPr lang="es-CO" sz="1400" dirty="0"/>
          </a:p>
        </p:txBody>
      </p:sp>
      <p:cxnSp>
        <p:nvCxnSpPr>
          <p:cNvPr id="17" name="16 Conector recto de flecha"/>
          <p:cNvCxnSpPr/>
          <p:nvPr/>
        </p:nvCxnSpPr>
        <p:spPr>
          <a:xfrm rot="10800000">
            <a:off x="4857752" y="4558360"/>
            <a:ext cx="1071570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215074" y="4831217"/>
            <a:ext cx="27860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En caso de </a:t>
            </a:r>
            <a:r>
              <a:rPr lang="es-MX" sz="1400" b="1" dirty="0" smtClean="0"/>
              <a:t>incompetencia</a:t>
            </a:r>
            <a:r>
              <a:rPr lang="es-MX" sz="1400" dirty="0" smtClean="0"/>
              <a:t>, se deberá orientar al particular sobre su requerimiento en un plazo máximo de 5 días de haberse interpuesto el requerimiento.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6248412" y="1214422"/>
            <a:ext cx="2786082" cy="350046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/>
        </p:nvSpPr>
        <p:spPr>
          <a:xfrm>
            <a:off x="6243649" y="4857760"/>
            <a:ext cx="2786082" cy="128588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971600" y="3140968"/>
            <a:ext cx="2016224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388324"/>
            <a:ext cx="5497015" cy="271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33349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Cambio de estatus del requerimiento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3214710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215074" y="2332017"/>
            <a:ext cx="2786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Requerimiento a Servidor Público Habilitado</a:t>
            </a:r>
          </a:p>
          <a:p>
            <a:pPr algn="just"/>
            <a:endParaRPr lang="es-MX" sz="1400" b="1" dirty="0" smtClean="0"/>
          </a:p>
          <a:p>
            <a:pPr algn="just"/>
            <a:r>
              <a:rPr lang="es-MX" sz="1400" dirty="0" smtClean="0"/>
              <a:t>Los requerimiento de información se puede realizar a varios Servidores Públicos Habilitados.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Nota: el requerimiento a los Servidores Públicos Habilitados deberá realizarse en un plazo máximo de 2 días de haber sido interpuesta la solicitud.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 flipH="1">
            <a:off x="2964645" y="4869160"/>
            <a:ext cx="3119523" cy="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948421" y="3181820"/>
            <a:ext cx="2016224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63" y="3030261"/>
            <a:ext cx="4624936" cy="28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8" y="1539259"/>
            <a:ext cx="5868144" cy="188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39660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Requerimiento a Servidor Público Habilitado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3786214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5400000" flipH="1" flipV="1">
            <a:off x="2677886" y="3535363"/>
            <a:ext cx="642942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428596" y="385762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Paso 1</a:t>
            </a:r>
          </a:p>
          <a:p>
            <a:pPr algn="just"/>
            <a:r>
              <a:rPr lang="es-MX" sz="1400" dirty="0" smtClean="0"/>
              <a:t>Seleccionamos “Nuevo Turno”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28596" y="4277882"/>
            <a:ext cx="3214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Paso 2</a:t>
            </a:r>
          </a:p>
          <a:p>
            <a:pPr algn="just"/>
            <a:r>
              <a:rPr lang="es-MX" sz="1400" dirty="0" smtClean="0"/>
              <a:t>Seleccionamos “Servidor Público”, previamente dado de alta en el directorio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28596" y="4953194"/>
            <a:ext cx="3214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Paso 3</a:t>
            </a:r>
          </a:p>
          <a:p>
            <a:pPr algn="just"/>
            <a:r>
              <a:rPr lang="es-MX" sz="1400" dirty="0" smtClean="0"/>
              <a:t>Digitamos o pegamos parte o la totalidad del requerimiento.</a:t>
            </a:r>
          </a:p>
        </p:txBody>
      </p:sp>
      <p:cxnSp>
        <p:nvCxnSpPr>
          <p:cNvPr id="23" name="22 Conector recto de flecha"/>
          <p:cNvCxnSpPr>
            <a:stCxn id="17" idx="3"/>
          </p:cNvCxnSpPr>
          <p:nvPr/>
        </p:nvCxnSpPr>
        <p:spPr>
          <a:xfrm flipV="1">
            <a:off x="3643306" y="4763164"/>
            <a:ext cx="1428760" cy="559362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428596" y="558037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Paso 4</a:t>
            </a:r>
          </a:p>
          <a:p>
            <a:pPr algn="just"/>
            <a:r>
              <a:rPr lang="es-MX" sz="1400" dirty="0" smtClean="0"/>
              <a:t>Seleccionamos “Guardar Datos”</a:t>
            </a:r>
          </a:p>
        </p:txBody>
      </p:sp>
      <p:cxnSp>
        <p:nvCxnSpPr>
          <p:cNvPr id="26" name="25 Conector recto de flecha"/>
          <p:cNvCxnSpPr/>
          <p:nvPr/>
        </p:nvCxnSpPr>
        <p:spPr>
          <a:xfrm flipV="1">
            <a:off x="3000364" y="5857892"/>
            <a:ext cx="3786214" cy="7143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 de flecha"/>
          <p:cNvCxnSpPr>
            <a:stCxn id="16" idx="3"/>
          </p:cNvCxnSpPr>
          <p:nvPr/>
        </p:nvCxnSpPr>
        <p:spPr>
          <a:xfrm flipV="1">
            <a:off x="3643306" y="4473336"/>
            <a:ext cx="2008814" cy="1738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36414"/>
            <a:ext cx="4450402" cy="159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39660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Requerimiento a Servidor Público Habilitado</a:t>
            </a:r>
            <a:endParaRPr lang="es-MX" sz="1600" b="1" dirty="0"/>
          </a:p>
        </p:txBody>
      </p:sp>
      <p:cxnSp>
        <p:nvCxnSpPr>
          <p:cNvPr id="17" name="16 Conector recto"/>
          <p:cNvCxnSpPr/>
          <p:nvPr/>
        </p:nvCxnSpPr>
        <p:spPr>
          <a:xfrm>
            <a:off x="285720" y="1285860"/>
            <a:ext cx="3786214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5400000" flipH="1" flipV="1">
            <a:off x="2304379" y="3643314"/>
            <a:ext cx="999338" cy="79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3857620" y="5000636"/>
            <a:ext cx="2010524" cy="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71406" y="3905912"/>
            <a:ext cx="4214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Paso 5</a:t>
            </a:r>
          </a:p>
          <a:p>
            <a:pPr algn="just"/>
            <a:r>
              <a:rPr lang="es-MX" sz="1400" dirty="0" smtClean="0"/>
              <a:t>Seleccionamos “Aceptar” para regresar al tablero de requerimientos.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71406" y="4644576"/>
            <a:ext cx="371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Paso 6</a:t>
            </a:r>
          </a:p>
          <a:p>
            <a:pPr algn="just"/>
            <a:r>
              <a:rPr lang="es-MX" sz="1400" dirty="0" smtClean="0"/>
              <a:t>En caso de haber requerido la totalidad de la información solicitada seleccionamos “Regresar”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714876" y="5786454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Paso 7 (opcional)</a:t>
            </a:r>
          </a:p>
          <a:p>
            <a:pPr algn="just"/>
            <a:r>
              <a:rPr lang="es-MX" sz="1400" dirty="0" smtClean="0"/>
              <a:t>De ser necesario requerir información a más de un Servidor Público Habilitado repetimos los pasos de la lámina anterior, seleccionando “Nuevo Turno”.</a:t>
            </a:r>
          </a:p>
        </p:txBody>
      </p:sp>
      <p:cxnSp>
        <p:nvCxnSpPr>
          <p:cNvPr id="31" name="30 Conector recto de flecha"/>
          <p:cNvCxnSpPr/>
          <p:nvPr/>
        </p:nvCxnSpPr>
        <p:spPr>
          <a:xfrm rot="5400000" flipH="1" flipV="1">
            <a:off x="6072198" y="5500702"/>
            <a:ext cx="857256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5" y="1408850"/>
            <a:ext cx="5240160" cy="175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214554"/>
            <a:ext cx="5832648" cy="323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39660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Requerimiento a Servidor Público Habilitado</a:t>
            </a:r>
            <a:endParaRPr lang="es-MX" sz="1600" b="1" dirty="0"/>
          </a:p>
        </p:txBody>
      </p:sp>
      <p:cxnSp>
        <p:nvCxnSpPr>
          <p:cNvPr id="12" name="11 Conector recto"/>
          <p:cNvCxnSpPr/>
          <p:nvPr/>
        </p:nvCxnSpPr>
        <p:spPr>
          <a:xfrm>
            <a:off x="285720" y="1285860"/>
            <a:ext cx="3786214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6143636" y="2214554"/>
            <a:ext cx="2786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Validación de cambio de estado actual</a:t>
            </a:r>
          </a:p>
          <a:p>
            <a:pPr algn="just"/>
            <a:endParaRPr lang="es-MX" sz="1400" b="1" dirty="0" smtClean="0"/>
          </a:p>
          <a:p>
            <a:pPr algn="just"/>
            <a:r>
              <a:rPr lang="es-MX" sz="1400" dirty="0" smtClean="0"/>
              <a:t>En la columna de “Estado Actual” visualizaremos el cambio de estatus del requerimiento.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4644008" y="4438700"/>
            <a:ext cx="1474360" cy="1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6143636" y="3786190"/>
            <a:ext cx="27146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El Responsable de la Unidad de Información a concluido la atención del requerimiento.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Corresponde al Servidor Público Habilitado su intervención, deberá seguir las instrucciones de las láminas 4 y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596" y="1018744"/>
            <a:ext cx="4653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Usuario y contraseña del Servidor Público Habilitado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500034" y="1285860"/>
            <a:ext cx="4504014" cy="0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6072198" y="1872007"/>
            <a:ext cx="27860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Para acceder al sistema es necesario contar con el usuario y contraseña, el cual deberá ser asignado por el Responsable de la Unidad de Información mediante el modulo del directorio, disponible en la intranet.</a:t>
            </a:r>
            <a:endParaRPr lang="es-CO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" y="1828158"/>
            <a:ext cx="5494275" cy="354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7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008882"/>
            <a:ext cx="4881791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596" y="947306"/>
            <a:ext cx="28778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Requerimientos de Información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500034" y="1285860"/>
            <a:ext cx="2714644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1403648" y="3071810"/>
            <a:ext cx="3168352" cy="1214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CuadroTexto"/>
          <p:cNvSpPr txBox="1"/>
          <p:nvPr/>
        </p:nvSpPr>
        <p:spPr>
          <a:xfrm>
            <a:off x="5643570" y="5214950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Apartado de requerimientos.</a:t>
            </a:r>
            <a:endParaRPr lang="es-CO" sz="1400" dirty="0"/>
          </a:p>
        </p:txBody>
      </p:sp>
      <p:cxnSp>
        <p:nvCxnSpPr>
          <p:cNvPr id="12" name="11 Conector recto de flecha"/>
          <p:cNvCxnSpPr/>
          <p:nvPr/>
        </p:nvCxnSpPr>
        <p:spPr>
          <a:xfrm rot="10800000">
            <a:off x="3714744" y="4000504"/>
            <a:ext cx="2143140" cy="128588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929322" y="2357430"/>
            <a:ext cx="30718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Opciones del sistema:</a:t>
            </a:r>
          </a:p>
          <a:p>
            <a:endParaRPr lang="es-MX" sz="1400" dirty="0" smtClean="0"/>
          </a:p>
          <a:p>
            <a:r>
              <a:rPr lang="es-MX" sz="1400" b="1" i="1" u="sng" dirty="0" smtClean="0"/>
              <a:t>1.- Seguimiento a Turnos</a:t>
            </a:r>
          </a:p>
          <a:p>
            <a:r>
              <a:rPr lang="es-MX" sz="1400" dirty="0" smtClean="0"/>
              <a:t>       </a:t>
            </a:r>
          </a:p>
          <a:p>
            <a:r>
              <a:rPr lang="es-MX" sz="1400" dirty="0" smtClean="0"/>
              <a:t>2.- Turnos atendidos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929322" y="3857628"/>
            <a:ext cx="307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u="sng" dirty="0" smtClean="0"/>
              <a:t>Nota: </a:t>
            </a:r>
            <a:r>
              <a:rPr lang="es-MX" sz="1400" dirty="0" smtClean="0"/>
              <a:t>es necesario acceder al sistema como mínimo una vez al día</a:t>
            </a:r>
          </a:p>
        </p:txBody>
      </p:sp>
      <p:cxnSp>
        <p:nvCxnSpPr>
          <p:cNvPr id="17" name="16 Conector recto"/>
          <p:cNvCxnSpPr/>
          <p:nvPr/>
        </p:nvCxnSpPr>
        <p:spPr>
          <a:xfrm>
            <a:off x="2160360" y="3803442"/>
            <a:ext cx="1571636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838390"/>
            <a:ext cx="5138747" cy="194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1" y="2009634"/>
            <a:ext cx="4187221" cy="180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500034" y="1285860"/>
            <a:ext cx="1571636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H="1" flipV="1">
            <a:off x="2302971" y="2988230"/>
            <a:ext cx="3054847" cy="1214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14173" y="1000108"/>
            <a:ext cx="1728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Tablero de control</a:t>
            </a:r>
            <a:endParaRPr lang="es-MX" sz="16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857752" y="1428736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Para la descripción de las columnas favor de referirse a las diapositivas 10 a la 13.</a:t>
            </a:r>
            <a:endParaRPr lang="es-ES" sz="1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429256" y="2618898"/>
            <a:ext cx="314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Mediante la columna de nombre “Requerimientos” visualizaremos la información solicitada.</a:t>
            </a:r>
            <a:endParaRPr lang="es-ES" sz="1400" dirty="0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1763688" y="5589240"/>
            <a:ext cx="2214578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06036" y="4760909"/>
            <a:ext cx="3134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En el apartado de nombre “Observaciones y/o Justificación” visualizaremos una descripción clara del requerimiento</a:t>
            </a:r>
            <a:endParaRPr lang="es-ES" sz="1400" dirty="0"/>
          </a:p>
        </p:txBody>
      </p:sp>
      <p:cxnSp>
        <p:nvCxnSpPr>
          <p:cNvPr id="20" name="19 Conector recto"/>
          <p:cNvCxnSpPr/>
          <p:nvPr/>
        </p:nvCxnSpPr>
        <p:spPr>
          <a:xfrm>
            <a:off x="5743914" y="5715016"/>
            <a:ext cx="571504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6780519" cy="293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500034" y="1285860"/>
            <a:ext cx="1571636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4173" y="1000108"/>
            <a:ext cx="1728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Tablero de control</a:t>
            </a:r>
            <a:endParaRPr lang="es-MX" sz="16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29124" y="5072074"/>
            <a:ext cx="4429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En caso de que el requerimiento no sea claro, el Servidor Público Habilitado podrá solicitar una aclaración en los primeros 5 días de haber sido interpuesto por el particular 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429124" y="6143644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Nota: </a:t>
            </a:r>
            <a:r>
              <a:rPr lang="es-MX" sz="1400" dirty="0" smtClean="0"/>
              <a:t>el sistema solo permite sea empleado una vez el estatus de aclaración.</a:t>
            </a:r>
          </a:p>
        </p:txBody>
      </p:sp>
      <p:cxnSp>
        <p:nvCxnSpPr>
          <p:cNvPr id="3" name="2 Conector recto de flecha"/>
          <p:cNvCxnSpPr/>
          <p:nvPr/>
        </p:nvCxnSpPr>
        <p:spPr>
          <a:xfrm flipV="1">
            <a:off x="5171753" y="3293194"/>
            <a:ext cx="0" cy="17150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04" y="4077072"/>
            <a:ext cx="4985002" cy="183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1" y="2009634"/>
            <a:ext cx="4187221" cy="180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500034" y="1285860"/>
            <a:ext cx="1571636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4173" y="1000108"/>
            <a:ext cx="1728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Tablero de control</a:t>
            </a:r>
            <a:endParaRPr lang="es-MX" sz="16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714876" y="2071678"/>
            <a:ext cx="3500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Una vez analizado el requerimiento procederemos a proporcionar la respuesta mediante la columna de nombre “Respuesta”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28596" y="485776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Mediante la opción de nombre “Nueva Respuesta” atendemos el requerimiento</a:t>
            </a:r>
          </a:p>
        </p:txBody>
      </p:sp>
      <p:cxnSp>
        <p:nvCxnSpPr>
          <p:cNvPr id="15" name="14 Conector recto de flecha"/>
          <p:cNvCxnSpPr>
            <a:stCxn id="13" idx="3"/>
          </p:cNvCxnSpPr>
          <p:nvPr/>
        </p:nvCxnSpPr>
        <p:spPr>
          <a:xfrm>
            <a:off x="3929058" y="5119370"/>
            <a:ext cx="2857520" cy="30989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 de flecha"/>
          <p:cNvCxnSpPr>
            <a:stCxn id="10" idx="1"/>
          </p:cNvCxnSpPr>
          <p:nvPr/>
        </p:nvCxnSpPr>
        <p:spPr>
          <a:xfrm flipH="1">
            <a:off x="3707904" y="2441010"/>
            <a:ext cx="1006972" cy="4691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ecisión 5"/>
          <p:cNvSpPr/>
          <p:nvPr/>
        </p:nvSpPr>
        <p:spPr>
          <a:xfrm>
            <a:off x="366281" y="4810338"/>
            <a:ext cx="1296143" cy="926166"/>
          </a:xfrm>
          <a:prstGeom prst="flowChartDecision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800" b="1" dirty="0" smtClean="0">
                <a:solidFill>
                  <a:schemeClr val="tx1"/>
                </a:solidFill>
              </a:rPr>
              <a:t>Aclaración</a:t>
            </a:r>
            <a:endParaRPr lang="es-MX" sz="800" b="1" dirty="0">
              <a:solidFill>
                <a:schemeClr val="tx1"/>
              </a:solidFill>
            </a:endParaRPr>
          </a:p>
        </p:txBody>
      </p:sp>
      <p:sp>
        <p:nvSpPr>
          <p:cNvPr id="9" name="Documento 8"/>
          <p:cNvSpPr/>
          <p:nvPr/>
        </p:nvSpPr>
        <p:spPr>
          <a:xfrm>
            <a:off x="3259645" y="2785181"/>
            <a:ext cx="1593228" cy="77318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s-MX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8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Entrega </a:t>
            </a: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de Información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Respuesta u orientación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Incompetencia</a:t>
            </a:r>
            <a:endParaRPr lang="es-MX" sz="8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Requiere </a:t>
            </a: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pago</a:t>
            </a:r>
          </a:p>
          <a:p>
            <a:pPr algn="ctr"/>
            <a:endParaRPr lang="es-MX" dirty="0">
              <a:solidFill>
                <a:srgbClr val="00B0F0"/>
              </a:solidFill>
            </a:endParaRPr>
          </a:p>
        </p:txBody>
      </p:sp>
      <p:sp>
        <p:nvSpPr>
          <p:cNvPr id="10" name="Proceso predefinido 9"/>
          <p:cNvSpPr/>
          <p:nvPr/>
        </p:nvSpPr>
        <p:spPr>
          <a:xfrm>
            <a:off x="3268607" y="3724383"/>
            <a:ext cx="1467760" cy="705964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Clasificación reservada </a:t>
            </a: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o confidencial o inexistencia</a:t>
            </a:r>
            <a:endParaRPr lang="es-MX" sz="800" dirty="0">
              <a:solidFill>
                <a:srgbClr val="00B0F0"/>
              </a:solidFill>
            </a:endParaRPr>
          </a:p>
        </p:txBody>
      </p:sp>
      <p:sp>
        <p:nvSpPr>
          <p:cNvPr id="13" name="Proceso alternativo 12"/>
          <p:cNvSpPr/>
          <p:nvPr/>
        </p:nvSpPr>
        <p:spPr>
          <a:xfrm>
            <a:off x="49468" y="3025358"/>
            <a:ext cx="786355" cy="292826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Solicitud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4" name="Decisión 13"/>
          <p:cNvSpPr/>
          <p:nvPr/>
        </p:nvSpPr>
        <p:spPr>
          <a:xfrm>
            <a:off x="1830433" y="4727570"/>
            <a:ext cx="1392335" cy="1086561"/>
          </a:xfrm>
          <a:prstGeom prst="flowChartDecision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El ciudadano aclaró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15" name="Decisión 14"/>
          <p:cNvSpPr/>
          <p:nvPr/>
        </p:nvSpPr>
        <p:spPr>
          <a:xfrm>
            <a:off x="4168835" y="1458068"/>
            <a:ext cx="1224136" cy="776917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900" b="1" dirty="0" smtClean="0">
                <a:solidFill>
                  <a:schemeClr val="tx1"/>
                </a:solidFill>
              </a:rPr>
              <a:t>Prorroga</a:t>
            </a:r>
            <a:endParaRPr lang="es-MX" sz="900" b="1" dirty="0">
              <a:solidFill>
                <a:schemeClr val="tx1"/>
              </a:solidFill>
            </a:endParaRPr>
          </a:p>
        </p:txBody>
      </p:sp>
      <p:cxnSp>
        <p:nvCxnSpPr>
          <p:cNvPr id="19" name="Conector angular 18"/>
          <p:cNvCxnSpPr>
            <a:stCxn id="13" idx="2"/>
            <a:endCxn id="6" idx="1"/>
          </p:cNvCxnSpPr>
          <p:nvPr/>
        </p:nvCxnSpPr>
        <p:spPr>
          <a:xfrm rot="5400000">
            <a:off x="-573154" y="4257620"/>
            <a:ext cx="1955237" cy="76365"/>
          </a:xfrm>
          <a:prstGeom prst="bentConnector4">
            <a:avLst>
              <a:gd name="adj1" fmla="val 38158"/>
              <a:gd name="adj2" fmla="val 113246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6" idx="3"/>
            <a:endCxn id="14" idx="1"/>
          </p:cNvCxnSpPr>
          <p:nvPr/>
        </p:nvCxnSpPr>
        <p:spPr>
          <a:xfrm flipV="1">
            <a:off x="1662424" y="5270851"/>
            <a:ext cx="168009" cy="25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14" idx="3"/>
          </p:cNvCxnSpPr>
          <p:nvPr/>
        </p:nvCxnSpPr>
        <p:spPr>
          <a:xfrm flipV="1">
            <a:off x="3222768" y="5256071"/>
            <a:ext cx="385469" cy="147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13" idx="3"/>
            <a:endCxn id="28" idx="1"/>
          </p:cNvCxnSpPr>
          <p:nvPr/>
        </p:nvCxnSpPr>
        <p:spPr>
          <a:xfrm>
            <a:off x="835823" y="3171771"/>
            <a:ext cx="254541" cy="2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ecisión 27"/>
          <p:cNvSpPr/>
          <p:nvPr/>
        </p:nvSpPr>
        <p:spPr>
          <a:xfrm>
            <a:off x="1090364" y="2708920"/>
            <a:ext cx="1561271" cy="926166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Se tiene respuesta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43" name="Decisión 42"/>
          <p:cNvSpPr/>
          <p:nvPr/>
        </p:nvSpPr>
        <p:spPr>
          <a:xfrm>
            <a:off x="2583295" y="162360"/>
            <a:ext cx="1384200" cy="926166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900" b="1" dirty="0" smtClean="0">
                <a:solidFill>
                  <a:schemeClr val="tx1"/>
                </a:solidFill>
              </a:rPr>
              <a:t>Aclaración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44" name="Terminador 43"/>
          <p:cNvSpPr/>
          <p:nvPr/>
        </p:nvSpPr>
        <p:spPr>
          <a:xfrm>
            <a:off x="6078230" y="486454"/>
            <a:ext cx="622797" cy="290031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Final</a:t>
            </a:r>
            <a:endParaRPr lang="es-MX" sz="1000" dirty="0"/>
          </a:p>
        </p:txBody>
      </p:sp>
      <p:sp>
        <p:nvSpPr>
          <p:cNvPr id="45" name="Decisión 44"/>
          <p:cNvSpPr/>
          <p:nvPr/>
        </p:nvSpPr>
        <p:spPr>
          <a:xfrm>
            <a:off x="4081735" y="123525"/>
            <a:ext cx="1398337" cy="1003837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El </a:t>
            </a:r>
            <a:r>
              <a:rPr lang="es-MX" sz="900" b="1" dirty="0">
                <a:solidFill>
                  <a:schemeClr val="tx1"/>
                </a:solidFill>
              </a:rPr>
              <a:t>c</a:t>
            </a:r>
            <a:r>
              <a:rPr lang="es-MX" sz="900" b="1" dirty="0" smtClean="0">
                <a:solidFill>
                  <a:schemeClr val="tx1"/>
                </a:solidFill>
              </a:rPr>
              <a:t>iudadano aclaró</a:t>
            </a:r>
            <a:endParaRPr lang="es-MX" sz="900" b="1" dirty="0">
              <a:solidFill>
                <a:schemeClr val="tx1"/>
              </a:solidFill>
            </a:endParaRPr>
          </a:p>
        </p:txBody>
      </p:sp>
      <p:cxnSp>
        <p:nvCxnSpPr>
          <p:cNvPr id="46" name="Conector recto de flecha 45"/>
          <p:cNvCxnSpPr>
            <a:stCxn id="43" idx="3"/>
            <a:endCxn id="45" idx="1"/>
          </p:cNvCxnSpPr>
          <p:nvPr/>
        </p:nvCxnSpPr>
        <p:spPr>
          <a:xfrm>
            <a:off x="3967495" y="625443"/>
            <a:ext cx="1142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>
            <a:stCxn id="45" idx="3"/>
            <a:endCxn id="44" idx="1"/>
          </p:cNvCxnSpPr>
          <p:nvPr/>
        </p:nvCxnSpPr>
        <p:spPr>
          <a:xfrm>
            <a:off x="5480072" y="625444"/>
            <a:ext cx="598158" cy="6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rminador 60"/>
          <p:cNvSpPr/>
          <p:nvPr/>
        </p:nvSpPr>
        <p:spPr>
          <a:xfrm>
            <a:off x="3608237" y="5110000"/>
            <a:ext cx="622797" cy="290031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Final</a:t>
            </a:r>
            <a:endParaRPr lang="es-MX" sz="1000" dirty="0"/>
          </a:p>
        </p:txBody>
      </p:sp>
      <p:sp>
        <p:nvSpPr>
          <p:cNvPr id="62" name="Proceso predefinido 61"/>
          <p:cNvSpPr/>
          <p:nvPr/>
        </p:nvSpPr>
        <p:spPr>
          <a:xfrm>
            <a:off x="5685991" y="1584597"/>
            <a:ext cx="1467760" cy="520123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Respuesta del SPH a los Turnos</a:t>
            </a:r>
            <a:endParaRPr lang="es-MX" sz="800" dirty="0">
              <a:solidFill>
                <a:srgbClr val="00B0F0"/>
              </a:solidFill>
            </a:endParaRPr>
          </a:p>
        </p:txBody>
      </p:sp>
      <p:cxnSp>
        <p:nvCxnSpPr>
          <p:cNvPr id="69" name="Conector angular 68"/>
          <p:cNvCxnSpPr>
            <a:stCxn id="360" idx="0"/>
            <a:endCxn id="43" idx="1"/>
          </p:cNvCxnSpPr>
          <p:nvPr/>
        </p:nvCxnSpPr>
        <p:spPr>
          <a:xfrm rot="5400000" flipH="1" flipV="1">
            <a:off x="1712638" y="783805"/>
            <a:ext cx="1029019" cy="7122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Documento 70"/>
          <p:cNvSpPr/>
          <p:nvPr/>
        </p:nvSpPr>
        <p:spPr>
          <a:xfrm>
            <a:off x="7345924" y="1386577"/>
            <a:ext cx="1512168" cy="916162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s-MX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8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Entrega </a:t>
            </a: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de Información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Respuesta u orientación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Incompetencia</a:t>
            </a:r>
            <a:endParaRPr lang="es-MX" sz="8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No </a:t>
            </a: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obran archivos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Requiere pago</a:t>
            </a:r>
          </a:p>
          <a:p>
            <a:pPr algn="ctr"/>
            <a:endParaRPr lang="es-MX" dirty="0">
              <a:solidFill>
                <a:srgbClr val="00B0F0"/>
              </a:solidFill>
            </a:endParaRPr>
          </a:p>
        </p:txBody>
      </p:sp>
      <p:cxnSp>
        <p:nvCxnSpPr>
          <p:cNvPr id="75" name="Conector angular 74"/>
          <p:cNvCxnSpPr>
            <a:stCxn id="28" idx="0"/>
            <a:endCxn id="360" idx="2"/>
          </p:cNvCxnSpPr>
          <p:nvPr/>
        </p:nvCxnSpPr>
        <p:spPr>
          <a:xfrm rot="16200000" flipV="1">
            <a:off x="1526085" y="2364004"/>
            <a:ext cx="689830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/>
          <p:cNvCxnSpPr>
            <a:stCxn id="28" idx="3"/>
            <a:endCxn id="9" idx="1"/>
          </p:cNvCxnSpPr>
          <p:nvPr/>
        </p:nvCxnSpPr>
        <p:spPr>
          <a:xfrm flipV="1">
            <a:off x="2651635" y="3171771"/>
            <a:ext cx="608010" cy="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angular 79"/>
          <p:cNvCxnSpPr>
            <a:stCxn id="28" idx="2"/>
          </p:cNvCxnSpPr>
          <p:nvPr/>
        </p:nvCxnSpPr>
        <p:spPr>
          <a:xfrm rot="16200000" flipH="1">
            <a:off x="2395872" y="3110214"/>
            <a:ext cx="370543" cy="14202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angular 81"/>
          <p:cNvCxnSpPr>
            <a:stCxn id="15" idx="3"/>
            <a:endCxn id="62" idx="1"/>
          </p:cNvCxnSpPr>
          <p:nvPr/>
        </p:nvCxnSpPr>
        <p:spPr>
          <a:xfrm flipV="1">
            <a:off x="5392971" y="1844659"/>
            <a:ext cx="293020" cy="186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angular 85"/>
          <p:cNvCxnSpPr>
            <a:stCxn id="62" idx="3"/>
            <a:endCxn id="71" idx="1"/>
          </p:cNvCxnSpPr>
          <p:nvPr/>
        </p:nvCxnSpPr>
        <p:spPr>
          <a:xfrm flipV="1">
            <a:off x="7153751" y="1844658"/>
            <a:ext cx="192173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angular 128"/>
          <p:cNvCxnSpPr>
            <a:stCxn id="45" idx="2"/>
            <a:endCxn id="15" idx="0"/>
          </p:cNvCxnSpPr>
          <p:nvPr/>
        </p:nvCxnSpPr>
        <p:spPr>
          <a:xfrm rot="5400000">
            <a:off x="4615551" y="1292715"/>
            <a:ext cx="330706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Decisión 134"/>
          <p:cNvSpPr/>
          <p:nvPr/>
        </p:nvSpPr>
        <p:spPr>
          <a:xfrm>
            <a:off x="5996112" y="3011907"/>
            <a:ext cx="1384200" cy="926166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El ciudadano esta conforme</a:t>
            </a:r>
            <a:endParaRPr lang="es-MX" sz="900" b="1" dirty="0">
              <a:solidFill>
                <a:schemeClr val="tx1"/>
              </a:solidFill>
            </a:endParaRPr>
          </a:p>
        </p:txBody>
      </p:sp>
      <p:cxnSp>
        <p:nvCxnSpPr>
          <p:cNvPr id="137" name="Conector angular 136"/>
          <p:cNvCxnSpPr>
            <a:stCxn id="9" idx="3"/>
            <a:endCxn id="135" idx="1"/>
          </p:cNvCxnSpPr>
          <p:nvPr/>
        </p:nvCxnSpPr>
        <p:spPr>
          <a:xfrm>
            <a:off x="4852873" y="3171771"/>
            <a:ext cx="1143239" cy="30321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angular 138"/>
          <p:cNvCxnSpPr>
            <a:endCxn id="135" idx="1"/>
          </p:cNvCxnSpPr>
          <p:nvPr/>
        </p:nvCxnSpPr>
        <p:spPr>
          <a:xfrm flipV="1">
            <a:off x="4759046" y="3474990"/>
            <a:ext cx="1237066" cy="530639"/>
          </a:xfrm>
          <a:prstGeom prst="bentConnector3">
            <a:avLst>
              <a:gd name="adj1" fmla="val 5457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Proceso alternativo 139"/>
          <p:cNvSpPr/>
          <p:nvPr/>
        </p:nvSpPr>
        <p:spPr>
          <a:xfrm>
            <a:off x="7669109" y="3340186"/>
            <a:ext cx="1452885" cy="269608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Recurso de Revisión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45" name="Terminador 144"/>
          <p:cNvSpPr/>
          <p:nvPr/>
        </p:nvSpPr>
        <p:spPr>
          <a:xfrm>
            <a:off x="6376813" y="4691734"/>
            <a:ext cx="622797" cy="290031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Final</a:t>
            </a:r>
            <a:endParaRPr lang="es-MX" sz="1000" dirty="0"/>
          </a:p>
        </p:txBody>
      </p:sp>
      <p:sp>
        <p:nvSpPr>
          <p:cNvPr id="150" name="CuadroTexto 149"/>
          <p:cNvSpPr txBox="1"/>
          <p:nvPr/>
        </p:nvSpPr>
        <p:spPr>
          <a:xfrm>
            <a:off x="4592233" y="1141062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cxnSp>
        <p:nvCxnSpPr>
          <p:cNvPr id="152" name="Conector angular 151"/>
          <p:cNvCxnSpPr>
            <a:endCxn id="62" idx="2"/>
          </p:cNvCxnSpPr>
          <p:nvPr/>
        </p:nvCxnSpPr>
        <p:spPr>
          <a:xfrm>
            <a:off x="3275497" y="1866514"/>
            <a:ext cx="3144374" cy="238206"/>
          </a:xfrm>
          <a:prstGeom prst="bentConnector4">
            <a:avLst>
              <a:gd name="adj1" fmla="val 242"/>
              <a:gd name="adj2" fmla="val 2537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CuadroTexto 156"/>
          <p:cNvSpPr txBox="1"/>
          <p:nvPr/>
        </p:nvSpPr>
        <p:spPr>
          <a:xfrm>
            <a:off x="2466195" y="4430824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cxnSp>
        <p:nvCxnSpPr>
          <p:cNvPr id="162" name="Conector angular 161"/>
          <p:cNvCxnSpPr>
            <a:stCxn id="14" idx="0"/>
            <a:endCxn id="28" idx="1"/>
          </p:cNvCxnSpPr>
          <p:nvPr/>
        </p:nvCxnSpPr>
        <p:spPr>
          <a:xfrm rot="16200000" flipV="1">
            <a:off x="1030700" y="3231668"/>
            <a:ext cx="1555567" cy="1436237"/>
          </a:xfrm>
          <a:prstGeom prst="bentConnector4">
            <a:avLst>
              <a:gd name="adj1" fmla="val 35115"/>
              <a:gd name="adj2" fmla="val 10521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CuadroTexto 167"/>
          <p:cNvSpPr txBox="1"/>
          <p:nvPr/>
        </p:nvSpPr>
        <p:spPr>
          <a:xfrm>
            <a:off x="1581576" y="5017240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sp>
        <p:nvSpPr>
          <p:cNvPr id="169" name="CuadroTexto 168"/>
          <p:cNvSpPr txBox="1"/>
          <p:nvPr/>
        </p:nvSpPr>
        <p:spPr>
          <a:xfrm>
            <a:off x="1862736" y="3691852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sp>
        <p:nvSpPr>
          <p:cNvPr id="170" name="CuadroTexto 169"/>
          <p:cNvSpPr txBox="1"/>
          <p:nvPr/>
        </p:nvSpPr>
        <p:spPr>
          <a:xfrm>
            <a:off x="3838871" y="314434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sp>
        <p:nvSpPr>
          <p:cNvPr id="171" name="CuadroTexto 170"/>
          <p:cNvSpPr txBox="1"/>
          <p:nvPr/>
        </p:nvSpPr>
        <p:spPr>
          <a:xfrm>
            <a:off x="6683689" y="4318203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sp>
        <p:nvSpPr>
          <p:cNvPr id="172" name="CuadroTexto 171"/>
          <p:cNvSpPr txBox="1"/>
          <p:nvPr/>
        </p:nvSpPr>
        <p:spPr>
          <a:xfrm>
            <a:off x="7260127" y="3200269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sp>
        <p:nvSpPr>
          <p:cNvPr id="173" name="CuadroTexto 172"/>
          <p:cNvSpPr txBox="1"/>
          <p:nvPr/>
        </p:nvSpPr>
        <p:spPr>
          <a:xfrm>
            <a:off x="3185348" y="5024877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sp>
        <p:nvSpPr>
          <p:cNvPr id="174" name="CuadroTexto 173"/>
          <p:cNvSpPr txBox="1"/>
          <p:nvPr/>
        </p:nvSpPr>
        <p:spPr>
          <a:xfrm>
            <a:off x="5394975" y="340388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sp>
        <p:nvSpPr>
          <p:cNvPr id="175" name="CuadroTexto 174"/>
          <p:cNvSpPr txBox="1"/>
          <p:nvPr/>
        </p:nvSpPr>
        <p:spPr>
          <a:xfrm>
            <a:off x="3263017" y="1030334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cxnSp>
        <p:nvCxnSpPr>
          <p:cNvPr id="177" name="Conector angular 176"/>
          <p:cNvCxnSpPr>
            <a:stCxn id="43" idx="2"/>
            <a:endCxn id="15" idx="1"/>
          </p:cNvCxnSpPr>
          <p:nvPr/>
        </p:nvCxnSpPr>
        <p:spPr>
          <a:xfrm rot="16200000" flipH="1">
            <a:off x="3343115" y="1020806"/>
            <a:ext cx="758001" cy="8934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ector angular 178"/>
          <p:cNvCxnSpPr>
            <a:stCxn id="15" idx="2"/>
            <a:endCxn id="62" idx="2"/>
          </p:cNvCxnSpPr>
          <p:nvPr/>
        </p:nvCxnSpPr>
        <p:spPr>
          <a:xfrm rot="5400000" flipH="1" flipV="1">
            <a:off x="5535254" y="1350369"/>
            <a:ext cx="130265" cy="1638968"/>
          </a:xfrm>
          <a:prstGeom prst="bentConnector3">
            <a:avLst>
              <a:gd name="adj1" fmla="val -1754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CuadroTexto 179"/>
          <p:cNvSpPr txBox="1"/>
          <p:nvPr/>
        </p:nvSpPr>
        <p:spPr>
          <a:xfrm>
            <a:off x="4826656" y="2183906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sp>
        <p:nvSpPr>
          <p:cNvPr id="181" name="CuadroTexto 180"/>
          <p:cNvSpPr txBox="1"/>
          <p:nvPr/>
        </p:nvSpPr>
        <p:spPr>
          <a:xfrm>
            <a:off x="2718370" y="2964146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cxnSp>
        <p:nvCxnSpPr>
          <p:cNvPr id="183" name="Conector angular 182"/>
          <p:cNvCxnSpPr>
            <a:stCxn id="6" idx="0"/>
          </p:cNvCxnSpPr>
          <p:nvPr/>
        </p:nvCxnSpPr>
        <p:spPr>
          <a:xfrm rot="5400000" flipH="1" flipV="1">
            <a:off x="688096" y="4475337"/>
            <a:ext cx="661258" cy="8744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CuadroTexto 183"/>
          <p:cNvSpPr txBox="1"/>
          <p:nvPr/>
        </p:nvSpPr>
        <p:spPr>
          <a:xfrm>
            <a:off x="1031442" y="4489436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cxnSp>
        <p:nvCxnSpPr>
          <p:cNvPr id="215" name="Conector recto de flecha 214"/>
          <p:cNvCxnSpPr>
            <a:stCxn id="135" idx="3"/>
          </p:cNvCxnSpPr>
          <p:nvPr/>
        </p:nvCxnSpPr>
        <p:spPr>
          <a:xfrm>
            <a:off x="7380312" y="3474990"/>
            <a:ext cx="274703" cy="2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ector recto de flecha 216"/>
          <p:cNvCxnSpPr>
            <a:stCxn id="135" idx="2"/>
            <a:endCxn id="145" idx="0"/>
          </p:cNvCxnSpPr>
          <p:nvPr/>
        </p:nvCxnSpPr>
        <p:spPr>
          <a:xfrm>
            <a:off x="6688212" y="3938073"/>
            <a:ext cx="0" cy="753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ector angular 239"/>
          <p:cNvCxnSpPr>
            <a:stCxn id="71" idx="2"/>
            <a:endCxn id="135" idx="0"/>
          </p:cNvCxnSpPr>
          <p:nvPr/>
        </p:nvCxnSpPr>
        <p:spPr>
          <a:xfrm rot="5400000">
            <a:off x="7010242" y="1920141"/>
            <a:ext cx="769736" cy="14137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" name="Proceso 359"/>
          <p:cNvSpPr/>
          <p:nvPr/>
        </p:nvSpPr>
        <p:spPr>
          <a:xfrm>
            <a:off x="1447974" y="1654462"/>
            <a:ext cx="846049" cy="36462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Turno a SPH</a:t>
            </a:r>
            <a:endParaRPr lang="es-MX" sz="900" b="1" dirty="0"/>
          </a:p>
        </p:txBody>
      </p:sp>
      <p:sp>
        <p:nvSpPr>
          <p:cNvPr id="383" name="CuadroTexto 382"/>
          <p:cNvSpPr txBox="1"/>
          <p:nvPr/>
        </p:nvSpPr>
        <p:spPr>
          <a:xfrm>
            <a:off x="1830433" y="2442996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21907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38" y="1500175"/>
            <a:ext cx="4752528" cy="381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596" y="1018744"/>
            <a:ext cx="40648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Atención del requerimientos de Información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500034" y="1285860"/>
            <a:ext cx="3786214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5286380" y="1500174"/>
            <a:ext cx="3429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En la pantalla de respuesta a requerimiento de información encontraremos los siguientes 3 apartados.</a:t>
            </a:r>
          </a:p>
          <a:p>
            <a:pPr algn="just"/>
            <a:endParaRPr lang="es-ES" sz="1400" dirty="0" smtClean="0"/>
          </a:p>
          <a:p>
            <a:pPr marL="342900" indent="-342900" algn="just">
              <a:buAutoNum type="arabicPeriod"/>
            </a:pPr>
            <a:r>
              <a:rPr lang="es-ES" sz="1400" dirty="0" smtClean="0"/>
              <a:t>Resumen ejecutivo de la respuesta.</a:t>
            </a:r>
          </a:p>
          <a:p>
            <a:pPr marL="342900" indent="-342900" algn="just">
              <a:buAutoNum type="arabicPeriod"/>
            </a:pPr>
            <a:r>
              <a:rPr lang="es-ES" sz="1400" dirty="0" smtClean="0"/>
              <a:t>Observaciones a la respuesta.</a:t>
            </a:r>
          </a:p>
          <a:p>
            <a:pPr marL="342900" indent="-342900" algn="just">
              <a:buAutoNum type="arabicPeriod"/>
            </a:pPr>
            <a:r>
              <a:rPr lang="es-ES" sz="1400" dirty="0" smtClean="0"/>
              <a:t>Opción de adjuntar archivos que sustenten la respuesta.</a:t>
            </a:r>
          </a:p>
          <a:p>
            <a:pPr marL="342900" indent="-342900" algn="just"/>
            <a:endParaRPr lang="es-ES" sz="1400" dirty="0" smtClean="0"/>
          </a:p>
          <a:p>
            <a:pPr marL="342900" indent="-342900" algn="just"/>
            <a:r>
              <a:rPr lang="es-ES" sz="1400" dirty="0" smtClean="0"/>
              <a:t>     </a:t>
            </a:r>
          </a:p>
          <a:p>
            <a:pPr marL="342900" indent="-342900" algn="just"/>
            <a:r>
              <a:rPr lang="es-ES" sz="1400" dirty="0" smtClean="0"/>
              <a:t>             La limitante es en función al enlace de internet de los Sujetos Obligados.</a:t>
            </a:r>
            <a:endParaRPr lang="es-ES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231512" y="307181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1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214546" y="384548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2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321834" y="438374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3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86380" y="4795950"/>
            <a:ext cx="3500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Mediante la opción de nombre “Guardar Datos” finalizamos la atención del requerimiento.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 flipH="1" flipV="1">
            <a:off x="3321834" y="5085184"/>
            <a:ext cx="1964546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4" y="2415088"/>
            <a:ext cx="3052195" cy="125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596" y="1018744"/>
            <a:ext cx="53714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Confirmación de atención de Requerimiento de Información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500034" y="1285860"/>
            <a:ext cx="5072098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2428860" y="1714488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u="sng" dirty="0" smtClean="0"/>
              <a:t>Confirmación de atención de requerimiento</a:t>
            </a:r>
            <a:endParaRPr lang="es-MX" sz="1400" dirty="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2643174" y="189186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Mediante la opción de nombre “Guardar Datos” finalizamos la atención del requerimiento.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929058" y="2799838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u="sng" dirty="0" smtClean="0"/>
              <a:t>Tablero de respuestas del Servidor Público</a:t>
            </a:r>
            <a:endParaRPr lang="es-MX" sz="1400" dirty="0" smtClean="0"/>
          </a:p>
        </p:txBody>
      </p:sp>
      <p:sp>
        <p:nvSpPr>
          <p:cNvPr id="16" name="15 CuadroTexto"/>
          <p:cNvSpPr txBox="1"/>
          <p:nvPr/>
        </p:nvSpPr>
        <p:spPr>
          <a:xfrm>
            <a:off x="4143372" y="297721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Mediante esta pantalla se podrán enviar alcances a la respuesta del requerimiento.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33511" y="4596150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Mediante el apartado de requerimientos verifiquemos  que se ha concluido con la atención. 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357158" y="4221088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u="sng" dirty="0" smtClean="0"/>
              <a:t>Tablero de requerimientos de información </a:t>
            </a:r>
            <a:endParaRPr lang="es-MX" sz="1400" dirty="0" smtClean="0"/>
          </a:p>
        </p:txBody>
      </p:sp>
      <p:sp>
        <p:nvSpPr>
          <p:cNvPr id="25" name="24 Rectángulo"/>
          <p:cNvSpPr/>
          <p:nvPr/>
        </p:nvSpPr>
        <p:spPr>
          <a:xfrm>
            <a:off x="5135812" y="4976494"/>
            <a:ext cx="1143008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CuadroTexto"/>
          <p:cNvSpPr txBox="1"/>
          <p:nvPr/>
        </p:nvSpPr>
        <p:spPr>
          <a:xfrm>
            <a:off x="7013507" y="3980597"/>
            <a:ext cx="2071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/>
              <a:t>El Servidor Público Habilitado a concluido la atención del requerimiento.</a:t>
            </a:r>
          </a:p>
          <a:p>
            <a:pPr algn="just"/>
            <a:endParaRPr lang="es-MX" sz="1200" dirty="0" smtClean="0"/>
          </a:p>
          <a:p>
            <a:pPr algn="just"/>
            <a:r>
              <a:rPr lang="es-MX" sz="1200" dirty="0" smtClean="0"/>
              <a:t>Corresponde al Titular de la Unidad de Información su intervención, , deberá seguir las instrucciones de las laminas 4 y 5</a:t>
            </a:r>
          </a:p>
        </p:txBody>
      </p:sp>
      <p:cxnSp>
        <p:nvCxnSpPr>
          <p:cNvPr id="4" name="3 Conector angular"/>
          <p:cNvCxnSpPr>
            <a:stCxn id="12" idx="1"/>
          </p:cNvCxnSpPr>
          <p:nvPr/>
        </p:nvCxnSpPr>
        <p:spPr>
          <a:xfrm rot="10800000" flipV="1">
            <a:off x="1115616" y="2153478"/>
            <a:ext cx="1527558" cy="1085350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2339752" y="3238829"/>
            <a:ext cx="166074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03" y="4135232"/>
            <a:ext cx="2609804" cy="123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25 Conector angular"/>
          <p:cNvCxnSpPr>
            <a:stCxn id="23" idx="2"/>
          </p:cNvCxnSpPr>
          <p:nvPr/>
        </p:nvCxnSpPr>
        <p:spPr>
          <a:xfrm rot="16200000" flipH="1">
            <a:off x="3627992" y="3925152"/>
            <a:ext cx="109830" cy="2498265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2" y="1828158"/>
            <a:ext cx="5494275" cy="354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44259" y="1018744"/>
            <a:ext cx="2598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Pantalla inicial del SICOSIEM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571472" y="1304496"/>
            <a:ext cx="2500330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5868144" y="1828158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u="sng" dirty="0" smtClean="0"/>
              <a:t>Acceso para Sujetos Obligados.</a:t>
            </a:r>
          </a:p>
          <a:p>
            <a:endParaRPr lang="es-MX" sz="1400" b="1" i="1" u="sng" dirty="0" smtClean="0"/>
          </a:p>
          <a:p>
            <a:pPr>
              <a:buFontTx/>
              <a:buChar char="-"/>
            </a:pPr>
            <a:r>
              <a:rPr lang="es-MX" sz="1400" b="1" i="1" dirty="0" smtClean="0"/>
              <a:t> Titular de la Unidad de Información</a:t>
            </a:r>
          </a:p>
          <a:p>
            <a:pPr>
              <a:buFontTx/>
              <a:buChar char="-"/>
            </a:pPr>
            <a:r>
              <a:rPr lang="es-MX" sz="1400" b="1" i="1" dirty="0" smtClean="0"/>
              <a:t> Servidores Públicos Habilitados</a:t>
            </a:r>
            <a:endParaRPr lang="es-CO" sz="1400" b="1" i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975301" y="3068960"/>
            <a:ext cx="27860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Para acceder al sistema es necesario contar con el usuario y contraseña, el cual deberá ser asignado por el Responsable de la Unidad de Información mediante el modulo del directorio. El cual se encuentra disponible en la intranet.</a:t>
            </a:r>
            <a:endParaRPr lang="es-C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816" y="3715002"/>
            <a:ext cx="5217646" cy="186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63" y="1746870"/>
            <a:ext cx="4226646" cy="234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596" y="1018744"/>
            <a:ext cx="48092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Análisis de respuesta a requerimiento de información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500034" y="1285860"/>
            <a:ext cx="4572032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4357686" y="1428736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Para la descripción de las columnas favor de referirse a las diapositivas 10 a la 13.</a:t>
            </a:r>
            <a:endParaRPr lang="es-ES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429124" y="2071678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Validación de la respuesta a requerimiento</a:t>
            </a:r>
          </a:p>
          <a:p>
            <a:pPr algn="just"/>
            <a:r>
              <a:rPr lang="es-MX" sz="1400" dirty="0" smtClean="0"/>
              <a:t>En la columna de nombre “Estado Actual” visualizaremos y analizaremos la respuesta al requerimiento.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63063" y="4280188"/>
            <a:ext cx="33490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Análisis de la respuesta del Servidor Público Habilitado</a:t>
            </a:r>
          </a:p>
          <a:p>
            <a:pPr algn="just"/>
            <a:r>
              <a:rPr lang="es-MX" sz="1400" dirty="0" smtClean="0"/>
              <a:t>En la columna de nombre “Texto” visualizaremos la respuesta al requerimiento.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4429124" y="5643578"/>
            <a:ext cx="4357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Aprobación de la respuesta del requerimiento</a:t>
            </a:r>
          </a:p>
          <a:p>
            <a:pPr algn="just"/>
            <a:r>
              <a:rPr lang="es-MX" sz="1400" dirty="0" smtClean="0"/>
              <a:t>Mediante la opción “Terminar Turnos” se aprueba la(s) respuesta(s) enviada(s) por el Servidor Público Habilitado.</a:t>
            </a:r>
          </a:p>
        </p:txBody>
      </p:sp>
      <p:cxnSp>
        <p:nvCxnSpPr>
          <p:cNvPr id="3" name="2 Conector recto de flecha"/>
          <p:cNvCxnSpPr/>
          <p:nvPr/>
        </p:nvCxnSpPr>
        <p:spPr>
          <a:xfrm flipH="1">
            <a:off x="3203848" y="2548731"/>
            <a:ext cx="1153838" cy="73739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3780767" y="4978854"/>
            <a:ext cx="395958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V="1">
            <a:off x="6876256" y="5301208"/>
            <a:ext cx="0" cy="342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7" y="1435772"/>
            <a:ext cx="5243437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6837" y="1000108"/>
            <a:ext cx="27120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Contestación a requerimiento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14282" y="1267224"/>
            <a:ext cx="2714644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5940152" y="3081930"/>
            <a:ext cx="3065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Cambio de estatus</a:t>
            </a:r>
          </a:p>
          <a:p>
            <a:pPr algn="just"/>
            <a:r>
              <a:rPr lang="es-MX" sz="1400" dirty="0" smtClean="0"/>
              <a:t>En la columna de nombre “Estado Actual” modificaremos el estatus del requerimiento.</a:t>
            </a:r>
          </a:p>
        </p:txBody>
      </p:sp>
      <p:cxnSp>
        <p:nvCxnSpPr>
          <p:cNvPr id="7" name="6 Conector recto de flecha"/>
          <p:cNvCxnSpPr>
            <a:stCxn id="6" idx="1"/>
          </p:cNvCxnSpPr>
          <p:nvPr/>
        </p:nvCxnSpPr>
        <p:spPr>
          <a:xfrm flipH="1">
            <a:off x="3563888" y="3558984"/>
            <a:ext cx="2376264" cy="88026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6837" y="1000108"/>
            <a:ext cx="27120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Contestación a requerimiento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14282" y="1267224"/>
            <a:ext cx="2714644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14282" y="2492896"/>
            <a:ext cx="2556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Estatus final</a:t>
            </a:r>
          </a:p>
          <a:p>
            <a:pPr algn="just"/>
            <a:r>
              <a:rPr lang="es-MX" sz="1400" dirty="0" smtClean="0"/>
              <a:t>Para el caso de entrega de la información se deberá seleccionar el siguiente estatus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838" y="2126308"/>
            <a:ext cx="6061693" cy="300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angular"/>
          <p:cNvCxnSpPr>
            <a:stCxn id="13" idx="2"/>
          </p:cNvCxnSpPr>
          <p:nvPr/>
        </p:nvCxnSpPr>
        <p:spPr>
          <a:xfrm rot="16200000" flipH="1">
            <a:off x="2285153" y="2654320"/>
            <a:ext cx="1278141" cy="2863505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5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2" y="2052281"/>
            <a:ext cx="4543017" cy="373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5720" y="947306"/>
            <a:ext cx="51226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Selección de respuesta(s) para atención del requerimiento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335892" y="1214422"/>
            <a:ext cx="4950488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4714876" y="2071678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Selección de respuestas</a:t>
            </a:r>
          </a:p>
          <a:p>
            <a:pPr algn="just"/>
            <a:r>
              <a:rPr lang="es-MX" sz="1400" dirty="0" smtClean="0"/>
              <a:t>Mediante el apartado el Titular de la Unidad de Información seleccionara las respuestas pertinentes al requerimiento.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32708" y="3438969"/>
            <a:ext cx="448216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53459" y="4005064"/>
            <a:ext cx="1785950" cy="1262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4714876" y="3429000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Requerimiento de pago</a:t>
            </a:r>
          </a:p>
          <a:p>
            <a:pPr algn="just"/>
            <a:r>
              <a:rPr lang="es-MX" sz="1400" dirty="0" smtClean="0"/>
              <a:t>En caso de que el solicitante especifique la entrega de información en otro medio. (Basado en el Código Financiero Art. 70 – bis)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714876" y="4475157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Resumen de la respuesta</a:t>
            </a:r>
          </a:p>
          <a:p>
            <a:pPr algn="just"/>
            <a:r>
              <a:rPr lang="es-MX" sz="1400" dirty="0" smtClean="0"/>
              <a:t>El Titular de la Unidad de Información deberá realizar un resumen ejecutivo de la respuesta al requerimiento.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 rot="10800000">
            <a:off x="4071934" y="4572008"/>
            <a:ext cx="714380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0800000">
            <a:off x="2285984" y="4111056"/>
            <a:ext cx="2428892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H="1">
            <a:off x="3707904" y="2786058"/>
            <a:ext cx="1006972" cy="642942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29177"/>
            <a:ext cx="4253545" cy="333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7" y="1484784"/>
            <a:ext cx="4900992" cy="163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596" y="1018744"/>
            <a:ext cx="25446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Confirmación de respuestas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500034" y="1285860"/>
            <a:ext cx="2357454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1164242" y="4640453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Confirmación de respuesta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2339752" y="3116411"/>
            <a:ext cx="0" cy="1599267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angular"/>
          <p:cNvCxnSpPr>
            <a:stCxn id="6" idx="2"/>
          </p:cNvCxnSpPr>
          <p:nvPr/>
        </p:nvCxnSpPr>
        <p:spPr>
          <a:xfrm rot="16200000" flipH="1">
            <a:off x="4361115" y="2930083"/>
            <a:ext cx="641010" cy="4677303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-32" y="2339640"/>
            <a:ext cx="9144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 smtClean="0">
                <a:latin typeface="Albertus" pitchFamily="34" charset="0"/>
              </a:rPr>
              <a:t>Gracias !!!!</a:t>
            </a:r>
            <a:endParaRPr lang="es-ES_tradnl" sz="8800" dirty="0">
              <a:latin typeface="Albertu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699792" y="1029648"/>
            <a:ext cx="388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lbertus" pitchFamily="34" charset="0"/>
              </a:rPr>
              <a:t>Dirección de Informática</a:t>
            </a:r>
            <a:endParaRPr lang="es-ES_tradnl" sz="2000" dirty="0">
              <a:latin typeface="Albertu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85918" y="527424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lbertus" pitchFamily="34" charset="0"/>
              </a:rPr>
              <a:t>Por una administración pública unificada y eficiente !!!!</a:t>
            </a:r>
            <a:endParaRPr lang="es-ES_tradnl" dirty="0">
              <a:latin typeface="Albertus" pitchFamily="34" charset="0"/>
            </a:endParaRPr>
          </a:p>
        </p:txBody>
      </p:sp>
      <p:sp>
        <p:nvSpPr>
          <p:cNvPr id="9" name="7 CuadroTexto"/>
          <p:cNvSpPr txBox="1"/>
          <p:nvPr/>
        </p:nvSpPr>
        <p:spPr>
          <a:xfrm>
            <a:off x="3129029" y="1700808"/>
            <a:ext cx="30254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dirty="0" smtClean="0"/>
              <a:t>Ing</a:t>
            </a:r>
            <a:r>
              <a:rPr lang="es-MX" sz="1400" dirty="0"/>
              <a:t>. </a:t>
            </a:r>
            <a:r>
              <a:rPr lang="es-MX" sz="1400" dirty="0" smtClean="0"/>
              <a:t>Jorge </a:t>
            </a:r>
            <a:r>
              <a:rPr lang="es-MX" sz="1400" dirty="0" err="1" smtClean="0"/>
              <a:t>Géniz</a:t>
            </a:r>
            <a:r>
              <a:rPr lang="es-MX" sz="1400" dirty="0" smtClean="0"/>
              <a:t> Peña</a:t>
            </a:r>
            <a:endParaRPr lang="es-MX" sz="1400" dirty="0"/>
          </a:p>
          <a:p>
            <a:pPr algn="ctr"/>
            <a:r>
              <a:rPr lang="es-MX" sz="1400" dirty="0" smtClean="0"/>
              <a:t>Director de Informática</a:t>
            </a:r>
            <a:endParaRPr lang="es-MX" sz="1400" dirty="0"/>
          </a:p>
          <a:p>
            <a:pPr algn="ctr"/>
            <a:r>
              <a:rPr lang="es-MX" sz="1400" dirty="0"/>
              <a:t>Ext. </a:t>
            </a:r>
            <a:r>
              <a:rPr lang="es-MX" sz="1400" dirty="0" smtClean="0"/>
              <a:t>401</a:t>
            </a:r>
            <a:endParaRPr lang="es-MX" sz="1400" dirty="0"/>
          </a:p>
          <a:p>
            <a:pPr algn="ctr"/>
            <a:r>
              <a:rPr lang="es-MX" sz="1400" dirty="0" smtClean="0">
                <a:hlinkClick r:id="rId2"/>
              </a:rPr>
              <a:t>jorge.geniz@infoem.org.mx</a:t>
            </a:r>
            <a:endParaRPr lang="es-MX" sz="1400" dirty="0" smtClean="0"/>
          </a:p>
          <a:p>
            <a:pPr algn="ctr"/>
            <a:endParaRPr lang="es-MX" sz="1400" dirty="0" smtClean="0"/>
          </a:p>
          <a:p>
            <a:pPr algn="ctr"/>
            <a:r>
              <a:rPr lang="es-MX" sz="1400" dirty="0"/>
              <a:t>Ing. Jesús Hernández Huerta</a:t>
            </a:r>
          </a:p>
          <a:p>
            <a:pPr algn="ctr"/>
            <a:r>
              <a:rPr lang="es-MX" sz="1400" dirty="0"/>
              <a:t>Subdirector de Desarrollo Tecnológico</a:t>
            </a:r>
          </a:p>
          <a:p>
            <a:pPr algn="ctr"/>
            <a:r>
              <a:rPr lang="es-MX" sz="1400" dirty="0"/>
              <a:t>Ext. 402</a:t>
            </a:r>
          </a:p>
          <a:p>
            <a:pPr algn="ctr"/>
            <a:r>
              <a:rPr lang="es-MX" sz="1400" dirty="0"/>
              <a:t>Jesus.hernandez@infoem.org.mx</a:t>
            </a:r>
          </a:p>
          <a:p>
            <a:pPr algn="ctr"/>
            <a:endParaRPr lang="es-MX" sz="1400" dirty="0"/>
          </a:p>
          <a:p>
            <a:pPr algn="ctr"/>
            <a:r>
              <a:rPr lang="es-MX" sz="1400" dirty="0" smtClean="0"/>
              <a:t>Ing</a:t>
            </a:r>
            <a:r>
              <a:rPr lang="es-MX" sz="1400" dirty="0"/>
              <a:t>. </a:t>
            </a:r>
            <a:r>
              <a:rPr lang="es-MX" sz="1400" dirty="0" smtClean="0"/>
              <a:t>Omar Gabriel Alegría Ramírez</a:t>
            </a:r>
            <a:endParaRPr lang="es-MX" sz="1400" dirty="0"/>
          </a:p>
          <a:p>
            <a:pPr algn="ctr"/>
            <a:r>
              <a:rPr lang="es-MX" sz="1400" dirty="0"/>
              <a:t>Jefe de Departamento </a:t>
            </a:r>
            <a:r>
              <a:rPr lang="es-MX" sz="1400" dirty="0" smtClean="0"/>
              <a:t>de Sistemas</a:t>
            </a:r>
            <a:endParaRPr lang="es-MX" sz="1400" dirty="0"/>
          </a:p>
          <a:p>
            <a:pPr algn="ctr"/>
            <a:r>
              <a:rPr lang="es-MX" sz="1400" dirty="0"/>
              <a:t>Ext. </a:t>
            </a:r>
            <a:r>
              <a:rPr lang="es-MX" sz="1400" dirty="0" smtClean="0"/>
              <a:t>406</a:t>
            </a:r>
            <a:endParaRPr lang="es-MX" sz="1400" dirty="0"/>
          </a:p>
          <a:p>
            <a:pPr algn="ctr"/>
            <a:r>
              <a:rPr lang="es-MX" sz="1400" dirty="0"/>
              <a:t>o</a:t>
            </a:r>
            <a:r>
              <a:rPr lang="es-MX" sz="1400" dirty="0" smtClean="0"/>
              <a:t>mar.alegria@infoem.org.mx</a:t>
            </a:r>
            <a:endParaRPr lang="es-MX" sz="1400" dirty="0"/>
          </a:p>
          <a:p>
            <a:pPr algn="ctr"/>
            <a:endParaRPr lang="es-MX" sz="1400" dirty="0" smtClean="0"/>
          </a:p>
          <a:p>
            <a:pPr algn="ctr"/>
            <a:endParaRPr lang="es-MX" sz="1200" dirty="0" smtClean="0"/>
          </a:p>
          <a:p>
            <a:pPr algn="ctr"/>
            <a:endParaRPr lang="es-MX" sz="1200" dirty="0" smtClean="0"/>
          </a:p>
          <a:p>
            <a:pPr algn="ctr"/>
            <a:endParaRPr lang="es-MX" sz="1200" dirty="0" smtClean="0"/>
          </a:p>
          <a:p>
            <a:pPr algn="ctr"/>
            <a:endParaRPr lang="es-MX" sz="1200" dirty="0" smtClean="0"/>
          </a:p>
          <a:p>
            <a:pPr algn="ctr"/>
            <a:endParaRPr lang="es-MX" sz="1200" dirty="0" smtClean="0"/>
          </a:p>
          <a:p>
            <a:pPr algn="ctr"/>
            <a:endParaRPr lang="es-MX" sz="1200" dirty="0" smtClean="0"/>
          </a:p>
          <a:p>
            <a:pPr algn="ctr"/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ecisión 5"/>
          <p:cNvSpPr/>
          <p:nvPr/>
        </p:nvSpPr>
        <p:spPr>
          <a:xfrm>
            <a:off x="290419" y="4807767"/>
            <a:ext cx="1384200" cy="926166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900" b="1" dirty="0" smtClean="0">
                <a:solidFill>
                  <a:schemeClr val="tx1"/>
                </a:solidFill>
              </a:rPr>
              <a:t>Aclaración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9" name="Documento 8"/>
          <p:cNvSpPr/>
          <p:nvPr/>
        </p:nvSpPr>
        <p:spPr>
          <a:xfrm>
            <a:off x="3259645" y="2785181"/>
            <a:ext cx="1593228" cy="773180"/>
          </a:xfrm>
          <a:prstGeom prst="flowChartDocumen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s-MX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8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Entrega </a:t>
            </a: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de Información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Respuesta u orientación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Incompetencia</a:t>
            </a:r>
            <a:endParaRPr lang="es-MX" sz="8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Requiere </a:t>
            </a: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pago</a:t>
            </a:r>
          </a:p>
          <a:p>
            <a:pPr algn="ctr"/>
            <a:endParaRPr lang="es-MX" dirty="0">
              <a:solidFill>
                <a:srgbClr val="00B0F0"/>
              </a:solidFill>
            </a:endParaRPr>
          </a:p>
        </p:txBody>
      </p:sp>
      <p:sp>
        <p:nvSpPr>
          <p:cNvPr id="10" name="Proceso predefinido 9"/>
          <p:cNvSpPr/>
          <p:nvPr/>
        </p:nvSpPr>
        <p:spPr>
          <a:xfrm>
            <a:off x="3268607" y="3724383"/>
            <a:ext cx="1467760" cy="593820"/>
          </a:xfrm>
          <a:prstGeom prst="flowChartPredefinedProcess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Clasificación </a:t>
            </a: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reservada </a:t>
            </a: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o </a:t>
            </a: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confidencial o inexistencia</a:t>
            </a:r>
            <a:endParaRPr lang="es-MX" sz="800" dirty="0">
              <a:solidFill>
                <a:srgbClr val="00B0F0"/>
              </a:solidFill>
            </a:endParaRPr>
          </a:p>
          <a:p>
            <a:pPr algn="ctr"/>
            <a:endParaRPr lang="es-MX" sz="800" dirty="0">
              <a:solidFill>
                <a:srgbClr val="00B0F0"/>
              </a:solidFill>
            </a:endParaRPr>
          </a:p>
        </p:txBody>
      </p:sp>
      <p:sp>
        <p:nvSpPr>
          <p:cNvPr id="13" name="Proceso alternativo 12"/>
          <p:cNvSpPr/>
          <p:nvPr/>
        </p:nvSpPr>
        <p:spPr>
          <a:xfrm>
            <a:off x="49468" y="3025358"/>
            <a:ext cx="786355" cy="292826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Solicitud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4" name="Decisión 13"/>
          <p:cNvSpPr/>
          <p:nvPr/>
        </p:nvSpPr>
        <p:spPr>
          <a:xfrm>
            <a:off x="1830433" y="4727570"/>
            <a:ext cx="1392335" cy="1086561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El ciudadano aclaró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15" name="Decisión 14"/>
          <p:cNvSpPr/>
          <p:nvPr/>
        </p:nvSpPr>
        <p:spPr>
          <a:xfrm>
            <a:off x="4168835" y="1458068"/>
            <a:ext cx="1224136" cy="776917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900" b="1" dirty="0" smtClean="0">
                <a:solidFill>
                  <a:schemeClr val="tx1"/>
                </a:solidFill>
              </a:rPr>
              <a:t>Prorroga</a:t>
            </a:r>
            <a:endParaRPr lang="es-MX" sz="900" b="1" dirty="0">
              <a:solidFill>
                <a:schemeClr val="tx1"/>
              </a:solidFill>
            </a:endParaRPr>
          </a:p>
        </p:txBody>
      </p:sp>
      <p:cxnSp>
        <p:nvCxnSpPr>
          <p:cNvPr id="19" name="Conector angular 18"/>
          <p:cNvCxnSpPr>
            <a:stCxn id="13" idx="2"/>
            <a:endCxn id="6" idx="1"/>
          </p:cNvCxnSpPr>
          <p:nvPr/>
        </p:nvCxnSpPr>
        <p:spPr>
          <a:xfrm rot="5400000">
            <a:off x="-609800" y="4218404"/>
            <a:ext cx="1952666" cy="152227"/>
          </a:xfrm>
          <a:prstGeom prst="bentConnector4">
            <a:avLst>
              <a:gd name="adj1" fmla="val 38142"/>
              <a:gd name="adj2" fmla="val 10132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6" idx="3"/>
            <a:endCxn id="14" idx="1"/>
          </p:cNvCxnSpPr>
          <p:nvPr/>
        </p:nvCxnSpPr>
        <p:spPr>
          <a:xfrm>
            <a:off x="1674619" y="5270850"/>
            <a:ext cx="15581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14" idx="3"/>
          </p:cNvCxnSpPr>
          <p:nvPr/>
        </p:nvCxnSpPr>
        <p:spPr>
          <a:xfrm flipV="1">
            <a:off x="3222768" y="5256071"/>
            <a:ext cx="385469" cy="14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13" idx="3"/>
            <a:endCxn id="28" idx="1"/>
          </p:cNvCxnSpPr>
          <p:nvPr/>
        </p:nvCxnSpPr>
        <p:spPr>
          <a:xfrm>
            <a:off x="835823" y="3171771"/>
            <a:ext cx="254541" cy="2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ecisión 27"/>
          <p:cNvSpPr/>
          <p:nvPr/>
        </p:nvSpPr>
        <p:spPr>
          <a:xfrm>
            <a:off x="1090364" y="2708920"/>
            <a:ext cx="1561271" cy="926166"/>
          </a:xfrm>
          <a:prstGeom prst="flowChartDecision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Se tiene respuesta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43" name="Decisión 42"/>
          <p:cNvSpPr/>
          <p:nvPr/>
        </p:nvSpPr>
        <p:spPr>
          <a:xfrm>
            <a:off x="2583295" y="162360"/>
            <a:ext cx="1384200" cy="926166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900" b="1" dirty="0" smtClean="0">
                <a:solidFill>
                  <a:schemeClr val="tx1"/>
                </a:solidFill>
              </a:rPr>
              <a:t>Aclaración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44" name="Terminador 43"/>
          <p:cNvSpPr/>
          <p:nvPr/>
        </p:nvSpPr>
        <p:spPr>
          <a:xfrm>
            <a:off x="6078230" y="486454"/>
            <a:ext cx="622797" cy="290031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Final</a:t>
            </a:r>
            <a:endParaRPr lang="es-MX" sz="1000" dirty="0"/>
          </a:p>
        </p:txBody>
      </p:sp>
      <p:sp>
        <p:nvSpPr>
          <p:cNvPr id="45" name="Decisión 44"/>
          <p:cNvSpPr/>
          <p:nvPr/>
        </p:nvSpPr>
        <p:spPr>
          <a:xfrm>
            <a:off x="4081735" y="123525"/>
            <a:ext cx="1398337" cy="1003837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El </a:t>
            </a:r>
            <a:r>
              <a:rPr lang="es-MX" sz="900" b="1" dirty="0">
                <a:solidFill>
                  <a:schemeClr val="tx1"/>
                </a:solidFill>
              </a:rPr>
              <a:t>c</a:t>
            </a:r>
            <a:r>
              <a:rPr lang="es-MX" sz="900" b="1" dirty="0" smtClean="0">
                <a:solidFill>
                  <a:schemeClr val="tx1"/>
                </a:solidFill>
              </a:rPr>
              <a:t>iudadano aclaró</a:t>
            </a:r>
            <a:endParaRPr lang="es-MX" sz="900" b="1" dirty="0">
              <a:solidFill>
                <a:schemeClr val="tx1"/>
              </a:solidFill>
            </a:endParaRPr>
          </a:p>
        </p:txBody>
      </p:sp>
      <p:cxnSp>
        <p:nvCxnSpPr>
          <p:cNvPr id="46" name="Conector recto de flecha 45"/>
          <p:cNvCxnSpPr>
            <a:stCxn id="43" idx="3"/>
            <a:endCxn id="45" idx="1"/>
          </p:cNvCxnSpPr>
          <p:nvPr/>
        </p:nvCxnSpPr>
        <p:spPr>
          <a:xfrm>
            <a:off x="3967495" y="625443"/>
            <a:ext cx="1142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>
            <a:stCxn id="45" idx="3"/>
            <a:endCxn id="44" idx="1"/>
          </p:cNvCxnSpPr>
          <p:nvPr/>
        </p:nvCxnSpPr>
        <p:spPr>
          <a:xfrm>
            <a:off x="5480072" y="625444"/>
            <a:ext cx="598158" cy="6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rminador 60"/>
          <p:cNvSpPr/>
          <p:nvPr/>
        </p:nvSpPr>
        <p:spPr>
          <a:xfrm>
            <a:off x="3608237" y="5110000"/>
            <a:ext cx="622797" cy="290031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Final</a:t>
            </a:r>
            <a:endParaRPr lang="es-MX" sz="1000" dirty="0"/>
          </a:p>
        </p:txBody>
      </p:sp>
      <p:sp>
        <p:nvSpPr>
          <p:cNvPr id="62" name="Proceso predefinido 61"/>
          <p:cNvSpPr/>
          <p:nvPr/>
        </p:nvSpPr>
        <p:spPr>
          <a:xfrm>
            <a:off x="5685991" y="1584597"/>
            <a:ext cx="1467760" cy="520123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Respuesta del SPH a los Turnos</a:t>
            </a:r>
            <a:endParaRPr lang="es-MX" sz="800" dirty="0">
              <a:solidFill>
                <a:srgbClr val="00B0F0"/>
              </a:solidFill>
            </a:endParaRPr>
          </a:p>
        </p:txBody>
      </p:sp>
      <p:cxnSp>
        <p:nvCxnSpPr>
          <p:cNvPr id="69" name="Conector angular 68"/>
          <p:cNvCxnSpPr>
            <a:stCxn id="360" idx="0"/>
            <a:endCxn id="43" idx="1"/>
          </p:cNvCxnSpPr>
          <p:nvPr/>
        </p:nvCxnSpPr>
        <p:spPr>
          <a:xfrm rot="5400000" flipH="1" flipV="1">
            <a:off x="1712638" y="783805"/>
            <a:ext cx="1029019" cy="7122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Documento 70"/>
          <p:cNvSpPr/>
          <p:nvPr/>
        </p:nvSpPr>
        <p:spPr>
          <a:xfrm>
            <a:off x="7345924" y="1386577"/>
            <a:ext cx="1512168" cy="916162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s-MX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8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Entrega </a:t>
            </a: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de Información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Respuesta u orientación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Incompetencia</a:t>
            </a:r>
            <a:endParaRPr lang="es-MX" sz="8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No </a:t>
            </a: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obran archivos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Requiere pago</a:t>
            </a:r>
          </a:p>
          <a:p>
            <a:pPr algn="ctr"/>
            <a:endParaRPr lang="es-MX" dirty="0">
              <a:solidFill>
                <a:srgbClr val="00B0F0"/>
              </a:solidFill>
            </a:endParaRPr>
          </a:p>
        </p:txBody>
      </p:sp>
      <p:cxnSp>
        <p:nvCxnSpPr>
          <p:cNvPr id="75" name="Conector angular 74"/>
          <p:cNvCxnSpPr>
            <a:stCxn id="28" idx="0"/>
            <a:endCxn id="360" idx="2"/>
          </p:cNvCxnSpPr>
          <p:nvPr/>
        </p:nvCxnSpPr>
        <p:spPr>
          <a:xfrm rot="16200000" flipV="1">
            <a:off x="1526085" y="2364004"/>
            <a:ext cx="689830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/>
          <p:cNvCxnSpPr>
            <a:stCxn id="28" idx="3"/>
            <a:endCxn id="9" idx="1"/>
          </p:cNvCxnSpPr>
          <p:nvPr/>
        </p:nvCxnSpPr>
        <p:spPr>
          <a:xfrm flipV="1">
            <a:off x="2651635" y="3171771"/>
            <a:ext cx="608010" cy="232"/>
          </a:xfrm>
          <a:prstGeom prst="straightConnector1">
            <a:avLst/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angular 79"/>
          <p:cNvCxnSpPr>
            <a:stCxn id="28" idx="2"/>
          </p:cNvCxnSpPr>
          <p:nvPr/>
        </p:nvCxnSpPr>
        <p:spPr>
          <a:xfrm rot="16200000" flipH="1">
            <a:off x="2395872" y="3110214"/>
            <a:ext cx="370543" cy="142028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angular 81"/>
          <p:cNvCxnSpPr>
            <a:stCxn id="15" idx="3"/>
            <a:endCxn id="62" idx="1"/>
          </p:cNvCxnSpPr>
          <p:nvPr/>
        </p:nvCxnSpPr>
        <p:spPr>
          <a:xfrm flipV="1">
            <a:off x="5392971" y="1844659"/>
            <a:ext cx="293020" cy="186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angular 85"/>
          <p:cNvCxnSpPr>
            <a:stCxn id="62" idx="3"/>
            <a:endCxn id="71" idx="1"/>
          </p:cNvCxnSpPr>
          <p:nvPr/>
        </p:nvCxnSpPr>
        <p:spPr>
          <a:xfrm flipV="1">
            <a:off x="7153751" y="1844658"/>
            <a:ext cx="192173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angular 128"/>
          <p:cNvCxnSpPr>
            <a:stCxn id="45" idx="2"/>
            <a:endCxn id="15" idx="0"/>
          </p:cNvCxnSpPr>
          <p:nvPr/>
        </p:nvCxnSpPr>
        <p:spPr>
          <a:xfrm rot="5400000">
            <a:off x="4615551" y="1292715"/>
            <a:ext cx="330706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Decisión 134"/>
          <p:cNvSpPr/>
          <p:nvPr/>
        </p:nvSpPr>
        <p:spPr>
          <a:xfrm>
            <a:off x="5996112" y="3011907"/>
            <a:ext cx="1384200" cy="926166"/>
          </a:xfrm>
          <a:prstGeom prst="flowChartDecision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El ciudadano esta conforme</a:t>
            </a:r>
            <a:endParaRPr lang="es-MX" sz="900" b="1" dirty="0">
              <a:solidFill>
                <a:schemeClr val="tx1"/>
              </a:solidFill>
            </a:endParaRPr>
          </a:p>
        </p:txBody>
      </p:sp>
      <p:cxnSp>
        <p:nvCxnSpPr>
          <p:cNvPr id="137" name="Conector angular 136"/>
          <p:cNvCxnSpPr>
            <a:stCxn id="9" idx="3"/>
            <a:endCxn id="135" idx="1"/>
          </p:cNvCxnSpPr>
          <p:nvPr/>
        </p:nvCxnSpPr>
        <p:spPr>
          <a:xfrm>
            <a:off x="4852873" y="3171771"/>
            <a:ext cx="1143239" cy="30321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angular 138"/>
          <p:cNvCxnSpPr>
            <a:endCxn id="135" idx="1"/>
          </p:cNvCxnSpPr>
          <p:nvPr/>
        </p:nvCxnSpPr>
        <p:spPr>
          <a:xfrm flipV="1">
            <a:off x="4759046" y="3474990"/>
            <a:ext cx="1237066" cy="530639"/>
          </a:xfrm>
          <a:prstGeom prst="bentConnector3">
            <a:avLst>
              <a:gd name="adj1" fmla="val 5457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Proceso alternativo 139"/>
          <p:cNvSpPr/>
          <p:nvPr/>
        </p:nvSpPr>
        <p:spPr>
          <a:xfrm>
            <a:off x="7669109" y="3340186"/>
            <a:ext cx="1452885" cy="269608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Recurso de Revisión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45" name="Terminador 144"/>
          <p:cNvSpPr/>
          <p:nvPr/>
        </p:nvSpPr>
        <p:spPr>
          <a:xfrm>
            <a:off x="6376813" y="4691734"/>
            <a:ext cx="622797" cy="290031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Final</a:t>
            </a:r>
            <a:endParaRPr lang="es-MX" sz="1000" dirty="0"/>
          </a:p>
        </p:txBody>
      </p:sp>
      <p:sp>
        <p:nvSpPr>
          <p:cNvPr id="150" name="CuadroTexto 149"/>
          <p:cNvSpPr txBox="1"/>
          <p:nvPr/>
        </p:nvSpPr>
        <p:spPr>
          <a:xfrm>
            <a:off x="4592233" y="1141062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cxnSp>
        <p:nvCxnSpPr>
          <p:cNvPr id="152" name="Conector angular 151"/>
          <p:cNvCxnSpPr>
            <a:endCxn id="62" idx="2"/>
          </p:cNvCxnSpPr>
          <p:nvPr/>
        </p:nvCxnSpPr>
        <p:spPr>
          <a:xfrm>
            <a:off x="3275497" y="1866514"/>
            <a:ext cx="3144374" cy="238206"/>
          </a:xfrm>
          <a:prstGeom prst="bentConnector4">
            <a:avLst>
              <a:gd name="adj1" fmla="val 242"/>
              <a:gd name="adj2" fmla="val 2537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CuadroTexto 156"/>
          <p:cNvSpPr txBox="1"/>
          <p:nvPr/>
        </p:nvSpPr>
        <p:spPr>
          <a:xfrm>
            <a:off x="2450537" y="4430824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cxnSp>
        <p:nvCxnSpPr>
          <p:cNvPr id="162" name="Conector angular 161"/>
          <p:cNvCxnSpPr>
            <a:stCxn id="14" idx="0"/>
            <a:endCxn id="28" idx="1"/>
          </p:cNvCxnSpPr>
          <p:nvPr/>
        </p:nvCxnSpPr>
        <p:spPr>
          <a:xfrm rot="16200000" flipV="1">
            <a:off x="1030700" y="3231668"/>
            <a:ext cx="1555567" cy="1436237"/>
          </a:xfrm>
          <a:prstGeom prst="bentConnector4">
            <a:avLst>
              <a:gd name="adj1" fmla="val 35115"/>
              <a:gd name="adj2" fmla="val 110283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CuadroTexto 167"/>
          <p:cNvSpPr txBox="1"/>
          <p:nvPr/>
        </p:nvSpPr>
        <p:spPr>
          <a:xfrm>
            <a:off x="1581576" y="5017240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sp>
        <p:nvSpPr>
          <p:cNvPr id="169" name="CuadroTexto 168"/>
          <p:cNvSpPr txBox="1"/>
          <p:nvPr/>
        </p:nvSpPr>
        <p:spPr>
          <a:xfrm>
            <a:off x="1862736" y="3691852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sp>
        <p:nvSpPr>
          <p:cNvPr id="170" name="CuadroTexto 169"/>
          <p:cNvSpPr txBox="1"/>
          <p:nvPr/>
        </p:nvSpPr>
        <p:spPr>
          <a:xfrm>
            <a:off x="3838871" y="314434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sp>
        <p:nvSpPr>
          <p:cNvPr id="171" name="CuadroTexto 170"/>
          <p:cNvSpPr txBox="1"/>
          <p:nvPr/>
        </p:nvSpPr>
        <p:spPr>
          <a:xfrm>
            <a:off x="6683689" y="4318203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sp>
        <p:nvSpPr>
          <p:cNvPr id="172" name="CuadroTexto 171"/>
          <p:cNvSpPr txBox="1"/>
          <p:nvPr/>
        </p:nvSpPr>
        <p:spPr>
          <a:xfrm>
            <a:off x="7260127" y="3200269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sp>
        <p:nvSpPr>
          <p:cNvPr id="173" name="CuadroTexto 172"/>
          <p:cNvSpPr txBox="1"/>
          <p:nvPr/>
        </p:nvSpPr>
        <p:spPr>
          <a:xfrm>
            <a:off x="3185348" y="5024877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sp>
        <p:nvSpPr>
          <p:cNvPr id="174" name="CuadroTexto 173"/>
          <p:cNvSpPr txBox="1"/>
          <p:nvPr/>
        </p:nvSpPr>
        <p:spPr>
          <a:xfrm>
            <a:off x="5394975" y="340388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sp>
        <p:nvSpPr>
          <p:cNvPr id="175" name="CuadroTexto 174"/>
          <p:cNvSpPr txBox="1"/>
          <p:nvPr/>
        </p:nvSpPr>
        <p:spPr>
          <a:xfrm>
            <a:off x="3263017" y="1030334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cxnSp>
        <p:nvCxnSpPr>
          <p:cNvPr id="177" name="Conector angular 176"/>
          <p:cNvCxnSpPr>
            <a:stCxn id="43" idx="2"/>
            <a:endCxn id="15" idx="1"/>
          </p:cNvCxnSpPr>
          <p:nvPr/>
        </p:nvCxnSpPr>
        <p:spPr>
          <a:xfrm rot="16200000" flipH="1">
            <a:off x="3343115" y="1020806"/>
            <a:ext cx="758001" cy="8934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ector angular 178"/>
          <p:cNvCxnSpPr>
            <a:stCxn id="15" idx="2"/>
            <a:endCxn id="62" idx="2"/>
          </p:cNvCxnSpPr>
          <p:nvPr/>
        </p:nvCxnSpPr>
        <p:spPr>
          <a:xfrm rot="5400000" flipH="1" flipV="1">
            <a:off x="5535254" y="1350369"/>
            <a:ext cx="130265" cy="1638968"/>
          </a:xfrm>
          <a:prstGeom prst="bentConnector3">
            <a:avLst>
              <a:gd name="adj1" fmla="val -1754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CuadroTexto 179"/>
          <p:cNvSpPr txBox="1"/>
          <p:nvPr/>
        </p:nvSpPr>
        <p:spPr>
          <a:xfrm>
            <a:off x="4826656" y="2183906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sp>
        <p:nvSpPr>
          <p:cNvPr id="181" name="CuadroTexto 180"/>
          <p:cNvSpPr txBox="1"/>
          <p:nvPr/>
        </p:nvSpPr>
        <p:spPr>
          <a:xfrm>
            <a:off x="2718370" y="2964146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cxnSp>
        <p:nvCxnSpPr>
          <p:cNvPr id="183" name="Conector angular 182"/>
          <p:cNvCxnSpPr/>
          <p:nvPr/>
        </p:nvCxnSpPr>
        <p:spPr>
          <a:xfrm rot="16200000" flipV="1">
            <a:off x="630028" y="4458523"/>
            <a:ext cx="666134" cy="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CuadroTexto 183"/>
          <p:cNvSpPr txBox="1"/>
          <p:nvPr/>
        </p:nvSpPr>
        <p:spPr>
          <a:xfrm>
            <a:off x="923838" y="4489436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cxnSp>
        <p:nvCxnSpPr>
          <p:cNvPr id="215" name="Conector recto de flecha 214"/>
          <p:cNvCxnSpPr>
            <a:stCxn id="135" idx="3"/>
          </p:cNvCxnSpPr>
          <p:nvPr/>
        </p:nvCxnSpPr>
        <p:spPr>
          <a:xfrm>
            <a:off x="7380312" y="3474990"/>
            <a:ext cx="274703" cy="26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ector recto de flecha 216"/>
          <p:cNvCxnSpPr>
            <a:stCxn id="135" idx="2"/>
            <a:endCxn id="145" idx="0"/>
          </p:cNvCxnSpPr>
          <p:nvPr/>
        </p:nvCxnSpPr>
        <p:spPr>
          <a:xfrm>
            <a:off x="6688212" y="3938073"/>
            <a:ext cx="0" cy="7536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ector angular 239"/>
          <p:cNvCxnSpPr>
            <a:stCxn id="71" idx="2"/>
            <a:endCxn id="135" idx="0"/>
          </p:cNvCxnSpPr>
          <p:nvPr/>
        </p:nvCxnSpPr>
        <p:spPr>
          <a:xfrm rot="5400000">
            <a:off x="7010242" y="1920141"/>
            <a:ext cx="769736" cy="14137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" name="Proceso 359"/>
          <p:cNvSpPr/>
          <p:nvPr/>
        </p:nvSpPr>
        <p:spPr>
          <a:xfrm>
            <a:off x="1447974" y="1654462"/>
            <a:ext cx="846049" cy="36462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Turno a SPH</a:t>
            </a:r>
            <a:endParaRPr lang="es-MX" sz="900" b="1" dirty="0"/>
          </a:p>
        </p:txBody>
      </p:sp>
      <p:sp>
        <p:nvSpPr>
          <p:cNvPr id="383" name="CuadroTexto 382"/>
          <p:cNvSpPr txBox="1"/>
          <p:nvPr/>
        </p:nvSpPr>
        <p:spPr>
          <a:xfrm>
            <a:off x="1830433" y="2442996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13436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ecisión 5"/>
          <p:cNvSpPr/>
          <p:nvPr/>
        </p:nvSpPr>
        <p:spPr>
          <a:xfrm>
            <a:off x="290419" y="4807767"/>
            <a:ext cx="1384200" cy="926166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900" b="1" dirty="0" smtClean="0">
                <a:solidFill>
                  <a:schemeClr val="tx1"/>
                </a:solidFill>
              </a:rPr>
              <a:t>Aclaración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9" name="Documento 8"/>
          <p:cNvSpPr/>
          <p:nvPr/>
        </p:nvSpPr>
        <p:spPr>
          <a:xfrm>
            <a:off x="3259645" y="2785181"/>
            <a:ext cx="1593228" cy="77318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s-MX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8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Entrega </a:t>
            </a: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de Información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Respuesta u orientación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Incompetencia</a:t>
            </a:r>
            <a:endParaRPr lang="es-MX" sz="8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Requiere </a:t>
            </a: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pago</a:t>
            </a:r>
          </a:p>
          <a:p>
            <a:pPr algn="ctr"/>
            <a:endParaRPr lang="es-MX" dirty="0">
              <a:solidFill>
                <a:srgbClr val="00B0F0"/>
              </a:solidFill>
            </a:endParaRPr>
          </a:p>
        </p:txBody>
      </p:sp>
      <p:sp>
        <p:nvSpPr>
          <p:cNvPr id="10" name="Proceso predefinido 9"/>
          <p:cNvSpPr/>
          <p:nvPr/>
        </p:nvSpPr>
        <p:spPr>
          <a:xfrm>
            <a:off x="3268607" y="3724383"/>
            <a:ext cx="1467760" cy="520123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Clasificación </a:t>
            </a: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reservada </a:t>
            </a: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o </a:t>
            </a: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confidencial o inexistencia</a:t>
            </a:r>
            <a:endParaRPr lang="es-MX" sz="800" dirty="0">
              <a:solidFill>
                <a:srgbClr val="00B0F0"/>
              </a:solidFill>
            </a:endParaRPr>
          </a:p>
          <a:p>
            <a:pPr algn="ctr"/>
            <a:endParaRPr lang="es-MX" sz="800" dirty="0">
              <a:solidFill>
                <a:srgbClr val="00B0F0"/>
              </a:solidFill>
            </a:endParaRPr>
          </a:p>
        </p:txBody>
      </p:sp>
      <p:sp>
        <p:nvSpPr>
          <p:cNvPr id="13" name="Proceso alternativo 12"/>
          <p:cNvSpPr/>
          <p:nvPr/>
        </p:nvSpPr>
        <p:spPr>
          <a:xfrm>
            <a:off x="49468" y="3025358"/>
            <a:ext cx="786355" cy="292826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Solicitud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4" name="Decisión 13"/>
          <p:cNvSpPr/>
          <p:nvPr/>
        </p:nvSpPr>
        <p:spPr>
          <a:xfrm>
            <a:off x="1830433" y="4727570"/>
            <a:ext cx="1392335" cy="1086561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El ciudadano aclaró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15" name="Decisión 14"/>
          <p:cNvSpPr/>
          <p:nvPr/>
        </p:nvSpPr>
        <p:spPr>
          <a:xfrm>
            <a:off x="4168835" y="1458068"/>
            <a:ext cx="1224136" cy="776917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900" b="1" dirty="0" smtClean="0">
                <a:solidFill>
                  <a:schemeClr val="tx1"/>
                </a:solidFill>
              </a:rPr>
              <a:t>Prorroga</a:t>
            </a:r>
            <a:endParaRPr lang="es-MX" sz="900" b="1" dirty="0">
              <a:solidFill>
                <a:schemeClr val="tx1"/>
              </a:solidFill>
            </a:endParaRPr>
          </a:p>
        </p:txBody>
      </p:sp>
      <p:cxnSp>
        <p:nvCxnSpPr>
          <p:cNvPr id="19" name="Conector angular 18"/>
          <p:cNvCxnSpPr>
            <a:stCxn id="13" idx="2"/>
            <a:endCxn id="6" idx="1"/>
          </p:cNvCxnSpPr>
          <p:nvPr/>
        </p:nvCxnSpPr>
        <p:spPr>
          <a:xfrm rot="5400000">
            <a:off x="-609800" y="4218404"/>
            <a:ext cx="1952666" cy="152227"/>
          </a:xfrm>
          <a:prstGeom prst="bentConnector4">
            <a:avLst>
              <a:gd name="adj1" fmla="val 38142"/>
              <a:gd name="adj2" fmla="val 10132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6" idx="3"/>
            <a:endCxn id="14" idx="1"/>
          </p:cNvCxnSpPr>
          <p:nvPr/>
        </p:nvCxnSpPr>
        <p:spPr>
          <a:xfrm>
            <a:off x="1674619" y="5270850"/>
            <a:ext cx="15581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14" idx="3"/>
          </p:cNvCxnSpPr>
          <p:nvPr/>
        </p:nvCxnSpPr>
        <p:spPr>
          <a:xfrm flipV="1">
            <a:off x="3222768" y="5256071"/>
            <a:ext cx="385469" cy="14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13" idx="3"/>
            <a:endCxn id="28" idx="1"/>
          </p:cNvCxnSpPr>
          <p:nvPr/>
        </p:nvCxnSpPr>
        <p:spPr>
          <a:xfrm>
            <a:off x="835823" y="3171771"/>
            <a:ext cx="254541" cy="2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ecisión 27"/>
          <p:cNvSpPr/>
          <p:nvPr/>
        </p:nvSpPr>
        <p:spPr>
          <a:xfrm>
            <a:off x="1090364" y="2708920"/>
            <a:ext cx="1561271" cy="926166"/>
          </a:xfrm>
          <a:prstGeom prst="flowChartDecision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Se tiene respuesta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43" name="Decisión 42"/>
          <p:cNvSpPr/>
          <p:nvPr/>
        </p:nvSpPr>
        <p:spPr>
          <a:xfrm>
            <a:off x="2583295" y="162360"/>
            <a:ext cx="1384200" cy="926166"/>
          </a:xfrm>
          <a:prstGeom prst="flowChartDecision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900" b="1" dirty="0" smtClean="0">
                <a:solidFill>
                  <a:schemeClr val="tx1"/>
                </a:solidFill>
              </a:rPr>
              <a:t>Aclaración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44" name="Terminador 43"/>
          <p:cNvSpPr/>
          <p:nvPr/>
        </p:nvSpPr>
        <p:spPr>
          <a:xfrm>
            <a:off x="6078230" y="486454"/>
            <a:ext cx="622797" cy="290031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Final</a:t>
            </a:r>
            <a:endParaRPr lang="es-MX" sz="1000" dirty="0"/>
          </a:p>
        </p:txBody>
      </p:sp>
      <p:sp>
        <p:nvSpPr>
          <p:cNvPr id="45" name="Decisión 44"/>
          <p:cNvSpPr/>
          <p:nvPr/>
        </p:nvSpPr>
        <p:spPr>
          <a:xfrm>
            <a:off x="4081735" y="123525"/>
            <a:ext cx="1398337" cy="1003837"/>
          </a:xfrm>
          <a:prstGeom prst="flowChartDecision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El </a:t>
            </a:r>
            <a:r>
              <a:rPr lang="es-MX" sz="900" b="1" dirty="0">
                <a:solidFill>
                  <a:schemeClr val="tx1"/>
                </a:solidFill>
              </a:rPr>
              <a:t>c</a:t>
            </a:r>
            <a:r>
              <a:rPr lang="es-MX" sz="900" b="1" dirty="0" smtClean="0">
                <a:solidFill>
                  <a:schemeClr val="tx1"/>
                </a:solidFill>
              </a:rPr>
              <a:t>iudadano aclaró</a:t>
            </a:r>
            <a:endParaRPr lang="es-MX" sz="900" b="1" dirty="0">
              <a:solidFill>
                <a:schemeClr val="tx1"/>
              </a:solidFill>
            </a:endParaRPr>
          </a:p>
        </p:txBody>
      </p:sp>
      <p:cxnSp>
        <p:nvCxnSpPr>
          <p:cNvPr id="46" name="Conector recto de flecha 45"/>
          <p:cNvCxnSpPr>
            <a:stCxn id="43" idx="3"/>
            <a:endCxn id="45" idx="1"/>
          </p:cNvCxnSpPr>
          <p:nvPr/>
        </p:nvCxnSpPr>
        <p:spPr>
          <a:xfrm>
            <a:off x="3967495" y="625443"/>
            <a:ext cx="11424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>
            <a:stCxn id="45" idx="3"/>
            <a:endCxn id="44" idx="1"/>
          </p:cNvCxnSpPr>
          <p:nvPr/>
        </p:nvCxnSpPr>
        <p:spPr>
          <a:xfrm>
            <a:off x="5480072" y="625444"/>
            <a:ext cx="598158" cy="6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rminador 60"/>
          <p:cNvSpPr/>
          <p:nvPr/>
        </p:nvSpPr>
        <p:spPr>
          <a:xfrm>
            <a:off x="3608237" y="5110000"/>
            <a:ext cx="622797" cy="290031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Final</a:t>
            </a:r>
            <a:endParaRPr lang="es-MX" sz="1000" dirty="0"/>
          </a:p>
        </p:txBody>
      </p:sp>
      <p:sp>
        <p:nvSpPr>
          <p:cNvPr id="62" name="Proceso predefinido 61"/>
          <p:cNvSpPr/>
          <p:nvPr/>
        </p:nvSpPr>
        <p:spPr>
          <a:xfrm>
            <a:off x="5685991" y="1584597"/>
            <a:ext cx="1467760" cy="520123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Respuesta del SPH a los Turnos</a:t>
            </a:r>
            <a:endParaRPr lang="es-MX" sz="800" dirty="0">
              <a:solidFill>
                <a:srgbClr val="00B0F0"/>
              </a:solidFill>
            </a:endParaRPr>
          </a:p>
        </p:txBody>
      </p:sp>
      <p:cxnSp>
        <p:nvCxnSpPr>
          <p:cNvPr id="69" name="Conector angular 68"/>
          <p:cNvCxnSpPr>
            <a:stCxn id="360" idx="0"/>
            <a:endCxn id="43" idx="1"/>
          </p:cNvCxnSpPr>
          <p:nvPr/>
        </p:nvCxnSpPr>
        <p:spPr>
          <a:xfrm rot="5400000" flipH="1" flipV="1">
            <a:off x="1712638" y="783805"/>
            <a:ext cx="1029019" cy="71229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Documento 70"/>
          <p:cNvSpPr/>
          <p:nvPr/>
        </p:nvSpPr>
        <p:spPr>
          <a:xfrm>
            <a:off x="7345924" y="1386577"/>
            <a:ext cx="1512168" cy="916162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s-MX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8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Entrega </a:t>
            </a: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de Información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Respuesta u orientación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Incompetencia</a:t>
            </a:r>
            <a:endParaRPr lang="es-MX" sz="8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No </a:t>
            </a: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obran archivos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Requiere pago</a:t>
            </a:r>
          </a:p>
          <a:p>
            <a:pPr algn="ctr"/>
            <a:endParaRPr lang="es-MX" dirty="0">
              <a:solidFill>
                <a:srgbClr val="00B0F0"/>
              </a:solidFill>
            </a:endParaRPr>
          </a:p>
        </p:txBody>
      </p:sp>
      <p:cxnSp>
        <p:nvCxnSpPr>
          <p:cNvPr id="75" name="Conector angular 74"/>
          <p:cNvCxnSpPr>
            <a:stCxn id="28" idx="0"/>
            <a:endCxn id="360" idx="2"/>
          </p:cNvCxnSpPr>
          <p:nvPr/>
        </p:nvCxnSpPr>
        <p:spPr>
          <a:xfrm rot="16200000" flipV="1">
            <a:off x="1526085" y="2364004"/>
            <a:ext cx="689830" cy="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/>
          <p:cNvCxnSpPr>
            <a:stCxn id="28" idx="3"/>
            <a:endCxn id="9" idx="1"/>
          </p:cNvCxnSpPr>
          <p:nvPr/>
        </p:nvCxnSpPr>
        <p:spPr>
          <a:xfrm flipV="1">
            <a:off x="2651635" y="3171771"/>
            <a:ext cx="608010" cy="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angular 79"/>
          <p:cNvCxnSpPr>
            <a:stCxn id="28" idx="2"/>
          </p:cNvCxnSpPr>
          <p:nvPr/>
        </p:nvCxnSpPr>
        <p:spPr>
          <a:xfrm rot="16200000" flipH="1">
            <a:off x="2395872" y="3110214"/>
            <a:ext cx="370543" cy="14202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angular 81"/>
          <p:cNvCxnSpPr>
            <a:stCxn id="15" idx="3"/>
            <a:endCxn id="62" idx="1"/>
          </p:cNvCxnSpPr>
          <p:nvPr/>
        </p:nvCxnSpPr>
        <p:spPr>
          <a:xfrm flipV="1">
            <a:off x="5392971" y="1844659"/>
            <a:ext cx="293020" cy="186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angular 85"/>
          <p:cNvCxnSpPr>
            <a:stCxn id="62" idx="3"/>
            <a:endCxn id="71" idx="1"/>
          </p:cNvCxnSpPr>
          <p:nvPr/>
        </p:nvCxnSpPr>
        <p:spPr>
          <a:xfrm flipV="1">
            <a:off x="7153751" y="1844658"/>
            <a:ext cx="192173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angular 128"/>
          <p:cNvCxnSpPr>
            <a:stCxn id="45" idx="2"/>
            <a:endCxn id="15" idx="0"/>
          </p:cNvCxnSpPr>
          <p:nvPr/>
        </p:nvCxnSpPr>
        <p:spPr>
          <a:xfrm rot="5400000">
            <a:off x="4615551" y="1292715"/>
            <a:ext cx="330706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Decisión 134"/>
          <p:cNvSpPr/>
          <p:nvPr/>
        </p:nvSpPr>
        <p:spPr>
          <a:xfrm>
            <a:off x="5996112" y="3011907"/>
            <a:ext cx="1384200" cy="926166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El ciudadano esta conforme</a:t>
            </a:r>
            <a:endParaRPr lang="es-MX" sz="900" b="1" dirty="0">
              <a:solidFill>
                <a:schemeClr val="tx1"/>
              </a:solidFill>
            </a:endParaRPr>
          </a:p>
        </p:txBody>
      </p:sp>
      <p:cxnSp>
        <p:nvCxnSpPr>
          <p:cNvPr id="137" name="Conector angular 136"/>
          <p:cNvCxnSpPr>
            <a:stCxn id="9" idx="3"/>
            <a:endCxn id="135" idx="1"/>
          </p:cNvCxnSpPr>
          <p:nvPr/>
        </p:nvCxnSpPr>
        <p:spPr>
          <a:xfrm>
            <a:off x="4852873" y="3171771"/>
            <a:ext cx="1143239" cy="30321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angular 138"/>
          <p:cNvCxnSpPr>
            <a:endCxn id="135" idx="1"/>
          </p:cNvCxnSpPr>
          <p:nvPr/>
        </p:nvCxnSpPr>
        <p:spPr>
          <a:xfrm flipV="1">
            <a:off x="4759046" y="3474990"/>
            <a:ext cx="1237066" cy="530639"/>
          </a:xfrm>
          <a:prstGeom prst="bentConnector3">
            <a:avLst>
              <a:gd name="adj1" fmla="val 5457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Proceso alternativo 139"/>
          <p:cNvSpPr/>
          <p:nvPr/>
        </p:nvSpPr>
        <p:spPr>
          <a:xfrm>
            <a:off x="7669109" y="3340186"/>
            <a:ext cx="1452885" cy="269608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Recurso de Revisión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45" name="Terminador 144"/>
          <p:cNvSpPr/>
          <p:nvPr/>
        </p:nvSpPr>
        <p:spPr>
          <a:xfrm>
            <a:off x="6376813" y="4691734"/>
            <a:ext cx="622797" cy="290031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Final</a:t>
            </a:r>
            <a:endParaRPr lang="es-MX" sz="1000" dirty="0"/>
          </a:p>
        </p:txBody>
      </p:sp>
      <p:sp>
        <p:nvSpPr>
          <p:cNvPr id="150" name="CuadroTexto 149"/>
          <p:cNvSpPr txBox="1"/>
          <p:nvPr/>
        </p:nvSpPr>
        <p:spPr>
          <a:xfrm>
            <a:off x="4592233" y="1141062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cxnSp>
        <p:nvCxnSpPr>
          <p:cNvPr id="152" name="Conector angular 151"/>
          <p:cNvCxnSpPr>
            <a:endCxn id="62" idx="2"/>
          </p:cNvCxnSpPr>
          <p:nvPr/>
        </p:nvCxnSpPr>
        <p:spPr>
          <a:xfrm>
            <a:off x="3275497" y="1866514"/>
            <a:ext cx="3144374" cy="238206"/>
          </a:xfrm>
          <a:prstGeom prst="bentConnector4">
            <a:avLst>
              <a:gd name="adj1" fmla="val 242"/>
              <a:gd name="adj2" fmla="val 2537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CuadroTexto 156"/>
          <p:cNvSpPr txBox="1"/>
          <p:nvPr/>
        </p:nvSpPr>
        <p:spPr>
          <a:xfrm>
            <a:off x="2450537" y="4430824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cxnSp>
        <p:nvCxnSpPr>
          <p:cNvPr id="162" name="Conector angular 161"/>
          <p:cNvCxnSpPr>
            <a:stCxn id="14" idx="0"/>
            <a:endCxn id="28" idx="1"/>
          </p:cNvCxnSpPr>
          <p:nvPr/>
        </p:nvCxnSpPr>
        <p:spPr>
          <a:xfrm rot="16200000" flipV="1">
            <a:off x="1030700" y="3231668"/>
            <a:ext cx="1555567" cy="1436237"/>
          </a:xfrm>
          <a:prstGeom prst="bentConnector4">
            <a:avLst>
              <a:gd name="adj1" fmla="val 35115"/>
              <a:gd name="adj2" fmla="val 1102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CuadroTexto 167"/>
          <p:cNvSpPr txBox="1"/>
          <p:nvPr/>
        </p:nvSpPr>
        <p:spPr>
          <a:xfrm>
            <a:off x="1581576" y="5017240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sp>
        <p:nvSpPr>
          <p:cNvPr id="169" name="CuadroTexto 168"/>
          <p:cNvSpPr txBox="1"/>
          <p:nvPr/>
        </p:nvSpPr>
        <p:spPr>
          <a:xfrm>
            <a:off x="1862736" y="3691852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sp>
        <p:nvSpPr>
          <p:cNvPr id="170" name="CuadroTexto 169"/>
          <p:cNvSpPr txBox="1"/>
          <p:nvPr/>
        </p:nvSpPr>
        <p:spPr>
          <a:xfrm>
            <a:off x="3838871" y="314434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sp>
        <p:nvSpPr>
          <p:cNvPr id="171" name="CuadroTexto 170"/>
          <p:cNvSpPr txBox="1"/>
          <p:nvPr/>
        </p:nvSpPr>
        <p:spPr>
          <a:xfrm>
            <a:off x="6683689" y="4318203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sp>
        <p:nvSpPr>
          <p:cNvPr id="172" name="CuadroTexto 171"/>
          <p:cNvSpPr txBox="1"/>
          <p:nvPr/>
        </p:nvSpPr>
        <p:spPr>
          <a:xfrm>
            <a:off x="7260127" y="3200269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sp>
        <p:nvSpPr>
          <p:cNvPr id="173" name="CuadroTexto 172"/>
          <p:cNvSpPr txBox="1"/>
          <p:nvPr/>
        </p:nvSpPr>
        <p:spPr>
          <a:xfrm>
            <a:off x="3185348" y="5024877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sp>
        <p:nvSpPr>
          <p:cNvPr id="174" name="CuadroTexto 173"/>
          <p:cNvSpPr txBox="1"/>
          <p:nvPr/>
        </p:nvSpPr>
        <p:spPr>
          <a:xfrm>
            <a:off x="5394975" y="340388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sp>
        <p:nvSpPr>
          <p:cNvPr id="175" name="CuadroTexto 174"/>
          <p:cNvSpPr txBox="1"/>
          <p:nvPr/>
        </p:nvSpPr>
        <p:spPr>
          <a:xfrm>
            <a:off x="3263017" y="1030334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cxnSp>
        <p:nvCxnSpPr>
          <p:cNvPr id="177" name="Conector angular 176"/>
          <p:cNvCxnSpPr>
            <a:stCxn id="43" idx="2"/>
            <a:endCxn id="15" idx="1"/>
          </p:cNvCxnSpPr>
          <p:nvPr/>
        </p:nvCxnSpPr>
        <p:spPr>
          <a:xfrm rot="16200000" flipH="1">
            <a:off x="3343115" y="1020806"/>
            <a:ext cx="758001" cy="8934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ector angular 178"/>
          <p:cNvCxnSpPr>
            <a:stCxn id="15" idx="2"/>
            <a:endCxn id="62" idx="2"/>
          </p:cNvCxnSpPr>
          <p:nvPr/>
        </p:nvCxnSpPr>
        <p:spPr>
          <a:xfrm rot="5400000" flipH="1" flipV="1">
            <a:off x="5535254" y="1350369"/>
            <a:ext cx="130265" cy="1638968"/>
          </a:xfrm>
          <a:prstGeom prst="bentConnector3">
            <a:avLst>
              <a:gd name="adj1" fmla="val -1754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CuadroTexto 179"/>
          <p:cNvSpPr txBox="1"/>
          <p:nvPr/>
        </p:nvSpPr>
        <p:spPr>
          <a:xfrm>
            <a:off x="4826656" y="2183906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sp>
        <p:nvSpPr>
          <p:cNvPr id="181" name="CuadroTexto 180"/>
          <p:cNvSpPr txBox="1"/>
          <p:nvPr/>
        </p:nvSpPr>
        <p:spPr>
          <a:xfrm>
            <a:off x="2718370" y="2964146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cxnSp>
        <p:nvCxnSpPr>
          <p:cNvPr id="183" name="Conector angular 182"/>
          <p:cNvCxnSpPr/>
          <p:nvPr/>
        </p:nvCxnSpPr>
        <p:spPr>
          <a:xfrm rot="16200000" flipV="1">
            <a:off x="630028" y="4458523"/>
            <a:ext cx="666134" cy="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CuadroTexto 183"/>
          <p:cNvSpPr txBox="1"/>
          <p:nvPr/>
        </p:nvSpPr>
        <p:spPr>
          <a:xfrm>
            <a:off x="923838" y="4489436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cxnSp>
        <p:nvCxnSpPr>
          <p:cNvPr id="215" name="Conector recto de flecha 214"/>
          <p:cNvCxnSpPr>
            <a:stCxn id="135" idx="3"/>
          </p:cNvCxnSpPr>
          <p:nvPr/>
        </p:nvCxnSpPr>
        <p:spPr>
          <a:xfrm>
            <a:off x="7380312" y="3474990"/>
            <a:ext cx="274703" cy="2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ector recto de flecha 216"/>
          <p:cNvCxnSpPr>
            <a:stCxn id="135" idx="2"/>
            <a:endCxn id="145" idx="0"/>
          </p:cNvCxnSpPr>
          <p:nvPr/>
        </p:nvCxnSpPr>
        <p:spPr>
          <a:xfrm>
            <a:off x="6688212" y="3938073"/>
            <a:ext cx="0" cy="753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ector angular 239"/>
          <p:cNvCxnSpPr>
            <a:stCxn id="71" idx="2"/>
            <a:endCxn id="135" idx="0"/>
          </p:cNvCxnSpPr>
          <p:nvPr/>
        </p:nvCxnSpPr>
        <p:spPr>
          <a:xfrm rot="5400000">
            <a:off x="7010242" y="1920141"/>
            <a:ext cx="769736" cy="14137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" name="Proceso 359"/>
          <p:cNvSpPr/>
          <p:nvPr/>
        </p:nvSpPr>
        <p:spPr>
          <a:xfrm>
            <a:off x="1447974" y="1654462"/>
            <a:ext cx="846049" cy="364628"/>
          </a:xfrm>
          <a:prstGeom prst="flowChartProcess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Turno a SPH</a:t>
            </a:r>
            <a:endParaRPr lang="es-MX" sz="900" b="1" dirty="0"/>
          </a:p>
        </p:txBody>
      </p:sp>
      <p:sp>
        <p:nvSpPr>
          <p:cNvPr id="383" name="CuadroTexto 382"/>
          <p:cNvSpPr txBox="1"/>
          <p:nvPr/>
        </p:nvSpPr>
        <p:spPr>
          <a:xfrm>
            <a:off x="1830433" y="2442996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1827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ecisión 5"/>
          <p:cNvSpPr/>
          <p:nvPr/>
        </p:nvSpPr>
        <p:spPr>
          <a:xfrm>
            <a:off x="290419" y="4807767"/>
            <a:ext cx="1384200" cy="926166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900" b="1" dirty="0" smtClean="0">
                <a:solidFill>
                  <a:schemeClr val="tx1"/>
                </a:solidFill>
              </a:rPr>
              <a:t>Aclaración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9" name="Documento 8"/>
          <p:cNvSpPr/>
          <p:nvPr/>
        </p:nvSpPr>
        <p:spPr>
          <a:xfrm>
            <a:off x="3259645" y="2785181"/>
            <a:ext cx="1593228" cy="77318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s-MX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8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Entrega </a:t>
            </a: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de Información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Respuesta u orientación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Incompetencia</a:t>
            </a:r>
            <a:endParaRPr lang="es-MX" sz="8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Requiere </a:t>
            </a: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pago</a:t>
            </a:r>
          </a:p>
          <a:p>
            <a:pPr algn="ctr"/>
            <a:endParaRPr lang="es-MX" dirty="0">
              <a:solidFill>
                <a:srgbClr val="00B0F0"/>
              </a:solidFill>
            </a:endParaRPr>
          </a:p>
        </p:txBody>
      </p:sp>
      <p:sp>
        <p:nvSpPr>
          <p:cNvPr id="10" name="Proceso predefinido 9"/>
          <p:cNvSpPr/>
          <p:nvPr/>
        </p:nvSpPr>
        <p:spPr>
          <a:xfrm>
            <a:off x="3268607" y="3724383"/>
            <a:ext cx="1467760" cy="520123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Clasificación </a:t>
            </a: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reservada </a:t>
            </a: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o </a:t>
            </a: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confidencial o inexistencia</a:t>
            </a:r>
            <a:endParaRPr lang="es-MX" sz="800" dirty="0">
              <a:solidFill>
                <a:srgbClr val="00B0F0"/>
              </a:solidFill>
            </a:endParaRPr>
          </a:p>
          <a:p>
            <a:pPr algn="ctr"/>
            <a:endParaRPr lang="es-MX" sz="800" dirty="0">
              <a:solidFill>
                <a:srgbClr val="00B0F0"/>
              </a:solidFill>
            </a:endParaRPr>
          </a:p>
        </p:txBody>
      </p:sp>
      <p:sp>
        <p:nvSpPr>
          <p:cNvPr id="13" name="Proceso alternativo 12"/>
          <p:cNvSpPr/>
          <p:nvPr/>
        </p:nvSpPr>
        <p:spPr>
          <a:xfrm>
            <a:off x="49468" y="3025358"/>
            <a:ext cx="786355" cy="292826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Solicitud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4" name="Decisión 13"/>
          <p:cNvSpPr/>
          <p:nvPr/>
        </p:nvSpPr>
        <p:spPr>
          <a:xfrm>
            <a:off x="1830433" y="4727570"/>
            <a:ext cx="1392335" cy="1086561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El ciudadano aclaró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15" name="Decisión 14"/>
          <p:cNvSpPr/>
          <p:nvPr/>
        </p:nvSpPr>
        <p:spPr>
          <a:xfrm>
            <a:off x="4168835" y="1458068"/>
            <a:ext cx="1224136" cy="776917"/>
          </a:xfrm>
          <a:prstGeom prst="flowChartDecision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900" b="1" dirty="0" smtClean="0">
                <a:solidFill>
                  <a:schemeClr val="tx1"/>
                </a:solidFill>
              </a:rPr>
              <a:t>Prorroga</a:t>
            </a:r>
            <a:endParaRPr lang="es-MX" sz="900" b="1" dirty="0">
              <a:solidFill>
                <a:schemeClr val="tx1"/>
              </a:solidFill>
            </a:endParaRPr>
          </a:p>
        </p:txBody>
      </p:sp>
      <p:cxnSp>
        <p:nvCxnSpPr>
          <p:cNvPr id="19" name="Conector angular 18"/>
          <p:cNvCxnSpPr>
            <a:stCxn id="13" idx="2"/>
            <a:endCxn id="6" idx="1"/>
          </p:cNvCxnSpPr>
          <p:nvPr/>
        </p:nvCxnSpPr>
        <p:spPr>
          <a:xfrm rot="5400000">
            <a:off x="-609800" y="4218404"/>
            <a:ext cx="1952666" cy="152227"/>
          </a:xfrm>
          <a:prstGeom prst="bentConnector4">
            <a:avLst>
              <a:gd name="adj1" fmla="val 38142"/>
              <a:gd name="adj2" fmla="val 10132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6" idx="3"/>
            <a:endCxn id="14" idx="1"/>
          </p:cNvCxnSpPr>
          <p:nvPr/>
        </p:nvCxnSpPr>
        <p:spPr>
          <a:xfrm>
            <a:off x="1674619" y="5270850"/>
            <a:ext cx="15581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14" idx="3"/>
          </p:cNvCxnSpPr>
          <p:nvPr/>
        </p:nvCxnSpPr>
        <p:spPr>
          <a:xfrm flipV="1">
            <a:off x="3222768" y="5256071"/>
            <a:ext cx="385469" cy="14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13" idx="3"/>
            <a:endCxn id="28" idx="1"/>
          </p:cNvCxnSpPr>
          <p:nvPr/>
        </p:nvCxnSpPr>
        <p:spPr>
          <a:xfrm>
            <a:off x="835823" y="3171771"/>
            <a:ext cx="254541" cy="2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ecisión 27"/>
          <p:cNvSpPr/>
          <p:nvPr/>
        </p:nvSpPr>
        <p:spPr>
          <a:xfrm>
            <a:off x="1090364" y="2708920"/>
            <a:ext cx="1561271" cy="926166"/>
          </a:xfrm>
          <a:prstGeom prst="flowChartDecision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Se tiene respuesta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43" name="Decisión 42"/>
          <p:cNvSpPr/>
          <p:nvPr/>
        </p:nvSpPr>
        <p:spPr>
          <a:xfrm>
            <a:off x="2583295" y="162360"/>
            <a:ext cx="1384200" cy="926166"/>
          </a:xfrm>
          <a:prstGeom prst="flowChartDecision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900" b="1" dirty="0" smtClean="0">
                <a:solidFill>
                  <a:schemeClr val="tx1"/>
                </a:solidFill>
              </a:rPr>
              <a:t>Aclaración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44" name="Terminador 43"/>
          <p:cNvSpPr/>
          <p:nvPr/>
        </p:nvSpPr>
        <p:spPr>
          <a:xfrm>
            <a:off x="6078230" y="486454"/>
            <a:ext cx="622797" cy="290031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Final</a:t>
            </a:r>
            <a:endParaRPr lang="es-MX" sz="1000" dirty="0"/>
          </a:p>
        </p:txBody>
      </p:sp>
      <p:sp>
        <p:nvSpPr>
          <p:cNvPr id="45" name="Decisión 44"/>
          <p:cNvSpPr/>
          <p:nvPr/>
        </p:nvSpPr>
        <p:spPr>
          <a:xfrm>
            <a:off x="4081735" y="123525"/>
            <a:ext cx="1398337" cy="1003837"/>
          </a:xfrm>
          <a:prstGeom prst="flowChartDecision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El </a:t>
            </a:r>
            <a:r>
              <a:rPr lang="es-MX" sz="900" b="1" dirty="0">
                <a:solidFill>
                  <a:schemeClr val="tx1"/>
                </a:solidFill>
              </a:rPr>
              <a:t>c</a:t>
            </a:r>
            <a:r>
              <a:rPr lang="es-MX" sz="900" b="1" dirty="0" smtClean="0">
                <a:solidFill>
                  <a:schemeClr val="tx1"/>
                </a:solidFill>
              </a:rPr>
              <a:t>iudadano aclaró</a:t>
            </a:r>
            <a:endParaRPr lang="es-MX" sz="900" b="1" dirty="0">
              <a:solidFill>
                <a:schemeClr val="tx1"/>
              </a:solidFill>
            </a:endParaRPr>
          </a:p>
        </p:txBody>
      </p:sp>
      <p:cxnSp>
        <p:nvCxnSpPr>
          <p:cNvPr id="46" name="Conector recto de flecha 45"/>
          <p:cNvCxnSpPr>
            <a:stCxn id="43" idx="3"/>
            <a:endCxn id="45" idx="1"/>
          </p:cNvCxnSpPr>
          <p:nvPr/>
        </p:nvCxnSpPr>
        <p:spPr>
          <a:xfrm>
            <a:off x="3967495" y="625443"/>
            <a:ext cx="114240" cy="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>
            <a:stCxn id="45" idx="3"/>
            <a:endCxn id="44" idx="1"/>
          </p:cNvCxnSpPr>
          <p:nvPr/>
        </p:nvCxnSpPr>
        <p:spPr>
          <a:xfrm>
            <a:off x="5480072" y="625444"/>
            <a:ext cx="598158" cy="602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rminador 60"/>
          <p:cNvSpPr/>
          <p:nvPr/>
        </p:nvSpPr>
        <p:spPr>
          <a:xfrm>
            <a:off x="3608237" y="5110000"/>
            <a:ext cx="622797" cy="290031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Final</a:t>
            </a:r>
            <a:endParaRPr lang="es-MX" sz="1000" dirty="0"/>
          </a:p>
        </p:txBody>
      </p:sp>
      <p:sp>
        <p:nvSpPr>
          <p:cNvPr id="62" name="Proceso predefinido 61"/>
          <p:cNvSpPr/>
          <p:nvPr/>
        </p:nvSpPr>
        <p:spPr>
          <a:xfrm>
            <a:off x="5685991" y="1584597"/>
            <a:ext cx="1467760" cy="520123"/>
          </a:xfrm>
          <a:prstGeom prst="flowChartPredefinedProcess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Respuesta del SPH a los Turnos</a:t>
            </a:r>
            <a:endParaRPr lang="es-MX" sz="800" dirty="0">
              <a:solidFill>
                <a:srgbClr val="00B0F0"/>
              </a:solidFill>
            </a:endParaRPr>
          </a:p>
        </p:txBody>
      </p:sp>
      <p:cxnSp>
        <p:nvCxnSpPr>
          <p:cNvPr id="69" name="Conector angular 68"/>
          <p:cNvCxnSpPr>
            <a:stCxn id="360" idx="0"/>
            <a:endCxn id="43" idx="1"/>
          </p:cNvCxnSpPr>
          <p:nvPr/>
        </p:nvCxnSpPr>
        <p:spPr>
          <a:xfrm rot="5400000" flipH="1" flipV="1">
            <a:off x="1712638" y="783805"/>
            <a:ext cx="1029019" cy="712296"/>
          </a:xfrm>
          <a:prstGeom prst="bentConnector2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Documento 70"/>
          <p:cNvSpPr/>
          <p:nvPr/>
        </p:nvSpPr>
        <p:spPr>
          <a:xfrm>
            <a:off x="7345924" y="1386577"/>
            <a:ext cx="1512168" cy="916162"/>
          </a:xfrm>
          <a:prstGeom prst="flowChartDocumen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s-MX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8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Entrega </a:t>
            </a: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de Información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Respuesta u orientación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Incompetencia</a:t>
            </a:r>
            <a:endParaRPr lang="es-MX" sz="8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No </a:t>
            </a: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obran archivos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800" b="1" dirty="0">
                <a:solidFill>
                  <a:schemeClr val="tx2">
                    <a:lumMod val="50000"/>
                  </a:schemeClr>
                </a:solidFill>
              </a:rPr>
              <a:t>Requiere pago</a:t>
            </a:r>
          </a:p>
          <a:p>
            <a:pPr algn="ctr"/>
            <a:endParaRPr lang="es-MX" dirty="0">
              <a:solidFill>
                <a:srgbClr val="00B0F0"/>
              </a:solidFill>
            </a:endParaRPr>
          </a:p>
        </p:txBody>
      </p:sp>
      <p:cxnSp>
        <p:nvCxnSpPr>
          <p:cNvPr id="75" name="Conector angular 74"/>
          <p:cNvCxnSpPr>
            <a:stCxn id="28" idx="0"/>
            <a:endCxn id="360" idx="2"/>
          </p:cNvCxnSpPr>
          <p:nvPr/>
        </p:nvCxnSpPr>
        <p:spPr>
          <a:xfrm rot="16200000" flipV="1">
            <a:off x="1526085" y="2364004"/>
            <a:ext cx="689830" cy="1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/>
          <p:cNvCxnSpPr>
            <a:stCxn id="28" idx="3"/>
            <a:endCxn id="9" idx="1"/>
          </p:cNvCxnSpPr>
          <p:nvPr/>
        </p:nvCxnSpPr>
        <p:spPr>
          <a:xfrm flipV="1">
            <a:off x="2651635" y="3171771"/>
            <a:ext cx="608010" cy="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angular 79"/>
          <p:cNvCxnSpPr>
            <a:stCxn id="28" idx="2"/>
          </p:cNvCxnSpPr>
          <p:nvPr/>
        </p:nvCxnSpPr>
        <p:spPr>
          <a:xfrm rot="16200000" flipH="1">
            <a:off x="2395872" y="3110214"/>
            <a:ext cx="370543" cy="14202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angular 81"/>
          <p:cNvCxnSpPr>
            <a:stCxn id="15" idx="3"/>
            <a:endCxn id="62" idx="1"/>
          </p:cNvCxnSpPr>
          <p:nvPr/>
        </p:nvCxnSpPr>
        <p:spPr>
          <a:xfrm flipV="1">
            <a:off x="5392971" y="1844659"/>
            <a:ext cx="293020" cy="186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angular 85"/>
          <p:cNvCxnSpPr>
            <a:stCxn id="62" idx="3"/>
            <a:endCxn id="71" idx="1"/>
          </p:cNvCxnSpPr>
          <p:nvPr/>
        </p:nvCxnSpPr>
        <p:spPr>
          <a:xfrm flipV="1">
            <a:off x="7153751" y="1844658"/>
            <a:ext cx="192173" cy="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angular 128"/>
          <p:cNvCxnSpPr>
            <a:stCxn id="45" idx="2"/>
            <a:endCxn id="15" idx="0"/>
          </p:cNvCxnSpPr>
          <p:nvPr/>
        </p:nvCxnSpPr>
        <p:spPr>
          <a:xfrm rot="5400000">
            <a:off x="4615551" y="1292715"/>
            <a:ext cx="330706" cy="1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Decisión 134"/>
          <p:cNvSpPr/>
          <p:nvPr/>
        </p:nvSpPr>
        <p:spPr>
          <a:xfrm>
            <a:off x="5996112" y="3011907"/>
            <a:ext cx="1384200" cy="926166"/>
          </a:xfrm>
          <a:prstGeom prst="flowChartDecision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El ciudadano esta conforme</a:t>
            </a:r>
            <a:endParaRPr lang="es-MX" sz="900" b="1" dirty="0">
              <a:solidFill>
                <a:schemeClr val="tx1"/>
              </a:solidFill>
            </a:endParaRPr>
          </a:p>
        </p:txBody>
      </p:sp>
      <p:cxnSp>
        <p:nvCxnSpPr>
          <p:cNvPr id="137" name="Conector angular 136"/>
          <p:cNvCxnSpPr>
            <a:stCxn id="9" idx="3"/>
            <a:endCxn id="135" idx="1"/>
          </p:cNvCxnSpPr>
          <p:nvPr/>
        </p:nvCxnSpPr>
        <p:spPr>
          <a:xfrm>
            <a:off x="4852873" y="3171771"/>
            <a:ext cx="1143239" cy="30321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angular 138"/>
          <p:cNvCxnSpPr>
            <a:endCxn id="135" idx="1"/>
          </p:cNvCxnSpPr>
          <p:nvPr/>
        </p:nvCxnSpPr>
        <p:spPr>
          <a:xfrm flipV="1">
            <a:off x="4759046" y="3474990"/>
            <a:ext cx="1237066" cy="530639"/>
          </a:xfrm>
          <a:prstGeom prst="bentConnector3">
            <a:avLst>
              <a:gd name="adj1" fmla="val 5457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Proceso alternativo 139"/>
          <p:cNvSpPr/>
          <p:nvPr/>
        </p:nvSpPr>
        <p:spPr>
          <a:xfrm>
            <a:off x="7669109" y="3340186"/>
            <a:ext cx="1452885" cy="269608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Recurso de Revisión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45" name="Terminador 144"/>
          <p:cNvSpPr/>
          <p:nvPr/>
        </p:nvSpPr>
        <p:spPr>
          <a:xfrm>
            <a:off x="6376813" y="4691734"/>
            <a:ext cx="622797" cy="290031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Final</a:t>
            </a:r>
            <a:endParaRPr lang="es-MX" sz="1000" dirty="0"/>
          </a:p>
        </p:txBody>
      </p:sp>
      <p:sp>
        <p:nvSpPr>
          <p:cNvPr id="150" name="CuadroTexto 149"/>
          <p:cNvSpPr txBox="1"/>
          <p:nvPr/>
        </p:nvSpPr>
        <p:spPr>
          <a:xfrm>
            <a:off x="4592233" y="1141062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cxnSp>
        <p:nvCxnSpPr>
          <p:cNvPr id="152" name="Conector angular 151"/>
          <p:cNvCxnSpPr>
            <a:endCxn id="62" idx="2"/>
          </p:cNvCxnSpPr>
          <p:nvPr/>
        </p:nvCxnSpPr>
        <p:spPr>
          <a:xfrm>
            <a:off x="3275497" y="1866514"/>
            <a:ext cx="3144374" cy="238206"/>
          </a:xfrm>
          <a:prstGeom prst="bentConnector4">
            <a:avLst>
              <a:gd name="adj1" fmla="val 242"/>
              <a:gd name="adj2" fmla="val 253717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CuadroTexto 156"/>
          <p:cNvSpPr txBox="1"/>
          <p:nvPr/>
        </p:nvSpPr>
        <p:spPr>
          <a:xfrm>
            <a:off x="2450537" y="4430824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cxnSp>
        <p:nvCxnSpPr>
          <p:cNvPr id="162" name="Conector angular 161"/>
          <p:cNvCxnSpPr>
            <a:stCxn id="14" idx="0"/>
            <a:endCxn id="28" idx="1"/>
          </p:cNvCxnSpPr>
          <p:nvPr/>
        </p:nvCxnSpPr>
        <p:spPr>
          <a:xfrm rot="16200000" flipV="1">
            <a:off x="1030700" y="3231668"/>
            <a:ext cx="1555567" cy="1436237"/>
          </a:xfrm>
          <a:prstGeom prst="bentConnector4">
            <a:avLst>
              <a:gd name="adj1" fmla="val 35115"/>
              <a:gd name="adj2" fmla="val 110283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CuadroTexto 167"/>
          <p:cNvSpPr txBox="1"/>
          <p:nvPr/>
        </p:nvSpPr>
        <p:spPr>
          <a:xfrm>
            <a:off x="1581576" y="5017240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sp>
        <p:nvSpPr>
          <p:cNvPr id="169" name="CuadroTexto 168"/>
          <p:cNvSpPr txBox="1"/>
          <p:nvPr/>
        </p:nvSpPr>
        <p:spPr>
          <a:xfrm>
            <a:off x="1862736" y="3691852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sp>
        <p:nvSpPr>
          <p:cNvPr id="170" name="CuadroTexto 169"/>
          <p:cNvSpPr txBox="1"/>
          <p:nvPr/>
        </p:nvSpPr>
        <p:spPr>
          <a:xfrm>
            <a:off x="3838871" y="314434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sp>
        <p:nvSpPr>
          <p:cNvPr id="171" name="CuadroTexto 170"/>
          <p:cNvSpPr txBox="1"/>
          <p:nvPr/>
        </p:nvSpPr>
        <p:spPr>
          <a:xfrm>
            <a:off x="6683689" y="4318203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sp>
        <p:nvSpPr>
          <p:cNvPr id="172" name="CuadroTexto 171"/>
          <p:cNvSpPr txBox="1"/>
          <p:nvPr/>
        </p:nvSpPr>
        <p:spPr>
          <a:xfrm>
            <a:off x="7260127" y="3200269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sp>
        <p:nvSpPr>
          <p:cNvPr id="173" name="CuadroTexto 172"/>
          <p:cNvSpPr txBox="1"/>
          <p:nvPr/>
        </p:nvSpPr>
        <p:spPr>
          <a:xfrm>
            <a:off x="3185348" y="5024877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sp>
        <p:nvSpPr>
          <p:cNvPr id="174" name="CuadroTexto 173"/>
          <p:cNvSpPr txBox="1"/>
          <p:nvPr/>
        </p:nvSpPr>
        <p:spPr>
          <a:xfrm>
            <a:off x="5394975" y="340388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sp>
        <p:nvSpPr>
          <p:cNvPr id="175" name="CuadroTexto 174"/>
          <p:cNvSpPr txBox="1"/>
          <p:nvPr/>
        </p:nvSpPr>
        <p:spPr>
          <a:xfrm>
            <a:off x="3263017" y="1030334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cxnSp>
        <p:nvCxnSpPr>
          <p:cNvPr id="177" name="Conector angular 176"/>
          <p:cNvCxnSpPr>
            <a:stCxn id="43" idx="2"/>
            <a:endCxn id="15" idx="1"/>
          </p:cNvCxnSpPr>
          <p:nvPr/>
        </p:nvCxnSpPr>
        <p:spPr>
          <a:xfrm rot="16200000" flipH="1">
            <a:off x="3343115" y="1020806"/>
            <a:ext cx="758001" cy="89344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ector angular 178"/>
          <p:cNvCxnSpPr>
            <a:stCxn id="15" idx="2"/>
            <a:endCxn id="62" idx="2"/>
          </p:cNvCxnSpPr>
          <p:nvPr/>
        </p:nvCxnSpPr>
        <p:spPr>
          <a:xfrm rot="5400000" flipH="1" flipV="1">
            <a:off x="5535254" y="1350369"/>
            <a:ext cx="130265" cy="1638968"/>
          </a:xfrm>
          <a:prstGeom prst="bentConnector3">
            <a:avLst>
              <a:gd name="adj1" fmla="val -1754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CuadroTexto 179"/>
          <p:cNvSpPr txBox="1"/>
          <p:nvPr/>
        </p:nvSpPr>
        <p:spPr>
          <a:xfrm>
            <a:off x="4826656" y="2183906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sp>
        <p:nvSpPr>
          <p:cNvPr id="181" name="CuadroTexto 180"/>
          <p:cNvSpPr txBox="1"/>
          <p:nvPr/>
        </p:nvSpPr>
        <p:spPr>
          <a:xfrm>
            <a:off x="2718370" y="2964146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cxnSp>
        <p:nvCxnSpPr>
          <p:cNvPr id="183" name="Conector angular 182"/>
          <p:cNvCxnSpPr/>
          <p:nvPr/>
        </p:nvCxnSpPr>
        <p:spPr>
          <a:xfrm rot="16200000" flipV="1">
            <a:off x="630028" y="4458523"/>
            <a:ext cx="666134" cy="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CuadroTexto 183"/>
          <p:cNvSpPr txBox="1"/>
          <p:nvPr/>
        </p:nvSpPr>
        <p:spPr>
          <a:xfrm>
            <a:off x="923838" y="4489436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cxnSp>
        <p:nvCxnSpPr>
          <p:cNvPr id="215" name="Conector recto de flecha 214"/>
          <p:cNvCxnSpPr>
            <a:stCxn id="135" idx="3"/>
          </p:cNvCxnSpPr>
          <p:nvPr/>
        </p:nvCxnSpPr>
        <p:spPr>
          <a:xfrm>
            <a:off x="7380312" y="3474990"/>
            <a:ext cx="274703" cy="26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ector recto de flecha 216"/>
          <p:cNvCxnSpPr>
            <a:stCxn id="135" idx="2"/>
            <a:endCxn id="145" idx="0"/>
          </p:cNvCxnSpPr>
          <p:nvPr/>
        </p:nvCxnSpPr>
        <p:spPr>
          <a:xfrm>
            <a:off x="6688212" y="3938073"/>
            <a:ext cx="0" cy="7536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ector angular 239"/>
          <p:cNvCxnSpPr>
            <a:stCxn id="71" idx="2"/>
            <a:endCxn id="135" idx="0"/>
          </p:cNvCxnSpPr>
          <p:nvPr/>
        </p:nvCxnSpPr>
        <p:spPr>
          <a:xfrm rot="5400000">
            <a:off x="7010242" y="1920141"/>
            <a:ext cx="769736" cy="1413796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" name="Proceso 359"/>
          <p:cNvSpPr/>
          <p:nvPr/>
        </p:nvSpPr>
        <p:spPr>
          <a:xfrm>
            <a:off x="1447974" y="1654462"/>
            <a:ext cx="846049" cy="364628"/>
          </a:xfrm>
          <a:prstGeom prst="flowChartProcess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Turno a SPH</a:t>
            </a:r>
            <a:endParaRPr lang="es-MX" sz="900" b="1" dirty="0"/>
          </a:p>
        </p:txBody>
      </p:sp>
      <p:sp>
        <p:nvSpPr>
          <p:cNvPr id="383" name="CuadroTexto 382"/>
          <p:cNvSpPr txBox="1"/>
          <p:nvPr/>
        </p:nvSpPr>
        <p:spPr>
          <a:xfrm>
            <a:off x="1830433" y="2442996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23566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82144" y="326109"/>
            <a:ext cx="39034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dirty="0" smtClean="0"/>
              <a:t>¿Qué es el SAIMEX?</a:t>
            </a:r>
            <a:endParaRPr lang="es-MX" sz="3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1560" y="1412776"/>
            <a:ext cx="8072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Es el Sistema de Acceso a la Información Mexiquense (SAIMEX), el cual es administrado por el Infoem.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Facilita la recepción, trámite y seguimiento de solicitudes de información, acceso y corrección a datos personales.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El sistema se encuentra en la internet, el cual esta disponible las 24 hrs. de los 365 días del año. Solo en periodos vacacionales del Infoem se suspenden términos de Ley.</a:t>
            </a:r>
            <a:endParaRPr lang="es-MX" sz="2000" dirty="0"/>
          </a:p>
        </p:txBody>
      </p:sp>
      <p:pic>
        <p:nvPicPr>
          <p:cNvPr id="2" name="Picture 2" descr="http://www.infoem.org.mx/img/png/logoSaimex8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9439"/>
            <a:ext cx="3235355" cy="11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55776" y="404664"/>
            <a:ext cx="53727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dirty="0" smtClean="0"/>
              <a:t>¿Cómo acceder al SAIMEX?</a:t>
            </a:r>
            <a:endParaRPr lang="es-MX" sz="3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1560" y="1252056"/>
            <a:ext cx="8072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Existen diversas formas de acceder al sistema, algunas de ellas son: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b="1" dirty="0" smtClean="0"/>
              <a:t>Opción uno:</a:t>
            </a:r>
          </a:p>
          <a:p>
            <a:pPr algn="just"/>
            <a:r>
              <a:rPr lang="es-MX" sz="2000" dirty="0" smtClean="0"/>
              <a:t>Mediante la dirección en internet </a:t>
            </a:r>
            <a:r>
              <a:rPr lang="es-MX" sz="2000" u="sng" dirty="0" smtClean="0">
                <a:solidFill>
                  <a:srgbClr val="090FF5"/>
                </a:solidFill>
              </a:rPr>
              <a:t>www.saimex.org.mx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b="1" dirty="0" smtClean="0"/>
              <a:t>Opción dos:</a:t>
            </a:r>
          </a:p>
          <a:p>
            <a:pPr algn="just"/>
            <a:r>
              <a:rPr lang="es-MX" sz="2000" dirty="0" smtClean="0"/>
              <a:t>Mediante el icono situado en los sitios web institucionales y de transparencia de  cada Sujeto Obligado.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b="1" dirty="0" smtClean="0"/>
              <a:t>Opción tres:</a:t>
            </a:r>
          </a:p>
          <a:p>
            <a:pPr algn="just"/>
            <a:r>
              <a:rPr lang="es-MX" sz="2000" dirty="0" smtClean="0"/>
              <a:t>Mediante el uso de motores de búsqueda como lo son Google, </a:t>
            </a:r>
            <a:r>
              <a:rPr lang="es-MX" sz="2000" dirty="0" err="1" smtClean="0"/>
              <a:t>Yahoo</a:t>
            </a:r>
            <a:r>
              <a:rPr lang="es-MX" sz="2000" dirty="0" smtClean="0"/>
              <a:t>, </a:t>
            </a:r>
            <a:r>
              <a:rPr lang="es-MX" sz="2000" dirty="0" err="1" smtClean="0"/>
              <a:t>bing</a:t>
            </a:r>
            <a:r>
              <a:rPr lang="es-MX" sz="2000" dirty="0" smtClean="0"/>
              <a:t>, Etc.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8542" t="15000" r="39583" b="72500"/>
          <a:stretch>
            <a:fillRect/>
          </a:stretch>
        </p:blipFill>
        <p:spPr bwMode="auto">
          <a:xfrm>
            <a:off x="1698520" y="4893014"/>
            <a:ext cx="1714512" cy="61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5104" t="13333" r="69271" b="79167"/>
          <a:stretch>
            <a:fillRect/>
          </a:stretch>
        </p:blipFill>
        <p:spPr bwMode="auto">
          <a:xfrm>
            <a:off x="4373076" y="4917298"/>
            <a:ext cx="214314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http://www.infoem.org.mx/img/png/logoSaimex8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16832"/>
            <a:ext cx="1656184" cy="5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26750</TotalTime>
  <Words>2844</Words>
  <Application>Microsoft Office PowerPoint</Application>
  <PresentationFormat>Presentación en pantalla (4:3)</PresentationFormat>
  <Paragraphs>599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5" baseType="lpstr">
      <vt:lpstr>Adobe Heiti Std R</vt:lpstr>
      <vt:lpstr>Albertus</vt:lpstr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INFOEM</cp:lastModifiedBy>
  <cp:revision>356</cp:revision>
  <dcterms:created xsi:type="dcterms:W3CDTF">2009-06-11T01:17:13Z</dcterms:created>
  <dcterms:modified xsi:type="dcterms:W3CDTF">2016-01-19T19:53:25Z</dcterms:modified>
</cp:coreProperties>
</file>