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Override PartName="/ppt/charts/style2.xml" ContentType="application/vnd.ms-office.chartstyle+xml"/>
  <Override PartName="/ppt/charts/colors2.xml" ContentType="application/vnd.ms-office.chartcolorstyle+xml"/>
  <Override PartName="/ppt/charts/style3.xml" ContentType="application/vnd.ms-office.chartstyle+xml"/>
  <Override PartName="/ppt/charts/colors3.xml" ContentType="application/vnd.ms-office.chartcolorstyle+xml"/>
  <Override PartName="/ppt/charts/style4.xml" ContentType="application/vnd.ms-office.chartstyle+xml"/>
  <Override PartName="/ppt/charts/colors4.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37"/>
  </p:notesMasterIdLst>
  <p:handoutMasterIdLst>
    <p:handoutMasterId r:id="rId38"/>
  </p:handoutMasterIdLst>
  <p:sldIdLst>
    <p:sldId id="256" r:id="rId2"/>
    <p:sldId id="302" r:id="rId3"/>
    <p:sldId id="294" r:id="rId4"/>
    <p:sldId id="303" r:id="rId5"/>
    <p:sldId id="304" r:id="rId6"/>
    <p:sldId id="305" r:id="rId7"/>
    <p:sldId id="306" r:id="rId8"/>
    <p:sldId id="307" r:id="rId9"/>
    <p:sldId id="308" r:id="rId10"/>
    <p:sldId id="309" r:id="rId11"/>
    <p:sldId id="295" r:id="rId12"/>
    <p:sldId id="265" r:id="rId13"/>
    <p:sldId id="266" r:id="rId14"/>
    <p:sldId id="258" r:id="rId15"/>
    <p:sldId id="296" r:id="rId16"/>
    <p:sldId id="260" r:id="rId17"/>
    <p:sldId id="269" r:id="rId18"/>
    <p:sldId id="270" r:id="rId19"/>
    <p:sldId id="261" r:id="rId20"/>
    <p:sldId id="271" r:id="rId21"/>
    <p:sldId id="299" r:id="rId22"/>
    <p:sldId id="272" r:id="rId23"/>
    <p:sldId id="273" r:id="rId24"/>
    <p:sldId id="274" r:id="rId25"/>
    <p:sldId id="276" r:id="rId26"/>
    <p:sldId id="278" r:id="rId27"/>
    <p:sldId id="281" r:id="rId28"/>
    <p:sldId id="280" r:id="rId29"/>
    <p:sldId id="282" r:id="rId30"/>
    <p:sldId id="287" r:id="rId31"/>
    <p:sldId id="288" r:id="rId32"/>
    <p:sldId id="289" r:id="rId33"/>
    <p:sldId id="291" r:id="rId34"/>
    <p:sldId id="292" r:id="rId35"/>
    <p:sldId id="293" r:id="rId36"/>
  </p:sldIdLst>
  <p:sldSz cx="12192000" cy="6858000"/>
  <p:notesSz cx="6797675" cy="9928225"/>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14992" autoAdjust="0"/>
    <p:restoredTop sz="94660"/>
  </p:normalViewPr>
  <p:slideViewPr>
    <p:cSldViewPr snapToGrid="0">
      <p:cViewPr>
        <p:scale>
          <a:sx n="80" d="100"/>
          <a:sy n="80" d="100"/>
        </p:scale>
        <p:origin x="-318" y="-30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oleObject" Target="file:///C:\Users\Usuario\Dropbox\Works%20miscellaneous\M&#233;trica%20de%20transparencia\M&#233;trica%202014\5%20Dimension%20Organos\Versi&#243;n%20final%20OG\&#211;rganos%20Garantes-fig%20A-1127.xlsx" TargetMode="External"/></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oleObject" Target="../embeddings/oleObject1.bin"/></Relationships>
</file>

<file path=ppt/charts/_rels/chart4.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package" Target="../embeddings/Microsoft_Excel_Worksheet2.xlsx"/></Relationships>
</file>

<file path=ppt/charts/_rels/chart5.xml.rels><?xml version="1.0" encoding="UTF-8" standalone="yes"?>
<Relationships xmlns="http://schemas.openxmlformats.org/package/2006/relationships"><Relationship Id="rId1" Type="http://schemas.openxmlformats.org/officeDocument/2006/relationships/oleObject" Target="file:///C:\Users\dapcide07\Dropbox\M&#233;trica%20de%20la%20Transparencia%202014\M&#233;trica%202014\5%20Dimension%20Organos\Versi&#243;n%20final%20OG\&#211;rganos%20Garantes-fig%20B-1127.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alpha val="85000"/>
              </a:schemeClr>
            </a:solidFill>
            <a:ln w="9525" cap="flat" cmpd="sng" algn="ctr">
              <a:solidFill>
                <a:schemeClr val="lt1">
                  <a:alpha val="50000"/>
                </a:schemeClr>
              </a:solidFill>
              <a:round/>
            </a:ln>
            <a:effectLst/>
          </c:spPr>
          <c:invertIfNegative val="0"/>
          <c:dPt>
            <c:idx val="33"/>
            <c:invertIfNegative val="0"/>
            <c:bubble3D val="0"/>
            <c:spPr>
              <a:solidFill>
                <a:srgbClr val="C00000"/>
              </a:solidFill>
              <a:ln w="9525" cap="flat" cmpd="sng" algn="ctr">
                <a:solidFill>
                  <a:schemeClr val="lt1">
                    <a:alpha val="50000"/>
                  </a:schemeClr>
                </a:solidFill>
                <a:round/>
              </a:ln>
              <a:effectLst/>
            </c:spPr>
          </c:dPt>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'Gráfica 1- indice global'!$A$2:$A$35</c:f>
              <c:strCache>
                <c:ptCount val="34"/>
                <c:pt idx="0">
                  <c:v>BCS</c:v>
                </c:pt>
                <c:pt idx="1">
                  <c:v>MICH</c:v>
                </c:pt>
                <c:pt idx="2">
                  <c:v>GRO</c:v>
                </c:pt>
                <c:pt idx="3">
                  <c:v>QRO</c:v>
                </c:pt>
                <c:pt idx="4">
                  <c:v>QROO</c:v>
                </c:pt>
                <c:pt idx="5">
                  <c:v>HGO</c:v>
                </c:pt>
                <c:pt idx="6">
                  <c:v>OAX</c:v>
                </c:pt>
                <c:pt idx="7">
                  <c:v>TAM</c:v>
                </c:pt>
                <c:pt idx="8">
                  <c:v>BC</c:v>
                </c:pt>
                <c:pt idx="9">
                  <c:v>YUC</c:v>
                </c:pt>
                <c:pt idx="10">
                  <c:v>GTO</c:v>
                </c:pt>
                <c:pt idx="11">
                  <c:v>NAY</c:v>
                </c:pt>
                <c:pt idx="12">
                  <c:v>CS</c:v>
                </c:pt>
                <c:pt idx="13">
                  <c:v>TLAX</c:v>
                </c:pt>
                <c:pt idx="14">
                  <c:v>COL</c:v>
                </c:pt>
                <c:pt idx="15">
                  <c:v>JAL</c:v>
                </c:pt>
                <c:pt idx="16">
                  <c:v>PUE</c:v>
                </c:pt>
                <c:pt idx="17">
                  <c:v>AGS</c:v>
                </c:pt>
                <c:pt idx="18">
                  <c:v>SIN</c:v>
                </c:pt>
                <c:pt idx="19">
                  <c:v>ZAC</c:v>
                </c:pt>
                <c:pt idx="20">
                  <c:v>MEX</c:v>
                </c:pt>
                <c:pt idx="21">
                  <c:v>MOR</c:v>
                </c:pt>
                <c:pt idx="22">
                  <c:v>CAM</c:v>
                </c:pt>
                <c:pt idx="23">
                  <c:v>SON</c:v>
                </c:pt>
                <c:pt idx="24">
                  <c:v>DGO</c:v>
                </c:pt>
                <c:pt idx="25">
                  <c:v>TAB</c:v>
                </c:pt>
                <c:pt idx="26">
                  <c:v>NL</c:v>
                </c:pt>
                <c:pt idx="27">
                  <c:v>VER</c:v>
                </c:pt>
                <c:pt idx="28">
                  <c:v>CHI</c:v>
                </c:pt>
                <c:pt idx="29">
                  <c:v>SLP</c:v>
                </c:pt>
                <c:pt idx="30">
                  <c:v>COA</c:v>
                </c:pt>
                <c:pt idx="31">
                  <c:v>DF</c:v>
                </c:pt>
                <c:pt idx="32">
                  <c:v>FED</c:v>
                </c:pt>
                <c:pt idx="33">
                  <c:v>Promedio</c:v>
                </c:pt>
              </c:strCache>
            </c:strRef>
          </c:cat>
          <c:val>
            <c:numRef>
              <c:f>'Gráfica 1- indice global'!$B$2:$B$35</c:f>
              <c:numCache>
                <c:formatCode>0.000</c:formatCode>
                <c:ptCount val="34"/>
                <c:pt idx="0">
                  <c:v>0.5618624419697078</c:v>
                </c:pt>
                <c:pt idx="1">
                  <c:v>0.57702146650495667</c:v>
                </c:pt>
                <c:pt idx="2">
                  <c:v>0.65185065495863592</c:v>
                </c:pt>
                <c:pt idx="3">
                  <c:v>0.66765843640095268</c:v>
                </c:pt>
                <c:pt idx="4">
                  <c:v>0.67768738273684226</c:v>
                </c:pt>
                <c:pt idx="5">
                  <c:v>0.68926569099760826</c:v>
                </c:pt>
                <c:pt idx="6">
                  <c:v>0.68966155670174645</c:v>
                </c:pt>
                <c:pt idx="7">
                  <c:v>0.6923050167661281</c:v>
                </c:pt>
                <c:pt idx="8">
                  <c:v>0.69850315212933622</c:v>
                </c:pt>
                <c:pt idx="9">
                  <c:v>0.70042317061876491</c:v>
                </c:pt>
                <c:pt idx="10">
                  <c:v>0.70132673177468519</c:v>
                </c:pt>
                <c:pt idx="11">
                  <c:v>0.70662282873852589</c:v>
                </c:pt>
                <c:pt idx="12">
                  <c:v>0.71118200489571859</c:v>
                </c:pt>
                <c:pt idx="13">
                  <c:v>0.71515459489895705</c:v>
                </c:pt>
                <c:pt idx="14">
                  <c:v>0.72193057869786292</c:v>
                </c:pt>
                <c:pt idx="15">
                  <c:v>0.72293449317035141</c:v>
                </c:pt>
                <c:pt idx="16">
                  <c:v>0.72501165593239913</c:v>
                </c:pt>
                <c:pt idx="17">
                  <c:v>0.72544732559295655</c:v>
                </c:pt>
                <c:pt idx="18">
                  <c:v>0.72636394875059351</c:v>
                </c:pt>
                <c:pt idx="19">
                  <c:v>0.72800982616009524</c:v>
                </c:pt>
                <c:pt idx="20">
                  <c:v>0.74614222553467247</c:v>
                </c:pt>
                <c:pt idx="21">
                  <c:v>0.74798297533837432</c:v>
                </c:pt>
                <c:pt idx="22">
                  <c:v>0.74919270746419797</c:v>
                </c:pt>
                <c:pt idx="23">
                  <c:v>0.74925637372929932</c:v>
                </c:pt>
                <c:pt idx="24">
                  <c:v>0.75136465276267694</c:v>
                </c:pt>
                <c:pt idx="25">
                  <c:v>0.75350699348769601</c:v>
                </c:pt>
                <c:pt idx="26">
                  <c:v>0.7648476525352651</c:v>
                </c:pt>
                <c:pt idx="27">
                  <c:v>0.77581641431265569</c:v>
                </c:pt>
                <c:pt idx="28">
                  <c:v>0.78739114842050706</c:v>
                </c:pt>
                <c:pt idx="29">
                  <c:v>0.79873757523426314</c:v>
                </c:pt>
                <c:pt idx="30">
                  <c:v>0.80047854068466007</c:v>
                </c:pt>
                <c:pt idx="31">
                  <c:v>0.81048257684903346</c:v>
                </c:pt>
                <c:pt idx="32">
                  <c:v>0.82755725864197538</c:v>
                </c:pt>
                <c:pt idx="33">
                  <c:v>0.72281757737551822</c:v>
                </c:pt>
              </c:numCache>
            </c:numRef>
          </c:val>
        </c:ser>
        <c:dLbls>
          <c:dLblPos val="inEnd"/>
          <c:showLegendKey val="0"/>
          <c:showVal val="1"/>
          <c:showCatName val="0"/>
          <c:showSerName val="0"/>
          <c:showPercent val="0"/>
          <c:showBubbleSize val="0"/>
        </c:dLbls>
        <c:gapWidth val="65"/>
        <c:axId val="36091392"/>
        <c:axId val="32656768"/>
      </c:barChart>
      <c:catAx>
        <c:axId val="36091392"/>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000" b="0" i="0" u="none" strike="noStrike" kern="1200" cap="all" baseline="0">
                <a:solidFill>
                  <a:schemeClr val="dk1">
                    <a:lumMod val="75000"/>
                    <a:lumOff val="25000"/>
                  </a:schemeClr>
                </a:solidFill>
                <a:latin typeface="+mn-lt"/>
                <a:ea typeface="+mn-ea"/>
                <a:cs typeface="+mn-cs"/>
              </a:defRPr>
            </a:pPr>
            <a:endParaRPr lang="es-MX"/>
          </a:p>
        </c:txPr>
        <c:crossAx val="32656768"/>
        <c:crosses val="autoZero"/>
        <c:auto val="1"/>
        <c:lblAlgn val="ctr"/>
        <c:lblOffset val="100"/>
        <c:noMultiLvlLbl val="0"/>
      </c:catAx>
      <c:valAx>
        <c:axId val="32656768"/>
        <c:scaling>
          <c:orientation val="minMax"/>
          <c:max val="1"/>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MX"/>
          </a:p>
        </c:txPr>
        <c:crossAx val="36091392"/>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MX"/>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[1]Hoja1!$D$1</c:f>
              <c:strCache>
                <c:ptCount val="1"/>
                <c:pt idx="0">
                  <c:v># mínimo de sujetos obligados</c:v>
                </c:pt>
              </c:strCache>
            </c:strRef>
          </c:tx>
          <c:spPr>
            <a:solidFill>
              <a:schemeClr val="accent1">
                <a:shade val="76000"/>
              </a:schemeClr>
            </a:solidFill>
            <a:ln>
              <a:noFill/>
            </a:ln>
            <a:effectLst/>
          </c:spPr>
          <c:invertIfNegative val="0"/>
          <c:dLbls>
            <c:dLbl>
              <c:idx val="20"/>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MX"/>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[1]Hoja1!$C$2:$C$33</c:f>
              <c:strCache>
                <c:ptCount val="32"/>
                <c:pt idx="0">
                  <c:v>AGS</c:v>
                </c:pt>
                <c:pt idx="1">
                  <c:v>BC</c:v>
                </c:pt>
                <c:pt idx="2">
                  <c:v>BCS</c:v>
                </c:pt>
                <c:pt idx="3">
                  <c:v>CAM</c:v>
                </c:pt>
                <c:pt idx="4">
                  <c:v>CHIH</c:v>
                </c:pt>
                <c:pt idx="5">
                  <c:v>COA</c:v>
                </c:pt>
                <c:pt idx="6">
                  <c:v>COL</c:v>
                </c:pt>
                <c:pt idx="7">
                  <c:v>CS</c:v>
                </c:pt>
                <c:pt idx="8">
                  <c:v>DF</c:v>
                </c:pt>
                <c:pt idx="9">
                  <c:v>DGO</c:v>
                </c:pt>
                <c:pt idx="10">
                  <c:v>GRO</c:v>
                </c:pt>
                <c:pt idx="11">
                  <c:v>GTO</c:v>
                </c:pt>
                <c:pt idx="12">
                  <c:v>HGO</c:v>
                </c:pt>
                <c:pt idx="13">
                  <c:v>JAL</c:v>
                </c:pt>
                <c:pt idx="14">
                  <c:v>MEX</c:v>
                </c:pt>
                <c:pt idx="15">
                  <c:v>MICH</c:v>
                </c:pt>
                <c:pt idx="16">
                  <c:v>MOR</c:v>
                </c:pt>
                <c:pt idx="17">
                  <c:v>NAY</c:v>
                </c:pt>
                <c:pt idx="18">
                  <c:v>NL</c:v>
                </c:pt>
                <c:pt idx="19">
                  <c:v>OAX</c:v>
                </c:pt>
                <c:pt idx="20">
                  <c:v>PUE</c:v>
                </c:pt>
                <c:pt idx="21">
                  <c:v>QRO</c:v>
                </c:pt>
                <c:pt idx="22">
                  <c:v>QROO</c:v>
                </c:pt>
                <c:pt idx="23">
                  <c:v>SIN</c:v>
                </c:pt>
                <c:pt idx="24">
                  <c:v>SLP</c:v>
                </c:pt>
                <c:pt idx="25">
                  <c:v>SON</c:v>
                </c:pt>
                <c:pt idx="26">
                  <c:v>TAB</c:v>
                </c:pt>
                <c:pt idx="27">
                  <c:v>TAM</c:v>
                </c:pt>
                <c:pt idx="28">
                  <c:v>TLX</c:v>
                </c:pt>
                <c:pt idx="29">
                  <c:v>VER</c:v>
                </c:pt>
                <c:pt idx="30">
                  <c:v>YUC</c:v>
                </c:pt>
                <c:pt idx="31">
                  <c:v>ZAC</c:v>
                </c:pt>
              </c:strCache>
            </c:strRef>
          </c:cat>
          <c:val>
            <c:numRef>
              <c:f>[1]Hoja1!$D$2:$D$33</c:f>
              <c:numCache>
                <c:formatCode>General</c:formatCode>
                <c:ptCount val="32"/>
                <c:pt idx="0">
                  <c:v>30</c:v>
                </c:pt>
                <c:pt idx="1">
                  <c:v>26</c:v>
                </c:pt>
                <c:pt idx="2">
                  <c:v>20</c:v>
                </c:pt>
                <c:pt idx="3">
                  <c:v>31</c:v>
                </c:pt>
                <c:pt idx="4">
                  <c:v>82</c:v>
                </c:pt>
                <c:pt idx="5">
                  <c:v>59</c:v>
                </c:pt>
                <c:pt idx="6">
                  <c:v>28</c:v>
                </c:pt>
                <c:pt idx="7">
                  <c:v>148</c:v>
                </c:pt>
                <c:pt idx="8">
                  <c:v>40</c:v>
                </c:pt>
                <c:pt idx="9">
                  <c:v>56</c:v>
                </c:pt>
                <c:pt idx="10">
                  <c:v>100</c:v>
                </c:pt>
                <c:pt idx="11">
                  <c:v>61</c:v>
                </c:pt>
                <c:pt idx="12">
                  <c:v>101</c:v>
                </c:pt>
                <c:pt idx="13">
                  <c:v>145</c:v>
                </c:pt>
                <c:pt idx="14">
                  <c:v>147</c:v>
                </c:pt>
                <c:pt idx="15">
                  <c:v>133</c:v>
                </c:pt>
                <c:pt idx="16">
                  <c:v>55</c:v>
                </c:pt>
                <c:pt idx="17">
                  <c:v>38</c:v>
                </c:pt>
                <c:pt idx="18">
                  <c:v>66</c:v>
                </c:pt>
                <c:pt idx="19">
                  <c:v>170</c:v>
                </c:pt>
                <c:pt idx="20">
                  <c:v>236</c:v>
                </c:pt>
                <c:pt idx="21">
                  <c:v>34</c:v>
                </c:pt>
                <c:pt idx="22">
                  <c:v>31</c:v>
                </c:pt>
                <c:pt idx="23">
                  <c:v>34</c:v>
                </c:pt>
                <c:pt idx="24">
                  <c:v>78</c:v>
                </c:pt>
                <c:pt idx="25">
                  <c:v>87</c:v>
                </c:pt>
                <c:pt idx="26">
                  <c:v>37</c:v>
                </c:pt>
                <c:pt idx="27">
                  <c:v>60</c:v>
                </c:pt>
                <c:pt idx="28">
                  <c:v>74</c:v>
                </c:pt>
                <c:pt idx="29">
                  <c:v>231</c:v>
                </c:pt>
                <c:pt idx="30">
                  <c:v>126</c:v>
                </c:pt>
                <c:pt idx="31">
                  <c:v>76</c:v>
                </c:pt>
              </c:numCache>
            </c:numRef>
          </c:val>
        </c:ser>
        <c:dLbls>
          <c:showLegendKey val="0"/>
          <c:showVal val="0"/>
          <c:showCatName val="0"/>
          <c:showSerName val="0"/>
          <c:showPercent val="0"/>
          <c:showBubbleSize val="0"/>
        </c:dLbls>
        <c:gapWidth val="150"/>
        <c:axId val="34792448"/>
        <c:axId val="32672000"/>
      </c:barChart>
      <c:lineChart>
        <c:grouping val="standard"/>
        <c:varyColors val="0"/>
        <c:ser>
          <c:idx val="1"/>
          <c:order val="1"/>
          <c:tx>
            <c:strRef>
              <c:f>[1]Hoja1!$E$1</c:f>
              <c:strCache>
                <c:ptCount val="1"/>
                <c:pt idx="0">
                  <c:v>Población (100mil hab)</c:v>
                </c:pt>
              </c:strCache>
            </c:strRef>
          </c:tx>
          <c:spPr>
            <a:ln w="28575" cap="rnd">
              <a:solidFill>
                <a:schemeClr val="accent1">
                  <a:tint val="77000"/>
                </a:schemeClr>
              </a:solidFill>
              <a:round/>
            </a:ln>
            <a:effectLst/>
          </c:spPr>
          <c:marker>
            <c:symbol val="none"/>
          </c:marker>
          <c:cat>
            <c:strRef>
              <c:f>[1]Hoja1!$C$2:$C$33</c:f>
              <c:strCache>
                <c:ptCount val="32"/>
                <c:pt idx="0">
                  <c:v>AGS</c:v>
                </c:pt>
                <c:pt idx="1">
                  <c:v>BC</c:v>
                </c:pt>
                <c:pt idx="2">
                  <c:v>BCS</c:v>
                </c:pt>
                <c:pt idx="3">
                  <c:v>CAM</c:v>
                </c:pt>
                <c:pt idx="4">
                  <c:v>CHIH</c:v>
                </c:pt>
                <c:pt idx="5">
                  <c:v>COA</c:v>
                </c:pt>
                <c:pt idx="6">
                  <c:v>COL</c:v>
                </c:pt>
                <c:pt idx="7">
                  <c:v>CS</c:v>
                </c:pt>
                <c:pt idx="8">
                  <c:v>DF</c:v>
                </c:pt>
                <c:pt idx="9">
                  <c:v>DGO</c:v>
                </c:pt>
                <c:pt idx="10">
                  <c:v>GRO</c:v>
                </c:pt>
                <c:pt idx="11">
                  <c:v>GTO</c:v>
                </c:pt>
                <c:pt idx="12">
                  <c:v>HGO</c:v>
                </c:pt>
                <c:pt idx="13">
                  <c:v>JAL</c:v>
                </c:pt>
                <c:pt idx="14">
                  <c:v>MEX</c:v>
                </c:pt>
                <c:pt idx="15">
                  <c:v>MICH</c:v>
                </c:pt>
                <c:pt idx="16">
                  <c:v>MOR</c:v>
                </c:pt>
                <c:pt idx="17">
                  <c:v>NAY</c:v>
                </c:pt>
                <c:pt idx="18">
                  <c:v>NL</c:v>
                </c:pt>
                <c:pt idx="19">
                  <c:v>OAX</c:v>
                </c:pt>
                <c:pt idx="20">
                  <c:v>PUE</c:v>
                </c:pt>
                <c:pt idx="21">
                  <c:v>QRO</c:v>
                </c:pt>
                <c:pt idx="22">
                  <c:v>QROO</c:v>
                </c:pt>
                <c:pt idx="23">
                  <c:v>SIN</c:v>
                </c:pt>
                <c:pt idx="24">
                  <c:v>SLP</c:v>
                </c:pt>
                <c:pt idx="25">
                  <c:v>SON</c:v>
                </c:pt>
                <c:pt idx="26">
                  <c:v>TAB</c:v>
                </c:pt>
                <c:pt idx="27">
                  <c:v>TAM</c:v>
                </c:pt>
                <c:pt idx="28">
                  <c:v>TLX</c:v>
                </c:pt>
                <c:pt idx="29">
                  <c:v>VER</c:v>
                </c:pt>
                <c:pt idx="30">
                  <c:v>YUC</c:v>
                </c:pt>
                <c:pt idx="31">
                  <c:v>ZAC</c:v>
                </c:pt>
              </c:strCache>
            </c:strRef>
          </c:cat>
          <c:val>
            <c:numRef>
              <c:f>[1]Hoja1!$E$2:$E$33</c:f>
              <c:numCache>
                <c:formatCode>General</c:formatCode>
                <c:ptCount val="32"/>
                <c:pt idx="0">
                  <c:v>11.849959999999999</c:v>
                </c:pt>
                <c:pt idx="1">
                  <c:v>31.550699999999999</c:v>
                </c:pt>
                <c:pt idx="2">
                  <c:v>6.37026</c:v>
                </c:pt>
                <c:pt idx="3">
                  <c:v>8.2244100000000007</c:v>
                </c:pt>
                <c:pt idx="4">
                  <c:v>34.06465</c:v>
                </c:pt>
                <c:pt idx="5">
                  <c:v>27.483910000000002</c:v>
                </c:pt>
                <c:pt idx="6">
                  <c:v>6.5055500000000004</c:v>
                </c:pt>
                <c:pt idx="7">
                  <c:v>47.965800000000002</c:v>
                </c:pt>
                <c:pt idx="8">
                  <c:v>88.510800000000003</c:v>
                </c:pt>
                <c:pt idx="9">
                  <c:v>16.329339999999998</c:v>
                </c:pt>
                <c:pt idx="10">
                  <c:v>33.887680000000003</c:v>
                </c:pt>
                <c:pt idx="11">
                  <c:v>54.863720000000001</c:v>
                </c:pt>
                <c:pt idx="12">
                  <c:v>26.650179999999999</c:v>
                </c:pt>
                <c:pt idx="13">
                  <c:v>73.506820000000005</c:v>
                </c:pt>
                <c:pt idx="14">
                  <c:v>151.75862000000001</c:v>
                </c:pt>
                <c:pt idx="15">
                  <c:v>43.510370000000002</c:v>
                </c:pt>
                <c:pt idx="16">
                  <c:v>17.772269999999999</c:v>
                </c:pt>
                <c:pt idx="17">
                  <c:v>10.84979</c:v>
                </c:pt>
                <c:pt idx="18">
                  <c:v>46.534579999999998</c:v>
                </c:pt>
                <c:pt idx="19">
                  <c:v>38.019620000000003</c:v>
                </c:pt>
                <c:pt idx="20">
                  <c:v>57.798290000000001</c:v>
                </c:pt>
                <c:pt idx="21">
                  <c:v>18.27937</c:v>
                </c:pt>
                <c:pt idx="22">
                  <c:v>13.25578</c:v>
                </c:pt>
                <c:pt idx="23">
                  <c:v>27.677610000000001</c:v>
                </c:pt>
                <c:pt idx="24">
                  <c:v>25.855180000000001</c:v>
                </c:pt>
                <c:pt idx="25">
                  <c:v>26.6248</c:v>
                </c:pt>
                <c:pt idx="26">
                  <c:v>22.386030000000002</c:v>
                </c:pt>
                <c:pt idx="27">
                  <c:v>32.685540000000003</c:v>
                </c:pt>
                <c:pt idx="28">
                  <c:v>11.69936</c:v>
                </c:pt>
                <c:pt idx="29">
                  <c:v>76.431939999999997</c:v>
                </c:pt>
                <c:pt idx="30">
                  <c:v>19.555769999999999</c:v>
                </c:pt>
                <c:pt idx="31">
                  <c:v>14.90668</c:v>
                </c:pt>
              </c:numCache>
            </c:numRef>
          </c:val>
          <c:smooth val="0"/>
        </c:ser>
        <c:dLbls>
          <c:showLegendKey val="0"/>
          <c:showVal val="0"/>
          <c:showCatName val="0"/>
          <c:showSerName val="0"/>
          <c:showPercent val="0"/>
          <c:showBubbleSize val="0"/>
        </c:dLbls>
        <c:marker val="1"/>
        <c:smooth val="0"/>
        <c:axId val="34794496"/>
        <c:axId val="32672576"/>
      </c:lineChart>
      <c:catAx>
        <c:axId val="34792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crossAx val="32672000"/>
        <c:crosses val="autoZero"/>
        <c:auto val="1"/>
        <c:lblAlgn val="ctr"/>
        <c:lblOffset val="100"/>
        <c:noMultiLvlLbl val="0"/>
      </c:catAx>
      <c:valAx>
        <c:axId val="326720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crossAx val="34792448"/>
        <c:crosses val="autoZero"/>
        <c:crossBetween val="between"/>
      </c:valAx>
      <c:valAx>
        <c:axId val="32672576"/>
        <c:scaling>
          <c:orientation val="minMax"/>
        </c:scaling>
        <c:delete val="0"/>
        <c:axPos val="r"/>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crossAx val="34794496"/>
        <c:crosses val="max"/>
        <c:crossBetween val="between"/>
      </c:valAx>
      <c:catAx>
        <c:axId val="34794496"/>
        <c:scaling>
          <c:orientation val="minMax"/>
        </c:scaling>
        <c:delete val="1"/>
        <c:axPos val="b"/>
        <c:numFmt formatCode="General" sourceLinked="1"/>
        <c:majorTickMark val="none"/>
        <c:minorTickMark val="none"/>
        <c:tickLblPos val="nextTo"/>
        <c:crossAx val="32672576"/>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legend>
    <c:plotVisOnly val="1"/>
    <c:dispBlanksAs val="gap"/>
    <c:showDLblsOverMax val="0"/>
  </c:chart>
  <c:spPr>
    <a:noFill/>
    <a:ln>
      <a:noFill/>
    </a:ln>
    <a:effectLst/>
  </c:spPr>
  <c:txPr>
    <a:bodyPr/>
    <a:lstStyle/>
    <a:p>
      <a:pPr>
        <a:defRPr/>
      </a:pPr>
      <a:endParaRPr lang="es-MX"/>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r>
              <a:rPr lang="es-MX"/>
              <a:t>Total SO - 2015</a:t>
            </a:r>
          </a:p>
        </c:rich>
      </c:tx>
      <c:layout/>
      <c:overlay val="0"/>
      <c:spPr>
        <a:noFill/>
        <a:ln>
          <a:noFill/>
        </a:ln>
        <a:effectLst/>
      </c:spPr>
    </c:title>
    <c:autoTitleDeleted val="0"/>
    <c:plotArea>
      <c:layout/>
      <c:lineChart>
        <c:grouping val="standard"/>
        <c:varyColors val="0"/>
        <c:ser>
          <c:idx val="0"/>
          <c:order val="0"/>
          <c:spPr>
            <a:ln w="22225" cap="rnd">
              <a:noFill/>
              <a:round/>
            </a:ln>
            <a:effectLst/>
          </c:spPr>
          <c:marker>
            <c:symbol val="diamond"/>
            <c:size val="6"/>
            <c:spPr>
              <a:solidFill>
                <a:schemeClr val="accent1"/>
              </a:solidFill>
              <a:ln w="9525">
                <a:solidFill>
                  <a:schemeClr val="accent1"/>
                </a:solidFill>
                <a:round/>
              </a:ln>
              <a:effectLst/>
            </c:spPr>
          </c:marker>
          <c:dLbls>
            <c:dLbl>
              <c:idx val="0"/>
              <c:layout>
                <c:manualLayout>
                  <c:x val="-1.6401564011817391E-2"/>
                  <c:y val="-6.2715621692409393E-2"/>
                </c:manualLayout>
              </c:layout>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50000"/>
                          <a:lumOff val="50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layout/>
                </c:ext>
              </c:extLst>
            </c:dLbl>
            <c:dLbl>
              <c:idx val="15"/>
              <c:layout>
                <c:manualLayout>
                  <c:x val="-2.4602346017726089E-2"/>
                  <c:y val="-6.8688538044067424E-2"/>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50000"/>
                          <a:lumOff val="50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layout/>
                </c:ext>
              </c:extLst>
            </c:dLbl>
            <c:dLbl>
              <c:idx val="31"/>
              <c:layout>
                <c:manualLayout>
                  <c:x val="-4.4284222831907076E-2"/>
                  <c:y val="-5.3756247164922333E-2"/>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50000"/>
                          <a:lumOff val="50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50000"/>
                        <a:lumOff val="50000"/>
                      </a:schemeClr>
                    </a:solidFill>
                    <a:latin typeface="+mn-lt"/>
                    <a:ea typeface="+mn-ea"/>
                    <a:cs typeface="+mn-cs"/>
                  </a:defRPr>
                </a:pPr>
                <a:endParaRPr lang="es-MX"/>
              </a:p>
            </c:txPr>
            <c:showLegendKey val="0"/>
            <c:showVal val="0"/>
            <c:showCatName val="0"/>
            <c:showSerName val="0"/>
            <c:showPercent val="0"/>
            <c:showBubbleSize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'[Datos SO.xlsx]Hoja4'!$A$2:$A$33</c:f>
              <c:strCache>
                <c:ptCount val="32"/>
                <c:pt idx="0">
                  <c:v>AGS</c:v>
                </c:pt>
                <c:pt idx="1">
                  <c:v>ZAC</c:v>
                </c:pt>
                <c:pt idx="2">
                  <c:v>CAM</c:v>
                </c:pt>
                <c:pt idx="3">
                  <c:v>DGO</c:v>
                </c:pt>
                <c:pt idx="4">
                  <c:v>TLAX</c:v>
                </c:pt>
                <c:pt idx="5">
                  <c:v>BCS</c:v>
                </c:pt>
                <c:pt idx="6">
                  <c:v>NAY</c:v>
                </c:pt>
                <c:pt idx="7">
                  <c:v>OAX</c:v>
                </c:pt>
                <c:pt idx="8">
                  <c:v>YUC</c:v>
                </c:pt>
                <c:pt idx="9">
                  <c:v>COL</c:v>
                </c:pt>
                <c:pt idx="10">
                  <c:v>CHH</c:v>
                </c:pt>
                <c:pt idx="11">
                  <c:v>SLP</c:v>
                </c:pt>
                <c:pt idx="12">
                  <c:v>QRO</c:v>
                </c:pt>
                <c:pt idx="13">
                  <c:v>SON</c:v>
                </c:pt>
                <c:pt idx="14">
                  <c:v>NLEON</c:v>
                </c:pt>
                <c:pt idx="15">
                  <c:v>MOR</c:v>
                </c:pt>
                <c:pt idx="16">
                  <c:v>DF</c:v>
                </c:pt>
                <c:pt idx="17">
                  <c:v>TAM</c:v>
                </c:pt>
                <c:pt idx="18">
                  <c:v>GRO</c:v>
                </c:pt>
                <c:pt idx="19">
                  <c:v>TAB</c:v>
                </c:pt>
                <c:pt idx="20">
                  <c:v>QROO</c:v>
                </c:pt>
                <c:pt idx="21">
                  <c:v>COA</c:v>
                </c:pt>
                <c:pt idx="22">
                  <c:v>HGO</c:v>
                </c:pt>
                <c:pt idx="23">
                  <c:v>SIN</c:v>
                </c:pt>
                <c:pt idx="24">
                  <c:v>BC</c:v>
                </c:pt>
                <c:pt idx="25">
                  <c:v>PUE</c:v>
                </c:pt>
                <c:pt idx="26">
                  <c:v>CHS</c:v>
                </c:pt>
                <c:pt idx="27">
                  <c:v>MIC</c:v>
                </c:pt>
                <c:pt idx="28">
                  <c:v>JAL</c:v>
                </c:pt>
                <c:pt idx="29">
                  <c:v>VER</c:v>
                </c:pt>
                <c:pt idx="30">
                  <c:v>GTO</c:v>
                </c:pt>
                <c:pt idx="31">
                  <c:v>MEX</c:v>
                </c:pt>
              </c:strCache>
            </c:strRef>
          </c:cat>
          <c:val>
            <c:numRef>
              <c:f>'[Datos SO.xlsx]Hoja4'!$F$2:$F$33</c:f>
              <c:numCache>
                <c:formatCode>0</c:formatCode>
                <c:ptCount val="32"/>
                <c:pt idx="0">
                  <c:v>79</c:v>
                </c:pt>
                <c:pt idx="1">
                  <c:v>81.293103448275858</c:v>
                </c:pt>
                <c:pt idx="2">
                  <c:v>99.181818181818187</c:v>
                </c:pt>
                <c:pt idx="3">
                  <c:v>102.30769230769231</c:v>
                </c:pt>
                <c:pt idx="4">
                  <c:v>105.6</c:v>
                </c:pt>
                <c:pt idx="5">
                  <c:v>122.6</c:v>
                </c:pt>
                <c:pt idx="6">
                  <c:v>123.2</c:v>
                </c:pt>
                <c:pt idx="7">
                  <c:v>127.21052631578948</c:v>
                </c:pt>
                <c:pt idx="8">
                  <c:v>133.0754716981132</c:v>
                </c:pt>
                <c:pt idx="9">
                  <c:v>170.8</c:v>
                </c:pt>
                <c:pt idx="10">
                  <c:v>190.91044776119404</c:v>
                </c:pt>
                <c:pt idx="11">
                  <c:v>193.58620689655172</c:v>
                </c:pt>
                <c:pt idx="12">
                  <c:v>194.22222222222223</c:v>
                </c:pt>
                <c:pt idx="13">
                  <c:v>196.125</c:v>
                </c:pt>
                <c:pt idx="14">
                  <c:v>215.8235294117647</c:v>
                </c:pt>
                <c:pt idx="15">
                  <c:v>221.45454545454547</c:v>
                </c:pt>
                <c:pt idx="16">
                  <c:v>222</c:v>
                </c:pt>
                <c:pt idx="17">
                  <c:v>235.76744186046511</c:v>
                </c:pt>
                <c:pt idx="18">
                  <c:v>256.93827160493828</c:v>
                </c:pt>
                <c:pt idx="19">
                  <c:v>261.41176470588232</c:v>
                </c:pt>
                <c:pt idx="20">
                  <c:v>262</c:v>
                </c:pt>
                <c:pt idx="21">
                  <c:v>268.07894736842104</c:v>
                </c:pt>
                <c:pt idx="22">
                  <c:v>272.76190476190476</c:v>
                </c:pt>
                <c:pt idx="23">
                  <c:v>282.77777777777777</c:v>
                </c:pt>
                <c:pt idx="24">
                  <c:v>285</c:v>
                </c:pt>
                <c:pt idx="25">
                  <c:v>285.60368663594471</c:v>
                </c:pt>
                <c:pt idx="26">
                  <c:v>310.15254237288138</c:v>
                </c:pt>
                <c:pt idx="27">
                  <c:v>314.88495575221242</c:v>
                </c:pt>
                <c:pt idx="28">
                  <c:v>397.65600000000001</c:v>
                </c:pt>
                <c:pt idx="29">
                  <c:v>417.48113207547169</c:v>
                </c:pt>
                <c:pt idx="30">
                  <c:v>722.52173913043475</c:v>
                </c:pt>
                <c:pt idx="31">
                  <c:v>1162.104</c:v>
                </c:pt>
              </c:numCache>
            </c:numRef>
          </c:val>
          <c:smooth val="0"/>
        </c:ser>
        <c:dLbls>
          <c:showLegendKey val="0"/>
          <c:showVal val="0"/>
          <c:showCatName val="0"/>
          <c:showSerName val="0"/>
          <c:showPercent val="0"/>
          <c:showBubbleSize val="0"/>
        </c:dLbls>
        <c:marker val="1"/>
        <c:smooth val="0"/>
        <c:axId val="42480640"/>
        <c:axId val="76710464"/>
      </c:lineChart>
      <c:catAx>
        <c:axId val="4248064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cap="all" spc="120" normalizeH="0" baseline="0">
                <a:solidFill>
                  <a:schemeClr val="tx1">
                    <a:lumMod val="65000"/>
                    <a:lumOff val="35000"/>
                  </a:schemeClr>
                </a:solidFill>
                <a:latin typeface="+mn-lt"/>
                <a:ea typeface="+mn-ea"/>
                <a:cs typeface="+mn-cs"/>
              </a:defRPr>
            </a:pPr>
            <a:endParaRPr lang="es-MX"/>
          </a:p>
        </c:txPr>
        <c:crossAx val="76710464"/>
        <c:crosses val="autoZero"/>
        <c:auto val="1"/>
        <c:lblAlgn val="ctr"/>
        <c:lblOffset val="100"/>
        <c:noMultiLvlLbl val="0"/>
      </c:catAx>
      <c:valAx>
        <c:axId val="76710464"/>
        <c:scaling>
          <c:orientation val="minMax"/>
        </c:scaling>
        <c:delete val="0"/>
        <c:axPos val="l"/>
        <c:numFmt formatCode="0"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24806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stacked"/>
        <c:varyColors val="0"/>
        <c:ser>
          <c:idx val="0"/>
          <c:order val="0"/>
          <c:tx>
            <c:strRef>
              <c:f>'Gráfica 2'!$B$2</c:f>
              <c:strCache>
                <c:ptCount val="1"/>
                <c:pt idx="0">
                  <c:v>Unidad de acceso única</c:v>
                </c:pt>
              </c:strCache>
            </c:strRef>
          </c:tx>
          <c:spPr>
            <a:solidFill>
              <a:schemeClr val="accent1">
                <a:shade val="7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lt1"/>
                    </a:solidFill>
                    <a:latin typeface="+mn-lt"/>
                    <a:ea typeface="+mn-ea"/>
                    <a:cs typeface="+mn-cs"/>
                  </a:defRPr>
                </a:pPr>
                <a:endParaRPr lang="es-MX"/>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'Gráfica 2'!$A$3:$A$6</c:f>
              <c:strCache>
                <c:ptCount val="4"/>
                <c:pt idx="0">
                  <c:v>Poder ejecutivo </c:v>
                </c:pt>
                <c:pt idx="1">
                  <c:v>Poder Legislativo</c:v>
                </c:pt>
                <c:pt idx="2">
                  <c:v>Poder judicial</c:v>
                </c:pt>
                <c:pt idx="3">
                  <c:v>Municipio</c:v>
                </c:pt>
              </c:strCache>
            </c:strRef>
          </c:cat>
          <c:val>
            <c:numRef>
              <c:f>'Gráfica 2'!$B$3:$B$6</c:f>
              <c:numCache>
                <c:formatCode>General</c:formatCode>
                <c:ptCount val="4"/>
                <c:pt idx="0">
                  <c:v>11</c:v>
                </c:pt>
                <c:pt idx="1">
                  <c:v>22</c:v>
                </c:pt>
                <c:pt idx="2">
                  <c:v>20</c:v>
                </c:pt>
                <c:pt idx="3">
                  <c:v>28</c:v>
                </c:pt>
              </c:numCache>
            </c:numRef>
          </c:val>
        </c:ser>
        <c:ser>
          <c:idx val="1"/>
          <c:order val="1"/>
          <c:tx>
            <c:strRef>
              <c:f>'Gráfica 2'!$C$2</c:f>
              <c:strCache>
                <c:ptCount val="1"/>
                <c:pt idx="0">
                  <c:v>Unidad de acceso diferenciada</c:v>
                </c:pt>
              </c:strCache>
            </c:strRef>
          </c:tx>
          <c:spPr>
            <a:solidFill>
              <a:schemeClr val="accent1">
                <a:tint val="77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lt1"/>
                    </a:solidFill>
                    <a:latin typeface="+mn-lt"/>
                    <a:ea typeface="+mn-ea"/>
                    <a:cs typeface="+mn-cs"/>
                  </a:defRPr>
                </a:pPr>
                <a:endParaRPr lang="es-MX"/>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'Gráfica 2'!$A$3:$A$6</c:f>
              <c:strCache>
                <c:ptCount val="4"/>
                <c:pt idx="0">
                  <c:v>Poder ejecutivo </c:v>
                </c:pt>
                <c:pt idx="1">
                  <c:v>Poder Legislativo</c:v>
                </c:pt>
                <c:pt idx="2">
                  <c:v>Poder judicial</c:v>
                </c:pt>
                <c:pt idx="3">
                  <c:v>Municipio</c:v>
                </c:pt>
              </c:strCache>
            </c:strRef>
          </c:cat>
          <c:val>
            <c:numRef>
              <c:f>'Gráfica 2'!$C$3:$C$6</c:f>
              <c:numCache>
                <c:formatCode>General</c:formatCode>
                <c:ptCount val="4"/>
                <c:pt idx="0">
                  <c:v>22</c:v>
                </c:pt>
                <c:pt idx="1">
                  <c:v>11</c:v>
                </c:pt>
                <c:pt idx="2">
                  <c:v>13</c:v>
                </c:pt>
                <c:pt idx="3">
                  <c:v>4</c:v>
                </c:pt>
              </c:numCache>
            </c:numRef>
          </c:val>
        </c:ser>
        <c:dLbls>
          <c:dLblPos val="ctr"/>
          <c:showLegendKey val="0"/>
          <c:showVal val="1"/>
          <c:showCatName val="0"/>
          <c:showSerName val="0"/>
          <c:showPercent val="0"/>
          <c:showBubbleSize val="0"/>
        </c:dLbls>
        <c:gapWidth val="79"/>
        <c:overlap val="100"/>
        <c:axId val="41910784"/>
        <c:axId val="83051072"/>
      </c:barChart>
      <c:catAx>
        <c:axId val="4191078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120" normalizeH="0" baseline="0">
                <a:solidFill>
                  <a:schemeClr val="tx1">
                    <a:lumMod val="65000"/>
                    <a:lumOff val="35000"/>
                  </a:schemeClr>
                </a:solidFill>
                <a:latin typeface="+mn-lt"/>
                <a:ea typeface="+mn-ea"/>
                <a:cs typeface="+mn-cs"/>
              </a:defRPr>
            </a:pPr>
            <a:endParaRPr lang="es-MX"/>
          </a:p>
        </c:txPr>
        <c:crossAx val="83051072"/>
        <c:crosses val="autoZero"/>
        <c:auto val="1"/>
        <c:lblAlgn val="ctr"/>
        <c:lblOffset val="100"/>
        <c:noMultiLvlLbl val="0"/>
      </c:catAx>
      <c:valAx>
        <c:axId val="83051072"/>
        <c:scaling>
          <c:orientation val="minMax"/>
        </c:scaling>
        <c:delete val="1"/>
        <c:axPos val="l"/>
        <c:numFmt formatCode="General" sourceLinked="1"/>
        <c:majorTickMark val="none"/>
        <c:minorTickMark val="none"/>
        <c:tickLblPos val="nextTo"/>
        <c:crossAx val="41910784"/>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MX"/>
        </a:p>
      </c:txPr>
    </c:legend>
    <c:plotVisOnly val="1"/>
    <c:dispBlanksAs val="gap"/>
    <c:showDLblsOverMax val="0"/>
  </c:chart>
  <c:spPr>
    <a:noFill/>
    <a:ln>
      <a:noFill/>
    </a:ln>
    <a:effectLst/>
  </c:spPr>
  <c:txPr>
    <a:bodyPr/>
    <a:lstStyle/>
    <a:p>
      <a:pPr>
        <a:defRPr/>
      </a:pPr>
      <a:endParaRPr lang="es-MX"/>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spPr>
            <a:solidFill>
              <a:schemeClr val="accent1">
                <a:shade val="76000"/>
              </a:schemeClr>
            </a:solidFill>
            <a:ln>
              <a:noFill/>
            </a:ln>
            <a:effectLst/>
          </c:spPr>
          <c:invertIfNegative val="0"/>
          <c:dPt>
            <c:idx val="22"/>
            <c:invertIfNegative val="0"/>
            <c:bubble3D val="0"/>
            <c:spPr>
              <a:solidFill>
                <a:srgbClr val="C00000"/>
              </a:solidFill>
              <a:ln>
                <a:noFill/>
              </a:ln>
              <a:effectLst/>
            </c:spPr>
          </c:dPt>
          <c:cat>
            <c:strRef>
              <c:f>'Gráfica 24'!$A$2:$A$36</c:f>
              <c:strCache>
                <c:ptCount val="35"/>
                <c:pt idx="1">
                  <c:v>FED</c:v>
                </c:pt>
                <c:pt idx="2">
                  <c:v>BCS</c:v>
                </c:pt>
                <c:pt idx="3">
                  <c:v>BC</c:v>
                </c:pt>
                <c:pt idx="4">
                  <c:v>COAH</c:v>
                </c:pt>
                <c:pt idx="5">
                  <c:v>AGS</c:v>
                </c:pt>
                <c:pt idx="6">
                  <c:v>QRO</c:v>
                </c:pt>
                <c:pt idx="7">
                  <c:v>CAMP</c:v>
                </c:pt>
                <c:pt idx="8">
                  <c:v>QR</c:v>
                </c:pt>
                <c:pt idx="9">
                  <c:v>SIN</c:v>
                </c:pt>
                <c:pt idx="10">
                  <c:v>TAB</c:v>
                </c:pt>
                <c:pt idx="11">
                  <c:v>NAY</c:v>
                </c:pt>
                <c:pt idx="12">
                  <c:v>DF</c:v>
                </c:pt>
                <c:pt idx="13">
                  <c:v>MOR</c:v>
                </c:pt>
                <c:pt idx="14">
                  <c:v>DGO</c:v>
                </c:pt>
                <c:pt idx="15">
                  <c:v>CHIS</c:v>
                </c:pt>
                <c:pt idx="16">
                  <c:v>TAMP</c:v>
                </c:pt>
                <c:pt idx="17">
                  <c:v>GTO</c:v>
                </c:pt>
                <c:pt idx="18">
                  <c:v>NL</c:v>
                </c:pt>
                <c:pt idx="19">
                  <c:v>TLAX</c:v>
                </c:pt>
                <c:pt idx="20">
                  <c:v>ZAC</c:v>
                </c:pt>
                <c:pt idx="21">
                  <c:v>SLP</c:v>
                </c:pt>
                <c:pt idx="22">
                  <c:v>Promedio</c:v>
                </c:pt>
                <c:pt idx="23">
                  <c:v>CHIH</c:v>
                </c:pt>
                <c:pt idx="24">
                  <c:v>SON</c:v>
                </c:pt>
                <c:pt idx="25">
                  <c:v>GRO</c:v>
                </c:pt>
                <c:pt idx="26">
                  <c:v>HGO</c:v>
                </c:pt>
                <c:pt idx="27">
                  <c:v>YUC</c:v>
                </c:pt>
                <c:pt idx="28">
                  <c:v>MICH</c:v>
                </c:pt>
                <c:pt idx="29">
                  <c:v>JAL</c:v>
                </c:pt>
                <c:pt idx="30">
                  <c:v>MEX</c:v>
                </c:pt>
                <c:pt idx="31">
                  <c:v>COL</c:v>
                </c:pt>
                <c:pt idx="32">
                  <c:v>OAX</c:v>
                </c:pt>
                <c:pt idx="33">
                  <c:v>VER</c:v>
                </c:pt>
                <c:pt idx="34">
                  <c:v>PUE</c:v>
                </c:pt>
              </c:strCache>
            </c:strRef>
          </c:cat>
          <c:val>
            <c:numRef>
              <c:f>'Gráfica 24'!$B$2:$B$36</c:f>
              <c:numCache>
                <c:formatCode>General</c:formatCode>
                <c:ptCount val="35"/>
                <c:pt idx="0">
                  <c:v>0</c:v>
                </c:pt>
                <c:pt idx="1">
                  <c:v>441</c:v>
                </c:pt>
                <c:pt idx="2">
                  <c:v>11</c:v>
                </c:pt>
                <c:pt idx="3">
                  <c:v>25</c:v>
                </c:pt>
                <c:pt idx="4">
                  <c:v>52</c:v>
                </c:pt>
                <c:pt idx="5">
                  <c:v>13</c:v>
                </c:pt>
                <c:pt idx="6">
                  <c:v>19</c:v>
                </c:pt>
                <c:pt idx="7">
                  <c:v>28</c:v>
                </c:pt>
                <c:pt idx="8">
                  <c:v>29</c:v>
                </c:pt>
                <c:pt idx="9">
                  <c:v>34</c:v>
                </c:pt>
                <c:pt idx="10">
                  <c:v>40</c:v>
                </c:pt>
                <c:pt idx="11">
                  <c:v>16</c:v>
                </c:pt>
                <c:pt idx="12">
                  <c:v>230</c:v>
                </c:pt>
                <c:pt idx="13">
                  <c:v>46</c:v>
                </c:pt>
                <c:pt idx="14">
                  <c:v>16</c:v>
                </c:pt>
                <c:pt idx="15">
                  <c:v>34</c:v>
                </c:pt>
                <c:pt idx="16">
                  <c:v>26</c:v>
                </c:pt>
                <c:pt idx="17">
                  <c:v>37</c:v>
                </c:pt>
                <c:pt idx="18">
                  <c:v>42</c:v>
                </c:pt>
                <c:pt idx="19">
                  <c:v>33</c:v>
                </c:pt>
                <c:pt idx="20">
                  <c:v>24</c:v>
                </c:pt>
                <c:pt idx="21">
                  <c:v>35</c:v>
                </c:pt>
                <c:pt idx="22" formatCode="0">
                  <c:v>54.757575757575758</c:v>
                </c:pt>
                <c:pt idx="23">
                  <c:v>58</c:v>
                </c:pt>
                <c:pt idx="24">
                  <c:v>23</c:v>
                </c:pt>
                <c:pt idx="25">
                  <c:v>12</c:v>
                </c:pt>
                <c:pt idx="26">
                  <c:v>31</c:v>
                </c:pt>
                <c:pt idx="27">
                  <c:v>58</c:v>
                </c:pt>
                <c:pt idx="28">
                  <c:v>26</c:v>
                </c:pt>
                <c:pt idx="29">
                  <c:v>118</c:v>
                </c:pt>
                <c:pt idx="30">
                  <c:v>72</c:v>
                </c:pt>
                <c:pt idx="31">
                  <c:v>17</c:v>
                </c:pt>
                <c:pt idx="32">
                  <c:v>69</c:v>
                </c:pt>
                <c:pt idx="33">
                  <c:v>62</c:v>
                </c:pt>
                <c:pt idx="34">
                  <c:v>30</c:v>
                </c:pt>
              </c:numCache>
            </c:numRef>
          </c:val>
        </c:ser>
        <c:dLbls>
          <c:showLegendKey val="0"/>
          <c:showVal val="0"/>
          <c:showCatName val="0"/>
          <c:showSerName val="0"/>
          <c:showPercent val="0"/>
          <c:showBubbleSize val="0"/>
        </c:dLbls>
        <c:gapWidth val="75"/>
        <c:overlap val="-25"/>
        <c:axId val="96253440"/>
        <c:axId val="96153536"/>
      </c:barChart>
      <c:lineChart>
        <c:grouping val="standard"/>
        <c:varyColors val="0"/>
        <c:ser>
          <c:idx val="1"/>
          <c:order val="1"/>
          <c:spPr>
            <a:ln w="28575" cap="rnd">
              <a:solidFill>
                <a:schemeClr val="accent1">
                  <a:tint val="77000"/>
                </a:schemeClr>
              </a:solidFill>
              <a:round/>
            </a:ln>
            <a:effectLst/>
          </c:spPr>
          <c:marker>
            <c:symbol val="none"/>
          </c:marker>
          <c:cat>
            <c:strRef>
              <c:f>'Gráfica 24'!$A$2:$A$36</c:f>
              <c:strCache>
                <c:ptCount val="35"/>
                <c:pt idx="1">
                  <c:v>FED</c:v>
                </c:pt>
                <c:pt idx="2">
                  <c:v>BCS</c:v>
                </c:pt>
                <c:pt idx="3">
                  <c:v>BC</c:v>
                </c:pt>
                <c:pt idx="4">
                  <c:v>COAH</c:v>
                </c:pt>
                <c:pt idx="5">
                  <c:v>AGS</c:v>
                </c:pt>
                <c:pt idx="6">
                  <c:v>QRO</c:v>
                </c:pt>
                <c:pt idx="7">
                  <c:v>CAMP</c:v>
                </c:pt>
                <c:pt idx="8">
                  <c:v>QR</c:v>
                </c:pt>
                <c:pt idx="9">
                  <c:v>SIN</c:v>
                </c:pt>
                <c:pt idx="10">
                  <c:v>TAB</c:v>
                </c:pt>
                <c:pt idx="11">
                  <c:v>NAY</c:v>
                </c:pt>
                <c:pt idx="12">
                  <c:v>DF</c:v>
                </c:pt>
                <c:pt idx="13">
                  <c:v>MOR</c:v>
                </c:pt>
                <c:pt idx="14">
                  <c:v>DGO</c:v>
                </c:pt>
                <c:pt idx="15">
                  <c:v>CHIS</c:v>
                </c:pt>
                <c:pt idx="16">
                  <c:v>TAMP</c:v>
                </c:pt>
                <c:pt idx="17">
                  <c:v>GTO</c:v>
                </c:pt>
                <c:pt idx="18">
                  <c:v>NL</c:v>
                </c:pt>
                <c:pt idx="19">
                  <c:v>TLAX</c:v>
                </c:pt>
                <c:pt idx="20">
                  <c:v>ZAC</c:v>
                </c:pt>
                <c:pt idx="21">
                  <c:v>SLP</c:v>
                </c:pt>
                <c:pt idx="22">
                  <c:v>Promedio</c:v>
                </c:pt>
                <c:pt idx="23">
                  <c:v>CHIH</c:v>
                </c:pt>
                <c:pt idx="24">
                  <c:v>SON</c:v>
                </c:pt>
                <c:pt idx="25">
                  <c:v>GRO</c:v>
                </c:pt>
                <c:pt idx="26">
                  <c:v>HGO</c:v>
                </c:pt>
                <c:pt idx="27">
                  <c:v>YUC</c:v>
                </c:pt>
                <c:pt idx="28">
                  <c:v>MICH</c:v>
                </c:pt>
                <c:pt idx="29">
                  <c:v>JAL</c:v>
                </c:pt>
                <c:pt idx="30">
                  <c:v>MEX</c:v>
                </c:pt>
                <c:pt idx="31">
                  <c:v>COL</c:v>
                </c:pt>
                <c:pt idx="32">
                  <c:v>OAX</c:v>
                </c:pt>
                <c:pt idx="33">
                  <c:v>VER</c:v>
                </c:pt>
                <c:pt idx="34">
                  <c:v>PUE</c:v>
                </c:pt>
              </c:strCache>
            </c:strRef>
          </c:cat>
          <c:val>
            <c:numRef>
              <c:f>'Gráfica 24'!$C$2:$C$36</c:f>
              <c:numCache>
                <c:formatCode>General</c:formatCode>
                <c:ptCount val="35"/>
                <c:pt idx="0">
                  <c:v>0</c:v>
                </c:pt>
                <c:pt idx="1">
                  <c:v>17</c:v>
                </c:pt>
                <c:pt idx="2">
                  <c:v>20</c:v>
                </c:pt>
                <c:pt idx="3">
                  <c:v>26</c:v>
                </c:pt>
                <c:pt idx="4">
                  <c:v>28</c:v>
                </c:pt>
                <c:pt idx="5">
                  <c:v>30</c:v>
                </c:pt>
                <c:pt idx="6">
                  <c:v>31</c:v>
                </c:pt>
                <c:pt idx="7">
                  <c:v>31</c:v>
                </c:pt>
                <c:pt idx="8">
                  <c:v>34</c:v>
                </c:pt>
                <c:pt idx="9">
                  <c:v>34</c:v>
                </c:pt>
                <c:pt idx="10">
                  <c:v>37</c:v>
                </c:pt>
                <c:pt idx="11">
                  <c:v>38</c:v>
                </c:pt>
                <c:pt idx="12">
                  <c:v>40</c:v>
                </c:pt>
                <c:pt idx="13">
                  <c:v>55</c:v>
                </c:pt>
                <c:pt idx="14">
                  <c:v>56</c:v>
                </c:pt>
                <c:pt idx="15">
                  <c:v>59</c:v>
                </c:pt>
                <c:pt idx="16">
                  <c:v>60</c:v>
                </c:pt>
                <c:pt idx="17">
                  <c:v>61</c:v>
                </c:pt>
                <c:pt idx="18">
                  <c:v>66</c:v>
                </c:pt>
                <c:pt idx="19">
                  <c:v>74</c:v>
                </c:pt>
                <c:pt idx="20">
                  <c:v>76</c:v>
                </c:pt>
                <c:pt idx="21">
                  <c:v>78</c:v>
                </c:pt>
                <c:pt idx="22" formatCode="0">
                  <c:v>80.515151515151516</c:v>
                </c:pt>
                <c:pt idx="23">
                  <c:v>82</c:v>
                </c:pt>
                <c:pt idx="24">
                  <c:v>87</c:v>
                </c:pt>
                <c:pt idx="25">
                  <c:v>100</c:v>
                </c:pt>
                <c:pt idx="26">
                  <c:v>101</c:v>
                </c:pt>
                <c:pt idx="27">
                  <c:v>126</c:v>
                </c:pt>
                <c:pt idx="28">
                  <c:v>133</c:v>
                </c:pt>
                <c:pt idx="29">
                  <c:v>145</c:v>
                </c:pt>
                <c:pt idx="30">
                  <c:v>147</c:v>
                </c:pt>
                <c:pt idx="31">
                  <c:v>148</c:v>
                </c:pt>
                <c:pt idx="32">
                  <c:v>170</c:v>
                </c:pt>
                <c:pt idx="33">
                  <c:v>231</c:v>
                </c:pt>
                <c:pt idx="34">
                  <c:v>236</c:v>
                </c:pt>
              </c:numCache>
            </c:numRef>
          </c:val>
          <c:smooth val="0"/>
        </c:ser>
        <c:dLbls>
          <c:showLegendKey val="0"/>
          <c:showVal val="0"/>
          <c:showCatName val="0"/>
          <c:showSerName val="0"/>
          <c:showPercent val="0"/>
          <c:showBubbleSize val="0"/>
        </c:dLbls>
        <c:marker val="1"/>
        <c:smooth val="0"/>
        <c:axId val="96255488"/>
        <c:axId val="96154112"/>
      </c:lineChart>
      <c:catAx>
        <c:axId val="96253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crossAx val="96153536"/>
        <c:crosses val="autoZero"/>
        <c:auto val="1"/>
        <c:lblAlgn val="ctr"/>
        <c:lblOffset val="100"/>
        <c:noMultiLvlLbl val="0"/>
      </c:catAx>
      <c:valAx>
        <c:axId val="961535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crossAx val="96253440"/>
        <c:crosses val="autoZero"/>
        <c:crossBetween val="between"/>
      </c:valAx>
      <c:valAx>
        <c:axId val="96154112"/>
        <c:scaling>
          <c:orientation val="minMax"/>
        </c:scaling>
        <c:delete val="0"/>
        <c:axPos val="r"/>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crossAx val="96255488"/>
        <c:crosses val="max"/>
        <c:crossBetween val="between"/>
      </c:valAx>
      <c:catAx>
        <c:axId val="96255488"/>
        <c:scaling>
          <c:orientation val="minMax"/>
        </c:scaling>
        <c:delete val="1"/>
        <c:axPos val="b"/>
        <c:numFmt formatCode="General" sourceLinked="1"/>
        <c:majorTickMark val="none"/>
        <c:minorTickMark val="none"/>
        <c:tickLblPos val="none"/>
        <c:crossAx val="96154112"/>
        <c:crosses val="autoZero"/>
        <c:auto val="1"/>
        <c:lblAlgn val="ctr"/>
        <c:lblOffset val="100"/>
        <c:noMultiLvlLbl val="0"/>
      </c:cat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s-MX"/>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4">
  <a:schemeClr val="accent1"/>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50A625-A31F-4692-B4F9-4FF42517DC43}" type="doc">
      <dgm:prSet loTypeId="urn:microsoft.com/office/officeart/2008/layout/VerticalCurvedList" loCatId="list" qsTypeId="urn:microsoft.com/office/officeart/2005/8/quickstyle/simple1" qsCatId="simple" csTypeId="urn:microsoft.com/office/officeart/2005/8/colors/accent3_4" csCatId="accent3" phldr="1"/>
      <dgm:spPr/>
      <dgm:t>
        <a:bodyPr/>
        <a:lstStyle/>
        <a:p>
          <a:endParaRPr lang="es-MX"/>
        </a:p>
      </dgm:t>
    </dgm:pt>
    <dgm:pt modelId="{8BC34E1A-5751-48AF-8709-230BA28C6A29}">
      <dgm:prSet phldrT="[Texto]" custT="1"/>
      <dgm:spPr>
        <a:solidFill>
          <a:schemeClr val="accent2">
            <a:lumMod val="75000"/>
          </a:schemeClr>
        </a:solidFill>
      </dgm:spPr>
      <dgm:t>
        <a:bodyPr/>
        <a:lstStyle/>
        <a:p>
          <a:r>
            <a:rPr lang="es-MX" sz="2200" dirty="0" smtClean="0">
              <a:latin typeface="+mn-lt"/>
            </a:rPr>
            <a:t>Amplía sujetos obligados (partidos políticos, sindicatos y personas que reciban o ejerzan recursos públicos)</a:t>
          </a:r>
          <a:endParaRPr lang="es-MX" sz="2200" dirty="0">
            <a:latin typeface="+mn-lt"/>
          </a:endParaRPr>
        </a:p>
      </dgm:t>
    </dgm:pt>
    <dgm:pt modelId="{876D12C8-90C3-4856-8D5E-C12CE72FEB51}" type="parTrans" cxnId="{DAF4A0F9-DA23-4C75-A4D9-3B9B2E6DBBB1}">
      <dgm:prSet/>
      <dgm:spPr/>
      <dgm:t>
        <a:bodyPr/>
        <a:lstStyle/>
        <a:p>
          <a:endParaRPr lang="es-MX" sz="2200">
            <a:solidFill>
              <a:schemeClr val="tx1"/>
            </a:solidFill>
            <a:latin typeface="+mn-lt"/>
          </a:endParaRPr>
        </a:p>
      </dgm:t>
    </dgm:pt>
    <dgm:pt modelId="{7DE63518-4E69-4AF9-B482-67AF156F4B86}" type="sibTrans" cxnId="{DAF4A0F9-DA23-4C75-A4D9-3B9B2E6DBBB1}">
      <dgm:prSet/>
      <dgm:spPr/>
      <dgm:t>
        <a:bodyPr/>
        <a:lstStyle/>
        <a:p>
          <a:endParaRPr lang="es-MX" sz="2200">
            <a:solidFill>
              <a:schemeClr val="tx1"/>
            </a:solidFill>
            <a:latin typeface="+mn-lt"/>
          </a:endParaRPr>
        </a:p>
      </dgm:t>
    </dgm:pt>
    <dgm:pt modelId="{A2488DDE-A00E-4A6D-9509-06407DCB81D3}">
      <dgm:prSet phldrT="[Texto]" custT="1"/>
      <dgm:spPr>
        <a:solidFill>
          <a:schemeClr val="accent2">
            <a:lumMod val="75000"/>
          </a:schemeClr>
        </a:solidFill>
      </dgm:spPr>
      <dgm:t>
        <a:bodyPr/>
        <a:lstStyle/>
        <a:p>
          <a:r>
            <a:rPr lang="es-MX" sz="2200" dirty="0" smtClean="0">
              <a:latin typeface="+mn-lt"/>
            </a:rPr>
            <a:t>Otorga autonomía a los organismos garantes especializados e imparciales (federal y estatales)</a:t>
          </a:r>
          <a:endParaRPr lang="es-MX" sz="2200" dirty="0">
            <a:latin typeface="+mn-lt"/>
          </a:endParaRPr>
        </a:p>
      </dgm:t>
    </dgm:pt>
    <dgm:pt modelId="{59AEF852-671F-417E-8656-A702EDAA5288}" type="parTrans" cxnId="{34D2771A-E241-4A3B-8B46-3A02CD00A05E}">
      <dgm:prSet/>
      <dgm:spPr/>
      <dgm:t>
        <a:bodyPr/>
        <a:lstStyle/>
        <a:p>
          <a:endParaRPr lang="es-MX" sz="2200">
            <a:solidFill>
              <a:schemeClr val="tx1"/>
            </a:solidFill>
            <a:latin typeface="+mn-lt"/>
          </a:endParaRPr>
        </a:p>
      </dgm:t>
    </dgm:pt>
    <dgm:pt modelId="{C8AFC761-05DC-4B6D-9CF7-14031F7001EE}" type="sibTrans" cxnId="{34D2771A-E241-4A3B-8B46-3A02CD00A05E}">
      <dgm:prSet/>
      <dgm:spPr/>
      <dgm:t>
        <a:bodyPr/>
        <a:lstStyle/>
        <a:p>
          <a:endParaRPr lang="es-MX" sz="2200">
            <a:solidFill>
              <a:schemeClr val="tx1"/>
            </a:solidFill>
            <a:latin typeface="+mn-lt"/>
          </a:endParaRPr>
        </a:p>
      </dgm:t>
    </dgm:pt>
    <dgm:pt modelId="{BFA4DFA1-6759-B047-AF66-9C0B6C6F9B9A}">
      <dgm:prSet phldrT="[Texto]" custT="1"/>
      <dgm:spPr>
        <a:solidFill>
          <a:schemeClr val="accent2">
            <a:lumMod val="75000"/>
          </a:schemeClr>
        </a:solidFill>
      </dgm:spPr>
      <dgm:t>
        <a:bodyPr/>
        <a:lstStyle/>
        <a:p>
          <a:r>
            <a:rPr lang="es-MX" sz="2200" dirty="0" smtClean="0">
              <a:latin typeface="+mn-lt"/>
            </a:rPr>
            <a:t>Explicita obligación de documentar el ejercicio de facultades, competencias y funciones</a:t>
          </a:r>
          <a:endParaRPr lang="es-MX" sz="2200" dirty="0">
            <a:latin typeface="+mn-lt"/>
          </a:endParaRPr>
        </a:p>
      </dgm:t>
    </dgm:pt>
    <dgm:pt modelId="{0D3366B7-C9B2-0344-BA9B-19C44BF14AD6}" type="parTrans" cxnId="{05DE4EE1-40A3-1D4F-8201-2EB55D66AA63}">
      <dgm:prSet/>
      <dgm:spPr/>
      <dgm:t>
        <a:bodyPr/>
        <a:lstStyle/>
        <a:p>
          <a:endParaRPr lang="es-ES" sz="2200">
            <a:solidFill>
              <a:schemeClr val="tx1"/>
            </a:solidFill>
            <a:latin typeface="+mn-lt"/>
          </a:endParaRPr>
        </a:p>
      </dgm:t>
    </dgm:pt>
    <dgm:pt modelId="{F42333F2-8AFB-254D-8E56-7250292FABC4}" type="sibTrans" cxnId="{05DE4EE1-40A3-1D4F-8201-2EB55D66AA63}">
      <dgm:prSet/>
      <dgm:spPr/>
      <dgm:t>
        <a:bodyPr/>
        <a:lstStyle/>
        <a:p>
          <a:endParaRPr lang="es-ES" sz="2200">
            <a:solidFill>
              <a:schemeClr val="tx1"/>
            </a:solidFill>
            <a:latin typeface="+mn-lt"/>
          </a:endParaRPr>
        </a:p>
      </dgm:t>
    </dgm:pt>
    <dgm:pt modelId="{6F7649E2-FEFC-D644-81DB-524CF900E418}">
      <dgm:prSet phldrT="[Texto]" custT="1"/>
      <dgm:spPr>
        <a:solidFill>
          <a:schemeClr val="accent2">
            <a:lumMod val="75000"/>
          </a:schemeClr>
        </a:solidFill>
      </dgm:spPr>
      <dgm:t>
        <a:bodyPr/>
        <a:lstStyle/>
        <a:p>
          <a:r>
            <a:rPr lang="es-MX" sz="2200" dirty="0" smtClean="0">
              <a:latin typeface="+mn-lt"/>
            </a:rPr>
            <a:t>Crea obligación de publicar indicadores de rendición de cuentas (objetivos y resultados) </a:t>
          </a:r>
          <a:endParaRPr lang="es-MX" sz="2200" dirty="0">
            <a:latin typeface="+mn-lt"/>
          </a:endParaRPr>
        </a:p>
      </dgm:t>
    </dgm:pt>
    <dgm:pt modelId="{32218A4E-69C5-0D4F-AD4E-9CCB62F60EA8}" type="parTrans" cxnId="{E65F4048-2442-2840-BDB0-CE0BED10AC99}">
      <dgm:prSet/>
      <dgm:spPr/>
      <dgm:t>
        <a:bodyPr/>
        <a:lstStyle/>
        <a:p>
          <a:endParaRPr lang="es-ES" sz="2200">
            <a:solidFill>
              <a:schemeClr val="tx1"/>
            </a:solidFill>
            <a:latin typeface="+mn-lt"/>
          </a:endParaRPr>
        </a:p>
      </dgm:t>
    </dgm:pt>
    <dgm:pt modelId="{13B57C57-0A9F-EF4C-A1E4-942C8D1394DA}" type="sibTrans" cxnId="{E65F4048-2442-2840-BDB0-CE0BED10AC99}">
      <dgm:prSet/>
      <dgm:spPr/>
      <dgm:t>
        <a:bodyPr/>
        <a:lstStyle/>
        <a:p>
          <a:endParaRPr lang="es-ES" sz="2200">
            <a:solidFill>
              <a:schemeClr val="tx1"/>
            </a:solidFill>
            <a:latin typeface="+mn-lt"/>
          </a:endParaRPr>
        </a:p>
      </dgm:t>
    </dgm:pt>
    <dgm:pt modelId="{318B696A-F07C-664F-B538-83EAB3908BB4}">
      <dgm:prSet custT="1"/>
      <dgm:spPr>
        <a:solidFill>
          <a:schemeClr val="accent2">
            <a:lumMod val="75000"/>
          </a:schemeClr>
        </a:solidFill>
      </dgm:spPr>
      <dgm:t>
        <a:bodyPr/>
        <a:lstStyle/>
        <a:p>
          <a:r>
            <a:rPr lang="es-ES" sz="2200" dirty="0" smtClean="0">
              <a:latin typeface="+mn-lt"/>
            </a:rPr>
            <a:t>Órganos garantes legitimados para interponer acciones de inconstitucionalidad</a:t>
          </a:r>
          <a:endParaRPr lang="es-ES" sz="2200" dirty="0">
            <a:latin typeface="+mn-lt"/>
          </a:endParaRPr>
        </a:p>
      </dgm:t>
    </dgm:pt>
    <dgm:pt modelId="{22811310-BE11-DF40-ADFB-CBA049143C44}" type="parTrans" cxnId="{6EBB0DF8-2130-6543-A9CA-93DAAE41DF0E}">
      <dgm:prSet/>
      <dgm:spPr/>
      <dgm:t>
        <a:bodyPr/>
        <a:lstStyle/>
        <a:p>
          <a:endParaRPr lang="es-ES" sz="2200">
            <a:solidFill>
              <a:schemeClr val="tx1"/>
            </a:solidFill>
            <a:latin typeface="+mn-lt"/>
          </a:endParaRPr>
        </a:p>
      </dgm:t>
    </dgm:pt>
    <dgm:pt modelId="{C253CAFB-E92E-A540-B0BB-5BBF317FC111}" type="sibTrans" cxnId="{6EBB0DF8-2130-6543-A9CA-93DAAE41DF0E}">
      <dgm:prSet/>
      <dgm:spPr/>
      <dgm:t>
        <a:bodyPr/>
        <a:lstStyle/>
        <a:p>
          <a:endParaRPr lang="es-ES" sz="2200">
            <a:solidFill>
              <a:schemeClr val="tx1"/>
            </a:solidFill>
            <a:latin typeface="+mn-lt"/>
          </a:endParaRPr>
        </a:p>
      </dgm:t>
    </dgm:pt>
    <dgm:pt modelId="{75EC956E-9E2F-4C54-8CE5-E83D01AD4FD6}" type="pres">
      <dgm:prSet presAssocID="{4C50A625-A31F-4692-B4F9-4FF42517DC43}" presName="Name0" presStyleCnt="0">
        <dgm:presLayoutVars>
          <dgm:chMax val="7"/>
          <dgm:chPref val="7"/>
          <dgm:dir/>
        </dgm:presLayoutVars>
      </dgm:prSet>
      <dgm:spPr/>
      <dgm:t>
        <a:bodyPr/>
        <a:lstStyle/>
        <a:p>
          <a:endParaRPr lang="es-MX"/>
        </a:p>
      </dgm:t>
    </dgm:pt>
    <dgm:pt modelId="{73006A94-BAC0-4ABF-A94D-6DF6753CADFF}" type="pres">
      <dgm:prSet presAssocID="{4C50A625-A31F-4692-B4F9-4FF42517DC43}" presName="Name1" presStyleCnt="0"/>
      <dgm:spPr/>
      <dgm:t>
        <a:bodyPr/>
        <a:lstStyle/>
        <a:p>
          <a:endParaRPr lang="es-ES"/>
        </a:p>
      </dgm:t>
    </dgm:pt>
    <dgm:pt modelId="{9E568BB0-E61E-4609-8CBB-35FA35520048}" type="pres">
      <dgm:prSet presAssocID="{4C50A625-A31F-4692-B4F9-4FF42517DC43}" presName="cycle" presStyleCnt="0"/>
      <dgm:spPr/>
      <dgm:t>
        <a:bodyPr/>
        <a:lstStyle/>
        <a:p>
          <a:endParaRPr lang="es-ES"/>
        </a:p>
      </dgm:t>
    </dgm:pt>
    <dgm:pt modelId="{4D4718A7-3B97-42C5-A365-BED00E3FFCAF}" type="pres">
      <dgm:prSet presAssocID="{4C50A625-A31F-4692-B4F9-4FF42517DC43}" presName="srcNode" presStyleLbl="node1" presStyleIdx="0" presStyleCnt="5"/>
      <dgm:spPr/>
      <dgm:t>
        <a:bodyPr/>
        <a:lstStyle/>
        <a:p>
          <a:endParaRPr lang="es-ES"/>
        </a:p>
      </dgm:t>
    </dgm:pt>
    <dgm:pt modelId="{860B7823-6E98-47EB-B894-01D3EFF87FF6}" type="pres">
      <dgm:prSet presAssocID="{4C50A625-A31F-4692-B4F9-4FF42517DC43}" presName="conn" presStyleLbl="parChTrans1D2" presStyleIdx="0" presStyleCnt="1"/>
      <dgm:spPr/>
      <dgm:t>
        <a:bodyPr/>
        <a:lstStyle/>
        <a:p>
          <a:endParaRPr lang="es-MX"/>
        </a:p>
      </dgm:t>
    </dgm:pt>
    <dgm:pt modelId="{1B7920CF-C2F9-41F6-A0E7-874D572E03A2}" type="pres">
      <dgm:prSet presAssocID="{4C50A625-A31F-4692-B4F9-4FF42517DC43}" presName="extraNode" presStyleLbl="node1" presStyleIdx="0" presStyleCnt="5"/>
      <dgm:spPr/>
      <dgm:t>
        <a:bodyPr/>
        <a:lstStyle/>
        <a:p>
          <a:endParaRPr lang="es-ES"/>
        </a:p>
      </dgm:t>
    </dgm:pt>
    <dgm:pt modelId="{D79D62AA-451D-413C-AB7F-A770E43ECA02}" type="pres">
      <dgm:prSet presAssocID="{4C50A625-A31F-4692-B4F9-4FF42517DC43}" presName="dstNode" presStyleLbl="node1" presStyleIdx="0" presStyleCnt="5"/>
      <dgm:spPr/>
      <dgm:t>
        <a:bodyPr/>
        <a:lstStyle/>
        <a:p>
          <a:endParaRPr lang="es-ES"/>
        </a:p>
      </dgm:t>
    </dgm:pt>
    <dgm:pt modelId="{95CF5815-AA29-48DD-AE57-F2CC471C90E7}" type="pres">
      <dgm:prSet presAssocID="{8BC34E1A-5751-48AF-8709-230BA28C6A29}" presName="text_1" presStyleLbl="node1" presStyleIdx="0" presStyleCnt="5">
        <dgm:presLayoutVars>
          <dgm:bulletEnabled val="1"/>
        </dgm:presLayoutVars>
      </dgm:prSet>
      <dgm:spPr/>
      <dgm:t>
        <a:bodyPr/>
        <a:lstStyle/>
        <a:p>
          <a:endParaRPr lang="es-MX"/>
        </a:p>
      </dgm:t>
    </dgm:pt>
    <dgm:pt modelId="{C3435AE5-DDCD-47B4-BB6A-DFE4E5E3F04E}" type="pres">
      <dgm:prSet presAssocID="{8BC34E1A-5751-48AF-8709-230BA28C6A29}" presName="accent_1" presStyleCnt="0"/>
      <dgm:spPr/>
      <dgm:t>
        <a:bodyPr/>
        <a:lstStyle/>
        <a:p>
          <a:endParaRPr lang="es-ES"/>
        </a:p>
      </dgm:t>
    </dgm:pt>
    <dgm:pt modelId="{6E867504-FA70-4FE3-9F8B-CBB8CE2E5C7A}" type="pres">
      <dgm:prSet presAssocID="{8BC34E1A-5751-48AF-8709-230BA28C6A29}" presName="accentRepeatNode" presStyleLbl="solidFgAcc1" presStyleIdx="0" presStyleCnt="5"/>
      <dgm:spPr/>
      <dgm:t>
        <a:bodyPr/>
        <a:lstStyle/>
        <a:p>
          <a:endParaRPr lang="es-ES"/>
        </a:p>
      </dgm:t>
    </dgm:pt>
    <dgm:pt modelId="{90092863-BB3E-2649-972B-77B4C8117A57}" type="pres">
      <dgm:prSet presAssocID="{BFA4DFA1-6759-B047-AF66-9C0B6C6F9B9A}" presName="text_2" presStyleLbl="node1" presStyleIdx="1" presStyleCnt="5">
        <dgm:presLayoutVars>
          <dgm:bulletEnabled val="1"/>
        </dgm:presLayoutVars>
      </dgm:prSet>
      <dgm:spPr/>
      <dgm:t>
        <a:bodyPr/>
        <a:lstStyle/>
        <a:p>
          <a:endParaRPr lang="es-ES"/>
        </a:p>
      </dgm:t>
    </dgm:pt>
    <dgm:pt modelId="{2774B594-2806-2342-A5A1-E3F7620B158D}" type="pres">
      <dgm:prSet presAssocID="{BFA4DFA1-6759-B047-AF66-9C0B6C6F9B9A}" presName="accent_2" presStyleCnt="0"/>
      <dgm:spPr/>
      <dgm:t>
        <a:bodyPr/>
        <a:lstStyle/>
        <a:p>
          <a:endParaRPr lang="es-ES"/>
        </a:p>
      </dgm:t>
    </dgm:pt>
    <dgm:pt modelId="{90610593-DF13-3B48-B72A-C95CCF3693E0}" type="pres">
      <dgm:prSet presAssocID="{BFA4DFA1-6759-B047-AF66-9C0B6C6F9B9A}" presName="accentRepeatNode" presStyleLbl="solidFgAcc1" presStyleIdx="1" presStyleCnt="5"/>
      <dgm:spPr/>
      <dgm:t>
        <a:bodyPr/>
        <a:lstStyle/>
        <a:p>
          <a:endParaRPr lang="es-ES"/>
        </a:p>
      </dgm:t>
    </dgm:pt>
    <dgm:pt modelId="{D7E60D69-935C-B240-95CE-D26F8475018B}" type="pres">
      <dgm:prSet presAssocID="{6F7649E2-FEFC-D644-81DB-524CF900E418}" presName="text_3" presStyleLbl="node1" presStyleIdx="2" presStyleCnt="5">
        <dgm:presLayoutVars>
          <dgm:bulletEnabled val="1"/>
        </dgm:presLayoutVars>
      </dgm:prSet>
      <dgm:spPr/>
      <dgm:t>
        <a:bodyPr/>
        <a:lstStyle/>
        <a:p>
          <a:endParaRPr lang="es-ES"/>
        </a:p>
      </dgm:t>
    </dgm:pt>
    <dgm:pt modelId="{9E0095CE-2BA3-6C42-89F3-B263C76201E7}" type="pres">
      <dgm:prSet presAssocID="{6F7649E2-FEFC-D644-81DB-524CF900E418}" presName="accent_3" presStyleCnt="0"/>
      <dgm:spPr/>
      <dgm:t>
        <a:bodyPr/>
        <a:lstStyle/>
        <a:p>
          <a:endParaRPr lang="es-ES"/>
        </a:p>
      </dgm:t>
    </dgm:pt>
    <dgm:pt modelId="{593BE5C4-2EA1-7040-B511-174B98C99931}" type="pres">
      <dgm:prSet presAssocID="{6F7649E2-FEFC-D644-81DB-524CF900E418}" presName="accentRepeatNode" presStyleLbl="solidFgAcc1" presStyleIdx="2" presStyleCnt="5"/>
      <dgm:spPr/>
      <dgm:t>
        <a:bodyPr/>
        <a:lstStyle/>
        <a:p>
          <a:endParaRPr lang="es-ES"/>
        </a:p>
      </dgm:t>
    </dgm:pt>
    <dgm:pt modelId="{89E67CEF-C2B9-024D-A674-A98F8A48B993}" type="pres">
      <dgm:prSet presAssocID="{A2488DDE-A00E-4A6D-9509-06407DCB81D3}" presName="text_4" presStyleLbl="node1" presStyleIdx="3" presStyleCnt="5">
        <dgm:presLayoutVars>
          <dgm:bulletEnabled val="1"/>
        </dgm:presLayoutVars>
      </dgm:prSet>
      <dgm:spPr/>
      <dgm:t>
        <a:bodyPr/>
        <a:lstStyle/>
        <a:p>
          <a:endParaRPr lang="es-ES"/>
        </a:p>
      </dgm:t>
    </dgm:pt>
    <dgm:pt modelId="{29E59617-7049-7C49-AD9D-18116C5E8A0E}" type="pres">
      <dgm:prSet presAssocID="{A2488DDE-A00E-4A6D-9509-06407DCB81D3}" presName="accent_4" presStyleCnt="0"/>
      <dgm:spPr/>
      <dgm:t>
        <a:bodyPr/>
        <a:lstStyle/>
        <a:p>
          <a:endParaRPr lang="es-ES"/>
        </a:p>
      </dgm:t>
    </dgm:pt>
    <dgm:pt modelId="{7F30BD2C-68D4-4A32-9D54-5A8D191C26C3}" type="pres">
      <dgm:prSet presAssocID="{A2488DDE-A00E-4A6D-9509-06407DCB81D3}" presName="accentRepeatNode" presStyleLbl="solidFgAcc1" presStyleIdx="3" presStyleCnt="5"/>
      <dgm:spPr/>
      <dgm:t>
        <a:bodyPr/>
        <a:lstStyle/>
        <a:p>
          <a:endParaRPr lang="es-ES"/>
        </a:p>
      </dgm:t>
    </dgm:pt>
    <dgm:pt modelId="{CB323378-1B11-2241-A13A-EC47C2FA45CE}" type="pres">
      <dgm:prSet presAssocID="{318B696A-F07C-664F-B538-83EAB3908BB4}" presName="text_5" presStyleLbl="node1" presStyleIdx="4" presStyleCnt="5">
        <dgm:presLayoutVars>
          <dgm:bulletEnabled val="1"/>
        </dgm:presLayoutVars>
      </dgm:prSet>
      <dgm:spPr/>
      <dgm:t>
        <a:bodyPr/>
        <a:lstStyle/>
        <a:p>
          <a:endParaRPr lang="es-ES"/>
        </a:p>
      </dgm:t>
    </dgm:pt>
    <dgm:pt modelId="{53975726-3B88-5A4C-BB16-0B484BA3308F}" type="pres">
      <dgm:prSet presAssocID="{318B696A-F07C-664F-B538-83EAB3908BB4}" presName="accent_5" presStyleCnt="0"/>
      <dgm:spPr/>
      <dgm:t>
        <a:bodyPr/>
        <a:lstStyle/>
        <a:p>
          <a:endParaRPr lang="es-ES"/>
        </a:p>
      </dgm:t>
    </dgm:pt>
    <dgm:pt modelId="{90DC1736-0CFD-0E4F-B857-7BDD07638F62}" type="pres">
      <dgm:prSet presAssocID="{318B696A-F07C-664F-B538-83EAB3908BB4}" presName="accentRepeatNode" presStyleLbl="solidFgAcc1" presStyleIdx="4" presStyleCnt="5"/>
      <dgm:spPr/>
      <dgm:t>
        <a:bodyPr/>
        <a:lstStyle/>
        <a:p>
          <a:endParaRPr lang="es-ES"/>
        </a:p>
      </dgm:t>
    </dgm:pt>
  </dgm:ptLst>
  <dgm:cxnLst>
    <dgm:cxn modelId="{4CDC12F0-1C87-4F03-B306-FCB43F8B1603}" type="presOf" srcId="{4C50A625-A31F-4692-B4F9-4FF42517DC43}" destId="{75EC956E-9E2F-4C54-8CE5-E83D01AD4FD6}" srcOrd="0" destOrd="0" presId="urn:microsoft.com/office/officeart/2008/layout/VerticalCurvedList"/>
    <dgm:cxn modelId="{6EBB0DF8-2130-6543-A9CA-93DAAE41DF0E}" srcId="{4C50A625-A31F-4692-B4F9-4FF42517DC43}" destId="{318B696A-F07C-664F-B538-83EAB3908BB4}" srcOrd="4" destOrd="0" parTransId="{22811310-BE11-DF40-ADFB-CBA049143C44}" sibTransId="{C253CAFB-E92E-A540-B0BB-5BBF317FC111}"/>
    <dgm:cxn modelId="{40B7B2E3-632F-41B2-AE68-504BF10F3C19}" type="presOf" srcId="{8BC34E1A-5751-48AF-8709-230BA28C6A29}" destId="{95CF5815-AA29-48DD-AE57-F2CC471C90E7}" srcOrd="0" destOrd="0" presId="urn:microsoft.com/office/officeart/2008/layout/VerticalCurvedList"/>
    <dgm:cxn modelId="{C26E1326-05C7-493C-8F82-F93AF4CA7F73}" type="presOf" srcId="{6F7649E2-FEFC-D644-81DB-524CF900E418}" destId="{D7E60D69-935C-B240-95CE-D26F8475018B}" srcOrd="0" destOrd="0" presId="urn:microsoft.com/office/officeart/2008/layout/VerticalCurvedList"/>
    <dgm:cxn modelId="{146188DE-471E-4A68-B71B-8583DCD6EEFA}" type="presOf" srcId="{318B696A-F07C-664F-B538-83EAB3908BB4}" destId="{CB323378-1B11-2241-A13A-EC47C2FA45CE}" srcOrd="0" destOrd="0" presId="urn:microsoft.com/office/officeart/2008/layout/VerticalCurvedList"/>
    <dgm:cxn modelId="{05DE4EE1-40A3-1D4F-8201-2EB55D66AA63}" srcId="{4C50A625-A31F-4692-B4F9-4FF42517DC43}" destId="{BFA4DFA1-6759-B047-AF66-9C0B6C6F9B9A}" srcOrd="1" destOrd="0" parTransId="{0D3366B7-C9B2-0344-BA9B-19C44BF14AD6}" sibTransId="{F42333F2-8AFB-254D-8E56-7250292FABC4}"/>
    <dgm:cxn modelId="{DAF4A0F9-DA23-4C75-A4D9-3B9B2E6DBBB1}" srcId="{4C50A625-A31F-4692-B4F9-4FF42517DC43}" destId="{8BC34E1A-5751-48AF-8709-230BA28C6A29}" srcOrd="0" destOrd="0" parTransId="{876D12C8-90C3-4856-8D5E-C12CE72FEB51}" sibTransId="{7DE63518-4E69-4AF9-B482-67AF156F4B86}"/>
    <dgm:cxn modelId="{383F6C32-C6BB-402B-8060-D9F7D19CF36A}" type="presOf" srcId="{7DE63518-4E69-4AF9-B482-67AF156F4B86}" destId="{860B7823-6E98-47EB-B894-01D3EFF87FF6}" srcOrd="0" destOrd="0" presId="urn:microsoft.com/office/officeart/2008/layout/VerticalCurvedList"/>
    <dgm:cxn modelId="{E65F4048-2442-2840-BDB0-CE0BED10AC99}" srcId="{4C50A625-A31F-4692-B4F9-4FF42517DC43}" destId="{6F7649E2-FEFC-D644-81DB-524CF900E418}" srcOrd="2" destOrd="0" parTransId="{32218A4E-69C5-0D4F-AD4E-9CCB62F60EA8}" sibTransId="{13B57C57-0A9F-EF4C-A1E4-942C8D1394DA}"/>
    <dgm:cxn modelId="{57C9D305-F63D-4987-A975-98A12BCB9B90}" type="presOf" srcId="{A2488DDE-A00E-4A6D-9509-06407DCB81D3}" destId="{89E67CEF-C2B9-024D-A674-A98F8A48B993}" srcOrd="0" destOrd="0" presId="urn:microsoft.com/office/officeart/2008/layout/VerticalCurvedList"/>
    <dgm:cxn modelId="{34D2771A-E241-4A3B-8B46-3A02CD00A05E}" srcId="{4C50A625-A31F-4692-B4F9-4FF42517DC43}" destId="{A2488DDE-A00E-4A6D-9509-06407DCB81D3}" srcOrd="3" destOrd="0" parTransId="{59AEF852-671F-417E-8656-A702EDAA5288}" sibTransId="{C8AFC761-05DC-4B6D-9CF7-14031F7001EE}"/>
    <dgm:cxn modelId="{83C1CAF9-134E-4551-A35B-299D35206B87}" type="presOf" srcId="{BFA4DFA1-6759-B047-AF66-9C0B6C6F9B9A}" destId="{90092863-BB3E-2649-972B-77B4C8117A57}" srcOrd="0" destOrd="0" presId="urn:microsoft.com/office/officeart/2008/layout/VerticalCurvedList"/>
    <dgm:cxn modelId="{C0B7FC25-66D8-4E75-9EC4-14C9FCE0C971}" type="presParOf" srcId="{75EC956E-9E2F-4C54-8CE5-E83D01AD4FD6}" destId="{73006A94-BAC0-4ABF-A94D-6DF6753CADFF}" srcOrd="0" destOrd="0" presId="urn:microsoft.com/office/officeart/2008/layout/VerticalCurvedList"/>
    <dgm:cxn modelId="{B6C0554B-AFFB-489E-BDA9-B485A5DA1589}" type="presParOf" srcId="{73006A94-BAC0-4ABF-A94D-6DF6753CADFF}" destId="{9E568BB0-E61E-4609-8CBB-35FA35520048}" srcOrd="0" destOrd="0" presId="urn:microsoft.com/office/officeart/2008/layout/VerticalCurvedList"/>
    <dgm:cxn modelId="{D503DAD7-38BA-4BAE-9F74-361B783E8E14}" type="presParOf" srcId="{9E568BB0-E61E-4609-8CBB-35FA35520048}" destId="{4D4718A7-3B97-42C5-A365-BED00E3FFCAF}" srcOrd="0" destOrd="0" presId="urn:microsoft.com/office/officeart/2008/layout/VerticalCurvedList"/>
    <dgm:cxn modelId="{37A077F9-4989-4E19-95EB-8E0C628A243C}" type="presParOf" srcId="{9E568BB0-E61E-4609-8CBB-35FA35520048}" destId="{860B7823-6E98-47EB-B894-01D3EFF87FF6}" srcOrd="1" destOrd="0" presId="urn:microsoft.com/office/officeart/2008/layout/VerticalCurvedList"/>
    <dgm:cxn modelId="{9D9EE821-6AFC-48A2-85CC-0E8A015DFDBA}" type="presParOf" srcId="{9E568BB0-E61E-4609-8CBB-35FA35520048}" destId="{1B7920CF-C2F9-41F6-A0E7-874D572E03A2}" srcOrd="2" destOrd="0" presId="urn:microsoft.com/office/officeart/2008/layout/VerticalCurvedList"/>
    <dgm:cxn modelId="{49669B16-7361-4CDD-BF75-3DC564BF5600}" type="presParOf" srcId="{9E568BB0-E61E-4609-8CBB-35FA35520048}" destId="{D79D62AA-451D-413C-AB7F-A770E43ECA02}" srcOrd="3" destOrd="0" presId="urn:microsoft.com/office/officeart/2008/layout/VerticalCurvedList"/>
    <dgm:cxn modelId="{5C58B423-B262-4FEC-84F8-FD0C2A7622F0}" type="presParOf" srcId="{73006A94-BAC0-4ABF-A94D-6DF6753CADFF}" destId="{95CF5815-AA29-48DD-AE57-F2CC471C90E7}" srcOrd="1" destOrd="0" presId="urn:microsoft.com/office/officeart/2008/layout/VerticalCurvedList"/>
    <dgm:cxn modelId="{B94066BA-1534-442A-9BAA-0D14724997A4}" type="presParOf" srcId="{73006A94-BAC0-4ABF-A94D-6DF6753CADFF}" destId="{C3435AE5-DDCD-47B4-BB6A-DFE4E5E3F04E}" srcOrd="2" destOrd="0" presId="urn:microsoft.com/office/officeart/2008/layout/VerticalCurvedList"/>
    <dgm:cxn modelId="{F371E6CC-5896-4D70-A81B-4497698DAA7B}" type="presParOf" srcId="{C3435AE5-DDCD-47B4-BB6A-DFE4E5E3F04E}" destId="{6E867504-FA70-4FE3-9F8B-CBB8CE2E5C7A}" srcOrd="0" destOrd="0" presId="urn:microsoft.com/office/officeart/2008/layout/VerticalCurvedList"/>
    <dgm:cxn modelId="{A0B77E1C-288E-4B0B-9A74-EFC881B2BDA0}" type="presParOf" srcId="{73006A94-BAC0-4ABF-A94D-6DF6753CADFF}" destId="{90092863-BB3E-2649-972B-77B4C8117A57}" srcOrd="3" destOrd="0" presId="urn:microsoft.com/office/officeart/2008/layout/VerticalCurvedList"/>
    <dgm:cxn modelId="{17141259-1793-4F3D-BAD7-E7E6C280A772}" type="presParOf" srcId="{73006A94-BAC0-4ABF-A94D-6DF6753CADFF}" destId="{2774B594-2806-2342-A5A1-E3F7620B158D}" srcOrd="4" destOrd="0" presId="urn:microsoft.com/office/officeart/2008/layout/VerticalCurvedList"/>
    <dgm:cxn modelId="{77B9D8ED-1502-4662-9CF4-4802A82C55C9}" type="presParOf" srcId="{2774B594-2806-2342-A5A1-E3F7620B158D}" destId="{90610593-DF13-3B48-B72A-C95CCF3693E0}" srcOrd="0" destOrd="0" presId="urn:microsoft.com/office/officeart/2008/layout/VerticalCurvedList"/>
    <dgm:cxn modelId="{484A23C5-B752-4DDD-BE60-770BF54E9880}" type="presParOf" srcId="{73006A94-BAC0-4ABF-A94D-6DF6753CADFF}" destId="{D7E60D69-935C-B240-95CE-D26F8475018B}" srcOrd="5" destOrd="0" presId="urn:microsoft.com/office/officeart/2008/layout/VerticalCurvedList"/>
    <dgm:cxn modelId="{4B060E8E-C0DB-4F9C-A21F-9844B71D158B}" type="presParOf" srcId="{73006A94-BAC0-4ABF-A94D-6DF6753CADFF}" destId="{9E0095CE-2BA3-6C42-89F3-B263C76201E7}" srcOrd="6" destOrd="0" presId="urn:microsoft.com/office/officeart/2008/layout/VerticalCurvedList"/>
    <dgm:cxn modelId="{D33E12BF-7334-48E4-AD79-3C0E0C620EE0}" type="presParOf" srcId="{9E0095CE-2BA3-6C42-89F3-B263C76201E7}" destId="{593BE5C4-2EA1-7040-B511-174B98C99931}" srcOrd="0" destOrd="0" presId="urn:microsoft.com/office/officeart/2008/layout/VerticalCurvedList"/>
    <dgm:cxn modelId="{E44A8F40-B75B-4BC0-A905-E520808C8D77}" type="presParOf" srcId="{73006A94-BAC0-4ABF-A94D-6DF6753CADFF}" destId="{89E67CEF-C2B9-024D-A674-A98F8A48B993}" srcOrd="7" destOrd="0" presId="urn:microsoft.com/office/officeart/2008/layout/VerticalCurvedList"/>
    <dgm:cxn modelId="{2B48DF6D-99B1-456F-B81F-9BC4F0281491}" type="presParOf" srcId="{73006A94-BAC0-4ABF-A94D-6DF6753CADFF}" destId="{29E59617-7049-7C49-AD9D-18116C5E8A0E}" srcOrd="8" destOrd="0" presId="urn:microsoft.com/office/officeart/2008/layout/VerticalCurvedList"/>
    <dgm:cxn modelId="{FD977D83-3251-4635-B365-7C5C1CC75329}" type="presParOf" srcId="{29E59617-7049-7C49-AD9D-18116C5E8A0E}" destId="{7F30BD2C-68D4-4A32-9D54-5A8D191C26C3}" srcOrd="0" destOrd="0" presId="urn:microsoft.com/office/officeart/2008/layout/VerticalCurvedList"/>
    <dgm:cxn modelId="{4BC29127-6721-4150-B19F-88FA42169609}" type="presParOf" srcId="{73006A94-BAC0-4ABF-A94D-6DF6753CADFF}" destId="{CB323378-1B11-2241-A13A-EC47C2FA45CE}" srcOrd="9" destOrd="0" presId="urn:microsoft.com/office/officeart/2008/layout/VerticalCurvedList"/>
    <dgm:cxn modelId="{4CE817A0-9A2E-4354-974A-860F53046F71}" type="presParOf" srcId="{73006A94-BAC0-4ABF-A94D-6DF6753CADFF}" destId="{53975726-3B88-5A4C-BB16-0B484BA3308F}" srcOrd="10" destOrd="0" presId="urn:microsoft.com/office/officeart/2008/layout/VerticalCurvedList"/>
    <dgm:cxn modelId="{CD50039C-0ABA-4E1A-AEA8-C2941D8C72E7}" type="presParOf" srcId="{53975726-3B88-5A4C-BB16-0B484BA3308F}" destId="{90DC1736-0CFD-0E4F-B857-7BDD07638F62}"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C50A625-A31F-4692-B4F9-4FF42517DC43}" type="doc">
      <dgm:prSet loTypeId="urn:microsoft.com/office/officeart/2008/layout/VerticalCurvedList" loCatId="list" qsTypeId="urn:microsoft.com/office/officeart/2005/8/quickstyle/simple1" qsCatId="simple" csTypeId="urn:microsoft.com/office/officeart/2005/8/colors/accent4_1" csCatId="accent4" phldr="1"/>
      <dgm:spPr/>
      <dgm:t>
        <a:bodyPr/>
        <a:lstStyle/>
        <a:p>
          <a:endParaRPr lang="es-MX"/>
        </a:p>
      </dgm:t>
    </dgm:pt>
    <dgm:pt modelId="{8BC34E1A-5751-48AF-8709-230BA28C6A29}">
      <dgm:prSet phldrT="[Texto]" custT="1"/>
      <dgm:spPr>
        <a:solidFill>
          <a:schemeClr val="accent2">
            <a:lumMod val="75000"/>
          </a:schemeClr>
        </a:solidFill>
        <a:ln>
          <a:solidFill>
            <a:schemeClr val="accent2">
              <a:lumMod val="75000"/>
            </a:schemeClr>
          </a:solidFill>
        </a:ln>
      </dgm:spPr>
      <dgm:t>
        <a:bodyPr/>
        <a:lstStyle/>
        <a:p>
          <a:r>
            <a:rPr lang="es-MX" sz="1900" dirty="0" smtClean="0">
              <a:solidFill>
                <a:srgbClr val="FFFFFF"/>
              </a:solidFill>
              <a:latin typeface="Calibri" panose="020F0502020204030204" pitchFamily="34" charset="0"/>
            </a:rPr>
            <a:t>Sus resoluciones son vinculatorias, definitivas e inatacables para los sujetos obligados, salvo caso de excepcién en seguridad nacional</a:t>
          </a:r>
          <a:endParaRPr lang="es-MX" sz="1900" dirty="0">
            <a:solidFill>
              <a:srgbClr val="FFFFFF"/>
            </a:solidFill>
            <a:latin typeface="Calibri" panose="020F0502020204030204" pitchFamily="34" charset="0"/>
          </a:endParaRPr>
        </a:p>
      </dgm:t>
    </dgm:pt>
    <dgm:pt modelId="{876D12C8-90C3-4856-8D5E-C12CE72FEB51}" type="parTrans" cxnId="{DAF4A0F9-DA23-4C75-A4D9-3B9B2E6DBBB1}">
      <dgm:prSet/>
      <dgm:spPr/>
      <dgm:t>
        <a:bodyPr/>
        <a:lstStyle/>
        <a:p>
          <a:endParaRPr lang="es-MX" sz="1900">
            <a:solidFill>
              <a:schemeClr val="tx1"/>
            </a:solidFill>
            <a:latin typeface="Calibri" panose="020F0502020204030204" pitchFamily="34" charset="0"/>
          </a:endParaRPr>
        </a:p>
      </dgm:t>
    </dgm:pt>
    <dgm:pt modelId="{7DE63518-4E69-4AF9-B482-67AF156F4B86}" type="sibTrans" cxnId="{DAF4A0F9-DA23-4C75-A4D9-3B9B2E6DBBB1}">
      <dgm:prSet/>
      <dgm:spPr/>
      <dgm:t>
        <a:bodyPr/>
        <a:lstStyle/>
        <a:p>
          <a:endParaRPr lang="es-MX" sz="1900">
            <a:solidFill>
              <a:schemeClr val="tx1"/>
            </a:solidFill>
            <a:latin typeface="Calibri" panose="020F0502020204030204" pitchFamily="34" charset="0"/>
          </a:endParaRPr>
        </a:p>
      </dgm:t>
    </dgm:pt>
    <dgm:pt modelId="{4FF2F2FD-3BA9-4143-94D1-DD2370CDA373}">
      <dgm:prSet phldrT="[Texto]" custT="1"/>
      <dgm:spPr>
        <a:solidFill>
          <a:schemeClr val="accent2">
            <a:lumMod val="75000"/>
          </a:schemeClr>
        </a:solidFill>
        <a:ln>
          <a:solidFill>
            <a:schemeClr val="accent2">
              <a:lumMod val="75000"/>
            </a:schemeClr>
          </a:solidFill>
        </a:ln>
      </dgm:spPr>
      <dgm:t>
        <a:bodyPr/>
        <a:lstStyle/>
        <a:p>
          <a:r>
            <a:rPr lang="es-MX" sz="1900" dirty="0" smtClean="0">
              <a:solidFill>
                <a:srgbClr val="FFFFFF"/>
              </a:solidFill>
              <a:latin typeface="Calibri" panose="020F0502020204030204" pitchFamily="34" charset="0"/>
            </a:rPr>
            <a:t>Ordena la coordinación de acciones del órgano autónomo con la ASF, INEGI, AGN y los organismos autónomos estatales</a:t>
          </a:r>
          <a:endParaRPr lang="es-MX" sz="1900" dirty="0">
            <a:solidFill>
              <a:srgbClr val="FFFFFF"/>
            </a:solidFill>
            <a:latin typeface="Calibri" panose="020F0502020204030204" pitchFamily="34" charset="0"/>
          </a:endParaRPr>
        </a:p>
      </dgm:t>
    </dgm:pt>
    <dgm:pt modelId="{44D34AA5-70BC-4EA7-98B2-62CBE084CFDB}" type="parTrans" cxnId="{F0C38800-AFDA-49A3-927B-04E875AAFF3F}">
      <dgm:prSet/>
      <dgm:spPr/>
      <dgm:t>
        <a:bodyPr/>
        <a:lstStyle/>
        <a:p>
          <a:endParaRPr lang="es-MX" sz="1900">
            <a:solidFill>
              <a:schemeClr val="tx1"/>
            </a:solidFill>
            <a:latin typeface="Calibri" panose="020F0502020204030204" pitchFamily="34" charset="0"/>
          </a:endParaRPr>
        </a:p>
      </dgm:t>
    </dgm:pt>
    <dgm:pt modelId="{59D96CBE-F34A-41C0-8C56-7818A9B1189A}" type="sibTrans" cxnId="{F0C38800-AFDA-49A3-927B-04E875AAFF3F}">
      <dgm:prSet/>
      <dgm:spPr/>
      <dgm:t>
        <a:bodyPr/>
        <a:lstStyle/>
        <a:p>
          <a:endParaRPr lang="es-MX" sz="1900">
            <a:solidFill>
              <a:schemeClr val="tx1"/>
            </a:solidFill>
            <a:latin typeface="Calibri" panose="020F0502020204030204" pitchFamily="34" charset="0"/>
          </a:endParaRPr>
        </a:p>
      </dgm:t>
    </dgm:pt>
    <dgm:pt modelId="{8B604A78-46ED-4897-A5F2-C62ADC3B1241}">
      <dgm:prSet phldrT="[Texto]" custT="1"/>
      <dgm:spPr>
        <a:solidFill>
          <a:schemeClr val="accent2">
            <a:lumMod val="75000"/>
          </a:schemeClr>
        </a:solidFill>
        <a:ln>
          <a:solidFill>
            <a:schemeClr val="accent2">
              <a:lumMod val="75000"/>
            </a:schemeClr>
          </a:solidFill>
        </a:ln>
      </dgm:spPr>
      <dgm:t>
        <a:bodyPr/>
        <a:lstStyle/>
        <a:p>
          <a:r>
            <a:rPr lang="es-MX" sz="1900" dirty="0" smtClean="0">
              <a:solidFill>
                <a:srgbClr val="FFFFFF"/>
              </a:solidFill>
              <a:latin typeface="Calibri" panose="020F0502020204030204" pitchFamily="34" charset="0"/>
            </a:rPr>
            <a:t>Los comisionados del órgano autónomo como sujetos a juicio político</a:t>
          </a:r>
          <a:endParaRPr lang="es-MX" sz="1900" dirty="0">
            <a:solidFill>
              <a:srgbClr val="FFFFFF"/>
            </a:solidFill>
            <a:latin typeface="Calibri" panose="020F0502020204030204" pitchFamily="34" charset="0"/>
          </a:endParaRPr>
        </a:p>
      </dgm:t>
    </dgm:pt>
    <dgm:pt modelId="{916B0CBF-89CF-4984-8AFE-A284CA706DB4}" type="parTrans" cxnId="{1AB2E3F0-41B1-496E-B547-BFC5E5C72845}">
      <dgm:prSet/>
      <dgm:spPr/>
      <dgm:t>
        <a:bodyPr/>
        <a:lstStyle/>
        <a:p>
          <a:endParaRPr lang="es-MX" sz="1900">
            <a:solidFill>
              <a:schemeClr val="tx1"/>
            </a:solidFill>
            <a:latin typeface="Calibri" panose="020F0502020204030204" pitchFamily="34" charset="0"/>
          </a:endParaRPr>
        </a:p>
      </dgm:t>
    </dgm:pt>
    <dgm:pt modelId="{EC6F4AD0-3C2C-4D93-9123-3E91CF8CA387}" type="sibTrans" cxnId="{1AB2E3F0-41B1-496E-B547-BFC5E5C72845}">
      <dgm:prSet/>
      <dgm:spPr/>
      <dgm:t>
        <a:bodyPr/>
        <a:lstStyle/>
        <a:p>
          <a:endParaRPr lang="es-MX" sz="1900">
            <a:solidFill>
              <a:schemeClr val="tx1"/>
            </a:solidFill>
            <a:latin typeface="Calibri" panose="020F0502020204030204" pitchFamily="34" charset="0"/>
          </a:endParaRPr>
        </a:p>
      </dgm:t>
    </dgm:pt>
    <dgm:pt modelId="{0C8CDADE-CEA4-D543-9717-6C535B2E1108}">
      <dgm:prSet phldrT="[Texto]" custT="1"/>
      <dgm:spPr>
        <a:solidFill>
          <a:schemeClr val="accent2">
            <a:lumMod val="75000"/>
          </a:schemeClr>
        </a:solidFill>
        <a:ln>
          <a:solidFill>
            <a:schemeClr val="accent2">
              <a:lumMod val="75000"/>
            </a:schemeClr>
          </a:solidFill>
        </a:ln>
      </dgm:spPr>
      <dgm:t>
        <a:bodyPr/>
        <a:lstStyle/>
        <a:p>
          <a:r>
            <a:rPr lang="es-MX" sz="1900" dirty="0" smtClean="0">
              <a:solidFill>
                <a:srgbClr val="FFFFFF"/>
              </a:solidFill>
              <a:latin typeface="Calibri" panose="020F0502020204030204" pitchFamily="34" charset="0"/>
            </a:rPr>
            <a:t>Crea un nuevo órgano garante federal autónomo con amplia competencia</a:t>
          </a:r>
          <a:endParaRPr lang="es-MX" sz="1900" dirty="0">
            <a:solidFill>
              <a:srgbClr val="FFFFFF"/>
            </a:solidFill>
            <a:latin typeface="Calibri" panose="020F0502020204030204" pitchFamily="34" charset="0"/>
          </a:endParaRPr>
        </a:p>
      </dgm:t>
    </dgm:pt>
    <dgm:pt modelId="{66D2882F-54D9-4E48-962F-4B5BC4AB6A1D}" type="parTrans" cxnId="{9F7C6A14-B59B-DC4D-B213-B2CAF2D43422}">
      <dgm:prSet/>
      <dgm:spPr/>
      <dgm:t>
        <a:bodyPr/>
        <a:lstStyle/>
        <a:p>
          <a:endParaRPr lang="es-ES" sz="1900">
            <a:solidFill>
              <a:schemeClr val="tx1"/>
            </a:solidFill>
          </a:endParaRPr>
        </a:p>
      </dgm:t>
    </dgm:pt>
    <dgm:pt modelId="{36CB6D1C-8C24-4343-839E-01B022723CC5}" type="sibTrans" cxnId="{9F7C6A14-B59B-DC4D-B213-B2CAF2D43422}">
      <dgm:prSet/>
      <dgm:spPr/>
      <dgm:t>
        <a:bodyPr/>
        <a:lstStyle/>
        <a:p>
          <a:endParaRPr lang="es-ES" sz="1900">
            <a:solidFill>
              <a:schemeClr val="tx1"/>
            </a:solidFill>
          </a:endParaRPr>
        </a:p>
      </dgm:t>
    </dgm:pt>
    <dgm:pt modelId="{BB90ECD1-A82E-E442-90F4-340F8D254FD1}">
      <dgm:prSet phldrT="[Texto]" custT="1"/>
      <dgm:spPr>
        <a:solidFill>
          <a:schemeClr val="accent2">
            <a:lumMod val="75000"/>
          </a:schemeClr>
        </a:solidFill>
        <a:ln>
          <a:solidFill>
            <a:schemeClr val="accent2">
              <a:lumMod val="75000"/>
            </a:schemeClr>
          </a:solidFill>
        </a:ln>
      </dgm:spPr>
      <dgm:t>
        <a:bodyPr/>
        <a:lstStyle/>
        <a:p>
          <a:r>
            <a:rPr lang="es-MX" sz="1900" dirty="0" smtClean="0">
              <a:solidFill>
                <a:srgbClr val="FFFFFF"/>
              </a:solidFill>
              <a:latin typeface="Calibri" panose="020F0502020204030204" pitchFamily="34" charset="0"/>
            </a:rPr>
            <a:t>El órgano federal puede conocer recursos que provengan de los órganos estatales</a:t>
          </a:r>
          <a:endParaRPr lang="es-MX" sz="1900" dirty="0">
            <a:solidFill>
              <a:srgbClr val="FFFFFF"/>
            </a:solidFill>
            <a:latin typeface="Calibri" panose="020F0502020204030204" pitchFamily="34" charset="0"/>
          </a:endParaRPr>
        </a:p>
      </dgm:t>
    </dgm:pt>
    <dgm:pt modelId="{2E23DFE7-8D18-AC4E-B279-2BCFFF1D97E7}" type="parTrans" cxnId="{D61D5A69-ED9D-AA4F-B76A-1BFE372C92C3}">
      <dgm:prSet/>
      <dgm:spPr/>
      <dgm:t>
        <a:bodyPr/>
        <a:lstStyle/>
        <a:p>
          <a:endParaRPr lang="es-ES" sz="1900">
            <a:solidFill>
              <a:schemeClr val="tx1"/>
            </a:solidFill>
          </a:endParaRPr>
        </a:p>
      </dgm:t>
    </dgm:pt>
    <dgm:pt modelId="{FF49C142-633D-B443-97A0-75B440D215ED}" type="sibTrans" cxnId="{D61D5A69-ED9D-AA4F-B76A-1BFE372C92C3}">
      <dgm:prSet/>
      <dgm:spPr/>
      <dgm:t>
        <a:bodyPr/>
        <a:lstStyle/>
        <a:p>
          <a:endParaRPr lang="es-ES" sz="1900">
            <a:solidFill>
              <a:schemeClr val="tx1"/>
            </a:solidFill>
          </a:endParaRPr>
        </a:p>
      </dgm:t>
    </dgm:pt>
    <dgm:pt modelId="{75EC956E-9E2F-4C54-8CE5-E83D01AD4FD6}" type="pres">
      <dgm:prSet presAssocID="{4C50A625-A31F-4692-B4F9-4FF42517DC43}" presName="Name0" presStyleCnt="0">
        <dgm:presLayoutVars>
          <dgm:chMax val="7"/>
          <dgm:chPref val="7"/>
          <dgm:dir/>
        </dgm:presLayoutVars>
      </dgm:prSet>
      <dgm:spPr/>
      <dgm:t>
        <a:bodyPr/>
        <a:lstStyle/>
        <a:p>
          <a:endParaRPr lang="es-MX"/>
        </a:p>
      </dgm:t>
    </dgm:pt>
    <dgm:pt modelId="{73006A94-BAC0-4ABF-A94D-6DF6753CADFF}" type="pres">
      <dgm:prSet presAssocID="{4C50A625-A31F-4692-B4F9-4FF42517DC43}" presName="Name1" presStyleCnt="0"/>
      <dgm:spPr/>
    </dgm:pt>
    <dgm:pt modelId="{9E568BB0-E61E-4609-8CBB-35FA35520048}" type="pres">
      <dgm:prSet presAssocID="{4C50A625-A31F-4692-B4F9-4FF42517DC43}" presName="cycle" presStyleCnt="0"/>
      <dgm:spPr/>
    </dgm:pt>
    <dgm:pt modelId="{4D4718A7-3B97-42C5-A365-BED00E3FFCAF}" type="pres">
      <dgm:prSet presAssocID="{4C50A625-A31F-4692-B4F9-4FF42517DC43}" presName="srcNode" presStyleLbl="node1" presStyleIdx="0" presStyleCnt="5"/>
      <dgm:spPr/>
    </dgm:pt>
    <dgm:pt modelId="{860B7823-6E98-47EB-B894-01D3EFF87FF6}" type="pres">
      <dgm:prSet presAssocID="{4C50A625-A31F-4692-B4F9-4FF42517DC43}" presName="conn" presStyleLbl="parChTrans1D2" presStyleIdx="0" presStyleCnt="1"/>
      <dgm:spPr/>
      <dgm:t>
        <a:bodyPr/>
        <a:lstStyle/>
        <a:p>
          <a:endParaRPr lang="es-MX"/>
        </a:p>
      </dgm:t>
    </dgm:pt>
    <dgm:pt modelId="{1B7920CF-C2F9-41F6-A0E7-874D572E03A2}" type="pres">
      <dgm:prSet presAssocID="{4C50A625-A31F-4692-B4F9-4FF42517DC43}" presName="extraNode" presStyleLbl="node1" presStyleIdx="0" presStyleCnt="5"/>
      <dgm:spPr/>
    </dgm:pt>
    <dgm:pt modelId="{D79D62AA-451D-413C-AB7F-A770E43ECA02}" type="pres">
      <dgm:prSet presAssocID="{4C50A625-A31F-4692-B4F9-4FF42517DC43}" presName="dstNode" presStyleLbl="node1" presStyleIdx="0" presStyleCnt="5"/>
      <dgm:spPr/>
    </dgm:pt>
    <dgm:pt modelId="{9379B3A1-25B9-594A-8FD1-C22C34636898}" type="pres">
      <dgm:prSet presAssocID="{0C8CDADE-CEA4-D543-9717-6C535B2E1108}" presName="text_1" presStyleLbl="node1" presStyleIdx="0" presStyleCnt="5">
        <dgm:presLayoutVars>
          <dgm:bulletEnabled val="1"/>
        </dgm:presLayoutVars>
      </dgm:prSet>
      <dgm:spPr/>
      <dgm:t>
        <a:bodyPr/>
        <a:lstStyle/>
        <a:p>
          <a:endParaRPr lang="es-ES"/>
        </a:p>
      </dgm:t>
    </dgm:pt>
    <dgm:pt modelId="{3E32B8BA-88EA-BC4C-98B3-9BAC4E5F81D2}" type="pres">
      <dgm:prSet presAssocID="{0C8CDADE-CEA4-D543-9717-6C535B2E1108}" presName="accent_1" presStyleCnt="0"/>
      <dgm:spPr/>
    </dgm:pt>
    <dgm:pt modelId="{F0EEEE42-1241-B847-8E44-665456F2B155}" type="pres">
      <dgm:prSet presAssocID="{0C8CDADE-CEA4-D543-9717-6C535B2E1108}" presName="accentRepeatNode" presStyleLbl="solidFgAcc1" presStyleIdx="0" presStyleCnt="5"/>
      <dgm:spPr>
        <a:noFill/>
        <a:ln>
          <a:solidFill>
            <a:schemeClr val="accent3">
              <a:lumMod val="75000"/>
            </a:schemeClr>
          </a:solidFill>
        </a:ln>
      </dgm:spPr>
      <dgm:t>
        <a:bodyPr/>
        <a:lstStyle/>
        <a:p>
          <a:endParaRPr lang="es-ES"/>
        </a:p>
      </dgm:t>
    </dgm:pt>
    <dgm:pt modelId="{A6701562-47E7-D54B-828C-DDB9DD564C07}" type="pres">
      <dgm:prSet presAssocID="{BB90ECD1-A82E-E442-90F4-340F8D254FD1}" presName="text_2" presStyleLbl="node1" presStyleIdx="1" presStyleCnt="5">
        <dgm:presLayoutVars>
          <dgm:bulletEnabled val="1"/>
        </dgm:presLayoutVars>
      </dgm:prSet>
      <dgm:spPr/>
      <dgm:t>
        <a:bodyPr/>
        <a:lstStyle/>
        <a:p>
          <a:endParaRPr lang="es-ES"/>
        </a:p>
      </dgm:t>
    </dgm:pt>
    <dgm:pt modelId="{80A38DCE-9748-394C-8346-D7A74DFF5F9A}" type="pres">
      <dgm:prSet presAssocID="{BB90ECD1-A82E-E442-90F4-340F8D254FD1}" presName="accent_2" presStyleCnt="0"/>
      <dgm:spPr/>
    </dgm:pt>
    <dgm:pt modelId="{5CEB3B7A-8A40-D248-A4C0-321BDF763531}" type="pres">
      <dgm:prSet presAssocID="{BB90ECD1-A82E-E442-90F4-340F8D254FD1}" presName="accentRepeatNode" presStyleLbl="solidFgAcc1" presStyleIdx="1" presStyleCnt="5"/>
      <dgm:spPr>
        <a:solidFill>
          <a:srgbClr val="FFFFFF"/>
        </a:solidFill>
        <a:ln>
          <a:solidFill>
            <a:srgbClr val="77933C"/>
          </a:solidFill>
        </a:ln>
      </dgm:spPr>
      <dgm:t>
        <a:bodyPr/>
        <a:lstStyle/>
        <a:p>
          <a:endParaRPr lang="es-ES"/>
        </a:p>
      </dgm:t>
    </dgm:pt>
    <dgm:pt modelId="{63F25922-017F-4B40-8BFB-92E7CB64AA0E}" type="pres">
      <dgm:prSet presAssocID="{8BC34E1A-5751-48AF-8709-230BA28C6A29}" presName="text_3" presStyleLbl="node1" presStyleIdx="2" presStyleCnt="5">
        <dgm:presLayoutVars>
          <dgm:bulletEnabled val="1"/>
        </dgm:presLayoutVars>
      </dgm:prSet>
      <dgm:spPr/>
      <dgm:t>
        <a:bodyPr/>
        <a:lstStyle/>
        <a:p>
          <a:endParaRPr lang="es-ES"/>
        </a:p>
      </dgm:t>
    </dgm:pt>
    <dgm:pt modelId="{2A883389-9F93-234A-8CD0-76E2B3B630DF}" type="pres">
      <dgm:prSet presAssocID="{8BC34E1A-5751-48AF-8709-230BA28C6A29}" presName="accent_3" presStyleCnt="0"/>
      <dgm:spPr/>
    </dgm:pt>
    <dgm:pt modelId="{6E867504-FA70-4FE3-9F8B-CBB8CE2E5C7A}" type="pres">
      <dgm:prSet presAssocID="{8BC34E1A-5751-48AF-8709-230BA28C6A29}" presName="accentRepeatNode" presStyleLbl="solidFgAcc1" presStyleIdx="2" presStyleCnt="5"/>
      <dgm:spPr>
        <a:solidFill>
          <a:srgbClr val="FFFFFF"/>
        </a:solidFill>
        <a:ln>
          <a:solidFill>
            <a:srgbClr val="77933C"/>
          </a:solidFill>
        </a:ln>
      </dgm:spPr>
      <dgm:t>
        <a:bodyPr/>
        <a:lstStyle/>
        <a:p>
          <a:endParaRPr lang="es-ES"/>
        </a:p>
      </dgm:t>
    </dgm:pt>
    <dgm:pt modelId="{34535293-0EA1-1B4B-B5AE-67EC29994A70}" type="pres">
      <dgm:prSet presAssocID="{4FF2F2FD-3BA9-4143-94D1-DD2370CDA373}" presName="text_4" presStyleLbl="node1" presStyleIdx="3" presStyleCnt="5">
        <dgm:presLayoutVars>
          <dgm:bulletEnabled val="1"/>
        </dgm:presLayoutVars>
      </dgm:prSet>
      <dgm:spPr/>
      <dgm:t>
        <a:bodyPr/>
        <a:lstStyle/>
        <a:p>
          <a:endParaRPr lang="es-ES"/>
        </a:p>
      </dgm:t>
    </dgm:pt>
    <dgm:pt modelId="{8A2E3E0D-7290-3441-9A69-8A277002FF34}" type="pres">
      <dgm:prSet presAssocID="{4FF2F2FD-3BA9-4143-94D1-DD2370CDA373}" presName="accent_4" presStyleCnt="0"/>
      <dgm:spPr/>
    </dgm:pt>
    <dgm:pt modelId="{78E6F872-3640-4A52-AA3E-5A19F52D3059}" type="pres">
      <dgm:prSet presAssocID="{4FF2F2FD-3BA9-4143-94D1-DD2370CDA373}" presName="accentRepeatNode" presStyleLbl="solidFgAcc1" presStyleIdx="3" presStyleCnt="5"/>
      <dgm:spPr>
        <a:solidFill>
          <a:srgbClr val="FFFFFF"/>
        </a:solidFill>
        <a:ln>
          <a:solidFill>
            <a:srgbClr val="77933C"/>
          </a:solidFill>
        </a:ln>
      </dgm:spPr>
      <dgm:t>
        <a:bodyPr/>
        <a:lstStyle/>
        <a:p>
          <a:endParaRPr lang="es-ES"/>
        </a:p>
      </dgm:t>
    </dgm:pt>
    <dgm:pt modelId="{D3017E1B-450A-3A4E-B334-9DAF87FF651B}" type="pres">
      <dgm:prSet presAssocID="{8B604A78-46ED-4897-A5F2-C62ADC3B1241}" presName="text_5" presStyleLbl="node1" presStyleIdx="4" presStyleCnt="5">
        <dgm:presLayoutVars>
          <dgm:bulletEnabled val="1"/>
        </dgm:presLayoutVars>
      </dgm:prSet>
      <dgm:spPr/>
      <dgm:t>
        <a:bodyPr/>
        <a:lstStyle/>
        <a:p>
          <a:endParaRPr lang="es-ES"/>
        </a:p>
      </dgm:t>
    </dgm:pt>
    <dgm:pt modelId="{97040210-338F-7F4D-9B94-052FA88790A3}" type="pres">
      <dgm:prSet presAssocID="{8B604A78-46ED-4897-A5F2-C62ADC3B1241}" presName="accent_5" presStyleCnt="0"/>
      <dgm:spPr/>
    </dgm:pt>
    <dgm:pt modelId="{33135E6E-A5C6-482B-A06F-7CDC37C75104}" type="pres">
      <dgm:prSet presAssocID="{8B604A78-46ED-4897-A5F2-C62ADC3B1241}" presName="accentRepeatNode" presStyleLbl="solidFgAcc1" presStyleIdx="4" presStyleCnt="5"/>
      <dgm:spPr>
        <a:solidFill>
          <a:srgbClr val="FFFFFF"/>
        </a:solidFill>
        <a:ln>
          <a:solidFill>
            <a:srgbClr val="77933C"/>
          </a:solidFill>
        </a:ln>
      </dgm:spPr>
      <dgm:t>
        <a:bodyPr/>
        <a:lstStyle/>
        <a:p>
          <a:endParaRPr lang="es-ES"/>
        </a:p>
      </dgm:t>
    </dgm:pt>
  </dgm:ptLst>
  <dgm:cxnLst>
    <dgm:cxn modelId="{A9F22783-59A0-4EB7-84F5-E66CF2DE703C}" type="presOf" srcId="{BB90ECD1-A82E-E442-90F4-340F8D254FD1}" destId="{A6701562-47E7-D54B-828C-DDB9DD564C07}" srcOrd="0" destOrd="0" presId="urn:microsoft.com/office/officeart/2008/layout/VerticalCurvedList"/>
    <dgm:cxn modelId="{E5F561A2-AAA7-4ED3-A94B-65631F17ED4C}" type="presOf" srcId="{4C50A625-A31F-4692-B4F9-4FF42517DC43}" destId="{75EC956E-9E2F-4C54-8CE5-E83D01AD4FD6}" srcOrd="0" destOrd="0" presId="urn:microsoft.com/office/officeart/2008/layout/VerticalCurvedList"/>
    <dgm:cxn modelId="{C459AFCB-3921-47E8-8DC8-02AC1CD64617}" type="presOf" srcId="{8B604A78-46ED-4897-A5F2-C62ADC3B1241}" destId="{D3017E1B-450A-3A4E-B334-9DAF87FF651B}" srcOrd="0" destOrd="0" presId="urn:microsoft.com/office/officeart/2008/layout/VerticalCurvedList"/>
    <dgm:cxn modelId="{1AB2E3F0-41B1-496E-B547-BFC5E5C72845}" srcId="{4C50A625-A31F-4692-B4F9-4FF42517DC43}" destId="{8B604A78-46ED-4897-A5F2-C62ADC3B1241}" srcOrd="4" destOrd="0" parTransId="{916B0CBF-89CF-4984-8AFE-A284CA706DB4}" sibTransId="{EC6F4AD0-3C2C-4D93-9123-3E91CF8CA387}"/>
    <dgm:cxn modelId="{6445D206-4407-4897-A382-774820182E7E}" type="presOf" srcId="{4FF2F2FD-3BA9-4143-94D1-DD2370CDA373}" destId="{34535293-0EA1-1B4B-B5AE-67EC29994A70}" srcOrd="0" destOrd="0" presId="urn:microsoft.com/office/officeart/2008/layout/VerticalCurvedList"/>
    <dgm:cxn modelId="{D61D5A69-ED9D-AA4F-B76A-1BFE372C92C3}" srcId="{4C50A625-A31F-4692-B4F9-4FF42517DC43}" destId="{BB90ECD1-A82E-E442-90F4-340F8D254FD1}" srcOrd="1" destOrd="0" parTransId="{2E23DFE7-8D18-AC4E-B279-2BCFFF1D97E7}" sibTransId="{FF49C142-633D-B443-97A0-75B440D215ED}"/>
    <dgm:cxn modelId="{67BEA45D-A01C-4392-B34B-51A340A48F62}" type="presOf" srcId="{0C8CDADE-CEA4-D543-9717-6C535B2E1108}" destId="{9379B3A1-25B9-594A-8FD1-C22C34636898}" srcOrd="0" destOrd="0" presId="urn:microsoft.com/office/officeart/2008/layout/VerticalCurvedList"/>
    <dgm:cxn modelId="{BBDDA502-7453-40E4-A84B-CFF7F05C67AE}" type="presOf" srcId="{8BC34E1A-5751-48AF-8709-230BA28C6A29}" destId="{63F25922-017F-4B40-8BFB-92E7CB64AA0E}" srcOrd="0" destOrd="0" presId="urn:microsoft.com/office/officeart/2008/layout/VerticalCurvedList"/>
    <dgm:cxn modelId="{F0C38800-AFDA-49A3-927B-04E875AAFF3F}" srcId="{4C50A625-A31F-4692-B4F9-4FF42517DC43}" destId="{4FF2F2FD-3BA9-4143-94D1-DD2370CDA373}" srcOrd="3" destOrd="0" parTransId="{44D34AA5-70BC-4EA7-98B2-62CBE084CFDB}" sibTransId="{59D96CBE-F34A-41C0-8C56-7818A9B1189A}"/>
    <dgm:cxn modelId="{0276151E-E93A-493D-9B00-A983710EE3CD}" type="presOf" srcId="{36CB6D1C-8C24-4343-839E-01B022723CC5}" destId="{860B7823-6E98-47EB-B894-01D3EFF87FF6}" srcOrd="0" destOrd="0" presId="urn:microsoft.com/office/officeart/2008/layout/VerticalCurvedList"/>
    <dgm:cxn modelId="{9F7C6A14-B59B-DC4D-B213-B2CAF2D43422}" srcId="{4C50A625-A31F-4692-B4F9-4FF42517DC43}" destId="{0C8CDADE-CEA4-D543-9717-6C535B2E1108}" srcOrd="0" destOrd="0" parTransId="{66D2882F-54D9-4E48-962F-4B5BC4AB6A1D}" sibTransId="{36CB6D1C-8C24-4343-839E-01B022723CC5}"/>
    <dgm:cxn modelId="{DAF4A0F9-DA23-4C75-A4D9-3B9B2E6DBBB1}" srcId="{4C50A625-A31F-4692-B4F9-4FF42517DC43}" destId="{8BC34E1A-5751-48AF-8709-230BA28C6A29}" srcOrd="2" destOrd="0" parTransId="{876D12C8-90C3-4856-8D5E-C12CE72FEB51}" sibTransId="{7DE63518-4E69-4AF9-B482-67AF156F4B86}"/>
    <dgm:cxn modelId="{5917DD86-E58C-4FA7-A58E-92069E0BBE08}" type="presParOf" srcId="{75EC956E-9E2F-4C54-8CE5-E83D01AD4FD6}" destId="{73006A94-BAC0-4ABF-A94D-6DF6753CADFF}" srcOrd="0" destOrd="0" presId="urn:microsoft.com/office/officeart/2008/layout/VerticalCurvedList"/>
    <dgm:cxn modelId="{67AE1024-41D0-49BC-9172-9C8CCB88B702}" type="presParOf" srcId="{73006A94-BAC0-4ABF-A94D-6DF6753CADFF}" destId="{9E568BB0-E61E-4609-8CBB-35FA35520048}" srcOrd="0" destOrd="0" presId="urn:microsoft.com/office/officeart/2008/layout/VerticalCurvedList"/>
    <dgm:cxn modelId="{033ACE00-C364-45DC-B3AB-60C0E94BAA8C}" type="presParOf" srcId="{9E568BB0-E61E-4609-8CBB-35FA35520048}" destId="{4D4718A7-3B97-42C5-A365-BED00E3FFCAF}" srcOrd="0" destOrd="0" presId="urn:microsoft.com/office/officeart/2008/layout/VerticalCurvedList"/>
    <dgm:cxn modelId="{557CAC8C-034A-4A45-A68E-700708397529}" type="presParOf" srcId="{9E568BB0-E61E-4609-8CBB-35FA35520048}" destId="{860B7823-6E98-47EB-B894-01D3EFF87FF6}" srcOrd="1" destOrd="0" presId="urn:microsoft.com/office/officeart/2008/layout/VerticalCurvedList"/>
    <dgm:cxn modelId="{14650050-9E73-4DEC-A14E-07D65B340CBF}" type="presParOf" srcId="{9E568BB0-E61E-4609-8CBB-35FA35520048}" destId="{1B7920CF-C2F9-41F6-A0E7-874D572E03A2}" srcOrd="2" destOrd="0" presId="urn:microsoft.com/office/officeart/2008/layout/VerticalCurvedList"/>
    <dgm:cxn modelId="{C76523B4-9D88-4BA8-BBBF-DEF2BB6B679A}" type="presParOf" srcId="{9E568BB0-E61E-4609-8CBB-35FA35520048}" destId="{D79D62AA-451D-413C-AB7F-A770E43ECA02}" srcOrd="3" destOrd="0" presId="urn:microsoft.com/office/officeart/2008/layout/VerticalCurvedList"/>
    <dgm:cxn modelId="{7024C710-F0A2-4803-88C1-6D0951FB8354}" type="presParOf" srcId="{73006A94-BAC0-4ABF-A94D-6DF6753CADFF}" destId="{9379B3A1-25B9-594A-8FD1-C22C34636898}" srcOrd="1" destOrd="0" presId="urn:microsoft.com/office/officeart/2008/layout/VerticalCurvedList"/>
    <dgm:cxn modelId="{21AA511D-35AE-440F-BF9C-6B4A07479563}" type="presParOf" srcId="{73006A94-BAC0-4ABF-A94D-6DF6753CADFF}" destId="{3E32B8BA-88EA-BC4C-98B3-9BAC4E5F81D2}" srcOrd="2" destOrd="0" presId="urn:microsoft.com/office/officeart/2008/layout/VerticalCurvedList"/>
    <dgm:cxn modelId="{E5D023C1-D733-4071-8ACF-827CFAF5E113}" type="presParOf" srcId="{3E32B8BA-88EA-BC4C-98B3-9BAC4E5F81D2}" destId="{F0EEEE42-1241-B847-8E44-665456F2B155}" srcOrd="0" destOrd="0" presId="urn:microsoft.com/office/officeart/2008/layout/VerticalCurvedList"/>
    <dgm:cxn modelId="{8ADD31AD-5220-4784-BF01-58847A30136E}" type="presParOf" srcId="{73006A94-BAC0-4ABF-A94D-6DF6753CADFF}" destId="{A6701562-47E7-D54B-828C-DDB9DD564C07}" srcOrd="3" destOrd="0" presId="urn:microsoft.com/office/officeart/2008/layout/VerticalCurvedList"/>
    <dgm:cxn modelId="{3C4D6F24-B546-44D9-80B6-3E0BDA79EEF1}" type="presParOf" srcId="{73006A94-BAC0-4ABF-A94D-6DF6753CADFF}" destId="{80A38DCE-9748-394C-8346-D7A74DFF5F9A}" srcOrd="4" destOrd="0" presId="urn:microsoft.com/office/officeart/2008/layout/VerticalCurvedList"/>
    <dgm:cxn modelId="{A1AFEE10-1AB5-4D9F-93AD-AE93E69C67C8}" type="presParOf" srcId="{80A38DCE-9748-394C-8346-D7A74DFF5F9A}" destId="{5CEB3B7A-8A40-D248-A4C0-321BDF763531}" srcOrd="0" destOrd="0" presId="urn:microsoft.com/office/officeart/2008/layout/VerticalCurvedList"/>
    <dgm:cxn modelId="{22A65DA1-2A03-4FF3-A60A-BDA021B5FCEE}" type="presParOf" srcId="{73006A94-BAC0-4ABF-A94D-6DF6753CADFF}" destId="{63F25922-017F-4B40-8BFB-92E7CB64AA0E}" srcOrd="5" destOrd="0" presId="urn:microsoft.com/office/officeart/2008/layout/VerticalCurvedList"/>
    <dgm:cxn modelId="{024A2846-CB3A-4092-8348-826671E71DF1}" type="presParOf" srcId="{73006A94-BAC0-4ABF-A94D-6DF6753CADFF}" destId="{2A883389-9F93-234A-8CD0-76E2B3B630DF}" srcOrd="6" destOrd="0" presId="urn:microsoft.com/office/officeart/2008/layout/VerticalCurvedList"/>
    <dgm:cxn modelId="{B340A663-EE41-4FD2-BAB9-8D1082514267}" type="presParOf" srcId="{2A883389-9F93-234A-8CD0-76E2B3B630DF}" destId="{6E867504-FA70-4FE3-9F8B-CBB8CE2E5C7A}" srcOrd="0" destOrd="0" presId="urn:microsoft.com/office/officeart/2008/layout/VerticalCurvedList"/>
    <dgm:cxn modelId="{0A99D5CB-714A-451C-8357-31E15E8D57BB}" type="presParOf" srcId="{73006A94-BAC0-4ABF-A94D-6DF6753CADFF}" destId="{34535293-0EA1-1B4B-B5AE-67EC29994A70}" srcOrd="7" destOrd="0" presId="urn:microsoft.com/office/officeart/2008/layout/VerticalCurvedList"/>
    <dgm:cxn modelId="{CCB47A05-774E-4E4B-BECA-592A898FFE99}" type="presParOf" srcId="{73006A94-BAC0-4ABF-A94D-6DF6753CADFF}" destId="{8A2E3E0D-7290-3441-9A69-8A277002FF34}" srcOrd="8" destOrd="0" presId="urn:microsoft.com/office/officeart/2008/layout/VerticalCurvedList"/>
    <dgm:cxn modelId="{39353A22-DE67-4C0A-9812-6AE47538A658}" type="presParOf" srcId="{8A2E3E0D-7290-3441-9A69-8A277002FF34}" destId="{78E6F872-3640-4A52-AA3E-5A19F52D3059}" srcOrd="0" destOrd="0" presId="urn:microsoft.com/office/officeart/2008/layout/VerticalCurvedList"/>
    <dgm:cxn modelId="{1E9CF40B-CE69-4E7E-9573-F044D3F55BAA}" type="presParOf" srcId="{73006A94-BAC0-4ABF-A94D-6DF6753CADFF}" destId="{D3017E1B-450A-3A4E-B334-9DAF87FF651B}" srcOrd="9" destOrd="0" presId="urn:microsoft.com/office/officeart/2008/layout/VerticalCurvedList"/>
    <dgm:cxn modelId="{9955AAF9-FA26-44A4-BC90-529A3A923374}" type="presParOf" srcId="{73006A94-BAC0-4ABF-A94D-6DF6753CADFF}" destId="{97040210-338F-7F4D-9B94-052FA88790A3}" srcOrd="10" destOrd="0" presId="urn:microsoft.com/office/officeart/2008/layout/VerticalCurvedList"/>
    <dgm:cxn modelId="{C3A39A34-6A9B-4412-B336-C2D4FC879DF4}" type="presParOf" srcId="{97040210-338F-7F4D-9B94-052FA88790A3}" destId="{33135E6E-A5C6-482B-A06F-7CDC37C75104}"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F71D6F1-C763-A44B-98BD-138743740376}" type="doc">
      <dgm:prSet loTypeId="urn:microsoft.com/office/officeart/2005/8/layout/cycle7" loCatId="" qsTypeId="urn:microsoft.com/office/officeart/2005/8/quickstyle/3d3" qsCatId="3D" csTypeId="urn:microsoft.com/office/officeart/2005/8/colors/accent1_2" csCatId="accent1" phldr="1"/>
      <dgm:spPr/>
      <dgm:t>
        <a:bodyPr/>
        <a:lstStyle/>
        <a:p>
          <a:endParaRPr lang="es-ES"/>
        </a:p>
      </dgm:t>
    </dgm:pt>
    <dgm:pt modelId="{ABEE2133-241E-0043-8AB1-291DB56AE830}">
      <dgm:prSet custT="1"/>
      <dgm:spPr/>
      <dgm:t>
        <a:bodyPr/>
        <a:lstStyle/>
        <a:p>
          <a:pPr rtl="0"/>
          <a:r>
            <a:rPr lang="es-MX" sz="2000" b="1" smtClean="0"/>
            <a:t>Reforma al artículo 73-XXIX constitucional:</a:t>
          </a:r>
          <a:endParaRPr lang="es-MX" sz="2000" b="1" dirty="0"/>
        </a:p>
      </dgm:t>
    </dgm:pt>
    <dgm:pt modelId="{8834AA7B-D4CE-8745-AF99-44FA88CD5A84}" type="parTrans" cxnId="{691DEDB0-DB3A-AB4A-9C09-6B206A2ACCDC}">
      <dgm:prSet/>
      <dgm:spPr/>
      <dgm:t>
        <a:bodyPr/>
        <a:lstStyle/>
        <a:p>
          <a:endParaRPr lang="es-ES">
            <a:solidFill>
              <a:schemeClr val="tx1"/>
            </a:solidFill>
          </a:endParaRPr>
        </a:p>
      </dgm:t>
    </dgm:pt>
    <dgm:pt modelId="{D1A5AFE6-EC72-6247-BB25-FF06A16E2BEB}" type="sibTrans" cxnId="{691DEDB0-DB3A-AB4A-9C09-6B206A2ACCDC}">
      <dgm:prSet/>
      <dgm:spPr/>
      <dgm:t>
        <a:bodyPr/>
        <a:lstStyle/>
        <a:p>
          <a:endParaRPr lang="es-ES">
            <a:solidFill>
              <a:schemeClr val="tx1"/>
            </a:solidFill>
          </a:endParaRPr>
        </a:p>
      </dgm:t>
    </dgm:pt>
    <dgm:pt modelId="{557FB494-C529-ED46-BF8D-714629205552}">
      <dgm:prSet custT="1"/>
      <dgm:spPr/>
      <dgm:t>
        <a:bodyPr/>
        <a:lstStyle/>
        <a:p>
          <a:pPr rtl="0"/>
          <a:r>
            <a:rPr lang="es-MX" sz="1800" smtClean="0"/>
            <a:t>Ley general que desarrolle </a:t>
          </a:r>
          <a:r>
            <a:rPr lang="es-MX" sz="1800" b="1" smtClean="0"/>
            <a:t>los principios, bases y procedimientos</a:t>
          </a:r>
          <a:r>
            <a:rPr lang="es-MX" sz="1800" smtClean="0"/>
            <a:t> en materia de transparencia gubernamental, acceso a la información y protección de datos personales</a:t>
          </a:r>
          <a:endParaRPr lang="es-MX" sz="1800" dirty="0"/>
        </a:p>
      </dgm:t>
    </dgm:pt>
    <dgm:pt modelId="{84A8C2CA-31BF-5847-B2A7-D3F4644F82A9}" type="parTrans" cxnId="{F57283CF-A759-3949-839A-6CD4CAEB294B}">
      <dgm:prSet/>
      <dgm:spPr/>
      <dgm:t>
        <a:bodyPr/>
        <a:lstStyle/>
        <a:p>
          <a:endParaRPr lang="es-ES">
            <a:solidFill>
              <a:schemeClr val="tx1"/>
            </a:solidFill>
          </a:endParaRPr>
        </a:p>
      </dgm:t>
    </dgm:pt>
    <dgm:pt modelId="{86FC1A09-35F9-EF48-905F-F1A0DCEB440C}" type="sibTrans" cxnId="{F57283CF-A759-3949-839A-6CD4CAEB294B}">
      <dgm:prSet/>
      <dgm:spPr/>
      <dgm:t>
        <a:bodyPr/>
        <a:lstStyle/>
        <a:p>
          <a:endParaRPr lang="es-ES">
            <a:solidFill>
              <a:schemeClr val="tx1"/>
            </a:solidFill>
          </a:endParaRPr>
        </a:p>
      </dgm:t>
    </dgm:pt>
    <dgm:pt modelId="{C151BB52-C0AD-3340-BEBF-CF7838CAAFF5}">
      <dgm:prSet custT="1"/>
      <dgm:spPr/>
      <dgm:t>
        <a:bodyPr/>
        <a:lstStyle/>
        <a:p>
          <a:pPr rtl="0"/>
          <a:r>
            <a:rPr lang="es-MX" sz="1800" smtClean="0"/>
            <a:t>Ley general en materia de orgaización y administración de archivos</a:t>
          </a:r>
          <a:endParaRPr lang="es-MX" sz="1800" dirty="0"/>
        </a:p>
      </dgm:t>
    </dgm:pt>
    <dgm:pt modelId="{19B50DA9-DCC4-FD4A-A6D0-6F2CC32A6ED1}" type="parTrans" cxnId="{C7B09D42-E016-AE42-89B8-358B59C7B305}">
      <dgm:prSet/>
      <dgm:spPr/>
      <dgm:t>
        <a:bodyPr/>
        <a:lstStyle/>
        <a:p>
          <a:endParaRPr lang="es-ES">
            <a:solidFill>
              <a:schemeClr val="tx1"/>
            </a:solidFill>
          </a:endParaRPr>
        </a:p>
      </dgm:t>
    </dgm:pt>
    <dgm:pt modelId="{F66953D7-F286-9C48-9B36-799CEF9CD086}" type="sibTrans" cxnId="{C7B09D42-E016-AE42-89B8-358B59C7B305}">
      <dgm:prSet/>
      <dgm:spPr/>
      <dgm:t>
        <a:bodyPr/>
        <a:lstStyle/>
        <a:p>
          <a:endParaRPr lang="es-ES">
            <a:solidFill>
              <a:schemeClr val="tx1"/>
            </a:solidFill>
          </a:endParaRPr>
        </a:p>
      </dgm:t>
    </dgm:pt>
    <dgm:pt modelId="{220C680C-D8C6-E446-908A-ED3A4F71FFD2}" type="pres">
      <dgm:prSet presAssocID="{6F71D6F1-C763-A44B-98BD-138743740376}" presName="Name0" presStyleCnt="0">
        <dgm:presLayoutVars>
          <dgm:dir/>
          <dgm:resizeHandles val="exact"/>
        </dgm:presLayoutVars>
      </dgm:prSet>
      <dgm:spPr/>
      <dgm:t>
        <a:bodyPr/>
        <a:lstStyle/>
        <a:p>
          <a:endParaRPr lang="es-MX"/>
        </a:p>
      </dgm:t>
    </dgm:pt>
    <dgm:pt modelId="{92558AC2-1896-8F47-9845-9AE9DA86F30D}" type="pres">
      <dgm:prSet presAssocID="{ABEE2133-241E-0043-8AB1-291DB56AE830}" presName="node" presStyleLbl="node1" presStyleIdx="0" presStyleCnt="3" custScaleY="82048" custRadScaleRad="87109" custRadScaleInc="183">
        <dgm:presLayoutVars>
          <dgm:bulletEnabled val="1"/>
        </dgm:presLayoutVars>
      </dgm:prSet>
      <dgm:spPr/>
      <dgm:t>
        <a:bodyPr/>
        <a:lstStyle/>
        <a:p>
          <a:endParaRPr lang="es-MX"/>
        </a:p>
      </dgm:t>
    </dgm:pt>
    <dgm:pt modelId="{6DFA667D-F06B-0E4E-ADB7-5A92031FBD65}" type="pres">
      <dgm:prSet presAssocID="{D1A5AFE6-EC72-6247-BB25-FF06A16E2BEB}" presName="sibTrans" presStyleLbl="sibTrans2D1" presStyleIdx="0" presStyleCnt="3" custScaleX="413033" custScaleY="64733"/>
      <dgm:spPr/>
      <dgm:t>
        <a:bodyPr/>
        <a:lstStyle/>
        <a:p>
          <a:endParaRPr lang="es-MX"/>
        </a:p>
      </dgm:t>
    </dgm:pt>
    <dgm:pt modelId="{FA50312A-8DF0-0D4A-BF9D-89BD8C631075}" type="pres">
      <dgm:prSet presAssocID="{D1A5AFE6-EC72-6247-BB25-FF06A16E2BEB}" presName="connectorText" presStyleLbl="sibTrans2D1" presStyleIdx="0" presStyleCnt="3"/>
      <dgm:spPr/>
      <dgm:t>
        <a:bodyPr/>
        <a:lstStyle/>
        <a:p>
          <a:endParaRPr lang="es-MX"/>
        </a:p>
      </dgm:t>
    </dgm:pt>
    <dgm:pt modelId="{0863AC79-432B-4D4C-887C-8A67DE7D1AE4}" type="pres">
      <dgm:prSet presAssocID="{C151BB52-C0AD-3340-BEBF-CF7838CAAFF5}" presName="node" presStyleLbl="node1" presStyleIdx="1" presStyleCnt="3" custScaleX="139530" custScaleY="169266">
        <dgm:presLayoutVars>
          <dgm:bulletEnabled val="1"/>
        </dgm:presLayoutVars>
      </dgm:prSet>
      <dgm:spPr/>
      <dgm:t>
        <a:bodyPr/>
        <a:lstStyle/>
        <a:p>
          <a:endParaRPr lang="es-MX"/>
        </a:p>
      </dgm:t>
    </dgm:pt>
    <dgm:pt modelId="{A38ED420-3B83-A742-A982-DC0572EEDB68}" type="pres">
      <dgm:prSet presAssocID="{F66953D7-F286-9C48-9B36-799CEF9CD086}" presName="sibTrans" presStyleLbl="sibTrans2D1" presStyleIdx="1" presStyleCnt="3"/>
      <dgm:spPr/>
      <dgm:t>
        <a:bodyPr/>
        <a:lstStyle/>
        <a:p>
          <a:endParaRPr lang="es-MX"/>
        </a:p>
      </dgm:t>
    </dgm:pt>
    <dgm:pt modelId="{4ADB06AF-E53F-834E-B421-DF9C9DF14820}" type="pres">
      <dgm:prSet presAssocID="{F66953D7-F286-9C48-9B36-799CEF9CD086}" presName="connectorText" presStyleLbl="sibTrans2D1" presStyleIdx="1" presStyleCnt="3"/>
      <dgm:spPr/>
      <dgm:t>
        <a:bodyPr/>
        <a:lstStyle/>
        <a:p>
          <a:endParaRPr lang="es-MX"/>
        </a:p>
      </dgm:t>
    </dgm:pt>
    <dgm:pt modelId="{F9F8BB70-A421-7146-96CE-83C75CBD8A39}" type="pres">
      <dgm:prSet presAssocID="{557FB494-C529-ED46-BF8D-714629205552}" presName="node" presStyleLbl="node1" presStyleIdx="2" presStyleCnt="3" custScaleX="154471" custScaleY="165004">
        <dgm:presLayoutVars>
          <dgm:bulletEnabled val="1"/>
        </dgm:presLayoutVars>
      </dgm:prSet>
      <dgm:spPr/>
      <dgm:t>
        <a:bodyPr/>
        <a:lstStyle/>
        <a:p>
          <a:endParaRPr lang="es-ES"/>
        </a:p>
      </dgm:t>
    </dgm:pt>
    <dgm:pt modelId="{F46BD7D0-1C81-FF47-ADE5-F09236C0FA0A}" type="pres">
      <dgm:prSet presAssocID="{86FC1A09-35F9-EF48-905F-F1A0DCEB440C}" presName="sibTrans" presStyleLbl="sibTrans2D1" presStyleIdx="2" presStyleCnt="3" custScaleX="457428" custScaleY="56609"/>
      <dgm:spPr/>
      <dgm:t>
        <a:bodyPr/>
        <a:lstStyle/>
        <a:p>
          <a:endParaRPr lang="es-MX"/>
        </a:p>
      </dgm:t>
    </dgm:pt>
    <dgm:pt modelId="{1BFCB1C8-0C71-DE47-B648-46B9556657D3}" type="pres">
      <dgm:prSet presAssocID="{86FC1A09-35F9-EF48-905F-F1A0DCEB440C}" presName="connectorText" presStyleLbl="sibTrans2D1" presStyleIdx="2" presStyleCnt="3"/>
      <dgm:spPr/>
      <dgm:t>
        <a:bodyPr/>
        <a:lstStyle/>
        <a:p>
          <a:endParaRPr lang="es-MX"/>
        </a:p>
      </dgm:t>
    </dgm:pt>
  </dgm:ptLst>
  <dgm:cxnLst>
    <dgm:cxn modelId="{D60F5EA4-E7E3-45D8-9F16-927D031EA2EA}" type="presOf" srcId="{F66953D7-F286-9C48-9B36-799CEF9CD086}" destId="{4ADB06AF-E53F-834E-B421-DF9C9DF14820}" srcOrd="1" destOrd="0" presId="urn:microsoft.com/office/officeart/2005/8/layout/cycle7"/>
    <dgm:cxn modelId="{B2E89D7F-EFDD-443A-9322-2DEAFCC52AC7}" type="presOf" srcId="{557FB494-C529-ED46-BF8D-714629205552}" destId="{F9F8BB70-A421-7146-96CE-83C75CBD8A39}" srcOrd="0" destOrd="0" presId="urn:microsoft.com/office/officeart/2005/8/layout/cycle7"/>
    <dgm:cxn modelId="{691DEDB0-DB3A-AB4A-9C09-6B206A2ACCDC}" srcId="{6F71D6F1-C763-A44B-98BD-138743740376}" destId="{ABEE2133-241E-0043-8AB1-291DB56AE830}" srcOrd="0" destOrd="0" parTransId="{8834AA7B-D4CE-8745-AF99-44FA88CD5A84}" sibTransId="{D1A5AFE6-EC72-6247-BB25-FF06A16E2BEB}"/>
    <dgm:cxn modelId="{D9507AA6-9B83-422E-B940-92ECC6C9929C}" type="presOf" srcId="{C151BB52-C0AD-3340-BEBF-CF7838CAAFF5}" destId="{0863AC79-432B-4D4C-887C-8A67DE7D1AE4}" srcOrd="0" destOrd="0" presId="urn:microsoft.com/office/officeart/2005/8/layout/cycle7"/>
    <dgm:cxn modelId="{4A924B53-F1AC-439F-8901-2758B20A6C15}" type="presOf" srcId="{F66953D7-F286-9C48-9B36-799CEF9CD086}" destId="{A38ED420-3B83-A742-A982-DC0572EEDB68}" srcOrd="0" destOrd="0" presId="urn:microsoft.com/office/officeart/2005/8/layout/cycle7"/>
    <dgm:cxn modelId="{086B8AE3-9C31-4FA4-AC5B-987A2BA59533}" type="presOf" srcId="{D1A5AFE6-EC72-6247-BB25-FF06A16E2BEB}" destId="{6DFA667D-F06B-0E4E-ADB7-5A92031FBD65}" srcOrd="0" destOrd="0" presId="urn:microsoft.com/office/officeart/2005/8/layout/cycle7"/>
    <dgm:cxn modelId="{C7B09D42-E016-AE42-89B8-358B59C7B305}" srcId="{6F71D6F1-C763-A44B-98BD-138743740376}" destId="{C151BB52-C0AD-3340-BEBF-CF7838CAAFF5}" srcOrd="1" destOrd="0" parTransId="{19B50DA9-DCC4-FD4A-A6D0-6F2CC32A6ED1}" sibTransId="{F66953D7-F286-9C48-9B36-799CEF9CD086}"/>
    <dgm:cxn modelId="{DDEF9BA1-D3DC-4596-9CDB-2F749E27957B}" type="presOf" srcId="{D1A5AFE6-EC72-6247-BB25-FF06A16E2BEB}" destId="{FA50312A-8DF0-0D4A-BF9D-89BD8C631075}" srcOrd="1" destOrd="0" presId="urn:microsoft.com/office/officeart/2005/8/layout/cycle7"/>
    <dgm:cxn modelId="{F57283CF-A759-3949-839A-6CD4CAEB294B}" srcId="{6F71D6F1-C763-A44B-98BD-138743740376}" destId="{557FB494-C529-ED46-BF8D-714629205552}" srcOrd="2" destOrd="0" parTransId="{84A8C2CA-31BF-5847-B2A7-D3F4644F82A9}" sibTransId="{86FC1A09-35F9-EF48-905F-F1A0DCEB440C}"/>
    <dgm:cxn modelId="{7AFC9176-6F40-45F3-9124-7941EF943EDE}" type="presOf" srcId="{86FC1A09-35F9-EF48-905F-F1A0DCEB440C}" destId="{F46BD7D0-1C81-FF47-ADE5-F09236C0FA0A}" srcOrd="0" destOrd="0" presId="urn:microsoft.com/office/officeart/2005/8/layout/cycle7"/>
    <dgm:cxn modelId="{8ADC4866-99E7-4E18-87F6-C268767D0F1E}" type="presOf" srcId="{6F71D6F1-C763-A44B-98BD-138743740376}" destId="{220C680C-D8C6-E446-908A-ED3A4F71FFD2}" srcOrd="0" destOrd="0" presId="urn:microsoft.com/office/officeart/2005/8/layout/cycle7"/>
    <dgm:cxn modelId="{A49DCC60-73C6-48F6-B2BB-135877C56434}" type="presOf" srcId="{86FC1A09-35F9-EF48-905F-F1A0DCEB440C}" destId="{1BFCB1C8-0C71-DE47-B648-46B9556657D3}" srcOrd="1" destOrd="0" presId="urn:microsoft.com/office/officeart/2005/8/layout/cycle7"/>
    <dgm:cxn modelId="{3D789F94-4728-41E3-966A-4D133C1E54D0}" type="presOf" srcId="{ABEE2133-241E-0043-8AB1-291DB56AE830}" destId="{92558AC2-1896-8F47-9845-9AE9DA86F30D}" srcOrd="0" destOrd="0" presId="urn:microsoft.com/office/officeart/2005/8/layout/cycle7"/>
    <dgm:cxn modelId="{FEA4C610-80A8-4AE5-9DF0-283A9BD6FC4C}" type="presParOf" srcId="{220C680C-D8C6-E446-908A-ED3A4F71FFD2}" destId="{92558AC2-1896-8F47-9845-9AE9DA86F30D}" srcOrd="0" destOrd="0" presId="urn:microsoft.com/office/officeart/2005/8/layout/cycle7"/>
    <dgm:cxn modelId="{E35A99DB-56A4-46D6-8FDD-644400B60A4C}" type="presParOf" srcId="{220C680C-D8C6-E446-908A-ED3A4F71FFD2}" destId="{6DFA667D-F06B-0E4E-ADB7-5A92031FBD65}" srcOrd="1" destOrd="0" presId="urn:microsoft.com/office/officeart/2005/8/layout/cycle7"/>
    <dgm:cxn modelId="{48935ACD-9A10-4EF7-896C-C5C0BD40BFA3}" type="presParOf" srcId="{6DFA667D-F06B-0E4E-ADB7-5A92031FBD65}" destId="{FA50312A-8DF0-0D4A-BF9D-89BD8C631075}" srcOrd="0" destOrd="0" presId="urn:microsoft.com/office/officeart/2005/8/layout/cycle7"/>
    <dgm:cxn modelId="{359D20A3-D543-458E-B6DB-EAB610692903}" type="presParOf" srcId="{220C680C-D8C6-E446-908A-ED3A4F71FFD2}" destId="{0863AC79-432B-4D4C-887C-8A67DE7D1AE4}" srcOrd="2" destOrd="0" presId="urn:microsoft.com/office/officeart/2005/8/layout/cycle7"/>
    <dgm:cxn modelId="{BE446077-BF46-4E2A-8945-C530CDC2363F}" type="presParOf" srcId="{220C680C-D8C6-E446-908A-ED3A4F71FFD2}" destId="{A38ED420-3B83-A742-A982-DC0572EEDB68}" srcOrd="3" destOrd="0" presId="urn:microsoft.com/office/officeart/2005/8/layout/cycle7"/>
    <dgm:cxn modelId="{B4910F9B-0483-4F77-A495-AF50B21E2F03}" type="presParOf" srcId="{A38ED420-3B83-A742-A982-DC0572EEDB68}" destId="{4ADB06AF-E53F-834E-B421-DF9C9DF14820}" srcOrd="0" destOrd="0" presId="urn:microsoft.com/office/officeart/2005/8/layout/cycle7"/>
    <dgm:cxn modelId="{1C7793AA-64B9-4EBF-BC49-715506A2E935}" type="presParOf" srcId="{220C680C-D8C6-E446-908A-ED3A4F71FFD2}" destId="{F9F8BB70-A421-7146-96CE-83C75CBD8A39}" srcOrd="4" destOrd="0" presId="urn:microsoft.com/office/officeart/2005/8/layout/cycle7"/>
    <dgm:cxn modelId="{A48353F6-A96D-4DB3-8703-ED413462FCEE}" type="presParOf" srcId="{220C680C-D8C6-E446-908A-ED3A4F71FFD2}" destId="{F46BD7D0-1C81-FF47-ADE5-F09236C0FA0A}" srcOrd="5" destOrd="0" presId="urn:microsoft.com/office/officeart/2005/8/layout/cycle7"/>
    <dgm:cxn modelId="{B65A0FE2-A04D-41A6-B956-3F31E8DEC053}" type="presParOf" srcId="{F46BD7D0-1C81-FF47-ADE5-F09236C0FA0A}" destId="{1BFCB1C8-0C71-DE47-B648-46B9556657D3}"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BEC1709-DA3B-4729-9E61-D16046DCDBBA}" type="doc">
      <dgm:prSet loTypeId="urn:microsoft.com/office/officeart/2005/8/layout/hProcess9" loCatId="process" qsTypeId="urn:microsoft.com/office/officeart/2005/8/quickstyle/3D1" qsCatId="3D" csTypeId="urn:microsoft.com/office/officeart/2005/8/colors/accent1_2" csCatId="accent1" phldr="1"/>
      <dgm:spPr/>
    </dgm:pt>
    <dgm:pt modelId="{BF9B4925-D97C-477F-BDAC-42BF79F4E574}">
      <dgm:prSet phldrT="[Texto]" custT="1"/>
      <dgm:spPr>
        <a:solidFill>
          <a:schemeClr val="bg1"/>
        </a:solidFill>
        <a:ln>
          <a:solidFill>
            <a:srgbClr val="2E6049"/>
          </a:solidFill>
        </a:ln>
      </dgm:spPr>
      <dgm:t>
        <a:bodyPr/>
        <a:lstStyle/>
        <a:p>
          <a:r>
            <a:rPr lang="es-MX" sz="16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Normas expedidas por el Congreso de la Unión que </a:t>
          </a:r>
          <a:r>
            <a:rPr lang="es-MX" sz="1600" b="1"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distribuyen</a:t>
          </a:r>
          <a:r>
            <a:rPr lang="es-MX" sz="16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a:t>
          </a:r>
          <a:r>
            <a:rPr lang="es-MX" sz="1600" b="1"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competencias</a:t>
          </a:r>
          <a:r>
            <a:rPr lang="es-MX" sz="16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entre los distintos niveles de gobierno en las materias concurrentes</a:t>
          </a:r>
          <a:endParaRPr lang="es-MX" sz="16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dgm:t>
    </dgm:pt>
    <dgm:pt modelId="{7AC1E374-726E-48AD-A706-97CDD502DD1B}" type="parTrans" cxnId="{0C51F5EB-A884-4768-BEF7-58CE33DCEADA}">
      <dgm:prSet/>
      <dgm:spPr/>
      <dgm:t>
        <a:bodyPr/>
        <a:lstStyle/>
        <a:p>
          <a:endParaRPr lang="es-MX" sz="2000">
            <a:latin typeface="Calibri" panose="020F0502020204030204" pitchFamily="34" charset="0"/>
          </a:endParaRPr>
        </a:p>
      </dgm:t>
    </dgm:pt>
    <dgm:pt modelId="{3CCDB264-8740-4A9D-830E-BC6C1A90A7B5}" type="sibTrans" cxnId="{0C51F5EB-A884-4768-BEF7-58CE33DCEADA}">
      <dgm:prSet/>
      <dgm:spPr/>
      <dgm:t>
        <a:bodyPr/>
        <a:lstStyle/>
        <a:p>
          <a:endParaRPr lang="es-MX" sz="2000">
            <a:latin typeface="Calibri" panose="020F0502020204030204" pitchFamily="34" charset="0"/>
          </a:endParaRPr>
        </a:p>
      </dgm:t>
    </dgm:pt>
    <dgm:pt modelId="{C82B9819-E5EF-45E6-9493-1CFE8A7A0E06}">
      <dgm:prSet phldrT="[Texto]" custT="1"/>
      <dgm:spPr>
        <a:solidFill>
          <a:schemeClr val="bg1"/>
        </a:solidFill>
        <a:ln>
          <a:solidFill>
            <a:srgbClr val="2E6049"/>
          </a:solidFill>
        </a:ln>
      </dgm:spPr>
      <dgm:t>
        <a:bodyPr/>
        <a:lstStyle/>
        <a:p>
          <a:r>
            <a:rPr lang="es-MX" sz="16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Normas que establecen las bases de regulación de una materia y buscan sentar así una plataforma mínima desde la que las entidades puedan darse sus propias disposiciones</a:t>
          </a:r>
          <a:endParaRPr lang="es-MX" sz="16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dgm:t>
    </dgm:pt>
    <dgm:pt modelId="{E02F7615-F968-441D-89C6-E437D30D8E28}" type="parTrans" cxnId="{368F75A1-6837-48F5-AF2E-431DCA2CF915}">
      <dgm:prSet/>
      <dgm:spPr/>
      <dgm:t>
        <a:bodyPr/>
        <a:lstStyle/>
        <a:p>
          <a:endParaRPr lang="es-MX" sz="2000">
            <a:latin typeface="Calibri" panose="020F0502020204030204" pitchFamily="34" charset="0"/>
          </a:endParaRPr>
        </a:p>
      </dgm:t>
    </dgm:pt>
    <dgm:pt modelId="{9B995409-C22C-44D7-A46E-2054ED6855EB}" type="sibTrans" cxnId="{368F75A1-6837-48F5-AF2E-431DCA2CF915}">
      <dgm:prSet/>
      <dgm:spPr/>
      <dgm:t>
        <a:bodyPr/>
        <a:lstStyle/>
        <a:p>
          <a:endParaRPr lang="es-MX" sz="2000">
            <a:latin typeface="Calibri" panose="020F0502020204030204" pitchFamily="34" charset="0"/>
          </a:endParaRPr>
        </a:p>
      </dgm:t>
    </dgm:pt>
    <dgm:pt modelId="{47F71F0D-8F02-4F91-BD24-78EB8758DE0F}" type="pres">
      <dgm:prSet presAssocID="{9BEC1709-DA3B-4729-9E61-D16046DCDBBA}" presName="CompostProcess" presStyleCnt="0">
        <dgm:presLayoutVars>
          <dgm:dir/>
          <dgm:resizeHandles val="exact"/>
        </dgm:presLayoutVars>
      </dgm:prSet>
      <dgm:spPr/>
    </dgm:pt>
    <dgm:pt modelId="{91D3E889-D83F-419B-8A75-31AB47786C85}" type="pres">
      <dgm:prSet presAssocID="{9BEC1709-DA3B-4729-9E61-D16046DCDBBA}" presName="arrow" presStyleLbl="bgShp" presStyleIdx="0" presStyleCnt="1"/>
      <dgm:spPr>
        <a:solidFill>
          <a:schemeClr val="accent1">
            <a:lumMod val="75000"/>
          </a:schemeClr>
        </a:solidFill>
      </dgm:spPr>
    </dgm:pt>
    <dgm:pt modelId="{7B1D99E9-B9F0-4D17-9659-5ECC818CF1AF}" type="pres">
      <dgm:prSet presAssocID="{9BEC1709-DA3B-4729-9E61-D16046DCDBBA}" presName="linearProcess" presStyleCnt="0"/>
      <dgm:spPr/>
    </dgm:pt>
    <dgm:pt modelId="{719F8146-A59F-4241-BBB1-A5E30C0DEE2B}" type="pres">
      <dgm:prSet presAssocID="{BF9B4925-D97C-477F-BDAC-42BF79F4E574}" presName="textNode" presStyleLbl="node1" presStyleIdx="0" presStyleCnt="2">
        <dgm:presLayoutVars>
          <dgm:bulletEnabled val="1"/>
        </dgm:presLayoutVars>
      </dgm:prSet>
      <dgm:spPr/>
      <dgm:t>
        <a:bodyPr/>
        <a:lstStyle/>
        <a:p>
          <a:endParaRPr lang="es-MX"/>
        </a:p>
      </dgm:t>
    </dgm:pt>
    <dgm:pt modelId="{B1EC427E-10FE-49EB-8EE1-8850AEC4477F}" type="pres">
      <dgm:prSet presAssocID="{3CCDB264-8740-4A9D-830E-BC6C1A90A7B5}" presName="sibTrans" presStyleCnt="0"/>
      <dgm:spPr/>
    </dgm:pt>
    <dgm:pt modelId="{DDCB698F-D78C-4FAB-8B70-8DD34C531472}" type="pres">
      <dgm:prSet presAssocID="{C82B9819-E5EF-45E6-9493-1CFE8A7A0E06}" presName="textNode" presStyleLbl="node1" presStyleIdx="1" presStyleCnt="2">
        <dgm:presLayoutVars>
          <dgm:bulletEnabled val="1"/>
        </dgm:presLayoutVars>
      </dgm:prSet>
      <dgm:spPr/>
      <dgm:t>
        <a:bodyPr/>
        <a:lstStyle/>
        <a:p>
          <a:endParaRPr lang="es-MX"/>
        </a:p>
      </dgm:t>
    </dgm:pt>
  </dgm:ptLst>
  <dgm:cxnLst>
    <dgm:cxn modelId="{368F75A1-6837-48F5-AF2E-431DCA2CF915}" srcId="{9BEC1709-DA3B-4729-9E61-D16046DCDBBA}" destId="{C82B9819-E5EF-45E6-9493-1CFE8A7A0E06}" srcOrd="1" destOrd="0" parTransId="{E02F7615-F968-441D-89C6-E437D30D8E28}" sibTransId="{9B995409-C22C-44D7-A46E-2054ED6855EB}"/>
    <dgm:cxn modelId="{8EBFEF0E-6200-418C-9BAD-5023412BF0E9}" type="presOf" srcId="{C82B9819-E5EF-45E6-9493-1CFE8A7A0E06}" destId="{DDCB698F-D78C-4FAB-8B70-8DD34C531472}" srcOrd="0" destOrd="0" presId="urn:microsoft.com/office/officeart/2005/8/layout/hProcess9"/>
    <dgm:cxn modelId="{0C51F5EB-A884-4768-BEF7-58CE33DCEADA}" srcId="{9BEC1709-DA3B-4729-9E61-D16046DCDBBA}" destId="{BF9B4925-D97C-477F-BDAC-42BF79F4E574}" srcOrd="0" destOrd="0" parTransId="{7AC1E374-726E-48AD-A706-97CDD502DD1B}" sibTransId="{3CCDB264-8740-4A9D-830E-BC6C1A90A7B5}"/>
    <dgm:cxn modelId="{72DBF1EF-29CD-4905-A3CC-67677217CD6C}" type="presOf" srcId="{BF9B4925-D97C-477F-BDAC-42BF79F4E574}" destId="{719F8146-A59F-4241-BBB1-A5E30C0DEE2B}" srcOrd="0" destOrd="0" presId="urn:microsoft.com/office/officeart/2005/8/layout/hProcess9"/>
    <dgm:cxn modelId="{B725E1CF-100B-47F8-A825-0946946B70F5}" type="presOf" srcId="{9BEC1709-DA3B-4729-9E61-D16046DCDBBA}" destId="{47F71F0D-8F02-4F91-BD24-78EB8758DE0F}" srcOrd="0" destOrd="0" presId="urn:microsoft.com/office/officeart/2005/8/layout/hProcess9"/>
    <dgm:cxn modelId="{06D19F77-A44E-4DBB-BF7B-7BABA9162B45}" type="presParOf" srcId="{47F71F0D-8F02-4F91-BD24-78EB8758DE0F}" destId="{91D3E889-D83F-419B-8A75-31AB47786C85}" srcOrd="0" destOrd="0" presId="urn:microsoft.com/office/officeart/2005/8/layout/hProcess9"/>
    <dgm:cxn modelId="{285016FD-70DF-481E-95B0-E025A04EA1B9}" type="presParOf" srcId="{47F71F0D-8F02-4F91-BD24-78EB8758DE0F}" destId="{7B1D99E9-B9F0-4D17-9659-5ECC818CF1AF}" srcOrd="1" destOrd="0" presId="urn:microsoft.com/office/officeart/2005/8/layout/hProcess9"/>
    <dgm:cxn modelId="{963DDAA3-ED8F-455A-A785-CB66645A327E}" type="presParOf" srcId="{7B1D99E9-B9F0-4D17-9659-5ECC818CF1AF}" destId="{719F8146-A59F-4241-BBB1-A5E30C0DEE2B}" srcOrd="0" destOrd="0" presId="urn:microsoft.com/office/officeart/2005/8/layout/hProcess9"/>
    <dgm:cxn modelId="{9A16CC90-17B4-461B-B2F4-923D6095B55B}" type="presParOf" srcId="{7B1D99E9-B9F0-4D17-9659-5ECC818CF1AF}" destId="{B1EC427E-10FE-49EB-8EE1-8850AEC4477F}" srcOrd="1" destOrd="0" presId="urn:microsoft.com/office/officeart/2005/8/layout/hProcess9"/>
    <dgm:cxn modelId="{DC441A03-F22D-4472-A08E-A72891A75BF1}" type="presParOf" srcId="{7B1D99E9-B9F0-4D17-9659-5ECC818CF1AF}" destId="{DDCB698F-D78C-4FAB-8B70-8DD34C531472}" srcOrd="2"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0B7823-6E98-47EB-B894-01D3EFF87FF6}">
      <dsp:nvSpPr>
        <dsp:cNvPr id="0" name=""/>
        <dsp:cNvSpPr/>
      </dsp:nvSpPr>
      <dsp:spPr>
        <a:xfrm>
          <a:off x="-5454792" y="-835220"/>
          <a:ext cx="6494976" cy="6494976"/>
        </a:xfrm>
        <a:prstGeom prst="blockArc">
          <a:avLst>
            <a:gd name="adj1" fmla="val 18900000"/>
            <a:gd name="adj2" fmla="val 2700000"/>
            <a:gd name="adj3" fmla="val 333"/>
          </a:avLst>
        </a:prstGeom>
        <a:noFill/>
        <a:ln w="15875" cap="flat" cmpd="sng" algn="ctr">
          <a:solidFill>
            <a:schemeClr val="accent3">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5CF5815-AA29-48DD-AE57-F2CC471C90E7}">
      <dsp:nvSpPr>
        <dsp:cNvPr id="0" name=""/>
        <dsp:cNvSpPr/>
      </dsp:nvSpPr>
      <dsp:spPr>
        <a:xfrm>
          <a:off x="454816" y="301437"/>
          <a:ext cx="10062377" cy="603259"/>
        </a:xfrm>
        <a:prstGeom prst="rect">
          <a:avLst/>
        </a:prstGeom>
        <a:solidFill>
          <a:schemeClr val="accent2">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8838" tIns="55880" rIns="55880" bIns="55880" numCol="1" spcCol="1270" anchor="ctr" anchorCtr="0">
          <a:noAutofit/>
        </a:bodyPr>
        <a:lstStyle/>
        <a:p>
          <a:pPr lvl="0" algn="l" defTabSz="977900">
            <a:lnSpc>
              <a:spcPct val="90000"/>
            </a:lnSpc>
            <a:spcBef>
              <a:spcPct val="0"/>
            </a:spcBef>
            <a:spcAft>
              <a:spcPct val="35000"/>
            </a:spcAft>
          </a:pPr>
          <a:r>
            <a:rPr lang="es-MX" sz="2200" kern="1200" dirty="0" smtClean="0">
              <a:latin typeface="+mn-lt"/>
            </a:rPr>
            <a:t>Amplía sujetos obligados (partidos políticos, sindicatos y personas que reciban o ejerzan recursos públicos)</a:t>
          </a:r>
          <a:endParaRPr lang="es-MX" sz="2200" kern="1200" dirty="0">
            <a:latin typeface="+mn-lt"/>
          </a:endParaRPr>
        </a:p>
      </dsp:txBody>
      <dsp:txXfrm>
        <a:off x="454816" y="301437"/>
        <a:ext cx="10062377" cy="603259"/>
      </dsp:txXfrm>
    </dsp:sp>
    <dsp:sp modelId="{6E867504-FA70-4FE3-9F8B-CBB8CE2E5C7A}">
      <dsp:nvSpPr>
        <dsp:cNvPr id="0" name=""/>
        <dsp:cNvSpPr/>
      </dsp:nvSpPr>
      <dsp:spPr>
        <a:xfrm>
          <a:off x="77778" y="226029"/>
          <a:ext cx="754074" cy="754074"/>
        </a:xfrm>
        <a:prstGeom prst="ellipse">
          <a:avLst/>
        </a:prstGeom>
        <a:solidFill>
          <a:schemeClr val="lt1">
            <a:hueOff val="0"/>
            <a:satOff val="0"/>
            <a:lumOff val="0"/>
            <a:alphaOff val="0"/>
          </a:schemeClr>
        </a:solidFill>
        <a:ln w="15875" cap="flat" cmpd="sng" algn="ctr">
          <a:solidFill>
            <a:schemeClr val="accent3">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0092863-BB3E-2649-972B-77B4C8117A57}">
      <dsp:nvSpPr>
        <dsp:cNvPr id="0" name=""/>
        <dsp:cNvSpPr/>
      </dsp:nvSpPr>
      <dsp:spPr>
        <a:xfrm>
          <a:off x="887094" y="1206037"/>
          <a:ext cx="9630098" cy="603259"/>
        </a:xfrm>
        <a:prstGeom prst="rect">
          <a:avLst/>
        </a:prstGeom>
        <a:solidFill>
          <a:schemeClr val="accent2">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8838" tIns="55880" rIns="55880" bIns="55880" numCol="1" spcCol="1270" anchor="ctr" anchorCtr="0">
          <a:noAutofit/>
        </a:bodyPr>
        <a:lstStyle/>
        <a:p>
          <a:pPr lvl="0" algn="l" defTabSz="977900">
            <a:lnSpc>
              <a:spcPct val="90000"/>
            </a:lnSpc>
            <a:spcBef>
              <a:spcPct val="0"/>
            </a:spcBef>
            <a:spcAft>
              <a:spcPct val="35000"/>
            </a:spcAft>
          </a:pPr>
          <a:r>
            <a:rPr lang="es-MX" sz="2200" kern="1200" dirty="0" smtClean="0">
              <a:latin typeface="+mn-lt"/>
            </a:rPr>
            <a:t>Explicita obligación de documentar el ejercicio de facultades, competencias y funciones</a:t>
          </a:r>
          <a:endParaRPr lang="es-MX" sz="2200" kern="1200" dirty="0">
            <a:latin typeface="+mn-lt"/>
          </a:endParaRPr>
        </a:p>
      </dsp:txBody>
      <dsp:txXfrm>
        <a:off x="887094" y="1206037"/>
        <a:ext cx="9630098" cy="603259"/>
      </dsp:txXfrm>
    </dsp:sp>
    <dsp:sp modelId="{90610593-DF13-3B48-B72A-C95CCF3693E0}">
      <dsp:nvSpPr>
        <dsp:cNvPr id="0" name=""/>
        <dsp:cNvSpPr/>
      </dsp:nvSpPr>
      <dsp:spPr>
        <a:xfrm>
          <a:off x="510057" y="1130630"/>
          <a:ext cx="754074" cy="754074"/>
        </a:xfrm>
        <a:prstGeom prst="ellipse">
          <a:avLst/>
        </a:prstGeom>
        <a:solidFill>
          <a:schemeClr val="lt1">
            <a:hueOff val="0"/>
            <a:satOff val="0"/>
            <a:lumOff val="0"/>
            <a:alphaOff val="0"/>
          </a:schemeClr>
        </a:solidFill>
        <a:ln w="15875" cap="flat" cmpd="sng" algn="ctr">
          <a:solidFill>
            <a:schemeClr val="accent3">
              <a:shade val="50000"/>
              <a:hueOff val="-236678"/>
              <a:satOff val="-3853"/>
              <a:lumOff val="18082"/>
              <a:alphaOff val="0"/>
            </a:schemeClr>
          </a:solidFill>
          <a:prstDash val="solid"/>
        </a:ln>
        <a:effectLst/>
      </dsp:spPr>
      <dsp:style>
        <a:lnRef idx="2">
          <a:scrgbClr r="0" g="0" b="0"/>
        </a:lnRef>
        <a:fillRef idx="1">
          <a:scrgbClr r="0" g="0" b="0"/>
        </a:fillRef>
        <a:effectRef idx="0">
          <a:scrgbClr r="0" g="0" b="0"/>
        </a:effectRef>
        <a:fontRef idx="minor"/>
      </dsp:style>
    </dsp:sp>
    <dsp:sp modelId="{D7E60D69-935C-B240-95CE-D26F8475018B}">
      <dsp:nvSpPr>
        <dsp:cNvPr id="0" name=""/>
        <dsp:cNvSpPr/>
      </dsp:nvSpPr>
      <dsp:spPr>
        <a:xfrm>
          <a:off x="1019769" y="2110638"/>
          <a:ext cx="9497424" cy="603259"/>
        </a:xfrm>
        <a:prstGeom prst="rect">
          <a:avLst/>
        </a:prstGeom>
        <a:solidFill>
          <a:schemeClr val="accent2">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8838" tIns="55880" rIns="55880" bIns="55880" numCol="1" spcCol="1270" anchor="ctr" anchorCtr="0">
          <a:noAutofit/>
        </a:bodyPr>
        <a:lstStyle/>
        <a:p>
          <a:pPr lvl="0" algn="l" defTabSz="977900">
            <a:lnSpc>
              <a:spcPct val="90000"/>
            </a:lnSpc>
            <a:spcBef>
              <a:spcPct val="0"/>
            </a:spcBef>
            <a:spcAft>
              <a:spcPct val="35000"/>
            </a:spcAft>
          </a:pPr>
          <a:r>
            <a:rPr lang="es-MX" sz="2200" kern="1200" dirty="0" smtClean="0">
              <a:latin typeface="+mn-lt"/>
            </a:rPr>
            <a:t>Crea obligación de publicar indicadores de rendición de cuentas (objetivos y resultados) </a:t>
          </a:r>
          <a:endParaRPr lang="es-MX" sz="2200" kern="1200" dirty="0">
            <a:latin typeface="+mn-lt"/>
          </a:endParaRPr>
        </a:p>
      </dsp:txBody>
      <dsp:txXfrm>
        <a:off x="1019769" y="2110638"/>
        <a:ext cx="9497424" cy="603259"/>
      </dsp:txXfrm>
    </dsp:sp>
    <dsp:sp modelId="{593BE5C4-2EA1-7040-B511-174B98C99931}">
      <dsp:nvSpPr>
        <dsp:cNvPr id="0" name=""/>
        <dsp:cNvSpPr/>
      </dsp:nvSpPr>
      <dsp:spPr>
        <a:xfrm>
          <a:off x="642732" y="2035230"/>
          <a:ext cx="754074" cy="754074"/>
        </a:xfrm>
        <a:prstGeom prst="ellipse">
          <a:avLst/>
        </a:prstGeom>
        <a:solidFill>
          <a:schemeClr val="lt1">
            <a:hueOff val="0"/>
            <a:satOff val="0"/>
            <a:lumOff val="0"/>
            <a:alphaOff val="0"/>
          </a:schemeClr>
        </a:solidFill>
        <a:ln w="15875" cap="flat" cmpd="sng" algn="ctr">
          <a:solidFill>
            <a:schemeClr val="accent3">
              <a:shade val="50000"/>
              <a:hueOff val="-473355"/>
              <a:satOff val="-7706"/>
              <a:lumOff val="36163"/>
              <a:alphaOff val="0"/>
            </a:schemeClr>
          </a:solidFill>
          <a:prstDash val="solid"/>
        </a:ln>
        <a:effectLst/>
      </dsp:spPr>
      <dsp:style>
        <a:lnRef idx="2">
          <a:scrgbClr r="0" g="0" b="0"/>
        </a:lnRef>
        <a:fillRef idx="1">
          <a:scrgbClr r="0" g="0" b="0"/>
        </a:fillRef>
        <a:effectRef idx="0">
          <a:scrgbClr r="0" g="0" b="0"/>
        </a:effectRef>
        <a:fontRef idx="minor"/>
      </dsp:style>
    </dsp:sp>
    <dsp:sp modelId="{89E67CEF-C2B9-024D-A674-A98F8A48B993}">
      <dsp:nvSpPr>
        <dsp:cNvPr id="0" name=""/>
        <dsp:cNvSpPr/>
      </dsp:nvSpPr>
      <dsp:spPr>
        <a:xfrm>
          <a:off x="887094" y="3015238"/>
          <a:ext cx="9630098" cy="603259"/>
        </a:xfrm>
        <a:prstGeom prst="rect">
          <a:avLst/>
        </a:prstGeom>
        <a:solidFill>
          <a:schemeClr val="accent2">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8838" tIns="55880" rIns="55880" bIns="55880" numCol="1" spcCol="1270" anchor="ctr" anchorCtr="0">
          <a:noAutofit/>
        </a:bodyPr>
        <a:lstStyle/>
        <a:p>
          <a:pPr lvl="0" algn="l" defTabSz="977900">
            <a:lnSpc>
              <a:spcPct val="90000"/>
            </a:lnSpc>
            <a:spcBef>
              <a:spcPct val="0"/>
            </a:spcBef>
            <a:spcAft>
              <a:spcPct val="35000"/>
            </a:spcAft>
          </a:pPr>
          <a:r>
            <a:rPr lang="es-MX" sz="2200" kern="1200" dirty="0" smtClean="0">
              <a:latin typeface="+mn-lt"/>
            </a:rPr>
            <a:t>Otorga autonomía a los organismos garantes especializados e imparciales (federal y estatales)</a:t>
          </a:r>
          <a:endParaRPr lang="es-MX" sz="2200" kern="1200" dirty="0">
            <a:latin typeface="+mn-lt"/>
          </a:endParaRPr>
        </a:p>
      </dsp:txBody>
      <dsp:txXfrm>
        <a:off x="887094" y="3015238"/>
        <a:ext cx="9630098" cy="603259"/>
      </dsp:txXfrm>
    </dsp:sp>
    <dsp:sp modelId="{7F30BD2C-68D4-4A32-9D54-5A8D191C26C3}">
      <dsp:nvSpPr>
        <dsp:cNvPr id="0" name=""/>
        <dsp:cNvSpPr/>
      </dsp:nvSpPr>
      <dsp:spPr>
        <a:xfrm>
          <a:off x="510057" y="2939831"/>
          <a:ext cx="754074" cy="754074"/>
        </a:xfrm>
        <a:prstGeom prst="ellipse">
          <a:avLst/>
        </a:prstGeom>
        <a:solidFill>
          <a:schemeClr val="lt1">
            <a:hueOff val="0"/>
            <a:satOff val="0"/>
            <a:lumOff val="0"/>
            <a:alphaOff val="0"/>
          </a:schemeClr>
        </a:solidFill>
        <a:ln w="15875" cap="flat" cmpd="sng" algn="ctr">
          <a:solidFill>
            <a:schemeClr val="accent3">
              <a:shade val="50000"/>
              <a:hueOff val="-473355"/>
              <a:satOff val="-7706"/>
              <a:lumOff val="36163"/>
              <a:alphaOff val="0"/>
            </a:schemeClr>
          </a:solidFill>
          <a:prstDash val="solid"/>
        </a:ln>
        <a:effectLst/>
      </dsp:spPr>
      <dsp:style>
        <a:lnRef idx="2">
          <a:scrgbClr r="0" g="0" b="0"/>
        </a:lnRef>
        <a:fillRef idx="1">
          <a:scrgbClr r="0" g="0" b="0"/>
        </a:fillRef>
        <a:effectRef idx="0">
          <a:scrgbClr r="0" g="0" b="0"/>
        </a:effectRef>
        <a:fontRef idx="minor"/>
      </dsp:style>
    </dsp:sp>
    <dsp:sp modelId="{CB323378-1B11-2241-A13A-EC47C2FA45CE}">
      <dsp:nvSpPr>
        <dsp:cNvPr id="0" name=""/>
        <dsp:cNvSpPr/>
      </dsp:nvSpPr>
      <dsp:spPr>
        <a:xfrm>
          <a:off x="454816" y="3919839"/>
          <a:ext cx="10062377" cy="603259"/>
        </a:xfrm>
        <a:prstGeom prst="rect">
          <a:avLst/>
        </a:prstGeom>
        <a:solidFill>
          <a:schemeClr val="accent2">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8838" tIns="55880" rIns="55880" bIns="55880" numCol="1" spcCol="1270" anchor="ctr" anchorCtr="0">
          <a:noAutofit/>
        </a:bodyPr>
        <a:lstStyle/>
        <a:p>
          <a:pPr lvl="0" algn="l" defTabSz="977900">
            <a:lnSpc>
              <a:spcPct val="90000"/>
            </a:lnSpc>
            <a:spcBef>
              <a:spcPct val="0"/>
            </a:spcBef>
            <a:spcAft>
              <a:spcPct val="35000"/>
            </a:spcAft>
          </a:pPr>
          <a:r>
            <a:rPr lang="es-ES" sz="2200" kern="1200" dirty="0" smtClean="0">
              <a:latin typeface="+mn-lt"/>
            </a:rPr>
            <a:t>Órganos garantes legitimados para interponer acciones de inconstitucionalidad</a:t>
          </a:r>
          <a:endParaRPr lang="es-ES" sz="2200" kern="1200" dirty="0">
            <a:latin typeface="+mn-lt"/>
          </a:endParaRPr>
        </a:p>
      </dsp:txBody>
      <dsp:txXfrm>
        <a:off x="454816" y="3919839"/>
        <a:ext cx="10062377" cy="603259"/>
      </dsp:txXfrm>
    </dsp:sp>
    <dsp:sp modelId="{90DC1736-0CFD-0E4F-B857-7BDD07638F62}">
      <dsp:nvSpPr>
        <dsp:cNvPr id="0" name=""/>
        <dsp:cNvSpPr/>
      </dsp:nvSpPr>
      <dsp:spPr>
        <a:xfrm>
          <a:off x="77778" y="3844431"/>
          <a:ext cx="754074" cy="754074"/>
        </a:xfrm>
        <a:prstGeom prst="ellipse">
          <a:avLst/>
        </a:prstGeom>
        <a:solidFill>
          <a:schemeClr val="lt1">
            <a:hueOff val="0"/>
            <a:satOff val="0"/>
            <a:lumOff val="0"/>
            <a:alphaOff val="0"/>
          </a:schemeClr>
        </a:solidFill>
        <a:ln w="15875" cap="flat" cmpd="sng" algn="ctr">
          <a:solidFill>
            <a:schemeClr val="accent3">
              <a:shade val="50000"/>
              <a:hueOff val="-236678"/>
              <a:satOff val="-3853"/>
              <a:lumOff val="18082"/>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0B7823-6E98-47EB-B894-01D3EFF87FF6}">
      <dsp:nvSpPr>
        <dsp:cNvPr id="0" name=""/>
        <dsp:cNvSpPr/>
      </dsp:nvSpPr>
      <dsp:spPr>
        <a:xfrm>
          <a:off x="-5994090" y="-917207"/>
          <a:ext cx="7135623" cy="7135623"/>
        </a:xfrm>
        <a:prstGeom prst="blockArc">
          <a:avLst>
            <a:gd name="adj1" fmla="val 18900000"/>
            <a:gd name="adj2" fmla="val 2700000"/>
            <a:gd name="adj3" fmla="val 303"/>
          </a:avLst>
        </a:prstGeom>
        <a:noFill/>
        <a:ln w="15875"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379B3A1-25B9-594A-8FD1-C22C34636898}">
      <dsp:nvSpPr>
        <dsp:cNvPr id="0" name=""/>
        <dsp:cNvSpPr/>
      </dsp:nvSpPr>
      <dsp:spPr>
        <a:xfrm>
          <a:off x="498863" y="331219"/>
          <a:ext cx="10769458" cy="662863"/>
        </a:xfrm>
        <a:prstGeom prst="rect">
          <a:avLst/>
        </a:prstGeom>
        <a:solidFill>
          <a:schemeClr val="accent2">
            <a:lumMod val="75000"/>
          </a:schemeClr>
        </a:solidFill>
        <a:ln w="15875" cap="flat" cmpd="sng" algn="ctr">
          <a:solidFill>
            <a:schemeClr val="accent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6148" tIns="48260" rIns="48260" bIns="48260" numCol="1" spcCol="1270" anchor="ctr" anchorCtr="0">
          <a:noAutofit/>
        </a:bodyPr>
        <a:lstStyle/>
        <a:p>
          <a:pPr lvl="0" algn="l" defTabSz="844550">
            <a:lnSpc>
              <a:spcPct val="90000"/>
            </a:lnSpc>
            <a:spcBef>
              <a:spcPct val="0"/>
            </a:spcBef>
            <a:spcAft>
              <a:spcPct val="35000"/>
            </a:spcAft>
          </a:pPr>
          <a:r>
            <a:rPr lang="es-MX" sz="1900" kern="1200" dirty="0" smtClean="0">
              <a:solidFill>
                <a:srgbClr val="FFFFFF"/>
              </a:solidFill>
              <a:latin typeface="Calibri" panose="020F0502020204030204" pitchFamily="34" charset="0"/>
            </a:rPr>
            <a:t>Crea un nuevo órgano garante federal autónomo con amplia competencia</a:t>
          </a:r>
          <a:endParaRPr lang="es-MX" sz="1900" kern="1200" dirty="0">
            <a:solidFill>
              <a:srgbClr val="FFFFFF"/>
            </a:solidFill>
            <a:latin typeface="Calibri" panose="020F0502020204030204" pitchFamily="34" charset="0"/>
          </a:endParaRPr>
        </a:p>
      </dsp:txBody>
      <dsp:txXfrm>
        <a:off x="498863" y="331219"/>
        <a:ext cx="10769458" cy="662863"/>
      </dsp:txXfrm>
    </dsp:sp>
    <dsp:sp modelId="{F0EEEE42-1241-B847-8E44-665456F2B155}">
      <dsp:nvSpPr>
        <dsp:cNvPr id="0" name=""/>
        <dsp:cNvSpPr/>
      </dsp:nvSpPr>
      <dsp:spPr>
        <a:xfrm>
          <a:off x="84574" y="248361"/>
          <a:ext cx="828578" cy="828578"/>
        </a:xfrm>
        <a:prstGeom prst="ellipse">
          <a:avLst/>
        </a:prstGeom>
        <a:noFill/>
        <a:ln w="15875" cap="flat" cmpd="sng" algn="ctr">
          <a:solidFill>
            <a:schemeClr val="accent3">
              <a:lumMod val="75000"/>
            </a:schemeClr>
          </a:solidFill>
          <a:prstDash val="solid"/>
        </a:ln>
        <a:effectLst/>
      </dsp:spPr>
      <dsp:style>
        <a:lnRef idx="2">
          <a:scrgbClr r="0" g="0" b="0"/>
        </a:lnRef>
        <a:fillRef idx="1">
          <a:scrgbClr r="0" g="0" b="0"/>
        </a:fillRef>
        <a:effectRef idx="0">
          <a:scrgbClr r="0" g="0" b="0"/>
        </a:effectRef>
        <a:fontRef idx="minor"/>
      </dsp:style>
    </dsp:sp>
    <dsp:sp modelId="{A6701562-47E7-D54B-828C-DDB9DD564C07}">
      <dsp:nvSpPr>
        <dsp:cNvPr id="0" name=""/>
        <dsp:cNvSpPr/>
      </dsp:nvSpPr>
      <dsp:spPr>
        <a:xfrm>
          <a:off x="973851" y="1325195"/>
          <a:ext cx="10294470" cy="662863"/>
        </a:xfrm>
        <a:prstGeom prst="rect">
          <a:avLst/>
        </a:prstGeom>
        <a:solidFill>
          <a:schemeClr val="accent2">
            <a:lumMod val="75000"/>
          </a:schemeClr>
        </a:solidFill>
        <a:ln w="15875" cap="flat" cmpd="sng" algn="ctr">
          <a:solidFill>
            <a:schemeClr val="accent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6148" tIns="48260" rIns="48260" bIns="48260" numCol="1" spcCol="1270" anchor="ctr" anchorCtr="0">
          <a:noAutofit/>
        </a:bodyPr>
        <a:lstStyle/>
        <a:p>
          <a:pPr lvl="0" algn="l" defTabSz="844550">
            <a:lnSpc>
              <a:spcPct val="90000"/>
            </a:lnSpc>
            <a:spcBef>
              <a:spcPct val="0"/>
            </a:spcBef>
            <a:spcAft>
              <a:spcPct val="35000"/>
            </a:spcAft>
          </a:pPr>
          <a:r>
            <a:rPr lang="es-MX" sz="1900" kern="1200" dirty="0" smtClean="0">
              <a:solidFill>
                <a:srgbClr val="FFFFFF"/>
              </a:solidFill>
              <a:latin typeface="Calibri" panose="020F0502020204030204" pitchFamily="34" charset="0"/>
            </a:rPr>
            <a:t>El órgano federal puede conocer recursos que provengan de los órganos estatales</a:t>
          </a:r>
          <a:endParaRPr lang="es-MX" sz="1900" kern="1200" dirty="0">
            <a:solidFill>
              <a:srgbClr val="FFFFFF"/>
            </a:solidFill>
            <a:latin typeface="Calibri" panose="020F0502020204030204" pitchFamily="34" charset="0"/>
          </a:endParaRPr>
        </a:p>
      </dsp:txBody>
      <dsp:txXfrm>
        <a:off x="973851" y="1325195"/>
        <a:ext cx="10294470" cy="662863"/>
      </dsp:txXfrm>
    </dsp:sp>
    <dsp:sp modelId="{5CEB3B7A-8A40-D248-A4C0-321BDF763531}">
      <dsp:nvSpPr>
        <dsp:cNvPr id="0" name=""/>
        <dsp:cNvSpPr/>
      </dsp:nvSpPr>
      <dsp:spPr>
        <a:xfrm>
          <a:off x="559562" y="1242338"/>
          <a:ext cx="828578" cy="828578"/>
        </a:xfrm>
        <a:prstGeom prst="ellipse">
          <a:avLst/>
        </a:prstGeom>
        <a:solidFill>
          <a:srgbClr val="FFFFFF"/>
        </a:solidFill>
        <a:ln w="15875" cap="flat" cmpd="sng" algn="ctr">
          <a:solidFill>
            <a:srgbClr val="77933C"/>
          </a:solidFill>
          <a:prstDash val="solid"/>
        </a:ln>
        <a:effectLst/>
      </dsp:spPr>
      <dsp:style>
        <a:lnRef idx="2">
          <a:scrgbClr r="0" g="0" b="0"/>
        </a:lnRef>
        <a:fillRef idx="1">
          <a:scrgbClr r="0" g="0" b="0"/>
        </a:fillRef>
        <a:effectRef idx="0">
          <a:scrgbClr r="0" g="0" b="0"/>
        </a:effectRef>
        <a:fontRef idx="minor"/>
      </dsp:style>
    </dsp:sp>
    <dsp:sp modelId="{63F25922-017F-4B40-8BFB-92E7CB64AA0E}">
      <dsp:nvSpPr>
        <dsp:cNvPr id="0" name=""/>
        <dsp:cNvSpPr/>
      </dsp:nvSpPr>
      <dsp:spPr>
        <a:xfrm>
          <a:off x="1119635" y="2319172"/>
          <a:ext cx="10148686" cy="662863"/>
        </a:xfrm>
        <a:prstGeom prst="rect">
          <a:avLst/>
        </a:prstGeom>
        <a:solidFill>
          <a:schemeClr val="accent2">
            <a:lumMod val="75000"/>
          </a:schemeClr>
        </a:solidFill>
        <a:ln w="15875" cap="flat" cmpd="sng" algn="ctr">
          <a:solidFill>
            <a:schemeClr val="accent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6148" tIns="48260" rIns="48260" bIns="48260" numCol="1" spcCol="1270" anchor="ctr" anchorCtr="0">
          <a:noAutofit/>
        </a:bodyPr>
        <a:lstStyle/>
        <a:p>
          <a:pPr lvl="0" algn="l" defTabSz="844550">
            <a:lnSpc>
              <a:spcPct val="90000"/>
            </a:lnSpc>
            <a:spcBef>
              <a:spcPct val="0"/>
            </a:spcBef>
            <a:spcAft>
              <a:spcPct val="35000"/>
            </a:spcAft>
          </a:pPr>
          <a:r>
            <a:rPr lang="es-MX" sz="1900" kern="1200" dirty="0" smtClean="0">
              <a:solidFill>
                <a:srgbClr val="FFFFFF"/>
              </a:solidFill>
              <a:latin typeface="Calibri" panose="020F0502020204030204" pitchFamily="34" charset="0"/>
            </a:rPr>
            <a:t>Sus resoluciones son vinculatorias, definitivas e inatacables para los sujetos obligados, salvo caso de excepcién en seguridad nacional</a:t>
          </a:r>
          <a:endParaRPr lang="es-MX" sz="1900" kern="1200" dirty="0">
            <a:solidFill>
              <a:srgbClr val="FFFFFF"/>
            </a:solidFill>
            <a:latin typeface="Calibri" panose="020F0502020204030204" pitchFamily="34" charset="0"/>
          </a:endParaRPr>
        </a:p>
      </dsp:txBody>
      <dsp:txXfrm>
        <a:off x="1119635" y="2319172"/>
        <a:ext cx="10148686" cy="662863"/>
      </dsp:txXfrm>
    </dsp:sp>
    <dsp:sp modelId="{6E867504-FA70-4FE3-9F8B-CBB8CE2E5C7A}">
      <dsp:nvSpPr>
        <dsp:cNvPr id="0" name=""/>
        <dsp:cNvSpPr/>
      </dsp:nvSpPr>
      <dsp:spPr>
        <a:xfrm>
          <a:off x="705345" y="2236314"/>
          <a:ext cx="828578" cy="828578"/>
        </a:xfrm>
        <a:prstGeom prst="ellipse">
          <a:avLst/>
        </a:prstGeom>
        <a:solidFill>
          <a:srgbClr val="FFFFFF"/>
        </a:solidFill>
        <a:ln w="15875" cap="flat" cmpd="sng" algn="ctr">
          <a:solidFill>
            <a:srgbClr val="77933C"/>
          </a:solidFill>
          <a:prstDash val="solid"/>
        </a:ln>
        <a:effectLst/>
      </dsp:spPr>
      <dsp:style>
        <a:lnRef idx="2">
          <a:scrgbClr r="0" g="0" b="0"/>
        </a:lnRef>
        <a:fillRef idx="1">
          <a:scrgbClr r="0" g="0" b="0"/>
        </a:fillRef>
        <a:effectRef idx="0">
          <a:scrgbClr r="0" g="0" b="0"/>
        </a:effectRef>
        <a:fontRef idx="minor"/>
      </dsp:style>
    </dsp:sp>
    <dsp:sp modelId="{34535293-0EA1-1B4B-B5AE-67EC29994A70}">
      <dsp:nvSpPr>
        <dsp:cNvPr id="0" name=""/>
        <dsp:cNvSpPr/>
      </dsp:nvSpPr>
      <dsp:spPr>
        <a:xfrm>
          <a:off x="973851" y="3313148"/>
          <a:ext cx="10294470" cy="662863"/>
        </a:xfrm>
        <a:prstGeom prst="rect">
          <a:avLst/>
        </a:prstGeom>
        <a:solidFill>
          <a:schemeClr val="accent2">
            <a:lumMod val="75000"/>
          </a:schemeClr>
        </a:solidFill>
        <a:ln w="15875" cap="flat" cmpd="sng" algn="ctr">
          <a:solidFill>
            <a:schemeClr val="accent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6148" tIns="48260" rIns="48260" bIns="48260" numCol="1" spcCol="1270" anchor="ctr" anchorCtr="0">
          <a:noAutofit/>
        </a:bodyPr>
        <a:lstStyle/>
        <a:p>
          <a:pPr lvl="0" algn="l" defTabSz="844550">
            <a:lnSpc>
              <a:spcPct val="90000"/>
            </a:lnSpc>
            <a:spcBef>
              <a:spcPct val="0"/>
            </a:spcBef>
            <a:spcAft>
              <a:spcPct val="35000"/>
            </a:spcAft>
          </a:pPr>
          <a:r>
            <a:rPr lang="es-MX" sz="1900" kern="1200" dirty="0" smtClean="0">
              <a:solidFill>
                <a:srgbClr val="FFFFFF"/>
              </a:solidFill>
              <a:latin typeface="Calibri" panose="020F0502020204030204" pitchFamily="34" charset="0"/>
            </a:rPr>
            <a:t>Ordena la coordinación de acciones del órgano autónomo con la ASF, INEGI, AGN y los organismos autónomos estatales</a:t>
          </a:r>
          <a:endParaRPr lang="es-MX" sz="1900" kern="1200" dirty="0">
            <a:solidFill>
              <a:srgbClr val="FFFFFF"/>
            </a:solidFill>
            <a:latin typeface="Calibri" panose="020F0502020204030204" pitchFamily="34" charset="0"/>
          </a:endParaRPr>
        </a:p>
      </dsp:txBody>
      <dsp:txXfrm>
        <a:off x="973851" y="3313148"/>
        <a:ext cx="10294470" cy="662863"/>
      </dsp:txXfrm>
    </dsp:sp>
    <dsp:sp modelId="{78E6F872-3640-4A52-AA3E-5A19F52D3059}">
      <dsp:nvSpPr>
        <dsp:cNvPr id="0" name=""/>
        <dsp:cNvSpPr/>
      </dsp:nvSpPr>
      <dsp:spPr>
        <a:xfrm>
          <a:off x="559562" y="3230291"/>
          <a:ext cx="828578" cy="828578"/>
        </a:xfrm>
        <a:prstGeom prst="ellipse">
          <a:avLst/>
        </a:prstGeom>
        <a:solidFill>
          <a:srgbClr val="FFFFFF"/>
        </a:solidFill>
        <a:ln w="15875" cap="flat" cmpd="sng" algn="ctr">
          <a:solidFill>
            <a:srgbClr val="77933C"/>
          </a:solidFill>
          <a:prstDash val="solid"/>
        </a:ln>
        <a:effectLst/>
      </dsp:spPr>
      <dsp:style>
        <a:lnRef idx="2">
          <a:scrgbClr r="0" g="0" b="0"/>
        </a:lnRef>
        <a:fillRef idx="1">
          <a:scrgbClr r="0" g="0" b="0"/>
        </a:fillRef>
        <a:effectRef idx="0">
          <a:scrgbClr r="0" g="0" b="0"/>
        </a:effectRef>
        <a:fontRef idx="minor"/>
      </dsp:style>
    </dsp:sp>
    <dsp:sp modelId="{D3017E1B-450A-3A4E-B334-9DAF87FF651B}">
      <dsp:nvSpPr>
        <dsp:cNvPr id="0" name=""/>
        <dsp:cNvSpPr/>
      </dsp:nvSpPr>
      <dsp:spPr>
        <a:xfrm>
          <a:off x="498863" y="4307125"/>
          <a:ext cx="10769458" cy="662863"/>
        </a:xfrm>
        <a:prstGeom prst="rect">
          <a:avLst/>
        </a:prstGeom>
        <a:solidFill>
          <a:schemeClr val="accent2">
            <a:lumMod val="75000"/>
          </a:schemeClr>
        </a:solidFill>
        <a:ln w="15875" cap="flat" cmpd="sng" algn="ctr">
          <a:solidFill>
            <a:schemeClr val="accent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6148" tIns="48260" rIns="48260" bIns="48260" numCol="1" spcCol="1270" anchor="ctr" anchorCtr="0">
          <a:noAutofit/>
        </a:bodyPr>
        <a:lstStyle/>
        <a:p>
          <a:pPr lvl="0" algn="l" defTabSz="844550">
            <a:lnSpc>
              <a:spcPct val="90000"/>
            </a:lnSpc>
            <a:spcBef>
              <a:spcPct val="0"/>
            </a:spcBef>
            <a:spcAft>
              <a:spcPct val="35000"/>
            </a:spcAft>
          </a:pPr>
          <a:r>
            <a:rPr lang="es-MX" sz="1900" kern="1200" dirty="0" smtClean="0">
              <a:solidFill>
                <a:srgbClr val="FFFFFF"/>
              </a:solidFill>
              <a:latin typeface="Calibri" panose="020F0502020204030204" pitchFamily="34" charset="0"/>
            </a:rPr>
            <a:t>Los comisionados del órgano autónomo como sujetos a juicio político</a:t>
          </a:r>
          <a:endParaRPr lang="es-MX" sz="1900" kern="1200" dirty="0">
            <a:solidFill>
              <a:srgbClr val="FFFFFF"/>
            </a:solidFill>
            <a:latin typeface="Calibri" panose="020F0502020204030204" pitchFamily="34" charset="0"/>
          </a:endParaRPr>
        </a:p>
      </dsp:txBody>
      <dsp:txXfrm>
        <a:off x="498863" y="4307125"/>
        <a:ext cx="10769458" cy="662863"/>
      </dsp:txXfrm>
    </dsp:sp>
    <dsp:sp modelId="{33135E6E-A5C6-482B-A06F-7CDC37C75104}">
      <dsp:nvSpPr>
        <dsp:cNvPr id="0" name=""/>
        <dsp:cNvSpPr/>
      </dsp:nvSpPr>
      <dsp:spPr>
        <a:xfrm>
          <a:off x="84574" y="4224267"/>
          <a:ext cx="828578" cy="828578"/>
        </a:xfrm>
        <a:prstGeom prst="ellipse">
          <a:avLst/>
        </a:prstGeom>
        <a:solidFill>
          <a:srgbClr val="FFFFFF"/>
        </a:solidFill>
        <a:ln w="15875" cap="flat" cmpd="sng" algn="ctr">
          <a:solidFill>
            <a:srgbClr val="77933C"/>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558AC2-1896-8F47-9845-9AE9DA86F30D}">
      <dsp:nvSpPr>
        <dsp:cNvPr id="0" name=""/>
        <dsp:cNvSpPr/>
      </dsp:nvSpPr>
      <dsp:spPr>
        <a:xfrm>
          <a:off x="4299495" y="174985"/>
          <a:ext cx="2142876" cy="879093"/>
        </a:xfrm>
        <a:prstGeom prst="roundRect">
          <a:avLst>
            <a:gd name="adj" fmla="val 10000"/>
          </a:avLst>
        </a:prstGeom>
        <a:solidFill>
          <a:schemeClr val="accent1">
            <a:hueOff val="0"/>
            <a:satOff val="0"/>
            <a:lumOff val="0"/>
            <a:alphaOff val="0"/>
          </a:schemeClr>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s-MX" sz="2000" b="1" kern="1200" smtClean="0"/>
            <a:t>Reforma al artículo 73-XXIX constitucional:</a:t>
          </a:r>
          <a:endParaRPr lang="es-MX" sz="2000" b="1" kern="1200" dirty="0"/>
        </a:p>
      </dsp:txBody>
      <dsp:txXfrm>
        <a:off x="4325243" y="200733"/>
        <a:ext cx="2091380" cy="827597"/>
      </dsp:txXfrm>
    </dsp:sp>
    <dsp:sp modelId="{6DFA667D-F06B-0E4E-ADB7-5A92031FBD65}">
      <dsp:nvSpPr>
        <dsp:cNvPr id="0" name=""/>
        <dsp:cNvSpPr/>
      </dsp:nvSpPr>
      <dsp:spPr>
        <a:xfrm rot="3466321">
          <a:off x="5465808" y="1659781"/>
          <a:ext cx="1281169" cy="242750"/>
        </a:xfrm>
        <a:prstGeom prst="lef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ES" sz="1000" kern="1200">
            <a:solidFill>
              <a:schemeClr val="tx1"/>
            </a:solidFill>
          </a:endParaRPr>
        </a:p>
      </dsp:txBody>
      <dsp:txXfrm>
        <a:off x="5538633" y="1708331"/>
        <a:ext cx="1135519" cy="145650"/>
      </dsp:txXfrm>
    </dsp:sp>
    <dsp:sp modelId="{0863AC79-432B-4D4C-887C-8A67DE7D1AE4}">
      <dsp:nvSpPr>
        <dsp:cNvPr id="0" name=""/>
        <dsp:cNvSpPr/>
      </dsp:nvSpPr>
      <dsp:spPr>
        <a:xfrm>
          <a:off x="5641432" y="2508235"/>
          <a:ext cx="2989955" cy="1813580"/>
        </a:xfrm>
        <a:prstGeom prst="roundRect">
          <a:avLst>
            <a:gd name="adj" fmla="val 10000"/>
          </a:avLst>
        </a:prstGeom>
        <a:solidFill>
          <a:schemeClr val="accent1">
            <a:hueOff val="0"/>
            <a:satOff val="0"/>
            <a:lumOff val="0"/>
            <a:alphaOff val="0"/>
          </a:schemeClr>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s-MX" sz="1800" kern="1200" smtClean="0"/>
            <a:t>Ley general en materia de orgaización y administración de archivos</a:t>
          </a:r>
          <a:endParaRPr lang="es-MX" sz="1800" kern="1200" dirty="0"/>
        </a:p>
      </dsp:txBody>
      <dsp:txXfrm>
        <a:off x="5694550" y="2561353"/>
        <a:ext cx="2883719" cy="1707344"/>
      </dsp:txXfrm>
    </dsp:sp>
    <dsp:sp modelId="{A38ED420-3B83-A742-A982-DC0572EEDB68}">
      <dsp:nvSpPr>
        <dsp:cNvPr id="0" name=""/>
        <dsp:cNvSpPr/>
      </dsp:nvSpPr>
      <dsp:spPr>
        <a:xfrm rot="10800000">
          <a:off x="5292473" y="3227523"/>
          <a:ext cx="310185" cy="375003"/>
        </a:xfrm>
        <a:prstGeom prst="lef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S" sz="1600" kern="1200">
            <a:solidFill>
              <a:schemeClr val="tx1"/>
            </a:solidFill>
          </a:endParaRPr>
        </a:p>
      </dsp:txBody>
      <dsp:txXfrm rot="10800000">
        <a:off x="5385528" y="3302524"/>
        <a:ext cx="124074" cy="225001"/>
      </dsp:txXfrm>
    </dsp:sp>
    <dsp:sp modelId="{F9F8BB70-A421-7146-96CE-83C75CBD8A39}">
      <dsp:nvSpPr>
        <dsp:cNvPr id="0" name=""/>
        <dsp:cNvSpPr/>
      </dsp:nvSpPr>
      <dsp:spPr>
        <a:xfrm>
          <a:off x="1943577" y="2531067"/>
          <a:ext cx="3310122" cy="1767915"/>
        </a:xfrm>
        <a:prstGeom prst="roundRect">
          <a:avLst>
            <a:gd name="adj" fmla="val 10000"/>
          </a:avLst>
        </a:prstGeom>
        <a:solidFill>
          <a:schemeClr val="accent1">
            <a:hueOff val="0"/>
            <a:satOff val="0"/>
            <a:lumOff val="0"/>
            <a:alphaOff val="0"/>
          </a:schemeClr>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s-MX" sz="1800" kern="1200" smtClean="0"/>
            <a:t>Ley general que desarrolle </a:t>
          </a:r>
          <a:r>
            <a:rPr lang="es-MX" sz="1800" b="1" kern="1200" smtClean="0"/>
            <a:t>los principios, bases y procedimientos</a:t>
          </a:r>
          <a:r>
            <a:rPr lang="es-MX" sz="1800" kern="1200" smtClean="0"/>
            <a:t> en materia de transparencia gubernamental, acceso a la información y protección de datos personales</a:t>
          </a:r>
          <a:endParaRPr lang="es-MX" sz="1800" kern="1200" dirty="0"/>
        </a:p>
      </dsp:txBody>
      <dsp:txXfrm>
        <a:off x="1995357" y="2582847"/>
        <a:ext cx="3206562" cy="1664355"/>
      </dsp:txXfrm>
    </dsp:sp>
    <dsp:sp modelId="{F46BD7D0-1C81-FF47-ADE5-F09236C0FA0A}">
      <dsp:nvSpPr>
        <dsp:cNvPr id="0" name=""/>
        <dsp:cNvSpPr/>
      </dsp:nvSpPr>
      <dsp:spPr>
        <a:xfrm rot="18139663">
          <a:off x="3915971" y="1686430"/>
          <a:ext cx="1418876" cy="212285"/>
        </a:xfrm>
        <a:prstGeom prst="lef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s-ES" sz="900" kern="1200">
            <a:solidFill>
              <a:schemeClr val="tx1"/>
            </a:solidFill>
          </a:endParaRPr>
        </a:p>
      </dsp:txBody>
      <dsp:txXfrm>
        <a:off x="3979657" y="1728887"/>
        <a:ext cx="1291505" cy="12737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D3E889-D83F-419B-8A75-31AB47786C85}">
      <dsp:nvSpPr>
        <dsp:cNvPr id="0" name=""/>
        <dsp:cNvSpPr/>
      </dsp:nvSpPr>
      <dsp:spPr>
        <a:xfrm>
          <a:off x="793829" y="0"/>
          <a:ext cx="8996733" cy="4411960"/>
        </a:xfrm>
        <a:prstGeom prst="rightArrow">
          <a:avLst/>
        </a:prstGeom>
        <a:solidFill>
          <a:schemeClr val="accent1">
            <a:lumMod val="75000"/>
          </a:schemeClr>
        </a:soli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719F8146-A59F-4241-BBB1-A5E30C0DEE2B}">
      <dsp:nvSpPr>
        <dsp:cNvPr id="0" name=""/>
        <dsp:cNvSpPr/>
      </dsp:nvSpPr>
      <dsp:spPr>
        <a:xfrm>
          <a:off x="1852268" y="1323588"/>
          <a:ext cx="3175317" cy="1764784"/>
        </a:xfrm>
        <a:prstGeom prst="roundRect">
          <a:avLst/>
        </a:prstGeom>
        <a:solidFill>
          <a:schemeClr val="bg1"/>
        </a:solidFill>
        <a:ln>
          <a:solidFill>
            <a:srgbClr val="2E6049"/>
          </a:solid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MX" sz="1600" kern="12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Normas expedidas por el Congreso de la Unión que </a:t>
          </a:r>
          <a:r>
            <a:rPr lang="es-MX" sz="1600" b="1" kern="12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distribuyen</a:t>
          </a:r>
          <a:r>
            <a:rPr lang="es-MX" sz="1600" kern="12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a:t>
          </a:r>
          <a:r>
            <a:rPr lang="es-MX" sz="1600" b="1" kern="12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competencias</a:t>
          </a:r>
          <a:r>
            <a:rPr lang="es-MX" sz="1600" kern="12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entre los distintos niveles de gobierno en las materias concurrentes</a:t>
          </a:r>
          <a:endParaRPr lang="es-MX" sz="1600" kern="12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dsp:txBody>
      <dsp:txXfrm>
        <a:off x="1938418" y="1409738"/>
        <a:ext cx="3003017" cy="1592484"/>
      </dsp:txXfrm>
    </dsp:sp>
    <dsp:sp modelId="{DDCB698F-D78C-4FAB-8B70-8DD34C531472}">
      <dsp:nvSpPr>
        <dsp:cNvPr id="0" name=""/>
        <dsp:cNvSpPr/>
      </dsp:nvSpPr>
      <dsp:spPr>
        <a:xfrm>
          <a:off x="5556805" y="1323588"/>
          <a:ext cx="3175317" cy="1764784"/>
        </a:xfrm>
        <a:prstGeom prst="roundRect">
          <a:avLst/>
        </a:prstGeom>
        <a:solidFill>
          <a:schemeClr val="bg1"/>
        </a:solidFill>
        <a:ln>
          <a:solidFill>
            <a:srgbClr val="2E6049"/>
          </a:solid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MX" sz="1600" kern="12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Normas que establecen las bases de regulación de una materia y buscan sentar así una plataforma mínima desde la que las entidades puedan darse sus propias disposiciones</a:t>
          </a:r>
          <a:endParaRPr lang="es-MX" sz="1600" kern="12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dsp:txBody>
      <dsp:txXfrm>
        <a:off x="5642955" y="1409738"/>
        <a:ext cx="3003017" cy="1592484"/>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6275" cy="498446"/>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sz="quarter" idx="1"/>
          </p:nvPr>
        </p:nvSpPr>
        <p:spPr>
          <a:xfrm>
            <a:off x="3849862" y="0"/>
            <a:ext cx="2946275" cy="498446"/>
          </a:xfrm>
          <a:prstGeom prst="rect">
            <a:avLst/>
          </a:prstGeom>
        </p:spPr>
        <p:txBody>
          <a:bodyPr vert="horz" lIns="91440" tIns="45720" rIns="91440" bIns="45720" rtlCol="0"/>
          <a:lstStyle>
            <a:lvl1pPr algn="r">
              <a:defRPr sz="1200"/>
            </a:lvl1pPr>
          </a:lstStyle>
          <a:p>
            <a:fld id="{3451CA69-B568-4823-AB73-F230D78ABE76}" type="datetimeFigureOut">
              <a:rPr lang="es-MX" smtClean="0"/>
              <a:t>17/09/2015</a:t>
            </a:fld>
            <a:endParaRPr lang="es-MX"/>
          </a:p>
        </p:txBody>
      </p:sp>
      <p:sp>
        <p:nvSpPr>
          <p:cNvPr id="4" name="Marcador de pie de página 3"/>
          <p:cNvSpPr>
            <a:spLocks noGrp="1"/>
          </p:cNvSpPr>
          <p:nvPr>
            <p:ph type="ftr" sz="quarter" idx="2"/>
          </p:nvPr>
        </p:nvSpPr>
        <p:spPr>
          <a:xfrm>
            <a:off x="0" y="9429780"/>
            <a:ext cx="2946275" cy="498446"/>
          </a:xfrm>
          <a:prstGeom prst="rect">
            <a:avLst/>
          </a:prstGeom>
        </p:spPr>
        <p:txBody>
          <a:bodyPr vert="horz" lIns="91440" tIns="45720" rIns="91440" bIns="45720" rtlCol="0" anchor="b"/>
          <a:lstStyle>
            <a:lvl1pPr algn="l">
              <a:defRPr sz="1200"/>
            </a:lvl1pPr>
          </a:lstStyle>
          <a:p>
            <a:endParaRPr lang="es-MX"/>
          </a:p>
        </p:txBody>
      </p:sp>
      <p:sp>
        <p:nvSpPr>
          <p:cNvPr id="5" name="Marcador de número de diapositiva 4"/>
          <p:cNvSpPr>
            <a:spLocks noGrp="1"/>
          </p:cNvSpPr>
          <p:nvPr>
            <p:ph type="sldNum" sz="quarter" idx="3"/>
          </p:nvPr>
        </p:nvSpPr>
        <p:spPr>
          <a:xfrm>
            <a:off x="3849862" y="9429780"/>
            <a:ext cx="2946275" cy="498446"/>
          </a:xfrm>
          <a:prstGeom prst="rect">
            <a:avLst/>
          </a:prstGeom>
        </p:spPr>
        <p:txBody>
          <a:bodyPr vert="horz" lIns="91440" tIns="45720" rIns="91440" bIns="45720" rtlCol="0" anchor="b"/>
          <a:lstStyle>
            <a:lvl1pPr algn="r">
              <a:defRPr sz="1200"/>
            </a:lvl1pPr>
          </a:lstStyle>
          <a:p>
            <a:fld id="{02E19530-BD20-4AA4-89E7-85FBE5830D36}" type="slidenum">
              <a:rPr lang="es-MX" smtClean="0"/>
              <a:t>‹Nº›</a:t>
            </a:fld>
            <a:endParaRPr lang="es-MX"/>
          </a:p>
        </p:txBody>
      </p:sp>
    </p:spTree>
    <p:extLst>
      <p:ext uri="{BB962C8B-B14F-4D97-AF65-F5344CB8AC3E}">
        <p14:creationId xmlns:p14="http://schemas.microsoft.com/office/powerpoint/2010/main" val="41227474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725DBD3A-5743-459B-858B-59D9A8FF75EA}" type="datetimeFigureOut">
              <a:rPr lang="es-MX" smtClean="0"/>
              <a:t>17/09/2015</a:t>
            </a:fld>
            <a:endParaRPr lang="es-MX"/>
          </a:p>
        </p:txBody>
      </p:sp>
      <p:sp>
        <p:nvSpPr>
          <p:cNvPr id="4" name="3 Marcador de imagen de diapositiva"/>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79450" y="4716463"/>
            <a:ext cx="5438775" cy="4467225"/>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4F033954-D9AE-4138-892B-DD72AFA654AB}" type="slidenum">
              <a:rPr lang="es-MX" smtClean="0"/>
              <a:t>‹Nº›</a:t>
            </a:fld>
            <a:endParaRPr lang="es-MX"/>
          </a:p>
        </p:txBody>
      </p:sp>
    </p:spTree>
    <p:extLst>
      <p:ext uri="{BB962C8B-B14F-4D97-AF65-F5344CB8AC3E}">
        <p14:creationId xmlns:p14="http://schemas.microsoft.com/office/powerpoint/2010/main" val="8040672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dirty="0" smtClean="0"/>
              <a:t>Dos razones:</a:t>
            </a:r>
          </a:p>
          <a:p>
            <a:endParaRPr lang="es-MX" dirty="0" smtClean="0"/>
          </a:p>
          <a:p>
            <a:r>
              <a:rPr lang="es-MX" dirty="0" smtClean="0"/>
              <a:t>Fortalecer el ejercicio de los derechos</a:t>
            </a:r>
          </a:p>
          <a:p>
            <a:r>
              <a:rPr lang="es-MX" dirty="0" smtClean="0"/>
              <a:t>Dotar de plena autonomía constitucional al IFAI como órgano garante del derecho</a:t>
            </a:r>
          </a:p>
          <a:p>
            <a:r>
              <a:rPr lang="es-MX" sz="1200" kern="1200" dirty="0" smtClean="0">
                <a:solidFill>
                  <a:schemeClr val="tx1"/>
                </a:solidFill>
                <a:effectLst/>
                <a:latin typeface="Arial" charset="0"/>
                <a:ea typeface="+mn-ea"/>
                <a:cs typeface="+mn-cs"/>
              </a:rPr>
              <a:t>Asimismo, el ejercicio del acceso a la información implica fortalecer al IFAI para asegurar que la información que se genera y suministra por todo el gobierno federal resulte efectivamente útil y significativa a la sociedad y redunde en una mayor capacidad de acción y de proposición por parte de todos los mexicanos. Los órganos encargados de garantizar el derecho de acceso a la información tienen la función de consolidar una cultura de la transparencia; su autonomía debe favorecer la apertura de los sistemas de gobierno y el contrapeso de poderes, característica de los países democráticos.</a:t>
            </a:r>
          </a:p>
          <a:p>
            <a:r>
              <a:rPr lang="es-MX" sz="1200" kern="1200" dirty="0" smtClean="0">
                <a:solidFill>
                  <a:schemeClr val="tx1"/>
                </a:solidFill>
                <a:effectLst/>
                <a:latin typeface="Arial" charset="0"/>
                <a:ea typeface="+mn-ea"/>
                <a:cs typeface="+mn-cs"/>
              </a:rPr>
              <a:t> </a:t>
            </a:r>
          </a:p>
          <a:p>
            <a:r>
              <a:rPr lang="es-MX" sz="1200" kern="1200" dirty="0" smtClean="0">
                <a:solidFill>
                  <a:schemeClr val="tx1"/>
                </a:solidFill>
                <a:effectLst/>
                <a:latin typeface="Arial" charset="0"/>
                <a:ea typeface="+mn-ea"/>
                <a:cs typeface="+mn-cs"/>
              </a:rPr>
              <a:t>La autonomía constitucional del IFAI implica, en concreto, varias ventajas. Al ubicarse fuera de la estructura orgánica de los poderes tradicionales, significa que el Instituto no se adscribe orgánicamente a ninguno de esos poderes: no forman parte de la administración pública (en ninguna de sus variables), ni del Poder Legislativo, ni tampoco del Judicial. Esta independencia orgánica se manifiesta no solamente a través de la ausencia de controles burocráticos, sino también con la existencia de una cierta autonomía financiera o garantía económica a favor del órgano constitucional.</a:t>
            </a:r>
          </a:p>
          <a:p>
            <a:r>
              <a:rPr lang="es-MX" sz="1200" kern="1200" dirty="0" smtClean="0">
                <a:solidFill>
                  <a:schemeClr val="tx1"/>
                </a:solidFill>
                <a:effectLst/>
                <a:latin typeface="Arial" charset="0"/>
                <a:ea typeface="+mn-ea"/>
                <a:cs typeface="+mn-cs"/>
              </a:rPr>
              <a:t> </a:t>
            </a:r>
          </a:p>
          <a:p>
            <a:r>
              <a:rPr lang="es-MX" sz="1200" kern="1200" dirty="0" smtClean="0">
                <a:solidFill>
                  <a:schemeClr val="tx1"/>
                </a:solidFill>
                <a:effectLst/>
                <a:latin typeface="Arial" charset="0"/>
                <a:ea typeface="+mn-ea"/>
                <a:cs typeface="+mn-cs"/>
              </a:rPr>
              <a:t>Al no estar incorporado orgánicamente dentro de alguno de los tres poderes tradicionales, tiene una “paridad de rango” con los demás órganos y poderes, de tal forma que no se encuentra subordinado a ellos.</a:t>
            </a:r>
          </a:p>
          <a:p>
            <a:endParaRPr lang="es-MX" dirty="0" smtClean="0"/>
          </a:p>
          <a:p>
            <a:endParaRPr lang="es-MX" dirty="0"/>
          </a:p>
        </p:txBody>
      </p:sp>
      <p:sp>
        <p:nvSpPr>
          <p:cNvPr id="4" name="3 Marcador de número de diapositiva"/>
          <p:cNvSpPr>
            <a:spLocks noGrp="1"/>
          </p:cNvSpPr>
          <p:nvPr>
            <p:ph type="sldNum" sz="quarter" idx="10"/>
          </p:nvPr>
        </p:nvSpPr>
        <p:spPr/>
        <p:txBody>
          <a:bodyPr/>
          <a:lstStyle/>
          <a:p>
            <a:pPr>
              <a:defRPr/>
            </a:pPr>
            <a:fld id="{12013B41-B98E-46AD-94E8-0F9D3168EAF9}" type="slidenum">
              <a:rPr lang="es-MX" smtClean="0"/>
              <a:pPr>
                <a:defRPr/>
              </a:pPr>
              <a:t>4</a:t>
            </a:fld>
            <a:endParaRPr lang="es-MX"/>
          </a:p>
        </p:txBody>
      </p:sp>
    </p:spTree>
    <p:extLst>
      <p:ext uri="{BB962C8B-B14F-4D97-AF65-F5344CB8AC3E}">
        <p14:creationId xmlns:p14="http://schemas.microsoft.com/office/powerpoint/2010/main" val="22390410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0509EC31-0D87-4533-8B7B-08604A5805ED}" type="datetimeFigureOut">
              <a:rPr lang="es-MX" smtClean="0"/>
              <a:t>17/09/2015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12A36D9-BBF1-41C9-BDD0-B7831BDBE135}" type="slidenum">
              <a:rPr lang="es-MX" smtClean="0"/>
              <a:t>‹Nº›</a:t>
            </a:fld>
            <a:endParaRPr lang="es-MX"/>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13484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509EC31-0D87-4533-8B7B-08604A5805ED}" type="datetimeFigureOut">
              <a:rPr lang="es-MX" smtClean="0"/>
              <a:t>17/09/2015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12A36D9-BBF1-41C9-BDD0-B7831BDBE135}" type="slidenum">
              <a:rPr lang="es-MX" smtClean="0"/>
              <a:t>‹Nº›</a:t>
            </a:fld>
            <a:endParaRPr lang="es-MX"/>
          </a:p>
        </p:txBody>
      </p:sp>
    </p:spTree>
    <p:extLst>
      <p:ext uri="{BB962C8B-B14F-4D97-AF65-F5344CB8AC3E}">
        <p14:creationId xmlns:p14="http://schemas.microsoft.com/office/powerpoint/2010/main" val="1138939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509EC31-0D87-4533-8B7B-08604A5805ED}" type="datetimeFigureOut">
              <a:rPr lang="es-MX" smtClean="0"/>
              <a:t>17/09/2015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12A36D9-BBF1-41C9-BDD0-B7831BDBE135}" type="slidenum">
              <a:rPr lang="es-MX" smtClean="0"/>
              <a:t>‹Nº›</a:t>
            </a:fld>
            <a:endParaRPr lang="es-MX"/>
          </a:p>
        </p:txBody>
      </p:sp>
    </p:spTree>
    <p:extLst>
      <p:ext uri="{BB962C8B-B14F-4D97-AF65-F5344CB8AC3E}">
        <p14:creationId xmlns:p14="http://schemas.microsoft.com/office/powerpoint/2010/main" val="3415945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509EC31-0D87-4533-8B7B-08604A5805ED}" type="datetimeFigureOut">
              <a:rPr lang="es-MX" smtClean="0"/>
              <a:t>17/09/2015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12A36D9-BBF1-41C9-BDD0-B7831BDBE135}" type="slidenum">
              <a:rPr lang="es-MX" smtClean="0"/>
              <a:t>‹Nº›</a:t>
            </a:fld>
            <a:endParaRPr lang="es-MX"/>
          </a:p>
        </p:txBody>
      </p:sp>
    </p:spTree>
    <p:extLst>
      <p:ext uri="{BB962C8B-B14F-4D97-AF65-F5344CB8AC3E}">
        <p14:creationId xmlns:p14="http://schemas.microsoft.com/office/powerpoint/2010/main" val="667710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0509EC31-0D87-4533-8B7B-08604A5805ED}" type="datetimeFigureOut">
              <a:rPr lang="es-MX" smtClean="0"/>
              <a:t>17/09/2015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12A36D9-BBF1-41C9-BDD0-B7831BDBE135}" type="slidenum">
              <a:rPr lang="es-MX" smtClean="0"/>
              <a:t>‹Nº›</a:t>
            </a:fld>
            <a:endParaRPr lang="es-MX"/>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4825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0509EC31-0D87-4533-8B7B-08604A5805ED}" type="datetimeFigureOut">
              <a:rPr lang="es-MX" smtClean="0"/>
              <a:t>17/09/2015</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A12A36D9-BBF1-41C9-BDD0-B7831BDBE135}" type="slidenum">
              <a:rPr lang="es-MX" smtClean="0"/>
              <a:t>‹Nº›</a:t>
            </a:fld>
            <a:endParaRPr lang="es-MX"/>
          </a:p>
        </p:txBody>
      </p:sp>
    </p:spTree>
    <p:extLst>
      <p:ext uri="{BB962C8B-B14F-4D97-AF65-F5344CB8AC3E}">
        <p14:creationId xmlns:p14="http://schemas.microsoft.com/office/powerpoint/2010/main" val="4099475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097280" y="2582334"/>
            <a:ext cx="4937760" cy="3378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217920" y="2582334"/>
            <a:ext cx="4937760" cy="3378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0509EC31-0D87-4533-8B7B-08604A5805ED}" type="datetimeFigureOut">
              <a:rPr lang="es-MX" smtClean="0"/>
              <a:t>17/09/2015</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A12A36D9-BBF1-41C9-BDD0-B7831BDBE135}" type="slidenum">
              <a:rPr lang="es-MX" smtClean="0"/>
              <a:t>‹Nº›</a:t>
            </a:fld>
            <a:endParaRPr lang="es-MX"/>
          </a:p>
        </p:txBody>
      </p:sp>
    </p:spTree>
    <p:extLst>
      <p:ext uri="{BB962C8B-B14F-4D97-AF65-F5344CB8AC3E}">
        <p14:creationId xmlns:p14="http://schemas.microsoft.com/office/powerpoint/2010/main" val="557230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0509EC31-0D87-4533-8B7B-08604A5805ED}" type="datetimeFigureOut">
              <a:rPr lang="es-MX" smtClean="0"/>
              <a:t>17/09/2015</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A12A36D9-BBF1-41C9-BDD0-B7831BDBE135}" type="slidenum">
              <a:rPr lang="es-MX" smtClean="0"/>
              <a:t>‹Nº›</a:t>
            </a:fld>
            <a:endParaRPr lang="es-MX"/>
          </a:p>
        </p:txBody>
      </p:sp>
    </p:spTree>
    <p:extLst>
      <p:ext uri="{BB962C8B-B14F-4D97-AF65-F5344CB8AC3E}">
        <p14:creationId xmlns:p14="http://schemas.microsoft.com/office/powerpoint/2010/main" val="1352306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0509EC31-0D87-4533-8B7B-08604A5805ED}" type="datetimeFigureOut">
              <a:rPr lang="es-MX" smtClean="0"/>
              <a:t>17/09/2015</a:t>
            </a:fld>
            <a:endParaRPr lang="es-MX"/>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s-MX"/>
          </a:p>
        </p:txBody>
      </p:sp>
      <p:sp>
        <p:nvSpPr>
          <p:cNvPr id="9" name="Slide Number Placeholder 8"/>
          <p:cNvSpPr>
            <a:spLocks noGrp="1"/>
          </p:cNvSpPr>
          <p:nvPr>
            <p:ph type="sldNum" sz="quarter" idx="12"/>
          </p:nvPr>
        </p:nvSpPr>
        <p:spPr/>
        <p:txBody>
          <a:bodyPr/>
          <a:lstStyle/>
          <a:p>
            <a:fld id="{A12A36D9-BBF1-41C9-BDD0-B7831BDBE135}" type="slidenum">
              <a:rPr lang="es-MX" smtClean="0"/>
              <a:t>‹Nº›</a:t>
            </a:fld>
            <a:endParaRPr lang="es-MX"/>
          </a:p>
        </p:txBody>
      </p:sp>
    </p:spTree>
    <p:extLst>
      <p:ext uri="{BB962C8B-B14F-4D97-AF65-F5344CB8AC3E}">
        <p14:creationId xmlns:p14="http://schemas.microsoft.com/office/powerpoint/2010/main" val="33976470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0509EC31-0D87-4533-8B7B-08604A5805ED}" type="datetimeFigureOut">
              <a:rPr lang="es-MX" smtClean="0"/>
              <a:t>17/09/2015</a:t>
            </a:fld>
            <a:endParaRPr lang="es-MX"/>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s-MX"/>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A12A36D9-BBF1-41C9-BDD0-B7831BDBE135}" type="slidenum">
              <a:rPr lang="es-MX" smtClean="0"/>
              <a:t>‹Nº›</a:t>
            </a:fld>
            <a:endParaRPr lang="es-MX"/>
          </a:p>
        </p:txBody>
      </p:sp>
    </p:spTree>
    <p:extLst>
      <p:ext uri="{BB962C8B-B14F-4D97-AF65-F5344CB8AC3E}">
        <p14:creationId xmlns:p14="http://schemas.microsoft.com/office/powerpoint/2010/main" val="1369481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0509EC31-0D87-4533-8B7B-08604A5805ED}" type="datetimeFigureOut">
              <a:rPr lang="es-MX" smtClean="0"/>
              <a:t>17/09/2015</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A12A36D9-BBF1-41C9-BDD0-B7831BDBE135}" type="slidenum">
              <a:rPr lang="es-MX" smtClean="0"/>
              <a:t>‹Nº›</a:t>
            </a:fld>
            <a:endParaRPr lang="es-MX"/>
          </a:p>
        </p:txBody>
      </p:sp>
    </p:spTree>
    <p:extLst>
      <p:ext uri="{BB962C8B-B14F-4D97-AF65-F5344CB8AC3E}">
        <p14:creationId xmlns:p14="http://schemas.microsoft.com/office/powerpoint/2010/main" val="829038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0509EC31-0D87-4533-8B7B-08604A5805ED}" type="datetimeFigureOut">
              <a:rPr lang="es-MX" smtClean="0"/>
              <a:t>17/09/2015</a:t>
            </a:fld>
            <a:endParaRPr lang="es-MX"/>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s-MX"/>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A12A36D9-BBF1-41C9-BDD0-B7831BDBE135}" type="slidenum">
              <a:rPr lang="es-MX" smtClean="0"/>
              <a:t>‹Nº›</a:t>
            </a:fld>
            <a:endParaRPr lang="es-MX"/>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9165214"/>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a:bodyPr>
          <a:lstStyle/>
          <a:p>
            <a:r>
              <a:rPr lang="es-MX" sz="6000" b="1" dirty="0" smtClean="0">
                <a:solidFill>
                  <a:schemeClr val="accent2">
                    <a:lumMod val="75000"/>
                  </a:schemeClr>
                </a:solidFill>
              </a:rPr>
              <a:t>Alcances y retos de la Ley General de Transparencia</a:t>
            </a:r>
            <a:br>
              <a:rPr lang="es-MX" sz="6000" b="1" dirty="0" smtClean="0">
                <a:solidFill>
                  <a:schemeClr val="accent2">
                    <a:lumMod val="75000"/>
                  </a:schemeClr>
                </a:solidFill>
              </a:rPr>
            </a:br>
            <a:r>
              <a:rPr lang="es-MX" sz="6000" b="1" dirty="0" smtClean="0">
                <a:solidFill>
                  <a:schemeClr val="accent2">
                    <a:lumMod val="75000"/>
                  </a:schemeClr>
                </a:solidFill>
              </a:rPr>
              <a:t/>
            </a:r>
            <a:br>
              <a:rPr lang="es-MX" sz="6000" b="1" dirty="0" smtClean="0">
                <a:solidFill>
                  <a:schemeClr val="accent2">
                    <a:lumMod val="75000"/>
                  </a:schemeClr>
                </a:solidFill>
              </a:rPr>
            </a:br>
            <a:endParaRPr lang="es-MX" sz="4000" b="1" dirty="0">
              <a:solidFill>
                <a:schemeClr val="bg2">
                  <a:lumMod val="50000"/>
                </a:schemeClr>
              </a:solidFill>
            </a:endParaRPr>
          </a:p>
        </p:txBody>
      </p:sp>
      <p:sp>
        <p:nvSpPr>
          <p:cNvPr id="3" name="Subtítulo 2"/>
          <p:cNvSpPr>
            <a:spLocks noGrp="1"/>
          </p:cNvSpPr>
          <p:nvPr>
            <p:ph type="subTitle" idx="1"/>
          </p:nvPr>
        </p:nvSpPr>
        <p:spPr/>
        <p:txBody>
          <a:bodyPr>
            <a:normAutofit fontScale="92500" lnSpcReduction="20000"/>
          </a:bodyPr>
          <a:lstStyle/>
          <a:p>
            <a:r>
              <a:rPr lang="es-MX" dirty="0" smtClean="0"/>
              <a:t>SERGIO LÓPEZ AYLLÓN</a:t>
            </a:r>
            <a:r>
              <a:rPr lang="es-MX" dirty="0" smtClean="0"/>
              <a:t> </a:t>
            </a:r>
            <a:r>
              <a:rPr lang="es-MX" dirty="0" smtClean="0"/>
              <a:t>- CIDE</a:t>
            </a:r>
          </a:p>
          <a:p>
            <a:r>
              <a:rPr lang="es-MX" dirty="0" smtClean="0"/>
              <a:t>TOLUCA, ESTADODE MÉXICO</a:t>
            </a:r>
            <a:endParaRPr lang="es-MX" dirty="0" smtClean="0"/>
          </a:p>
          <a:p>
            <a:r>
              <a:rPr lang="es-MX" sz="1900" dirty="0" smtClean="0"/>
              <a:t>17</a:t>
            </a:r>
            <a:r>
              <a:rPr lang="es-MX" sz="1900" dirty="0" smtClean="0"/>
              <a:t> </a:t>
            </a:r>
            <a:r>
              <a:rPr lang="es-MX" sz="1900" dirty="0" smtClean="0"/>
              <a:t>de </a:t>
            </a:r>
            <a:r>
              <a:rPr lang="es-MX" sz="1900" dirty="0" smtClean="0"/>
              <a:t>SEPTIEMBRE</a:t>
            </a:r>
            <a:r>
              <a:rPr lang="es-MX" sz="1900" dirty="0" smtClean="0"/>
              <a:t>, </a:t>
            </a:r>
            <a:r>
              <a:rPr lang="es-MX" sz="1900" dirty="0" smtClean="0"/>
              <a:t>2015</a:t>
            </a:r>
            <a:endParaRPr lang="es-MX" sz="1900" dirty="0"/>
          </a:p>
        </p:txBody>
      </p:sp>
    </p:spTree>
    <p:extLst>
      <p:ext uri="{BB962C8B-B14F-4D97-AF65-F5344CB8AC3E}">
        <p14:creationId xmlns:p14="http://schemas.microsoft.com/office/powerpoint/2010/main" val="27699561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9135" y="312121"/>
            <a:ext cx="10058400" cy="1065418"/>
          </a:xfrm>
        </p:spPr>
        <p:txBody>
          <a:bodyPr>
            <a:normAutofit/>
          </a:bodyPr>
          <a:lstStyle/>
          <a:p>
            <a:r>
              <a:rPr lang="es-MX" sz="3600" b="1" dirty="0">
                <a:solidFill>
                  <a:schemeClr val="accent1">
                    <a:lumMod val="75000"/>
                  </a:schemeClr>
                </a:solidFill>
              </a:rPr>
              <a:t>Jurisprudencia en materia de Ley General</a:t>
            </a:r>
          </a:p>
        </p:txBody>
      </p:sp>
      <p:sp>
        <p:nvSpPr>
          <p:cNvPr id="4" name="3 Rectángulo"/>
          <p:cNvSpPr/>
          <p:nvPr/>
        </p:nvSpPr>
        <p:spPr>
          <a:xfrm>
            <a:off x="851415" y="1762877"/>
            <a:ext cx="10487871" cy="3970318"/>
          </a:xfrm>
          <a:prstGeom prst="rect">
            <a:avLst/>
          </a:prstGeom>
        </p:spPr>
        <p:txBody>
          <a:bodyPr wrap="square">
            <a:spAutoFit/>
          </a:bodyPr>
          <a:lstStyle/>
          <a:p>
            <a:pPr algn="just"/>
            <a:r>
              <a:rPr lang="es-MX" sz="1600" b="1" cap="all" dirty="0" smtClean="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LEYES </a:t>
            </a:r>
            <a:r>
              <a:rPr lang="es-MX" sz="1600" b="1" cap="all"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LOCALES EN MATERIAS CONCURRENTES. EN ELLAS SE PUEDEN AUMENTAR LAS PROHIBICIONES O LOS DEBERES IMPUESTOS POR LAS LEYES </a:t>
            </a:r>
            <a:r>
              <a:rPr lang="es-MX" sz="1600" b="1" cap="all" dirty="0" smtClean="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GENERALES.</a:t>
            </a:r>
            <a:endParaRPr lang="es-MX" sz="16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endParaRPr>
          </a:p>
          <a:p>
            <a:pPr algn="just"/>
            <a:r>
              <a:rPr lang="es-MX" sz="1600" dirty="0">
                <a:latin typeface="Tahoma" panose="020B0604030504040204" pitchFamily="34" charset="0"/>
                <a:ea typeface="Tahoma" panose="020B0604030504040204" pitchFamily="34" charset="0"/>
                <a:cs typeface="Tahoma" panose="020B0604030504040204" pitchFamily="34" charset="0"/>
              </a:rPr>
              <a:t> </a:t>
            </a:r>
          </a:p>
          <a:p>
            <a:pPr algn="just"/>
            <a:r>
              <a:rPr lang="es-MX" sz="1500" b="1" u="sng" dirty="0">
                <a:latin typeface="Tahoma" panose="020B0604030504040204" pitchFamily="34" charset="0"/>
                <a:ea typeface="Tahoma" panose="020B0604030504040204" pitchFamily="34" charset="0"/>
                <a:cs typeface="Tahoma" panose="020B0604030504040204" pitchFamily="34" charset="0"/>
              </a:rPr>
              <a:t>Las leyes generales son normas expedidas por el Congreso de la Unión que distribuyen competencias entre los distintos niveles de gobierno en las materias </a:t>
            </a:r>
            <a:r>
              <a:rPr lang="es-MX" sz="1500" dirty="0">
                <a:latin typeface="Tahoma" panose="020B0604030504040204" pitchFamily="34" charset="0"/>
                <a:ea typeface="Tahoma" panose="020B0604030504040204" pitchFamily="34" charset="0"/>
                <a:cs typeface="Tahoma" panose="020B0604030504040204" pitchFamily="34" charset="0"/>
              </a:rPr>
              <a:t>concurrentes y sientan las bases para su regulación, de ahí que no pretenden agotar la regulación de la materia respectiva, sino que buscan ser la plataforma mínima desde la que las entidades puedan darse sus propias normas tomando en cuenta su realidad social. Por tanto, cumpliendo el mínimo normativo que marca la </a:t>
            </a:r>
            <a:r>
              <a:rPr lang="es-MX" sz="1500" b="1" dirty="0">
                <a:latin typeface="Tahoma" panose="020B0604030504040204" pitchFamily="34" charset="0"/>
                <a:ea typeface="Tahoma" panose="020B0604030504040204" pitchFamily="34" charset="0"/>
                <a:cs typeface="Tahoma" panose="020B0604030504040204" pitchFamily="34" charset="0"/>
              </a:rPr>
              <a:t>ley</a:t>
            </a:r>
            <a:r>
              <a:rPr lang="es-MX" sz="1500" dirty="0">
                <a:latin typeface="Tahoma" panose="020B0604030504040204" pitchFamily="34" charset="0"/>
                <a:ea typeface="Tahoma" panose="020B0604030504040204" pitchFamily="34" charset="0"/>
                <a:cs typeface="Tahoma" panose="020B0604030504040204" pitchFamily="34" charset="0"/>
              </a:rPr>
              <a:t> </a:t>
            </a:r>
            <a:r>
              <a:rPr lang="es-MX" sz="1500" b="1" dirty="0">
                <a:latin typeface="Tahoma" panose="020B0604030504040204" pitchFamily="34" charset="0"/>
                <a:ea typeface="Tahoma" panose="020B0604030504040204" pitchFamily="34" charset="0"/>
                <a:cs typeface="Tahoma" panose="020B0604030504040204" pitchFamily="34" charset="0"/>
              </a:rPr>
              <a:t>general</a:t>
            </a:r>
            <a:r>
              <a:rPr lang="es-MX" sz="1500" dirty="0">
                <a:latin typeface="Tahoma" panose="020B0604030504040204" pitchFamily="34" charset="0"/>
                <a:ea typeface="Tahoma" panose="020B0604030504040204" pitchFamily="34" charset="0"/>
                <a:cs typeface="Tahoma" panose="020B0604030504040204" pitchFamily="34" charset="0"/>
              </a:rPr>
              <a:t>, las leyes locales pueden tener su propio ámbito de regulación, poniendo mayor énfasis en determinados aspectos que sean preocupantes en una región específica. </a:t>
            </a:r>
            <a:r>
              <a:rPr lang="es-MX" sz="1500" b="1" u="sng" dirty="0">
                <a:latin typeface="Tahoma" panose="020B0604030504040204" pitchFamily="34" charset="0"/>
                <a:ea typeface="Tahoma" panose="020B0604030504040204" pitchFamily="34" charset="0"/>
                <a:cs typeface="Tahoma" panose="020B0604030504040204" pitchFamily="34" charset="0"/>
              </a:rPr>
              <a:t>Si no fuera así, las leyes locales en las materias concurrentes no tendrían razón de ser, pues se limitarían a repetir lo establecido por el legislador federal, </a:t>
            </a:r>
            <a:r>
              <a:rPr lang="es-MX" sz="1500" dirty="0">
                <a:latin typeface="Tahoma" panose="020B0604030504040204" pitchFamily="34" charset="0"/>
                <a:ea typeface="Tahoma" panose="020B0604030504040204" pitchFamily="34" charset="0"/>
                <a:cs typeface="Tahoma" panose="020B0604030504040204" pitchFamily="34" charset="0"/>
              </a:rPr>
              <a:t>lo que resulta carente de sentido, pues se vaciaría el concepto mismo de concurrencia. En este sentido, las entidades federativas pueden aumentar las obligaciones o las prohibiciones que contiene una </a:t>
            </a:r>
            <a:r>
              <a:rPr lang="es-MX" sz="1500" b="1" dirty="0">
                <a:latin typeface="Tahoma" panose="020B0604030504040204" pitchFamily="34" charset="0"/>
                <a:ea typeface="Tahoma" panose="020B0604030504040204" pitchFamily="34" charset="0"/>
                <a:cs typeface="Tahoma" panose="020B0604030504040204" pitchFamily="34" charset="0"/>
              </a:rPr>
              <a:t>ley</a:t>
            </a:r>
            <a:r>
              <a:rPr lang="es-MX" sz="1500" dirty="0">
                <a:latin typeface="Tahoma" panose="020B0604030504040204" pitchFamily="34" charset="0"/>
                <a:ea typeface="Tahoma" panose="020B0604030504040204" pitchFamily="34" charset="0"/>
                <a:cs typeface="Tahoma" panose="020B0604030504040204" pitchFamily="34" charset="0"/>
              </a:rPr>
              <a:t> </a:t>
            </a:r>
            <a:r>
              <a:rPr lang="es-MX" sz="1500" b="1" dirty="0">
                <a:latin typeface="Tahoma" panose="020B0604030504040204" pitchFamily="34" charset="0"/>
                <a:ea typeface="Tahoma" panose="020B0604030504040204" pitchFamily="34" charset="0"/>
                <a:cs typeface="Tahoma" panose="020B0604030504040204" pitchFamily="34" charset="0"/>
              </a:rPr>
              <a:t>general</a:t>
            </a:r>
            <a:r>
              <a:rPr lang="es-MX" sz="1500" dirty="0">
                <a:latin typeface="Tahoma" panose="020B0604030504040204" pitchFamily="34" charset="0"/>
                <a:ea typeface="Tahoma" panose="020B0604030504040204" pitchFamily="34" charset="0"/>
                <a:cs typeface="Tahoma" panose="020B0604030504040204" pitchFamily="34" charset="0"/>
              </a:rPr>
              <a:t>, pero no reducirlas, pues ello haría nugatoria a </a:t>
            </a:r>
            <a:r>
              <a:rPr lang="es-MX" sz="1500" dirty="0" smtClean="0">
                <a:latin typeface="Tahoma" panose="020B0604030504040204" pitchFamily="34" charset="0"/>
                <a:ea typeface="Tahoma" panose="020B0604030504040204" pitchFamily="34" charset="0"/>
                <a:cs typeface="Tahoma" panose="020B0604030504040204" pitchFamily="34" charset="0"/>
              </a:rPr>
              <a:t>ésta.</a:t>
            </a:r>
          </a:p>
          <a:p>
            <a:endParaRPr lang="es-MX" sz="1200" b="1"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a:p>
            <a:endParaRPr lang="es-MX" sz="1200" b="1"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a:p>
            <a:r>
              <a:rPr lang="es-MX" sz="1200" b="1"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a:t>
            </a:r>
            <a:r>
              <a:rPr lang="es-MX" sz="1200" b="1"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J]; 9a. Época; Pleno; S.J.F. y su Gaceta; Tomo XXXI, Febrero de 2010; Pág. 2322 </a:t>
            </a:r>
          </a:p>
          <a:p>
            <a:endParaRPr lang="es-MX"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1822198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286603"/>
            <a:ext cx="10058400" cy="900000"/>
          </a:xfrm>
        </p:spPr>
        <p:txBody>
          <a:bodyPr/>
          <a:lstStyle/>
          <a:p>
            <a:r>
              <a:rPr lang="es-MX" dirty="0" smtClean="0"/>
              <a:t>El resultado</a:t>
            </a:r>
            <a:endParaRPr lang="es-MX" dirty="0"/>
          </a:p>
        </p:txBody>
      </p:sp>
      <p:sp>
        <p:nvSpPr>
          <p:cNvPr id="3" name="Marcador de contenido 2"/>
          <p:cNvSpPr>
            <a:spLocks noGrp="1"/>
          </p:cNvSpPr>
          <p:nvPr>
            <p:ph idx="1"/>
          </p:nvPr>
        </p:nvSpPr>
        <p:spPr>
          <a:xfrm>
            <a:off x="1097280" y="1845734"/>
            <a:ext cx="3308465" cy="4023360"/>
          </a:xfrm>
        </p:spPr>
        <p:txBody>
          <a:bodyPr>
            <a:normAutofit/>
          </a:bodyPr>
          <a:lstStyle/>
          <a:p>
            <a:r>
              <a:rPr lang="es-MX" dirty="0" smtClean="0"/>
              <a:t>Énfasis en la normatividad</a:t>
            </a:r>
          </a:p>
          <a:p>
            <a:r>
              <a:rPr lang="es-MX" dirty="0" smtClean="0"/>
              <a:t>Tendencia a la homogeneización legislativa</a:t>
            </a:r>
          </a:p>
          <a:p>
            <a:pPr lvl="1"/>
            <a:r>
              <a:rPr lang="es-MX" b="1" dirty="0" smtClean="0">
                <a:solidFill>
                  <a:schemeClr val="accent1"/>
                </a:solidFill>
              </a:rPr>
              <a:t>Diferencia 2010: 0.454</a:t>
            </a:r>
          </a:p>
          <a:p>
            <a:pPr lvl="1"/>
            <a:r>
              <a:rPr lang="es-MX" b="1" dirty="0" smtClean="0">
                <a:solidFill>
                  <a:schemeClr val="accent1"/>
                </a:solidFill>
              </a:rPr>
              <a:t>Diferencia 2014: 0.345</a:t>
            </a:r>
          </a:p>
          <a:p>
            <a:endParaRPr lang="es-MX" dirty="0" smtClean="0"/>
          </a:p>
          <a:p>
            <a:r>
              <a:rPr lang="es-MX" dirty="0" smtClean="0"/>
              <a:t>Persiste la diferencia en la operación y por tanto en el ejercicio del derecho</a:t>
            </a:r>
          </a:p>
          <a:p>
            <a:r>
              <a:rPr lang="es-MX" dirty="0" smtClean="0"/>
              <a:t>¿Qué explica la diferencia?</a:t>
            </a:r>
          </a:p>
        </p:txBody>
      </p:sp>
      <p:graphicFrame>
        <p:nvGraphicFramePr>
          <p:cNvPr id="4" name="Gráfico 3"/>
          <p:cNvGraphicFramePr>
            <a:graphicFrameLocks/>
          </p:cNvGraphicFramePr>
          <p:nvPr>
            <p:extLst>
              <p:ext uri="{D42A27DB-BD31-4B8C-83A1-F6EECF244321}">
                <p14:modId xmlns:p14="http://schemas.microsoft.com/office/powerpoint/2010/main" val="4177255155"/>
              </p:ext>
            </p:extLst>
          </p:nvPr>
        </p:nvGraphicFramePr>
        <p:xfrm>
          <a:off x="5735782" y="118975"/>
          <a:ext cx="5686598" cy="6143280"/>
        </p:xfrm>
        <a:graphic>
          <a:graphicData uri="http://schemas.openxmlformats.org/drawingml/2006/chart">
            <c:chart xmlns:c="http://schemas.openxmlformats.org/drawingml/2006/chart" xmlns:r="http://schemas.openxmlformats.org/officeDocument/2006/relationships" r:id="rId2"/>
          </a:graphicData>
        </a:graphic>
      </p:graphicFrame>
      <p:sp>
        <p:nvSpPr>
          <p:cNvPr id="5" name="CuadroTexto 4"/>
          <p:cNvSpPr txBox="1"/>
          <p:nvPr/>
        </p:nvSpPr>
        <p:spPr>
          <a:xfrm>
            <a:off x="6225702" y="6420256"/>
            <a:ext cx="5145832" cy="369332"/>
          </a:xfrm>
          <a:prstGeom prst="rect">
            <a:avLst/>
          </a:prstGeom>
          <a:noFill/>
        </p:spPr>
        <p:txBody>
          <a:bodyPr wrap="none" rtlCol="0">
            <a:spAutoFit/>
          </a:bodyPr>
          <a:lstStyle/>
          <a:p>
            <a:r>
              <a:rPr lang="es-MX" dirty="0" smtClean="0">
                <a:solidFill>
                  <a:schemeClr val="bg2"/>
                </a:solidFill>
              </a:rPr>
              <a:t>Métrica de la transparencia 2014 - </a:t>
            </a:r>
            <a:r>
              <a:rPr lang="es-MX" dirty="0">
                <a:solidFill>
                  <a:schemeClr val="bg2"/>
                </a:solidFill>
              </a:rPr>
              <a:t>Resultados global </a:t>
            </a:r>
          </a:p>
        </p:txBody>
      </p:sp>
    </p:spTree>
    <p:extLst>
      <p:ext uri="{BB962C8B-B14F-4D97-AF65-F5344CB8AC3E}">
        <p14:creationId xmlns:p14="http://schemas.microsoft.com/office/powerpoint/2010/main" val="1277100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286603"/>
            <a:ext cx="10058400" cy="1368000"/>
          </a:xfrm>
        </p:spPr>
        <p:txBody>
          <a:bodyPr>
            <a:noAutofit/>
          </a:bodyPr>
          <a:lstStyle/>
          <a:p>
            <a:r>
              <a:rPr lang="es-MX" sz="4000" dirty="0" smtClean="0"/>
              <a:t>Premisa central:</a:t>
            </a:r>
            <a:br>
              <a:rPr lang="es-MX" sz="4000" dirty="0" smtClean="0"/>
            </a:br>
            <a:r>
              <a:rPr lang="es-MX" sz="4000" dirty="0" smtClean="0"/>
              <a:t>Derecho de acceso </a:t>
            </a:r>
            <a:r>
              <a:rPr lang="es-MX" sz="4000" b="1" dirty="0" smtClean="0">
                <a:solidFill>
                  <a:schemeClr val="accent2"/>
                </a:solidFill>
              </a:rPr>
              <a:t>≠ </a:t>
            </a:r>
            <a:r>
              <a:rPr lang="es-MX" sz="4000" dirty="0" smtClean="0"/>
              <a:t>Política de transparencia</a:t>
            </a:r>
            <a:endParaRPr lang="es-MX" sz="4000" dirty="0"/>
          </a:p>
        </p:txBody>
      </p:sp>
      <p:sp>
        <p:nvSpPr>
          <p:cNvPr id="3" name="Marcador de contenido 2"/>
          <p:cNvSpPr>
            <a:spLocks noGrp="1"/>
          </p:cNvSpPr>
          <p:nvPr>
            <p:ph idx="1"/>
          </p:nvPr>
        </p:nvSpPr>
        <p:spPr/>
        <p:txBody>
          <a:bodyPr/>
          <a:lstStyle/>
          <a:p>
            <a:r>
              <a:rPr lang="es-MX" dirty="0"/>
              <a:t>El </a:t>
            </a:r>
            <a:r>
              <a:rPr lang="es-MX" b="1" dirty="0">
                <a:solidFill>
                  <a:schemeClr val="accent2"/>
                </a:solidFill>
              </a:rPr>
              <a:t>derecho de acceso a la información </a:t>
            </a:r>
            <a:r>
              <a:rPr lang="es-MX" dirty="0" smtClean="0"/>
              <a:t>- derecho </a:t>
            </a:r>
            <a:r>
              <a:rPr lang="es-MX" dirty="0"/>
              <a:t>de todo ciudadano de conocer </a:t>
            </a:r>
            <a:r>
              <a:rPr lang="es-MX" dirty="0" smtClean="0"/>
              <a:t>información bajo control </a:t>
            </a:r>
            <a:r>
              <a:rPr lang="es-MX" dirty="0"/>
              <a:t>de organizaciones </a:t>
            </a:r>
            <a:r>
              <a:rPr lang="es-MX" dirty="0" smtClean="0"/>
              <a:t>gubernamentales.</a:t>
            </a:r>
          </a:p>
          <a:p>
            <a:pPr marL="201168" lvl="1" indent="0">
              <a:buNone/>
            </a:pPr>
            <a:r>
              <a:rPr lang="es-MX" dirty="0" smtClean="0"/>
              <a:t>	El </a:t>
            </a:r>
            <a:r>
              <a:rPr lang="es-MX" dirty="0"/>
              <a:t>acceso a la información en poder del Estado es un derecho fundamental de los individuos. Los </a:t>
            </a:r>
            <a:r>
              <a:rPr lang="es-MX" dirty="0" smtClean="0"/>
              <a:t>	Estados </a:t>
            </a:r>
            <a:r>
              <a:rPr lang="es-MX" dirty="0"/>
              <a:t>están obligados a garantizar el ejercicio de este derecho. Este principio sólo admite </a:t>
            </a:r>
            <a:r>
              <a:rPr lang="es-MX" dirty="0" smtClean="0"/>
              <a:t>	limitaciones </a:t>
            </a:r>
            <a:r>
              <a:rPr lang="es-MX" dirty="0"/>
              <a:t>excepcionales que deben estar establecidas previamente por la ley para el caso que </a:t>
            </a:r>
            <a:r>
              <a:rPr lang="es-MX" dirty="0" smtClean="0"/>
              <a:t>	exista </a:t>
            </a:r>
            <a:r>
              <a:rPr lang="es-MX" dirty="0"/>
              <a:t>un peligro real e inminente que amenace la seguridad nacional en sociedades </a:t>
            </a:r>
            <a:r>
              <a:rPr lang="es-MX" dirty="0" smtClean="0"/>
              <a:t>	democráticas (CIDH)</a:t>
            </a:r>
          </a:p>
          <a:p>
            <a:pPr marL="201168" lvl="1" indent="0">
              <a:buNone/>
            </a:pPr>
            <a:endParaRPr lang="es-MX" dirty="0"/>
          </a:p>
          <a:p>
            <a:pPr marL="201168" lvl="1" indent="0">
              <a:buNone/>
            </a:pPr>
            <a:r>
              <a:rPr lang="es-MX" dirty="0"/>
              <a:t>La </a:t>
            </a:r>
            <a:r>
              <a:rPr lang="es-MX" dirty="0" smtClean="0">
                <a:solidFill>
                  <a:schemeClr val="accent2"/>
                </a:solidFill>
              </a:rPr>
              <a:t>política de transparencia </a:t>
            </a:r>
            <a:r>
              <a:rPr lang="es-MX" dirty="0" smtClean="0"/>
              <a:t>- procesos </a:t>
            </a:r>
            <a:r>
              <a:rPr lang="es-MX" dirty="0"/>
              <a:t>de creación y gestión de información; </a:t>
            </a:r>
            <a:r>
              <a:rPr lang="es-MX" dirty="0" smtClean="0"/>
              <a:t>criterios </a:t>
            </a:r>
            <a:r>
              <a:rPr lang="es-MX" dirty="0"/>
              <a:t>de clasificación de </a:t>
            </a:r>
            <a:r>
              <a:rPr lang="es-MX" dirty="0" smtClean="0"/>
              <a:t>información</a:t>
            </a:r>
            <a:r>
              <a:rPr lang="es-MX" dirty="0"/>
              <a:t>; y </a:t>
            </a:r>
            <a:r>
              <a:rPr lang="es-MX" dirty="0" smtClean="0"/>
              <a:t>procedimientos </a:t>
            </a:r>
            <a:r>
              <a:rPr lang="es-MX" dirty="0"/>
              <a:t>de acceso a la misma que crean e implementan las organizaciones públicas o </a:t>
            </a:r>
            <a:r>
              <a:rPr lang="es-MX" dirty="0" smtClean="0"/>
              <a:t>gubernamentales (sujetos obligados)</a:t>
            </a:r>
            <a:endParaRPr lang="es-MX" dirty="0"/>
          </a:p>
        </p:txBody>
      </p:sp>
      <p:sp>
        <p:nvSpPr>
          <p:cNvPr id="4" name="CuadroTexto 3"/>
          <p:cNvSpPr txBox="1"/>
          <p:nvPr/>
        </p:nvSpPr>
        <p:spPr>
          <a:xfrm>
            <a:off x="4558146" y="5084618"/>
            <a:ext cx="7280893" cy="1200329"/>
          </a:xfrm>
          <a:prstGeom prst="rect">
            <a:avLst/>
          </a:prstGeom>
          <a:noFill/>
        </p:spPr>
        <p:txBody>
          <a:bodyPr wrap="square" rtlCol="0">
            <a:spAutoFit/>
          </a:bodyPr>
          <a:lstStyle/>
          <a:p>
            <a:r>
              <a:rPr lang="es-MX" b="1" dirty="0" smtClean="0">
                <a:solidFill>
                  <a:schemeClr val="accent2"/>
                </a:solidFill>
              </a:rPr>
              <a:t>El derecho </a:t>
            </a:r>
            <a:r>
              <a:rPr lang="es-MX" b="1" dirty="0">
                <a:solidFill>
                  <a:schemeClr val="accent2"/>
                </a:solidFill>
              </a:rPr>
              <a:t>de acceso a la información pública </a:t>
            </a:r>
            <a:r>
              <a:rPr lang="es-MX" b="1" i="1" dirty="0">
                <a:solidFill>
                  <a:schemeClr val="accent2"/>
                </a:solidFill>
              </a:rPr>
              <a:t>es </a:t>
            </a:r>
            <a:r>
              <a:rPr lang="es-MX" b="1" dirty="0">
                <a:solidFill>
                  <a:schemeClr val="accent2"/>
                </a:solidFill>
              </a:rPr>
              <a:t>homogéneo y universal; </a:t>
            </a:r>
            <a:r>
              <a:rPr lang="es-MX" b="1" dirty="0" smtClean="0">
                <a:solidFill>
                  <a:schemeClr val="accent2"/>
                </a:solidFill>
              </a:rPr>
              <a:t>La política </a:t>
            </a:r>
            <a:r>
              <a:rPr lang="es-MX" b="1" dirty="0">
                <a:solidFill>
                  <a:schemeClr val="accent2"/>
                </a:solidFill>
              </a:rPr>
              <a:t>de transparencia </a:t>
            </a:r>
            <a:r>
              <a:rPr lang="es-MX" b="1" i="1" dirty="0" smtClean="0">
                <a:solidFill>
                  <a:schemeClr val="accent2"/>
                </a:solidFill>
              </a:rPr>
              <a:t>debe </a:t>
            </a:r>
            <a:r>
              <a:rPr lang="es-MX" b="1" i="1" dirty="0">
                <a:solidFill>
                  <a:schemeClr val="accent2"/>
                </a:solidFill>
              </a:rPr>
              <a:t>ser</a:t>
            </a:r>
            <a:r>
              <a:rPr lang="es-MX" b="1" dirty="0">
                <a:solidFill>
                  <a:schemeClr val="accent2"/>
                </a:solidFill>
              </a:rPr>
              <a:t> heterogénea </a:t>
            </a:r>
            <a:r>
              <a:rPr lang="es-MX" b="1" dirty="0" smtClean="0">
                <a:solidFill>
                  <a:schemeClr val="accent2"/>
                </a:solidFill>
              </a:rPr>
              <a:t>pues responde a </a:t>
            </a:r>
            <a:r>
              <a:rPr lang="es-MX" b="1" dirty="0">
                <a:solidFill>
                  <a:schemeClr val="accent2"/>
                </a:solidFill>
              </a:rPr>
              <a:t>las características de cada </a:t>
            </a:r>
            <a:r>
              <a:rPr lang="es-MX" b="1" dirty="0" smtClean="0">
                <a:solidFill>
                  <a:schemeClr val="accent2"/>
                </a:solidFill>
              </a:rPr>
              <a:t>organización, pero no debe contravenir el ejercicio del derecho</a:t>
            </a:r>
            <a:endParaRPr lang="es-MX" b="1" dirty="0">
              <a:solidFill>
                <a:schemeClr val="accent2"/>
              </a:solidFill>
            </a:endParaRPr>
          </a:p>
        </p:txBody>
      </p:sp>
    </p:spTree>
    <p:extLst>
      <p:ext uri="{BB962C8B-B14F-4D97-AF65-F5344CB8AC3E}">
        <p14:creationId xmlns:p14="http://schemas.microsoft.com/office/powerpoint/2010/main" val="6265663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286603"/>
            <a:ext cx="4015047" cy="1450757"/>
          </a:xfrm>
        </p:spPr>
        <p:txBody>
          <a:bodyPr>
            <a:normAutofit/>
          </a:bodyPr>
          <a:lstStyle/>
          <a:p>
            <a:r>
              <a:rPr lang="es-MX" sz="4000" dirty="0" smtClean="0">
                <a:solidFill>
                  <a:schemeClr val="accent2"/>
                </a:solidFill>
              </a:rPr>
              <a:t>Argumento reciente</a:t>
            </a:r>
            <a:endParaRPr lang="es-MX" sz="4000" dirty="0">
              <a:solidFill>
                <a:schemeClr val="accent2"/>
              </a:solidFill>
            </a:endParaRPr>
          </a:p>
        </p:txBody>
      </p:sp>
      <p:sp>
        <p:nvSpPr>
          <p:cNvPr id="3" name="Marcador de contenido 2"/>
          <p:cNvSpPr>
            <a:spLocks noGrp="1"/>
          </p:cNvSpPr>
          <p:nvPr>
            <p:ph idx="1"/>
          </p:nvPr>
        </p:nvSpPr>
        <p:spPr>
          <a:xfrm>
            <a:off x="1097280" y="1845734"/>
            <a:ext cx="4015047" cy="4023360"/>
          </a:xfrm>
        </p:spPr>
        <p:txBody>
          <a:bodyPr>
            <a:normAutofit/>
          </a:bodyPr>
          <a:lstStyle/>
          <a:p>
            <a:pPr marL="0" indent="0">
              <a:buNone/>
            </a:pPr>
            <a:r>
              <a:rPr lang="es-MX" dirty="0" smtClean="0"/>
              <a:t>INICIATIVA </a:t>
            </a:r>
          </a:p>
          <a:p>
            <a:pPr>
              <a:buFont typeface="Wingdings" panose="05000000000000000000" pitchFamily="2" charset="2"/>
              <a:buChar char="§"/>
            </a:pPr>
            <a:r>
              <a:rPr lang="es-MX" dirty="0" smtClean="0"/>
              <a:t> Debilidad normativa</a:t>
            </a:r>
          </a:p>
          <a:p>
            <a:pPr>
              <a:buFont typeface="Wingdings" panose="05000000000000000000" pitchFamily="2" charset="2"/>
              <a:buChar char="§"/>
            </a:pPr>
            <a:r>
              <a:rPr lang="es-MX" dirty="0"/>
              <a:t> </a:t>
            </a:r>
            <a:r>
              <a:rPr lang="es-MX" dirty="0" smtClean="0"/>
              <a:t>Dispersión en procesos y procedimientos</a:t>
            </a:r>
          </a:p>
          <a:p>
            <a:pPr>
              <a:buFont typeface="Wingdings" panose="05000000000000000000" pitchFamily="2" charset="2"/>
              <a:buChar char="§"/>
            </a:pPr>
            <a:r>
              <a:rPr lang="es-MX" dirty="0"/>
              <a:t> </a:t>
            </a:r>
            <a:r>
              <a:rPr lang="es-MX" dirty="0" smtClean="0"/>
              <a:t>Tendencia a la opacidad</a:t>
            </a:r>
          </a:p>
          <a:p>
            <a:pPr>
              <a:buFont typeface="Wingdings" panose="05000000000000000000" pitchFamily="2" charset="2"/>
              <a:buChar char="§"/>
            </a:pPr>
            <a:r>
              <a:rPr lang="es-MX" dirty="0" smtClean="0"/>
              <a:t> Capacitación y profesionalización deficiente</a:t>
            </a:r>
          </a:p>
          <a:p>
            <a:pPr marL="0" indent="0">
              <a:buNone/>
            </a:pPr>
            <a:endParaRPr lang="es-MX" dirty="0" smtClean="0"/>
          </a:p>
          <a:p>
            <a:pPr>
              <a:buFont typeface="Wingdings" panose="05000000000000000000" pitchFamily="2" charset="2"/>
              <a:buChar char="§"/>
            </a:pPr>
            <a:endParaRPr lang="es-MX" dirty="0" smtClean="0"/>
          </a:p>
          <a:p>
            <a:endParaRPr lang="es-MX" dirty="0"/>
          </a:p>
        </p:txBody>
      </p:sp>
      <p:sp>
        <p:nvSpPr>
          <p:cNvPr id="4" name="Título 1"/>
          <p:cNvSpPr txBox="1">
            <a:spLocks/>
          </p:cNvSpPr>
          <p:nvPr/>
        </p:nvSpPr>
        <p:spPr>
          <a:xfrm>
            <a:off x="5101245" y="286602"/>
            <a:ext cx="4015047" cy="145075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MX" sz="4000" dirty="0" smtClean="0">
                <a:solidFill>
                  <a:schemeClr val="accent2"/>
                </a:solidFill>
              </a:rPr>
              <a:t>Respuesta</a:t>
            </a:r>
            <a:endParaRPr lang="es-MX" sz="4000" dirty="0">
              <a:solidFill>
                <a:schemeClr val="accent2"/>
              </a:solidFill>
            </a:endParaRPr>
          </a:p>
        </p:txBody>
      </p:sp>
      <p:sp>
        <p:nvSpPr>
          <p:cNvPr id="5" name="Marcador de contenido 2"/>
          <p:cNvSpPr txBox="1">
            <a:spLocks/>
          </p:cNvSpPr>
          <p:nvPr/>
        </p:nvSpPr>
        <p:spPr>
          <a:xfrm>
            <a:off x="5225937" y="1859588"/>
            <a:ext cx="5608318" cy="402336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Wingdings" panose="05000000000000000000" pitchFamily="2" charset="2"/>
              <a:buChar char="§"/>
            </a:pPr>
            <a:r>
              <a:rPr lang="es-MX" dirty="0" smtClean="0"/>
              <a:t> Estandarización</a:t>
            </a:r>
          </a:p>
          <a:p>
            <a:pPr lvl="1">
              <a:buFont typeface="Wingdings" panose="05000000000000000000" pitchFamily="2" charset="2"/>
              <a:buChar char="§"/>
            </a:pPr>
            <a:r>
              <a:rPr lang="es-MX" dirty="0" smtClean="0"/>
              <a:t>Principios</a:t>
            </a:r>
          </a:p>
          <a:p>
            <a:pPr lvl="1">
              <a:buFont typeface="Wingdings" panose="05000000000000000000" pitchFamily="2" charset="2"/>
              <a:buChar char="§"/>
            </a:pPr>
            <a:r>
              <a:rPr lang="es-MX" dirty="0" smtClean="0"/>
              <a:t>Definiciones</a:t>
            </a:r>
          </a:p>
          <a:p>
            <a:pPr lvl="1">
              <a:buFont typeface="Wingdings" panose="05000000000000000000" pitchFamily="2" charset="2"/>
              <a:buChar char="§"/>
            </a:pPr>
            <a:r>
              <a:rPr lang="es-MX" dirty="0" smtClean="0"/>
              <a:t>Alcances</a:t>
            </a:r>
          </a:p>
          <a:p>
            <a:pPr lvl="1">
              <a:buFont typeface="Wingdings" panose="05000000000000000000" pitchFamily="2" charset="2"/>
              <a:buChar char="§"/>
            </a:pPr>
            <a:r>
              <a:rPr lang="es-MX" dirty="0" smtClean="0"/>
              <a:t>Obligaciones</a:t>
            </a:r>
          </a:p>
          <a:p>
            <a:pPr>
              <a:buFont typeface="Wingdings" panose="05000000000000000000" pitchFamily="2" charset="2"/>
              <a:buChar char="§"/>
            </a:pPr>
            <a:r>
              <a:rPr lang="es-MX" dirty="0" smtClean="0"/>
              <a:t> Homogeneización</a:t>
            </a:r>
          </a:p>
          <a:p>
            <a:pPr lvl="1">
              <a:buFont typeface="Wingdings" panose="05000000000000000000" pitchFamily="2" charset="2"/>
              <a:buChar char="§"/>
            </a:pPr>
            <a:r>
              <a:rPr lang="es-MX" dirty="0" smtClean="0"/>
              <a:t>Procesos</a:t>
            </a:r>
          </a:p>
          <a:p>
            <a:pPr lvl="1">
              <a:buFont typeface="Wingdings" panose="05000000000000000000" pitchFamily="2" charset="2"/>
              <a:buChar char="§"/>
            </a:pPr>
            <a:r>
              <a:rPr lang="es-MX" dirty="0" smtClean="0"/>
              <a:t>Estructura</a:t>
            </a:r>
          </a:p>
          <a:p>
            <a:pPr>
              <a:buFont typeface="Wingdings" panose="05000000000000000000" pitchFamily="2" charset="2"/>
              <a:buChar char="§"/>
            </a:pPr>
            <a:r>
              <a:rPr lang="es-MX" dirty="0" smtClean="0"/>
              <a:t> Control</a:t>
            </a:r>
          </a:p>
          <a:p>
            <a:pPr>
              <a:buFont typeface="Wingdings" panose="05000000000000000000" pitchFamily="2" charset="2"/>
              <a:buChar char="§"/>
            </a:pPr>
            <a:r>
              <a:rPr lang="es-MX" dirty="0" smtClean="0"/>
              <a:t> Coordinación</a:t>
            </a:r>
          </a:p>
          <a:p>
            <a:pPr marL="0" indent="0">
              <a:buFont typeface="Calibri" panose="020F0502020204030204" pitchFamily="34" charset="0"/>
              <a:buNone/>
            </a:pPr>
            <a:endParaRPr lang="es-MX" dirty="0" smtClean="0"/>
          </a:p>
          <a:p>
            <a:pPr>
              <a:buFont typeface="Wingdings" panose="05000000000000000000" pitchFamily="2" charset="2"/>
              <a:buChar char="§"/>
            </a:pPr>
            <a:endParaRPr lang="es-MX" dirty="0" smtClean="0"/>
          </a:p>
          <a:p>
            <a:endParaRPr lang="es-MX" dirty="0"/>
          </a:p>
        </p:txBody>
      </p:sp>
      <p:sp>
        <p:nvSpPr>
          <p:cNvPr id="6" name="7 Marcador de contenido"/>
          <p:cNvSpPr txBox="1">
            <a:spLocks/>
          </p:cNvSpPr>
          <p:nvPr/>
        </p:nvSpPr>
        <p:spPr>
          <a:xfrm>
            <a:off x="7871520" y="1859587"/>
            <a:ext cx="4320480" cy="4145589"/>
          </a:xfrm>
          <a:prstGeom prst="rect">
            <a:avLst/>
          </a:prstGeom>
        </p:spPr>
        <p:txBody>
          <a:bodyPr vert="horz">
            <a:noAutofit/>
          </a:bodyPr>
          <a:lstStyle/>
          <a:p>
            <a:pPr marL="320040" indent="-320040">
              <a:spcBef>
                <a:spcPts val="700"/>
              </a:spcBef>
              <a:buClr>
                <a:schemeClr val="accent2"/>
              </a:buClr>
              <a:buSzPct val="60000"/>
              <a:buFont typeface="Wingdings"/>
              <a:buChar char=""/>
              <a:defRPr/>
            </a:pPr>
            <a:r>
              <a:rPr lang="es-MX" sz="1400" dirty="0" smtClean="0">
                <a:solidFill>
                  <a:schemeClr val="accent2"/>
                </a:solidFill>
              </a:rPr>
              <a:t>Los </a:t>
            </a:r>
            <a:r>
              <a:rPr lang="es-MX" sz="1400" dirty="0">
                <a:solidFill>
                  <a:schemeClr val="accent2"/>
                </a:solidFill>
              </a:rPr>
              <a:t>SO deberán documentar todo acto que derive del ejercicio de sus facultades</a:t>
            </a:r>
            <a:r>
              <a:rPr lang="es-MX" sz="1400" b="1" dirty="0">
                <a:solidFill>
                  <a:schemeClr val="accent2"/>
                </a:solidFill>
              </a:rPr>
              <a:t>, competencias o funciones</a:t>
            </a:r>
          </a:p>
          <a:p>
            <a:pPr marL="320040" indent="-320040">
              <a:spcBef>
                <a:spcPts val="700"/>
              </a:spcBef>
              <a:buClr>
                <a:schemeClr val="accent2"/>
              </a:buClr>
              <a:buSzPct val="60000"/>
              <a:buFont typeface="Wingdings"/>
              <a:buChar char=""/>
              <a:defRPr/>
            </a:pPr>
            <a:r>
              <a:rPr lang="es-MX" sz="1400" dirty="0">
                <a:solidFill>
                  <a:schemeClr val="accent2"/>
                </a:solidFill>
              </a:rPr>
              <a:t>Determinar los supuestos específicos bajo los cuales procederá la declaración de inexistencia de la información</a:t>
            </a:r>
          </a:p>
          <a:p>
            <a:pPr marL="320040" indent="-320040">
              <a:spcBef>
                <a:spcPts val="700"/>
              </a:spcBef>
              <a:buClr>
                <a:schemeClr val="accent2"/>
              </a:buClr>
              <a:buSzPct val="60000"/>
              <a:buFont typeface="Wingdings"/>
              <a:buChar char=""/>
              <a:defRPr/>
            </a:pPr>
            <a:r>
              <a:rPr lang="es-MX" sz="1400" dirty="0">
                <a:solidFill>
                  <a:schemeClr val="accent2"/>
                </a:solidFill>
              </a:rPr>
              <a:t>Todo servidor público deberá coadyuvar al órgano </a:t>
            </a:r>
            <a:r>
              <a:rPr lang="es-MX" sz="1400" dirty="0" smtClean="0">
                <a:solidFill>
                  <a:schemeClr val="accent2"/>
                </a:solidFill>
              </a:rPr>
              <a:t>garante</a:t>
            </a:r>
          </a:p>
          <a:p>
            <a:pPr marL="320040" indent="-320040">
              <a:spcBef>
                <a:spcPts val="700"/>
              </a:spcBef>
              <a:buClr>
                <a:schemeClr val="accent2"/>
              </a:buClr>
              <a:buSzPct val="60000"/>
              <a:buFont typeface="Wingdings"/>
              <a:buChar char=""/>
              <a:defRPr/>
            </a:pPr>
            <a:r>
              <a:rPr lang="es-MX" sz="1400" dirty="0" smtClean="0">
                <a:solidFill>
                  <a:schemeClr val="accent2"/>
                </a:solidFill>
              </a:rPr>
              <a:t>Se crea un Sistema Nacional de Transparencia</a:t>
            </a:r>
          </a:p>
          <a:p>
            <a:pPr marL="320040" indent="-320040">
              <a:spcBef>
                <a:spcPts val="700"/>
              </a:spcBef>
              <a:buClr>
                <a:schemeClr val="accent2"/>
              </a:buClr>
              <a:buSzPct val="60000"/>
              <a:buFont typeface="Wingdings"/>
              <a:buChar char=""/>
              <a:defRPr/>
            </a:pPr>
            <a:r>
              <a:rPr lang="es-MX" sz="1400" dirty="0" smtClean="0">
                <a:solidFill>
                  <a:schemeClr val="accent2"/>
                </a:solidFill>
              </a:rPr>
              <a:t>Documentación de acciones</a:t>
            </a:r>
          </a:p>
          <a:p>
            <a:pPr marL="320040" indent="-320040">
              <a:spcBef>
                <a:spcPts val="700"/>
              </a:spcBef>
              <a:buClr>
                <a:schemeClr val="accent2"/>
              </a:buClr>
              <a:buSzPct val="60000"/>
              <a:buFont typeface="Wingdings"/>
              <a:buChar char=""/>
              <a:defRPr/>
            </a:pPr>
            <a:r>
              <a:rPr lang="es-MX" sz="1400" dirty="0" smtClean="0">
                <a:solidFill>
                  <a:schemeClr val="accent2"/>
                </a:solidFill>
              </a:rPr>
              <a:t>Obligaciones equivalentes y generales </a:t>
            </a:r>
          </a:p>
          <a:p>
            <a:pPr marL="320040" indent="-320040">
              <a:spcBef>
                <a:spcPts val="700"/>
              </a:spcBef>
              <a:buClr>
                <a:schemeClr val="accent2"/>
              </a:buClr>
              <a:buSzPct val="60000"/>
              <a:buFont typeface="Wingdings"/>
              <a:buChar char=""/>
              <a:defRPr/>
            </a:pPr>
            <a:r>
              <a:rPr lang="es-MX" sz="1400" dirty="0" smtClean="0">
                <a:solidFill>
                  <a:schemeClr val="accent2"/>
                </a:solidFill>
              </a:rPr>
              <a:t>Obligaciones específicas</a:t>
            </a:r>
          </a:p>
          <a:p>
            <a:pPr marL="320040" indent="-320040">
              <a:spcBef>
                <a:spcPts val="700"/>
              </a:spcBef>
              <a:buClr>
                <a:schemeClr val="accent2"/>
              </a:buClr>
              <a:buSzPct val="60000"/>
              <a:buFont typeface="Wingdings"/>
              <a:buChar char=""/>
              <a:defRPr/>
            </a:pPr>
            <a:r>
              <a:rPr lang="es-MX" sz="1400" dirty="0" smtClean="0">
                <a:solidFill>
                  <a:schemeClr val="accent2"/>
                </a:solidFill>
              </a:rPr>
              <a:t>Sistema de Recursos de revisión / inconformidad</a:t>
            </a:r>
          </a:p>
          <a:p>
            <a:pPr marL="320040" indent="-320040">
              <a:spcBef>
                <a:spcPts val="700"/>
              </a:spcBef>
              <a:buClr>
                <a:schemeClr val="accent2"/>
              </a:buClr>
              <a:buSzPct val="60000"/>
              <a:buFont typeface="Wingdings"/>
              <a:buChar char=""/>
              <a:defRPr/>
            </a:pPr>
            <a:endParaRPr lang="es-MX" sz="1400" dirty="0">
              <a:solidFill>
                <a:schemeClr val="accent2"/>
              </a:solidFill>
            </a:endParaRPr>
          </a:p>
        </p:txBody>
      </p:sp>
    </p:spTree>
    <p:extLst>
      <p:ext uri="{BB962C8B-B14F-4D97-AF65-F5344CB8AC3E}">
        <p14:creationId xmlns:p14="http://schemas.microsoft.com/office/powerpoint/2010/main" val="624578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1231460" y="258910"/>
            <a:ext cx="4884471" cy="729208"/>
          </a:xfrm>
        </p:spPr>
        <p:txBody>
          <a:bodyPr>
            <a:normAutofit/>
          </a:bodyPr>
          <a:lstStyle/>
          <a:p>
            <a:r>
              <a:rPr lang="es-MX" sz="2400" b="1" cap="small" dirty="0" smtClean="0">
                <a:solidFill>
                  <a:schemeClr val="accent2"/>
                </a:solidFill>
              </a:rPr>
              <a:t>la ley:</a:t>
            </a:r>
            <a:br>
              <a:rPr lang="es-MX" sz="2400" b="1" cap="small" dirty="0" smtClean="0">
                <a:solidFill>
                  <a:schemeClr val="accent2"/>
                </a:solidFill>
              </a:rPr>
            </a:br>
            <a:r>
              <a:rPr lang="es-MX" sz="2400" b="1" cap="small" dirty="0" smtClean="0">
                <a:solidFill>
                  <a:schemeClr val="accent2"/>
                </a:solidFill>
              </a:rPr>
              <a:t>condición </a:t>
            </a:r>
            <a:r>
              <a:rPr lang="es-MX" sz="2400" b="1" cap="small" dirty="0">
                <a:solidFill>
                  <a:schemeClr val="accent2"/>
                </a:solidFill>
              </a:rPr>
              <a:t>necesaria, pero no suficiente</a:t>
            </a:r>
          </a:p>
        </p:txBody>
      </p:sp>
      <p:sp>
        <p:nvSpPr>
          <p:cNvPr id="4" name="Marcador de contenido 3"/>
          <p:cNvSpPr>
            <a:spLocks noGrp="1"/>
          </p:cNvSpPr>
          <p:nvPr>
            <p:ph idx="1"/>
          </p:nvPr>
        </p:nvSpPr>
        <p:spPr>
          <a:xfrm>
            <a:off x="1231460" y="1889301"/>
            <a:ext cx="4176464" cy="3744416"/>
          </a:xfrm>
        </p:spPr>
        <p:txBody>
          <a:bodyPr>
            <a:normAutofit lnSpcReduction="10000"/>
          </a:bodyPr>
          <a:lstStyle/>
          <a:p>
            <a:r>
              <a:rPr lang="es-ES_tradnl" sz="1800" dirty="0"/>
              <a:t>Análisis normativo que implicó la revisión de los ordenamientos de carácter federal y local</a:t>
            </a:r>
            <a:endParaRPr lang="es-MX" sz="1800" dirty="0"/>
          </a:p>
          <a:p>
            <a:endParaRPr lang="es-ES_tradnl" sz="1800" dirty="0"/>
          </a:p>
          <a:p>
            <a:r>
              <a:rPr lang="es-ES_tradnl" sz="1800" dirty="0"/>
              <a:t>Variables de análisis con base en artículo 6º, Código de Buenas Prácticas y Ley Modelo Interamericana</a:t>
            </a:r>
          </a:p>
          <a:p>
            <a:endParaRPr lang="es-MX" sz="1800" dirty="0"/>
          </a:p>
          <a:p>
            <a:r>
              <a:rPr lang="es-ES_tradnl" sz="1800" dirty="0"/>
              <a:t>La mayor parte de las entidades han mejorado en términos de legislación. Ninguna jurisdicción fue calificada con un puntaje menor a .60 de 1.</a:t>
            </a:r>
          </a:p>
        </p:txBody>
      </p:sp>
      <p:pic>
        <p:nvPicPr>
          <p:cNvPr id="5" name="Imagen 4"/>
          <p:cNvPicPr>
            <a:picLocks noChangeAspect="1"/>
          </p:cNvPicPr>
          <p:nvPr/>
        </p:nvPicPr>
        <p:blipFill>
          <a:blip r:embed="rId2"/>
          <a:stretch>
            <a:fillRect/>
          </a:stretch>
        </p:blipFill>
        <p:spPr>
          <a:xfrm>
            <a:off x="6067404" y="1231674"/>
            <a:ext cx="4584589" cy="5614903"/>
          </a:xfrm>
          <a:prstGeom prst="rect">
            <a:avLst/>
          </a:prstGeom>
        </p:spPr>
      </p:pic>
      <p:sp>
        <p:nvSpPr>
          <p:cNvPr id="6" name="CuadroTexto 5"/>
          <p:cNvSpPr txBox="1"/>
          <p:nvPr/>
        </p:nvSpPr>
        <p:spPr>
          <a:xfrm>
            <a:off x="1690972" y="5877273"/>
            <a:ext cx="4333021" cy="646331"/>
          </a:xfrm>
          <a:prstGeom prst="rect">
            <a:avLst/>
          </a:prstGeom>
          <a:solidFill>
            <a:schemeClr val="accent1"/>
          </a:solidFill>
          <a:ln>
            <a:solidFill>
              <a:schemeClr val="accent1"/>
            </a:solidFill>
          </a:ln>
        </p:spPr>
        <p:txBody>
          <a:bodyPr wrap="square" rtlCol="0">
            <a:spAutoFit/>
          </a:bodyPr>
          <a:lstStyle/>
          <a:p>
            <a:pPr algn="ctr"/>
            <a:r>
              <a:rPr lang="es-ES_tradnl" b="1" cap="small" dirty="0">
                <a:solidFill>
                  <a:schemeClr val="bg1"/>
                </a:solidFill>
              </a:rPr>
              <a:t>las legislaciones en la materia convergen a los ideales de la Ley General</a:t>
            </a:r>
            <a:endParaRPr lang="es-MX" b="1" cap="small" dirty="0">
              <a:solidFill>
                <a:schemeClr val="bg1"/>
              </a:solidFill>
            </a:endParaRPr>
          </a:p>
        </p:txBody>
      </p:sp>
    </p:spTree>
    <p:extLst>
      <p:ext uri="{BB962C8B-B14F-4D97-AF65-F5344CB8AC3E}">
        <p14:creationId xmlns:p14="http://schemas.microsoft.com/office/powerpoint/2010/main" val="10972996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_tradnl" dirty="0"/>
              <a:t>Retos de la política de transparencia</a:t>
            </a:r>
            <a:endParaRPr lang="es-MX" dirty="0"/>
          </a:p>
        </p:txBody>
      </p:sp>
      <p:sp>
        <p:nvSpPr>
          <p:cNvPr id="3" name="Marcador de contenido 2"/>
          <p:cNvSpPr>
            <a:spLocks noGrp="1"/>
          </p:cNvSpPr>
          <p:nvPr>
            <p:ph idx="1"/>
          </p:nvPr>
        </p:nvSpPr>
        <p:spPr>
          <a:xfrm>
            <a:off x="1097280" y="1845734"/>
            <a:ext cx="4099560" cy="4023360"/>
          </a:xfrm>
        </p:spPr>
        <p:txBody>
          <a:bodyPr/>
          <a:lstStyle/>
          <a:p>
            <a:r>
              <a:rPr lang="es-MX" dirty="0" smtClean="0"/>
              <a:t>Cuatro</a:t>
            </a:r>
            <a:r>
              <a:rPr lang="es-MX" dirty="0" smtClean="0"/>
              <a:t> </a:t>
            </a:r>
            <a:r>
              <a:rPr lang="es-MX" dirty="0" smtClean="0"/>
              <a:t>escenarios de discusión:</a:t>
            </a:r>
          </a:p>
          <a:p>
            <a:endParaRPr lang="es-MX" dirty="0" smtClean="0"/>
          </a:p>
          <a:p>
            <a:pPr lvl="1"/>
            <a:r>
              <a:rPr lang="es-MX" dirty="0" smtClean="0"/>
              <a:t>Información pública de oficio </a:t>
            </a:r>
          </a:p>
          <a:p>
            <a:pPr lvl="1"/>
            <a:r>
              <a:rPr lang="es-MX" dirty="0" smtClean="0"/>
              <a:t>Gestión de solicitudes de información</a:t>
            </a:r>
          </a:p>
          <a:p>
            <a:pPr lvl="1"/>
            <a:r>
              <a:rPr lang="es-MX" dirty="0" smtClean="0"/>
              <a:t>Coordinación del sistema </a:t>
            </a:r>
            <a:endParaRPr lang="es-MX" dirty="0" smtClean="0"/>
          </a:p>
          <a:p>
            <a:pPr lvl="1"/>
            <a:r>
              <a:rPr lang="es-MX" dirty="0" smtClean="0"/>
              <a:t>Diseño institucional</a:t>
            </a:r>
          </a:p>
          <a:p>
            <a:pPr lvl="1"/>
            <a:r>
              <a:rPr lang="es-MX" dirty="0" smtClean="0"/>
              <a:t>Criterios de clasificación de la información</a:t>
            </a:r>
          </a:p>
          <a:p>
            <a:pPr lvl="1"/>
            <a:r>
              <a:rPr lang="es-MX" dirty="0" smtClean="0"/>
              <a:t>Datos personales</a:t>
            </a:r>
            <a:endParaRPr lang="es-MX" dirty="0"/>
          </a:p>
        </p:txBody>
      </p:sp>
      <p:sp>
        <p:nvSpPr>
          <p:cNvPr id="4" name="Marcador de contenido 2"/>
          <p:cNvSpPr txBox="1">
            <a:spLocks/>
          </p:cNvSpPr>
          <p:nvPr/>
        </p:nvSpPr>
        <p:spPr>
          <a:xfrm>
            <a:off x="6979920" y="1860974"/>
            <a:ext cx="4099560" cy="402336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s-MX" dirty="0" smtClean="0"/>
              <a:t>Tres situaciones de consideración:</a:t>
            </a:r>
          </a:p>
          <a:p>
            <a:endParaRPr lang="es-MX" dirty="0" smtClean="0"/>
          </a:p>
          <a:p>
            <a:pPr lvl="1"/>
            <a:r>
              <a:rPr lang="es-MX" dirty="0" smtClean="0"/>
              <a:t>Magnitud y diversidad </a:t>
            </a:r>
          </a:p>
          <a:p>
            <a:pPr lvl="1"/>
            <a:r>
              <a:rPr lang="es-MX" dirty="0" smtClean="0"/>
              <a:t>Gestión de información</a:t>
            </a:r>
          </a:p>
          <a:p>
            <a:pPr lvl="1"/>
            <a:r>
              <a:rPr lang="es-MX" dirty="0" smtClean="0"/>
              <a:t>Incentivos </a:t>
            </a:r>
            <a:endParaRPr lang="es-MX" dirty="0" smtClean="0"/>
          </a:p>
          <a:p>
            <a:pPr lvl="1"/>
            <a:r>
              <a:rPr lang="es-MX" dirty="0"/>
              <a:t>¿</a:t>
            </a:r>
            <a:r>
              <a:rPr lang="es-MX" dirty="0" smtClean="0"/>
              <a:t>Reconocimiento de la diversidad?</a:t>
            </a:r>
            <a:endParaRPr lang="es-MX" dirty="0"/>
          </a:p>
        </p:txBody>
      </p:sp>
    </p:spTree>
    <p:extLst>
      <p:ext uri="{BB962C8B-B14F-4D97-AF65-F5344CB8AC3E}">
        <p14:creationId xmlns:p14="http://schemas.microsoft.com/office/powerpoint/2010/main" val="28669369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286604"/>
            <a:ext cx="10058400" cy="752488"/>
          </a:xfrm>
        </p:spPr>
        <p:txBody>
          <a:bodyPr/>
          <a:lstStyle/>
          <a:p>
            <a:r>
              <a:rPr lang="es-MX" sz="2400" dirty="0">
                <a:solidFill>
                  <a:schemeClr val="accent2"/>
                </a:solidFill>
              </a:rPr>
              <a:t>Implicaciones de la LGTAIP:</a:t>
            </a:r>
            <a:br>
              <a:rPr lang="es-MX" sz="2400" dirty="0">
                <a:solidFill>
                  <a:schemeClr val="accent2"/>
                </a:solidFill>
              </a:rPr>
            </a:br>
            <a:r>
              <a:rPr lang="es-MX" sz="2400" dirty="0">
                <a:solidFill>
                  <a:schemeClr val="accent2"/>
                </a:solidFill>
              </a:rPr>
              <a:t>Información pública de </a:t>
            </a:r>
            <a:r>
              <a:rPr lang="es-MX" sz="2400" dirty="0" smtClean="0">
                <a:solidFill>
                  <a:schemeClr val="accent2"/>
                </a:solidFill>
              </a:rPr>
              <a:t>oficio</a:t>
            </a:r>
            <a:endParaRPr lang="es-MX" sz="2400" cap="small" dirty="0">
              <a:solidFill>
                <a:schemeClr val="accent2"/>
              </a:solidFill>
            </a:endParaRPr>
          </a:p>
        </p:txBody>
      </p:sp>
      <p:sp>
        <p:nvSpPr>
          <p:cNvPr id="3" name="Marcador de contenido 2"/>
          <p:cNvSpPr>
            <a:spLocks noGrp="1"/>
          </p:cNvSpPr>
          <p:nvPr>
            <p:ph idx="1"/>
          </p:nvPr>
        </p:nvSpPr>
        <p:spPr>
          <a:xfrm>
            <a:off x="1166555" y="1410765"/>
            <a:ext cx="4258816" cy="4602106"/>
          </a:xfrm>
        </p:spPr>
        <p:txBody>
          <a:bodyPr>
            <a:noAutofit/>
          </a:bodyPr>
          <a:lstStyle/>
          <a:p>
            <a:pPr marL="0" indent="0">
              <a:buNone/>
            </a:pPr>
            <a:r>
              <a:rPr lang="es-MX" sz="1800" b="1" dirty="0">
                <a:solidFill>
                  <a:schemeClr val="accent2"/>
                </a:solidFill>
              </a:rPr>
              <a:t>Lo que tenemos</a:t>
            </a:r>
            <a:r>
              <a:rPr lang="es-MX" sz="1800" dirty="0"/>
              <a:t>:</a:t>
            </a:r>
          </a:p>
          <a:p>
            <a:pPr>
              <a:buFont typeface="Wingdings" panose="05000000000000000000" pitchFamily="2" charset="2"/>
              <a:buChar char="§"/>
            </a:pPr>
            <a:r>
              <a:rPr lang="es-MX" sz="1800" dirty="0"/>
              <a:t>Prevalece la heterogeneidad en las obligaciones de transparencia</a:t>
            </a:r>
          </a:p>
          <a:p>
            <a:pPr>
              <a:buFont typeface="Wingdings" panose="05000000000000000000" pitchFamily="2" charset="2"/>
              <a:buChar char="§"/>
            </a:pPr>
            <a:r>
              <a:rPr lang="es-MX" sz="1800" dirty="0"/>
              <a:t>De 2010 a 2014, el aumento del catálogo de la IPO en las leyes de transparencia agravó esta disparidad y redujo la </a:t>
            </a:r>
            <a:r>
              <a:rPr lang="es-MX" sz="1800" dirty="0" smtClean="0"/>
              <a:t>comparabilidad</a:t>
            </a:r>
          </a:p>
          <a:p>
            <a:pPr>
              <a:buFont typeface="Wingdings" panose="05000000000000000000" pitchFamily="2" charset="2"/>
              <a:buChar char="§"/>
            </a:pPr>
            <a:r>
              <a:rPr lang="es-MX" sz="1800" dirty="0" smtClean="0"/>
              <a:t>Leyes </a:t>
            </a:r>
            <a:r>
              <a:rPr lang="es-MX" sz="1800" dirty="0"/>
              <a:t>locales de transparencia señalan obligaciones de IPO generales que no coinciden con la organización y atribuciones de los sujetos obligados de la entidad</a:t>
            </a:r>
          </a:p>
          <a:p>
            <a:pPr>
              <a:buFont typeface="Wingdings" panose="05000000000000000000" pitchFamily="2" charset="2"/>
              <a:buChar char="§"/>
            </a:pPr>
            <a:r>
              <a:rPr lang="es-MX" sz="1800" dirty="0"/>
              <a:t>Predominio de la explicación “no aplica” en publicación de IPO</a:t>
            </a:r>
          </a:p>
          <a:p>
            <a:pPr>
              <a:buFont typeface="Wingdings" panose="05000000000000000000" pitchFamily="2" charset="2"/>
              <a:buChar char="§"/>
            </a:pPr>
            <a:r>
              <a:rPr lang="es-MX" sz="1800" dirty="0"/>
              <a:t>Situaciones de atribuciones </a:t>
            </a:r>
            <a:r>
              <a:rPr lang="es-MX" sz="1800" dirty="0" smtClean="0"/>
              <a:t>centralizadas</a:t>
            </a:r>
          </a:p>
          <a:p>
            <a:pPr>
              <a:buFont typeface="Wingdings" panose="05000000000000000000" pitchFamily="2" charset="2"/>
              <a:buChar char="§"/>
            </a:pPr>
            <a:r>
              <a:rPr lang="es-MX" sz="1800" dirty="0" smtClean="0"/>
              <a:t>Problemas de accesibilidad</a:t>
            </a:r>
            <a:endParaRPr lang="es-MX" sz="1800" dirty="0"/>
          </a:p>
          <a:p>
            <a:pPr>
              <a:buFontTx/>
              <a:buChar char="-"/>
            </a:pPr>
            <a:endParaRPr lang="es-MX" sz="1800" dirty="0"/>
          </a:p>
          <a:p>
            <a:pPr>
              <a:buFontTx/>
              <a:buChar char="-"/>
            </a:pPr>
            <a:endParaRPr lang="es-MX" sz="1800" dirty="0"/>
          </a:p>
        </p:txBody>
      </p:sp>
      <p:graphicFrame>
        <p:nvGraphicFramePr>
          <p:cNvPr id="4" name="Tabla 3"/>
          <p:cNvGraphicFramePr>
            <a:graphicFrameLocks noGrp="1"/>
          </p:cNvGraphicFramePr>
          <p:nvPr>
            <p:extLst/>
          </p:nvPr>
        </p:nvGraphicFramePr>
        <p:xfrm>
          <a:off x="6744072" y="1916829"/>
          <a:ext cx="3611782" cy="4479926"/>
        </p:xfrm>
        <a:graphic>
          <a:graphicData uri="http://schemas.openxmlformats.org/drawingml/2006/table">
            <a:tbl>
              <a:tblPr firstRow="1" firstCol="1" lastRow="1" lastCol="1" bandRow="1" bandCol="1">
                <a:tableStyleId>{5C22544A-7EE6-4342-B048-85BDC9FD1C3A}</a:tableStyleId>
              </a:tblPr>
              <a:tblGrid>
                <a:gridCol w="1784392"/>
                <a:gridCol w="1827390"/>
              </a:tblGrid>
              <a:tr h="203633">
                <a:tc>
                  <a:txBody>
                    <a:bodyPr/>
                    <a:lstStyle/>
                    <a:p>
                      <a:pPr marL="457200" algn="just">
                        <a:lnSpc>
                          <a:spcPct val="115000"/>
                        </a:lnSpc>
                        <a:spcAft>
                          <a:spcPts val="0"/>
                        </a:spcAft>
                      </a:pPr>
                      <a:r>
                        <a:rPr lang="es-ES_tradnl" sz="1100" dirty="0">
                          <a:effectLst/>
                        </a:rPr>
                        <a:t>IPO común M2010</a:t>
                      </a:r>
                      <a:endParaRPr lang="es-MX" sz="1100" dirty="0">
                        <a:effectLst/>
                        <a:latin typeface="Cambria" panose="02040503050406030204" pitchFamily="18" charset="0"/>
                        <a:ea typeface="MS ??"/>
                        <a:cs typeface="Times New Roman" panose="02020603050405020304" pitchFamily="18" charset="0"/>
                      </a:endParaRPr>
                    </a:p>
                  </a:txBody>
                  <a:tcPr marL="64496" marR="64496" marT="0" marB="0">
                    <a:solidFill>
                      <a:schemeClr val="accent2"/>
                    </a:solidFill>
                  </a:tcPr>
                </a:tc>
                <a:tc>
                  <a:txBody>
                    <a:bodyPr/>
                    <a:lstStyle/>
                    <a:p>
                      <a:pPr marL="457200" algn="just">
                        <a:lnSpc>
                          <a:spcPct val="115000"/>
                        </a:lnSpc>
                        <a:spcAft>
                          <a:spcPts val="0"/>
                        </a:spcAft>
                      </a:pPr>
                      <a:r>
                        <a:rPr lang="es-ES_tradnl" sz="1100" dirty="0">
                          <a:effectLst/>
                        </a:rPr>
                        <a:t>IPO común M2014</a:t>
                      </a:r>
                      <a:endParaRPr lang="es-MX" sz="1100" dirty="0">
                        <a:effectLst/>
                        <a:latin typeface="Cambria" panose="02040503050406030204" pitchFamily="18" charset="0"/>
                        <a:ea typeface="MS ??"/>
                        <a:cs typeface="Times New Roman" panose="02020603050405020304" pitchFamily="18" charset="0"/>
                      </a:endParaRPr>
                    </a:p>
                  </a:txBody>
                  <a:tcPr marL="64496" marR="64496" marT="0" marB="0">
                    <a:solidFill>
                      <a:schemeClr val="accent2"/>
                    </a:solidFill>
                  </a:tcPr>
                </a:tc>
              </a:tr>
              <a:tr h="203633">
                <a:tc>
                  <a:txBody>
                    <a:bodyPr/>
                    <a:lstStyle/>
                    <a:p>
                      <a:pPr marL="457200" algn="l">
                        <a:lnSpc>
                          <a:spcPct val="115000"/>
                        </a:lnSpc>
                        <a:spcAft>
                          <a:spcPts val="0"/>
                        </a:spcAft>
                      </a:pPr>
                      <a:r>
                        <a:rPr lang="es-ES_tradnl" sz="1100" dirty="0">
                          <a:effectLst/>
                        </a:rPr>
                        <a:t>Marco Normativo</a:t>
                      </a:r>
                      <a:endParaRPr lang="es-MX" sz="1100" dirty="0">
                        <a:effectLst/>
                        <a:latin typeface="Cambria" panose="02040503050406030204" pitchFamily="18" charset="0"/>
                        <a:ea typeface="MS ??"/>
                        <a:cs typeface="Times New Roman" panose="02020603050405020304" pitchFamily="18" charset="0"/>
                      </a:endParaRPr>
                    </a:p>
                  </a:txBody>
                  <a:tcPr marL="64496" marR="64496" marT="0" marB="0"/>
                </a:tc>
                <a:tc>
                  <a:txBody>
                    <a:bodyPr/>
                    <a:lstStyle/>
                    <a:p>
                      <a:pPr marL="457200" algn="l">
                        <a:lnSpc>
                          <a:spcPct val="115000"/>
                        </a:lnSpc>
                        <a:spcAft>
                          <a:spcPts val="0"/>
                        </a:spcAft>
                      </a:pPr>
                      <a:r>
                        <a:rPr lang="es-ES_tradnl" sz="1100" dirty="0">
                          <a:effectLst/>
                        </a:rPr>
                        <a:t>Marco Normativo</a:t>
                      </a:r>
                      <a:endParaRPr lang="es-MX" sz="1100" dirty="0">
                        <a:effectLst/>
                        <a:latin typeface="Cambria" panose="02040503050406030204" pitchFamily="18" charset="0"/>
                        <a:ea typeface="MS ??"/>
                        <a:cs typeface="Times New Roman" panose="02020603050405020304" pitchFamily="18" charset="0"/>
                      </a:endParaRPr>
                    </a:p>
                  </a:txBody>
                  <a:tcPr marL="64496" marR="64496" marT="0" marB="0"/>
                </a:tc>
              </a:tr>
              <a:tr h="203633">
                <a:tc>
                  <a:txBody>
                    <a:bodyPr/>
                    <a:lstStyle/>
                    <a:p>
                      <a:pPr marL="457200" algn="l">
                        <a:lnSpc>
                          <a:spcPct val="115000"/>
                        </a:lnSpc>
                        <a:spcAft>
                          <a:spcPts val="0"/>
                        </a:spcAft>
                      </a:pPr>
                      <a:r>
                        <a:rPr lang="es-ES_tradnl" sz="1100">
                          <a:effectLst/>
                        </a:rPr>
                        <a:t>Estructura orgánica</a:t>
                      </a:r>
                      <a:endParaRPr lang="es-MX" sz="1100">
                        <a:effectLst/>
                        <a:latin typeface="Cambria" panose="02040503050406030204" pitchFamily="18" charset="0"/>
                        <a:ea typeface="MS ??"/>
                        <a:cs typeface="Times New Roman" panose="02020603050405020304" pitchFamily="18" charset="0"/>
                      </a:endParaRPr>
                    </a:p>
                  </a:txBody>
                  <a:tcPr marL="64496" marR="64496" marT="0" marB="0"/>
                </a:tc>
                <a:tc>
                  <a:txBody>
                    <a:bodyPr/>
                    <a:lstStyle/>
                    <a:p>
                      <a:pPr marL="457200" algn="l">
                        <a:lnSpc>
                          <a:spcPct val="115000"/>
                        </a:lnSpc>
                        <a:spcAft>
                          <a:spcPts val="0"/>
                        </a:spcAft>
                      </a:pPr>
                      <a:r>
                        <a:rPr lang="es-ES_tradnl" sz="1100">
                          <a:effectLst/>
                        </a:rPr>
                        <a:t>Estructura orgánica</a:t>
                      </a:r>
                      <a:endParaRPr lang="es-MX" sz="1100">
                        <a:effectLst/>
                        <a:latin typeface="Cambria" panose="02040503050406030204" pitchFamily="18" charset="0"/>
                        <a:ea typeface="MS ??"/>
                        <a:cs typeface="Times New Roman" panose="02020603050405020304" pitchFamily="18" charset="0"/>
                      </a:endParaRPr>
                    </a:p>
                  </a:txBody>
                  <a:tcPr marL="64496" marR="64496" marT="0" marB="0"/>
                </a:tc>
              </a:tr>
              <a:tr h="407266">
                <a:tc>
                  <a:txBody>
                    <a:bodyPr/>
                    <a:lstStyle/>
                    <a:p>
                      <a:pPr marL="457200" algn="l">
                        <a:lnSpc>
                          <a:spcPct val="115000"/>
                        </a:lnSpc>
                        <a:spcAft>
                          <a:spcPts val="0"/>
                        </a:spcAft>
                      </a:pPr>
                      <a:r>
                        <a:rPr lang="es-ES_tradnl" sz="1100" dirty="0">
                          <a:effectLst/>
                        </a:rPr>
                        <a:t>Directorio de servidores</a:t>
                      </a:r>
                      <a:endParaRPr lang="es-MX" sz="1100" dirty="0">
                        <a:effectLst/>
                        <a:latin typeface="Cambria" panose="02040503050406030204" pitchFamily="18" charset="0"/>
                        <a:ea typeface="MS ??"/>
                        <a:cs typeface="Times New Roman" panose="02020603050405020304" pitchFamily="18" charset="0"/>
                      </a:endParaRPr>
                    </a:p>
                  </a:txBody>
                  <a:tcPr marL="64496" marR="64496" marT="0" marB="0"/>
                </a:tc>
                <a:tc>
                  <a:txBody>
                    <a:bodyPr/>
                    <a:lstStyle/>
                    <a:p>
                      <a:pPr marL="457200" algn="l">
                        <a:lnSpc>
                          <a:spcPct val="115000"/>
                        </a:lnSpc>
                        <a:spcAft>
                          <a:spcPts val="0"/>
                        </a:spcAft>
                      </a:pPr>
                      <a:r>
                        <a:rPr lang="es-ES_tradnl" sz="1100">
                          <a:effectLst/>
                        </a:rPr>
                        <a:t>Directorio de servidores</a:t>
                      </a:r>
                      <a:endParaRPr lang="es-MX" sz="1100">
                        <a:effectLst/>
                        <a:latin typeface="Cambria" panose="02040503050406030204" pitchFamily="18" charset="0"/>
                        <a:ea typeface="MS ??"/>
                        <a:cs typeface="Times New Roman" panose="02020603050405020304" pitchFamily="18" charset="0"/>
                      </a:endParaRPr>
                    </a:p>
                  </a:txBody>
                  <a:tcPr marL="64496" marR="64496" marT="0" marB="0"/>
                </a:tc>
              </a:tr>
              <a:tr h="203633">
                <a:tc>
                  <a:txBody>
                    <a:bodyPr/>
                    <a:lstStyle/>
                    <a:p>
                      <a:pPr marL="457200" algn="l">
                        <a:lnSpc>
                          <a:spcPct val="115000"/>
                        </a:lnSpc>
                        <a:spcAft>
                          <a:spcPts val="0"/>
                        </a:spcAft>
                      </a:pPr>
                      <a:r>
                        <a:rPr lang="es-ES_tradnl" sz="1100">
                          <a:effectLst/>
                        </a:rPr>
                        <a:t>Trámites y servicios</a:t>
                      </a:r>
                      <a:endParaRPr lang="es-MX" sz="1100">
                        <a:effectLst/>
                        <a:latin typeface="Cambria" panose="02040503050406030204" pitchFamily="18" charset="0"/>
                        <a:ea typeface="MS ??"/>
                        <a:cs typeface="Times New Roman" panose="02020603050405020304" pitchFamily="18" charset="0"/>
                      </a:endParaRPr>
                    </a:p>
                  </a:txBody>
                  <a:tcPr marL="64496" marR="64496" marT="0" marB="0"/>
                </a:tc>
                <a:tc>
                  <a:txBody>
                    <a:bodyPr/>
                    <a:lstStyle/>
                    <a:p>
                      <a:pPr marL="457200" algn="l">
                        <a:lnSpc>
                          <a:spcPct val="115000"/>
                        </a:lnSpc>
                        <a:spcAft>
                          <a:spcPts val="0"/>
                        </a:spcAft>
                      </a:pPr>
                      <a:r>
                        <a:rPr lang="es-ES_tradnl" sz="1100">
                          <a:effectLst/>
                        </a:rPr>
                        <a:t>Trámites y servicios</a:t>
                      </a:r>
                      <a:endParaRPr lang="es-MX" sz="1100">
                        <a:effectLst/>
                        <a:latin typeface="Cambria" panose="02040503050406030204" pitchFamily="18" charset="0"/>
                        <a:ea typeface="MS ??"/>
                        <a:cs typeface="Times New Roman" panose="02020603050405020304" pitchFamily="18" charset="0"/>
                      </a:endParaRPr>
                    </a:p>
                  </a:txBody>
                  <a:tcPr marL="64496" marR="64496" marT="0" marB="0"/>
                </a:tc>
              </a:tr>
              <a:tr h="407266">
                <a:tc>
                  <a:txBody>
                    <a:bodyPr/>
                    <a:lstStyle/>
                    <a:p>
                      <a:pPr marL="457200" algn="l">
                        <a:lnSpc>
                          <a:spcPct val="115000"/>
                        </a:lnSpc>
                        <a:spcAft>
                          <a:spcPts val="0"/>
                        </a:spcAft>
                      </a:pPr>
                      <a:r>
                        <a:rPr lang="es-ES_tradnl" sz="1100">
                          <a:effectLst/>
                        </a:rPr>
                        <a:t>Programas operativos</a:t>
                      </a:r>
                      <a:endParaRPr lang="es-MX" sz="1100">
                        <a:effectLst/>
                        <a:latin typeface="Cambria" panose="02040503050406030204" pitchFamily="18" charset="0"/>
                        <a:ea typeface="MS ??"/>
                        <a:cs typeface="Times New Roman" panose="02020603050405020304" pitchFamily="18" charset="0"/>
                      </a:endParaRPr>
                    </a:p>
                  </a:txBody>
                  <a:tcPr marL="64496" marR="64496" marT="0" marB="0"/>
                </a:tc>
                <a:tc>
                  <a:txBody>
                    <a:bodyPr/>
                    <a:lstStyle/>
                    <a:p>
                      <a:pPr marL="457200" algn="l">
                        <a:lnSpc>
                          <a:spcPct val="115000"/>
                        </a:lnSpc>
                        <a:spcAft>
                          <a:spcPts val="0"/>
                        </a:spcAft>
                      </a:pPr>
                      <a:r>
                        <a:rPr lang="es-ES_tradnl" sz="1100">
                          <a:effectLst/>
                        </a:rPr>
                        <a:t>Programas operativos</a:t>
                      </a:r>
                      <a:endParaRPr lang="es-MX" sz="1100">
                        <a:effectLst/>
                        <a:latin typeface="Cambria" panose="02040503050406030204" pitchFamily="18" charset="0"/>
                        <a:ea typeface="MS ??"/>
                        <a:cs typeface="Times New Roman" panose="02020603050405020304" pitchFamily="18" charset="0"/>
                      </a:endParaRPr>
                    </a:p>
                  </a:txBody>
                  <a:tcPr marL="64496" marR="64496" marT="0" marB="0"/>
                </a:tc>
              </a:tr>
              <a:tr h="407266">
                <a:tc>
                  <a:txBody>
                    <a:bodyPr/>
                    <a:lstStyle/>
                    <a:p>
                      <a:pPr marL="457200" algn="l">
                        <a:lnSpc>
                          <a:spcPct val="115000"/>
                        </a:lnSpc>
                        <a:spcAft>
                          <a:spcPts val="0"/>
                        </a:spcAft>
                      </a:pPr>
                      <a:r>
                        <a:rPr lang="es-ES_tradnl" sz="1100">
                          <a:effectLst/>
                        </a:rPr>
                        <a:t>Datos de la unidad de enlace</a:t>
                      </a:r>
                      <a:endParaRPr lang="es-MX" sz="1100">
                        <a:effectLst/>
                        <a:latin typeface="Cambria" panose="02040503050406030204" pitchFamily="18" charset="0"/>
                        <a:ea typeface="MS ??"/>
                        <a:cs typeface="Times New Roman" panose="02020603050405020304" pitchFamily="18" charset="0"/>
                      </a:endParaRPr>
                    </a:p>
                  </a:txBody>
                  <a:tcPr marL="64496" marR="64496" marT="0" marB="0"/>
                </a:tc>
                <a:tc>
                  <a:txBody>
                    <a:bodyPr/>
                    <a:lstStyle/>
                    <a:p>
                      <a:pPr marL="457200" algn="l">
                        <a:lnSpc>
                          <a:spcPct val="115000"/>
                        </a:lnSpc>
                        <a:spcAft>
                          <a:spcPts val="0"/>
                        </a:spcAft>
                      </a:pPr>
                      <a:r>
                        <a:rPr lang="es-ES_tradnl" sz="1100" dirty="0">
                          <a:effectLst/>
                        </a:rPr>
                        <a:t> </a:t>
                      </a:r>
                      <a:endParaRPr lang="es-MX" sz="1100" dirty="0">
                        <a:effectLst/>
                        <a:latin typeface="Cambria" panose="02040503050406030204" pitchFamily="18" charset="0"/>
                        <a:ea typeface="MS ??"/>
                        <a:cs typeface="Times New Roman" panose="02020603050405020304" pitchFamily="18" charset="0"/>
                      </a:endParaRPr>
                    </a:p>
                  </a:txBody>
                  <a:tcPr marL="64496" marR="64496" marT="0" marB="0"/>
                </a:tc>
              </a:tr>
              <a:tr h="407266">
                <a:tc>
                  <a:txBody>
                    <a:bodyPr/>
                    <a:lstStyle/>
                    <a:p>
                      <a:pPr marL="457200" algn="l">
                        <a:lnSpc>
                          <a:spcPct val="115000"/>
                        </a:lnSpc>
                        <a:spcAft>
                          <a:spcPts val="0"/>
                        </a:spcAft>
                      </a:pPr>
                      <a:r>
                        <a:rPr lang="es-ES_tradnl" sz="1100">
                          <a:effectLst/>
                        </a:rPr>
                        <a:t>Información presupuestal</a:t>
                      </a:r>
                      <a:endParaRPr lang="es-MX" sz="1100">
                        <a:effectLst/>
                        <a:latin typeface="Cambria" panose="02040503050406030204" pitchFamily="18" charset="0"/>
                        <a:ea typeface="MS ??"/>
                        <a:cs typeface="Times New Roman" panose="02020603050405020304" pitchFamily="18" charset="0"/>
                      </a:endParaRPr>
                    </a:p>
                  </a:txBody>
                  <a:tcPr marL="64496" marR="64496" marT="0" marB="0"/>
                </a:tc>
                <a:tc>
                  <a:txBody>
                    <a:bodyPr/>
                    <a:lstStyle/>
                    <a:p>
                      <a:pPr marL="457200" algn="l">
                        <a:lnSpc>
                          <a:spcPct val="115000"/>
                        </a:lnSpc>
                        <a:spcAft>
                          <a:spcPts val="0"/>
                        </a:spcAft>
                      </a:pPr>
                      <a:r>
                        <a:rPr lang="es-ES_tradnl" sz="1100">
                          <a:effectLst/>
                        </a:rPr>
                        <a:t> </a:t>
                      </a:r>
                      <a:endParaRPr lang="es-MX" sz="1100">
                        <a:effectLst/>
                        <a:latin typeface="Cambria" panose="02040503050406030204" pitchFamily="18" charset="0"/>
                        <a:ea typeface="MS ??"/>
                        <a:cs typeface="Times New Roman" panose="02020603050405020304" pitchFamily="18" charset="0"/>
                      </a:endParaRPr>
                    </a:p>
                  </a:txBody>
                  <a:tcPr marL="64496" marR="64496" marT="0" marB="0"/>
                </a:tc>
              </a:tr>
              <a:tr h="407266">
                <a:tc>
                  <a:txBody>
                    <a:bodyPr/>
                    <a:lstStyle/>
                    <a:p>
                      <a:pPr marL="457200" algn="l">
                        <a:lnSpc>
                          <a:spcPct val="115000"/>
                        </a:lnSpc>
                        <a:spcAft>
                          <a:spcPts val="0"/>
                        </a:spcAft>
                      </a:pPr>
                      <a:r>
                        <a:rPr lang="es-ES_tradnl" sz="1100">
                          <a:effectLst/>
                        </a:rPr>
                        <a:t>Avance del presupuesto</a:t>
                      </a:r>
                      <a:endParaRPr lang="es-MX" sz="1100">
                        <a:effectLst/>
                        <a:latin typeface="Cambria" panose="02040503050406030204" pitchFamily="18" charset="0"/>
                        <a:ea typeface="MS ??"/>
                        <a:cs typeface="Times New Roman" panose="02020603050405020304" pitchFamily="18" charset="0"/>
                      </a:endParaRPr>
                    </a:p>
                  </a:txBody>
                  <a:tcPr marL="64496" marR="64496" marT="0" marB="0"/>
                </a:tc>
                <a:tc>
                  <a:txBody>
                    <a:bodyPr/>
                    <a:lstStyle/>
                    <a:p>
                      <a:pPr marL="457200" algn="l">
                        <a:lnSpc>
                          <a:spcPct val="115000"/>
                        </a:lnSpc>
                        <a:spcAft>
                          <a:spcPts val="0"/>
                        </a:spcAft>
                      </a:pPr>
                      <a:r>
                        <a:rPr lang="es-ES_tradnl" sz="1100">
                          <a:effectLst/>
                        </a:rPr>
                        <a:t> </a:t>
                      </a:r>
                      <a:endParaRPr lang="es-MX" sz="1100">
                        <a:effectLst/>
                        <a:latin typeface="Cambria" panose="02040503050406030204" pitchFamily="18" charset="0"/>
                        <a:ea typeface="MS ??"/>
                        <a:cs typeface="Times New Roman" panose="02020603050405020304" pitchFamily="18" charset="0"/>
                      </a:endParaRPr>
                    </a:p>
                  </a:txBody>
                  <a:tcPr marL="64496" marR="64496" marT="0" marB="0"/>
                </a:tc>
              </a:tr>
              <a:tr h="407266">
                <a:tc>
                  <a:txBody>
                    <a:bodyPr/>
                    <a:lstStyle/>
                    <a:p>
                      <a:pPr marL="457200" algn="l">
                        <a:lnSpc>
                          <a:spcPct val="115000"/>
                        </a:lnSpc>
                        <a:spcAft>
                          <a:spcPts val="0"/>
                        </a:spcAft>
                      </a:pPr>
                      <a:r>
                        <a:rPr lang="es-ES_tradnl" sz="1100">
                          <a:effectLst/>
                        </a:rPr>
                        <a:t>Tabulador de remuneraciones</a:t>
                      </a:r>
                      <a:endParaRPr lang="es-MX" sz="1100">
                        <a:effectLst/>
                        <a:latin typeface="Cambria" panose="02040503050406030204" pitchFamily="18" charset="0"/>
                        <a:ea typeface="MS ??"/>
                        <a:cs typeface="Times New Roman" panose="02020603050405020304" pitchFamily="18" charset="0"/>
                      </a:endParaRPr>
                    </a:p>
                  </a:txBody>
                  <a:tcPr marL="64496" marR="64496" marT="0" marB="0"/>
                </a:tc>
                <a:tc>
                  <a:txBody>
                    <a:bodyPr/>
                    <a:lstStyle/>
                    <a:p>
                      <a:pPr marL="457200" algn="l">
                        <a:lnSpc>
                          <a:spcPct val="115000"/>
                        </a:lnSpc>
                        <a:spcAft>
                          <a:spcPts val="0"/>
                        </a:spcAft>
                      </a:pPr>
                      <a:r>
                        <a:rPr lang="es-ES_tradnl" sz="1100">
                          <a:effectLst/>
                        </a:rPr>
                        <a:t> </a:t>
                      </a:r>
                      <a:endParaRPr lang="es-MX" sz="1100">
                        <a:effectLst/>
                        <a:latin typeface="Cambria" panose="02040503050406030204" pitchFamily="18" charset="0"/>
                        <a:ea typeface="MS ??"/>
                        <a:cs typeface="Times New Roman" panose="02020603050405020304" pitchFamily="18" charset="0"/>
                      </a:endParaRPr>
                    </a:p>
                  </a:txBody>
                  <a:tcPr marL="64496" marR="64496" marT="0" marB="0"/>
                </a:tc>
              </a:tr>
              <a:tr h="203633">
                <a:tc>
                  <a:txBody>
                    <a:bodyPr/>
                    <a:lstStyle/>
                    <a:p>
                      <a:pPr marL="457200" algn="l">
                        <a:lnSpc>
                          <a:spcPct val="115000"/>
                        </a:lnSpc>
                        <a:spcAft>
                          <a:spcPts val="0"/>
                        </a:spcAft>
                      </a:pPr>
                      <a:r>
                        <a:rPr lang="es-ES_tradnl" sz="1100">
                          <a:effectLst/>
                        </a:rPr>
                        <a:t>Contratos </a:t>
                      </a:r>
                      <a:endParaRPr lang="es-MX" sz="1100">
                        <a:effectLst/>
                        <a:latin typeface="Cambria" panose="02040503050406030204" pitchFamily="18" charset="0"/>
                        <a:ea typeface="MS ??"/>
                        <a:cs typeface="Times New Roman" panose="02020603050405020304" pitchFamily="18" charset="0"/>
                      </a:endParaRPr>
                    </a:p>
                  </a:txBody>
                  <a:tcPr marL="64496" marR="64496" marT="0" marB="0"/>
                </a:tc>
                <a:tc>
                  <a:txBody>
                    <a:bodyPr/>
                    <a:lstStyle/>
                    <a:p>
                      <a:pPr marL="457200" algn="l">
                        <a:lnSpc>
                          <a:spcPct val="115000"/>
                        </a:lnSpc>
                        <a:spcAft>
                          <a:spcPts val="0"/>
                        </a:spcAft>
                      </a:pPr>
                      <a:r>
                        <a:rPr lang="es-ES_tradnl" sz="1100">
                          <a:effectLst/>
                        </a:rPr>
                        <a:t> </a:t>
                      </a:r>
                      <a:endParaRPr lang="es-MX" sz="1100">
                        <a:effectLst/>
                        <a:latin typeface="Cambria" panose="02040503050406030204" pitchFamily="18" charset="0"/>
                        <a:ea typeface="MS ??"/>
                        <a:cs typeface="Times New Roman" panose="02020603050405020304" pitchFamily="18" charset="0"/>
                      </a:endParaRPr>
                    </a:p>
                  </a:txBody>
                  <a:tcPr marL="64496" marR="64496" marT="0" marB="0"/>
                </a:tc>
              </a:tr>
              <a:tr h="407266">
                <a:tc>
                  <a:txBody>
                    <a:bodyPr/>
                    <a:lstStyle/>
                    <a:p>
                      <a:pPr marL="457200" algn="l">
                        <a:lnSpc>
                          <a:spcPct val="115000"/>
                        </a:lnSpc>
                        <a:spcAft>
                          <a:spcPts val="0"/>
                        </a:spcAft>
                      </a:pPr>
                      <a:r>
                        <a:rPr lang="es-ES_tradnl" sz="1100">
                          <a:effectLst/>
                        </a:rPr>
                        <a:t>Informe de Actividades </a:t>
                      </a:r>
                      <a:endParaRPr lang="es-MX" sz="1100">
                        <a:effectLst/>
                        <a:latin typeface="Cambria" panose="02040503050406030204" pitchFamily="18" charset="0"/>
                        <a:ea typeface="MS ??"/>
                        <a:cs typeface="Times New Roman" panose="02020603050405020304" pitchFamily="18" charset="0"/>
                      </a:endParaRPr>
                    </a:p>
                  </a:txBody>
                  <a:tcPr marL="64496" marR="64496" marT="0" marB="0"/>
                </a:tc>
                <a:tc>
                  <a:txBody>
                    <a:bodyPr/>
                    <a:lstStyle/>
                    <a:p>
                      <a:pPr marL="457200" algn="l">
                        <a:lnSpc>
                          <a:spcPct val="115000"/>
                        </a:lnSpc>
                        <a:spcAft>
                          <a:spcPts val="0"/>
                        </a:spcAft>
                      </a:pPr>
                      <a:r>
                        <a:rPr lang="es-ES_tradnl" sz="1100" dirty="0">
                          <a:effectLst/>
                        </a:rPr>
                        <a:t> </a:t>
                      </a:r>
                      <a:endParaRPr lang="es-MX" sz="1100" dirty="0">
                        <a:effectLst/>
                        <a:latin typeface="Cambria" panose="02040503050406030204" pitchFamily="18" charset="0"/>
                        <a:ea typeface="MS ??"/>
                        <a:cs typeface="Times New Roman" panose="02020603050405020304" pitchFamily="18" charset="0"/>
                      </a:endParaRPr>
                    </a:p>
                  </a:txBody>
                  <a:tcPr marL="64496" marR="64496" marT="0" marB="0"/>
                </a:tc>
              </a:tr>
              <a:tr h="203633">
                <a:tc>
                  <a:txBody>
                    <a:bodyPr/>
                    <a:lstStyle/>
                    <a:p>
                      <a:pPr marL="457200" algn="l">
                        <a:lnSpc>
                          <a:spcPct val="115000"/>
                        </a:lnSpc>
                        <a:spcAft>
                          <a:spcPts val="0"/>
                        </a:spcAft>
                      </a:pPr>
                      <a:r>
                        <a:rPr lang="es-ES_tradnl" sz="1100">
                          <a:effectLst/>
                        </a:rPr>
                        <a:t>Apoyos y subsidios</a:t>
                      </a:r>
                      <a:endParaRPr lang="es-MX" sz="1100">
                        <a:effectLst/>
                        <a:latin typeface="Cambria" panose="02040503050406030204" pitchFamily="18" charset="0"/>
                        <a:ea typeface="MS ??"/>
                        <a:cs typeface="Times New Roman" panose="02020603050405020304" pitchFamily="18" charset="0"/>
                      </a:endParaRPr>
                    </a:p>
                  </a:txBody>
                  <a:tcPr marL="64496" marR="64496" marT="0" marB="0"/>
                </a:tc>
                <a:tc>
                  <a:txBody>
                    <a:bodyPr/>
                    <a:lstStyle/>
                    <a:p>
                      <a:pPr marL="457200" algn="l">
                        <a:lnSpc>
                          <a:spcPct val="115000"/>
                        </a:lnSpc>
                        <a:spcAft>
                          <a:spcPts val="0"/>
                        </a:spcAft>
                      </a:pPr>
                      <a:r>
                        <a:rPr lang="es-ES_tradnl" sz="1100" dirty="0">
                          <a:effectLst/>
                        </a:rPr>
                        <a:t> </a:t>
                      </a:r>
                      <a:endParaRPr lang="es-MX" sz="1100" dirty="0">
                        <a:effectLst/>
                        <a:latin typeface="Cambria" panose="02040503050406030204" pitchFamily="18" charset="0"/>
                        <a:ea typeface="MS ??"/>
                        <a:cs typeface="Times New Roman" panose="02020603050405020304" pitchFamily="18" charset="0"/>
                      </a:endParaRPr>
                    </a:p>
                  </a:txBody>
                  <a:tcPr marL="64496" marR="64496" marT="0" marB="0"/>
                </a:tc>
              </a:tr>
              <a:tr h="407266">
                <a:tc>
                  <a:txBody>
                    <a:bodyPr/>
                    <a:lstStyle/>
                    <a:p>
                      <a:pPr marL="457200" algn="l">
                        <a:lnSpc>
                          <a:spcPct val="115000"/>
                        </a:lnSpc>
                        <a:spcAft>
                          <a:spcPts val="0"/>
                        </a:spcAft>
                      </a:pPr>
                      <a:r>
                        <a:rPr lang="es-ES_tradnl" sz="1100">
                          <a:effectLst/>
                        </a:rPr>
                        <a:t>Resultado de las auditorias </a:t>
                      </a:r>
                      <a:endParaRPr lang="es-MX" sz="1100">
                        <a:effectLst/>
                        <a:latin typeface="Cambria" panose="02040503050406030204" pitchFamily="18" charset="0"/>
                        <a:ea typeface="MS ??"/>
                        <a:cs typeface="Times New Roman" panose="02020603050405020304" pitchFamily="18" charset="0"/>
                      </a:endParaRPr>
                    </a:p>
                  </a:txBody>
                  <a:tcPr marL="64496" marR="64496" marT="0" marB="0"/>
                </a:tc>
                <a:tc>
                  <a:txBody>
                    <a:bodyPr/>
                    <a:lstStyle/>
                    <a:p>
                      <a:pPr marL="457200" algn="l">
                        <a:lnSpc>
                          <a:spcPct val="115000"/>
                        </a:lnSpc>
                        <a:spcAft>
                          <a:spcPts val="0"/>
                        </a:spcAft>
                      </a:pPr>
                      <a:r>
                        <a:rPr lang="es-ES_tradnl" sz="1100" dirty="0">
                          <a:effectLst/>
                        </a:rPr>
                        <a:t> </a:t>
                      </a:r>
                      <a:endParaRPr lang="es-MX" sz="1100" dirty="0">
                        <a:effectLst/>
                        <a:latin typeface="Cambria" panose="02040503050406030204" pitchFamily="18" charset="0"/>
                        <a:ea typeface="MS ??"/>
                        <a:cs typeface="Times New Roman" panose="02020603050405020304" pitchFamily="18" charset="0"/>
                      </a:endParaRPr>
                    </a:p>
                  </a:txBody>
                  <a:tcPr marL="64496" marR="64496" marT="0" marB="0"/>
                </a:tc>
              </a:tr>
            </a:tbl>
          </a:graphicData>
        </a:graphic>
      </p:graphicFrame>
      <p:sp>
        <p:nvSpPr>
          <p:cNvPr id="5" name="CuadroTexto 4"/>
          <p:cNvSpPr txBox="1"/>
          <p:nvPr/>
        </p:nvSpPr>
        <p:spPr>
          <a:xfrm>
            <a:off x="6528048" y="1401654"/>
            <a:ext cx="3953646" cy="369332"/>
          </a:xfrm>
          <a:prstGeom prst="rect">
            <a:avLst/>
          </a:prstGeom>
          <a:noFill/>
        </p:spPr>
        <p:txBody>
          <a:bodyPr wrap="none" rtlCol="0">
            <a:spAutoFit/>
          </a:bodyPr>
          <a:lstStyle/>
          <a:p>
            <a:r>
              <a:rPr lang="es-ES_tradnl" b="1" cap="small" dirty="0">
                <a:solidFill>
                  <a:schemeClr val="accent2"/>
                </a:solidFill>
              </a:rPr>
              <a:t>Comparativo de IPO común 2010 y 2014</a:t>
            </a:r>
            <a:endParaRPr lang="es-MX" b="1" cap="small" dirty="0">
              <a:solidFill>
                <a:schemeClr val="accent2"/>
              </a:solidFill>
            </a:endParaRPr>
          </a:p>
        </p:txBody>
      </p:sp>
      <p:cxnSp>
        <p:nvCxnSpPr>
          <p:cNvPr id="7" name="Conector recto de flecha 6"/>
          <p:cNvCxnSpPr/>
          <p:nvPr/>
        </p:nvCxnSpPr>
        <p:spPr>
          <a:xfrm>
            <a:off x="5694221" y="4114802"/>
            <a:ext cx="997349" cy="17690"/>
          </a:xfrm>
          <a:prstGeom prst="straightConnector1">
            <a:avLst/>
          </a:prstGeom>
          <a:ln w="63500">
            <a:prstDash val="sysDot"/>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466555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97280" y="1416232"/>
            <a:ext cx="10058400" cy="991990"/>
          </a:xfrm>
        </p:spPr>
        <p:txBody>
          <a:bodyPr>
            <a:noAutofit/>
          </a:bodyPr>
          <a:lstStyle/>
          <a:p>
            <a:r>
              <a:rPr lang="es-MX" sz="1800" b="1" dirty="0" smtClean="0">
                <a:solidFill>
                  <a:schemeClr val="accent2"/>
                </a:solidFill>
              </a:rPr>
              <a:t>La respuesta</a:t>
            </a:r>
          </a:p>
          <a:p>
            <a:r>
              <a:rPr lang="es-MX" sz="1800" dirty="0" smtClean="0"/>
              <a:t>La LGTAIP establece 48 obligaciones generales para todo sujeto obligado (art. 70) y obligaciones específicas para los sectores de:</a:t>
            </a:r>
          </a:p>
          <a:p>
            <a:pPr>
              <a:buFont typeface="Wingdings" panose="05000000000000000000" pitchFamily="2" charset="2"/>
              <a:buChar char="§"/>
            </a:pPr>
            <a:endParaRPr lang="es-MX" sz="1800" dirty="0" smtClean="0"/>
          </a:p>
          <a:p>
            <a:pPr>
              <a:buFont typeface="Wingdings" panose="05000000000000000000" pitchFamily="2" charset="2"/>
              <a:buChar char="§"/>
            </a:pPr>
            <a:endParaRPr lang="es-MX" sz="1800" dirty="0" smtClean="0"/>
          </a:p>
          <a:p>
            <a:endParaRPr lang="es-MX" sz="1800" dirty="0"/>
          </a:p>
        </p:txBody>
      </p:sp>
      <p:sp>
        <p:nvSpPr>
          <p:cNvPr id="4" name="CuadroTexto 3"/>
          <p:cNvSpPr txBox="1"/>
          <p:nvPr/>
        </p:nvSpPr>
        <p:spPr>
          <a:xfrm>
            <a:off x="1097280" y="2620649"/>
            <a:ext cx="5372787" cy="3416320"/>
          </a:xfrm>
          <a:prstGeom prst="rect">
            <a:avLst/>
          </a:prstGeom>
          <a:noFill/>
        </p:spPr>
        <p:txBody>
          <a:bodyPr wrap="square" rtlCol="0">
            <a:spAutoFit/>
          </a:bodyPr>
          <a:lstStyle/>
          <a:p>
            <a:pPr>
              <a:buFont typeface="Wingdings" panose="05000000000000000000" pitchFamily="2" charset="2"/>
              <a:buChar char="§"/>
            </a:pPr>
            <a:r>
              <a:rPr lang="es-MX" dirty="0" smtClean="0"/>
              <a:t> Poder ejecutivo (Art. 71)</a:t>
            </a:r>
          </a:p>
          <a:p>
            <a:pPr>
              <a:buFont typeface="Wingdings" panose="05000000000000000000" pitchFamily="2" charset="2"/>
              <a:buChar char="§"/>
            </a:pPr>
            <a:r>
              <a:rPr lang="es-MX" dirty="0" smtClean="0"/>
              <a:t> Poder legislativo (Art. 72)</a:t>
            </a:r>
          </a:p>
          <a:p>
            <a:pPr>
              <a:buFont typeface="Wingdings" panose="05000000000000000000" pitchFamily="2" charset="2"/>
              <a:buChar char="§"/>
            </a:pPr>
            <a:r>
              <a:rPr lang="es-MX" dirty="0" smtClean="0"/>
              <a:t> Poder Judicial (Art. 73)</a:t>
            </a:r>
          </a:p>
          <a:p>
            <a:pPr>
              <a:buFont typeface="Wingdings" panose="05000000000000000000" pitchFamily="2" charset="2"/>
              <a:buChar char="§"/>
            </a:pPr>
            <a:r>
              <a:rPr lang="es-MX" dirty="0" smtClean="0"/>
              <a:t> Órganos autónomos (Art. 74)</a:t>
            </a:r>
          </a:p>
          <a:p>
            <a:pPr lvl="1">
              <a:buFont typeface="Wingdings" panose="05000000000000000000" pitchFamily="2" charset="2"/>
              <a:buChar char="§"/>
            </a:pPr>
            <a:r>
              <a:rPr lang="es-MX" dirty="0" smtClean="0"/>
              <a:t> </a:t>
            </a:r>
            <a:r>
              <a:rPr lang="es-MX" dirty="0" err="1" smtClean="0"/>
              <a:t>Fracc</a:t>
            </a:r>
            <a:r>
              <a:rPr lang="es-MX" dirty="0" smtClean="0"/>
              <a:t> I: Instituto electoral</a:t>
            </a:r>
          </a:p>
          <a:p>
            <a:pPr lvl="1">
              <a:buFont typeface="Wingdings" panose="05000000000000000000" pitchFamily="2" charset="2"/>
              <a:buChar char="§"/>
            </a:pPr>
            <a:r>
              <a:rPr lang="es-MX" dirty="0" smtClean="0"/>
              <a:t> </a:t>
            </a:r>
            <a:r>
              <a:rPr lang="es-MX" dirty="0" err="1" smtClean="0"/>
              <a:t>Fracc</a:t>
            </a:r>
            <a:r>
              <a:rPr lang="es-MX" dirty="0" smtClean="0"/>
              <a:t> II: derechos humanos </a:t>
            </a:r>
          </a:p>
          <a:p>
            <a:pPr lvl="1">
              <a:buFont typeface="Wingdings" panose="05000000000000000000" pitchFamily="2" charset="2"/>
              <a:buChar char="§"/>
            </a:pPr>
            <a:r>
              <a:rPr lang="es-MX" dirty="0" smtClean="0"/>
              <a:t> </a:t>
            </a:r>
            <a:r>
              <a:rPr lang="es-MX" dirty="0" err="1" smtClean="0"/>
              <a:t>Fracc</a:t>
            </a:r>
            <a:r>
              <a:rPr lang="es-MX" dirty="0" smtClean="0"/>
              <a:t> III: derecho de acceso a la información</a:t>
            </a:r>
          </a:p>
          <a:p>
            <a:pPr>
              <a:buFont typeface="Wingdings" panose="05000000000000000000" pitchFamily="2" charset="2"/>
              <a:buChar char="§"/>
            </a:pPr>
            <a:r>
              <a:rPr lang="es-MX" dirty="0" smtClean="0"/>
              <a:t> Instituciones de educación superior públicas (Art. 75)</a:t>
            </a:r>
          </a:p>
          <a:p>
            <a:pPr>
              <a:buFont typeface="Wingdings" panose="05000000000000000000" pitchFamily="2" charset="2"/>
              <a:buChar char="§"/>
            </a:pPr>
            <a:r>
              <a:rPr lang="es-MX" dirty="0" smtClean="0"/>
              <a:t> Partidos políticos (Art. 76)</a:t>
            </a:r>
          </a:p>
          <a:p>
            <a:pPr>
              <a:buFont typeface="Wingdings" panose="05000000000000000000" pitchFamily="2" charset="2"/>
              <a:buChar char="§"/>
            </a:pPr>
            <a:r>
              <a:rPr lang="es-MX" dirty="0" smtClean="0"/>
              <a:t> Fideicomisos, fondos públicos (Art. 77)</a:t>
            </a:r>
          </a:p>
          <a:p>
            <a:pPr>
              <a:buFont typeface="Wingdings" panose="05000000000000000000" pitchFamily="2" charset="2"/>
              <a:buChar char="§"/>
            </a:pPr>
            <a:r>
              <a:rPr lang="es-MX" dirty="0" smtClean="0"/>
              <a:t> Autoridades en materia laboral (Art. 78)</a:t>
            </a:r>
          </a:p>
          <a:p>
            <a:pPr>
              <a:buFont typeface="Wingdings" panose="05000000000000000000" pitchFamily="2" charset="2"/>
              <a:buChar char="§"/>
            </a:pPr>
            <a:r>
              <a:rPr lang="es-MX" dirty="0" smtClean="0"/>
              <a:t> Sindicatos (Art. 79)</a:t>
            </a:r>
          </a:p>
        </p:txBody>
      </p:sp>
      <p:sp>
        <p:nvSpPr>
          <p:cNvPr id="5" name="CuadroTexto 4"/>
          <p:cNvSpPr txBox="1"/>
          <p:nvPr/>
        </p:nvSpPr>
        <p:spPr>
          <a:xfrm>
            <a:off x="6763737" y="2408222"/>
            <a:ext cx="3888431" cy="2585323"/>
          </a:xfrm>
          <a:prstGeom prst="rect">
            <a:avLst/>
          </a:prstGeom>
          <a:noFill/>
          <a:ln w="22225">
            <a:solidFill>
              <a:schemeClr val="accent2"/>
            </a:solidFill>
          </a:ln>
        </p:spPr>
        <p:txBody>
          <a:bodyPr wrap="square" rtlCol="0">
            <a:spAutoFit/>
          </a:bodyPr>
          <a:lstStyle/>
          <a:p>
            <a:r>
              <a:rPr lang="es-MX" dirty="0" smtClean="0"/>
              <a:t>La </a:t>
            </a:r>
            <a:r>
              <a:rPr lang="es-MX" dirty="0"/>
              <a:t>Ley General de Transparencia demandará de los congresos estatales el ajuste de la legislación local en materia de </a:t>
            </a:r>
            <a:r>
              <a:rPr lang="es-MX" dirty="0" smtClean="0"/>
              <a:t>transparencia</a:t>
            </a:r>
          </a:p>
          <a:p>
            <a:r>
              <a:rPr lang="es-MX" dirty="0" smtClean="0"/>
              <a:t>Y demandará a los sujetos obligados </a:t>
            </a:r>
            <a:r>
              <a:rPr lang="es-MX" dirty="0" smtClean="0">
                <a:solidFill>
                  <a:schemeClr val="accent2"/>
                </a:solidFill>
              </a:rPr>
              <a:t>el </a:t>
            </a:r>
            <a:r>
              <a:rPr lang="es-MX" dirty="0">
                <a:solidFill>
                  <a:schemeClr val="accent2"/>
                </a:solidFill>
              </a:rPr>
              <a:t>ajuste de las características de la información que se publica a fin de que ésta sea comparable entre sí o bien, equivalente</a:t>
            </a:r>
          </a:p>
        </p:txBody>
      </p:sp>
      <p:sp>
        <p:nvSpPr>
          <p:cNvPr id="6" name="CuadroTexto 5"/>
          <p:cNvSpPr txBox="1"/>
          <p:nvPr/>
        </p:nvSpPr>
        <p:spPr>
          <a:xfrm>
            <a:off x="9622356" y="5875453"/>
            <a:ext cx="2324162" cy="369332"/>
          </a:xfrm>
          <a:prstGeom prst="rect">
            <a:avLst/>
          </a:prstGeom>
          <a:noFill/>
        </p:spPr>
        <p:txBody>
          <a:bodyPr wrap="none" rtlCol="0">
            <a:spAutoFit/>
          </a:bodyPr>
          <a:lstStyle/>
          <a:p>
            <a:r>
              <a:rPr lang="es-MX" b="1" dirty="0" smtClean="0">
                <a:solidFill>
                  <a:schemeClr val="accent2"/>
                </a:solidFill>
              </a:rPr>
              <a:t>Legislación regulatoria</a:t>
            </a:r>
            <a:endParaRPr lang="es-MX" b="1" dirty="0">
              <a:solidFill>
                <a:schemeClr val="accent2"/>
              </a:solidFill>
            </a:endParaRPr>
          </a:p>
        </p:txBody>
      </p:sp>
      <p:sp>
        <p:nvSpPr>
          <p:cNvPr id="8" name="Título 1"/>
          <p:cNvSpPr txBox="1">
            <a:spLocks/>
          </p:cNvSpPr>
          <p:nvPr/>
        </p:nvSpPr>
        <p:spPr>
          <a:xfrm>
            <a:off x="1097280" y="286604"/>
            <a:ext cx="10058400" cy="752488"/>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MX" sz="2400" dirty="0" smtClean="0">
                <a:solidFill>
                  <a:schemeClr val="accent2"/>
                </a:solidFill>
              </a:rPr>
              <a:t>Implicaciones de la LGTAIP:</a:t>
            </a:r>
            <a:br>
              <a:rPr lang="es-MX" sz="2400" dirty="0" smtClean="0">
                <a:solidFill>
                  <a:schemeClr val="accent2"/>
                </a:solidFill>
              </a:rPr>
            </a:br>
            <a:r>
              <a:rPr lang="es-MX" sz="2400" dirty="0" smtClean="0">
                <a:solidFill>
                  <a:schemeClr val="accent2"/>
                </a:solidFill>
              </a:rPr>
              <a:t>Información pública de oficio</a:t>
            </a:r>
            <a:endParaRPr lang="es-MX" sz="2400" cap="small" dirty="0">
              <a:solidFill>
                <a:schemeClr val="accent2"/>
              </a:solidFill>
            </a:endParaRPr>
          </a:p>
        </p:txBody>
      </p:sp>
      <p:sp>
        <p:nvSpPr>
          <p:cNvPr id="2" name="CuadroTexto 1"/>
          <p:cNvSpPr txBox="1"/>
          <p:nvPr/>
        </p:nvSpPr>
        <p:spPr>
          <a:xfrm>
            <a:off x="7080046" y="5180382"/>
            <a:ext cx="4135823" cy="646331"/>
          </a:xfrm>
          <a:prstGeom prst="rect">
            <a:avLst/>
          </a:prstGeom>
          <a:noFill/>
        </p:spPr>
        <p:txBody>
          <a:bodyPr wrap="square" rtlCol="0">
            <a:spAutoFit/>
          </a:bodyPr>
          <a:lstStyle/>
          <a:p>
            <a:pPr algn="r"/>
            <a:r>
              <a:rPr lang="es-MX" dirty="0" smtClean="0">
                <a:solidFill>
                  <a:schemeClr val="accent1">
                    <a:lumMod val="75000"/>
                  </a:schemeClr>
                </a:solidFill>
              </a:rPr>
              <a:t>Lineamientos a cargo del Consejo Nacional de Transparencia</a:t>
            </a:r>
            <a:endParaRPr lang="es-MX" dirty="0">
              <a:solidFill>
                <a:schemeClr val="accent1">
                  <a:lumMod val="75000"/>
                </a:schemeClr>
              </a:solidFill>
            </a:endParaRPr>
          </a:p>
        </p:txBody>
      </p:sp>
    </p:spTree>
    <p:extLst>
      <p:ext uri="{BB962C8B-B14F-4D97-AF65-F5344CB8AC3E}">
        <p14:creationId xmlns:p14="http://schemas.microsoft.com/office/powerpoint/2010/main" val="806560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97280" y="1388534"/>
            <a:ext cx="10058400" cy="4023360"/>
          </a:xfrm>
        </p:spPr>
        <p:txBody>
          <a:bodyPr>
            <a:normAutofit lnSpcReduction="10000"/>
          </a:bodyPr>
          <a:lstStyle/>
          <a:p>
            <a:r>
              <a:rPr lang="es-MX" b="1" dirty="0" smtClean="0">
                <a:solidFill>
                  <a:schemeClr val="accent2"/>
                </a:solidFill>
              </a:rPr>
              <a:t>El instrumento</a:t>
            </a:r>
          </a:p>
          <a:p>
            <a:r>
              <a:rPr lang="es-MX" dirty="0" smtClean="0">
                <a:solidFill>
                  <a:schemeClr val="accent2"/>
                </a:solidFill>
              </a:rPr>
              <a:t>Artículo 49:</a:t>
            </a:r>
          </a:p>
          <a:p>
            <a:r>
              <a:rPr lang="es-MX" dirty="0" smtClean="0"/>
              <a:t>Los OG desarrollarán, administrarán, implementarán y pondrán en funcionamiento la plataforma electrónica …</a:t>
            </a:r>
          </a:p>
          <a:p>
            <a:r>
              <a:rPr lang="es-MX" dirty="0" smtClean="0">
                <a:solidFill>
                  <a:schemeClr val="accent2"/>
                </a:solidFill>
              </a:rPr>
              <a:t>Artículo 50:</a:t>
            </a:r>
          </a:p>
          <a:p>
            <a:r>
              <a:rPr lang="es-MX" dirty="0" smtClean="0"/>
              <a:t>La plataforma estará conformada por los siguientes sistemas:</a:t>
            </a:r>
          </a:p>
          <a:p>
            <a:r>
              <a:rPr lang="es-MX" dirty="0" smtClean="0"/>
              <a:t>1. sistema de solicitudes de acceso a la información (</a:t>
            </a:r>
            <a:r>
              <a:rPr lang="es-MX" dirty="0" err="1" smtClean="0"/>
              <a:t>infomex</a:t>
            </a:r>
            <a:r>
              <a:rPr lang="es-MX" dirty="0" smtClean="0"/>
              <a:t> 3.0)</a:t>
            </a:r>
          </a:p>
          <a:p>
            <a:r>
              <a:rPr lang="es-MX" dirty="0" smtClean="0"/>
              <a:t>2. Sistema de gestión de medios de impugnación</a:t>
            </a:r>
          </a:p>
          <a:p>
            <a:r>
              <a:rPr lang="es-MX" dirty="0" smtClean="0"/>
              <a:t>3</a:t>
            </a:r>
            <a:r>
              <a:rPr lang="es-MX" i="1" u="sng" dirty="0" smtClean="0"/>
              <a:t>. Sistema de portales de obligaciones de transparencia</a:t>
            </a:r>
          </a:p>
          <a:p>
            <a:r>
              <a:rPr lang="es-MX" dirty="0" smtClean="0"/>
              <a:t>4. Sistema de comunicación entre organismos garantes y sujetos obligados</a:t>
            </a:r>
            <a:endParaRPr lang="es-MX" dirty="0"/>
          </a:p>
        </p:txBody>
      </p:sp>
      <p:sp>
        <p:nvSpPr>
          <p:cNvPr id="4" name="Título 1"/>
          <p:cNvSpPr>
            <a:spLocks noGrp="1"/>
          </p:cNvSpPr>
          <p:nvPr>
            <p:ph type="title"/>
          </p:nvPr>
        </p:nvSpPr>
        <p:spPr>
          <a:xfrm>
            <a:off x="1097280" y="286604"/>
            <a:ext cx="10058400" cy="752488"/>
          </a:xfrm>
        </p:spPr>
        <p:txBody>
          <a:bodyPr/>
          <a:lstStyle/>
          <a:p>
            <a:r>
              <a:rPr lang="es-MX" sz="2400" dirty="0">
                <a:solidFill>
                  <a:schemeClr val="accent2"/>
                </a:solidFill>
              </a:rPr>
              <a:t>Implicaciones de la LGTAIP:</a:t>
            </a:r>
            <a:br>
              <a:rPr lang="es-MX" sz="2400" dirty="0">
                <a:solidFill>
                  <a:schemeClr val="accent2"/>
                </a:solidFill>
              </a:rPr>
            </a:br>
            <a:r>
              <a:rPr lang="es-MX" sz="2400" dirty="0">
                <a:solidFill>
                  <a:schemeClr val="accent2"/>
                </a:solidFill>
              </a:rPr>
              <a:t>Información pública de </a:t>
            </a:r>
            <a:r>
              <a:rPr lang="es-MX" sz="2400" dirty="0" smtClean="0">
                <a:solidFill>
                  <a:schemeClr val="accent2"/>
                </a:solidFill>
              </a:rPr>
              <a:t>oficio</a:t>
            </a:r>
            <a:endParaRPr lang="es-MX" sz="2400" cap="small" dirty="0">
              <a:solidFill>
                <a:schemeClr val="accent2"/>
              </a:solidFill>
            </a:endParaRPr>
          </a:p>
        </p:txBody>
      </p:sp>
    </p:spTree>
    <p:extLst>
      <p:ext uri="{BB962C8B-B14F-4D97-AF65-F5344CB8AC3E}">
        <p14:creationId xmlns:p14="http://schemas.microsoft.com/office/powerpoint/2010/main" val="14902505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56035" y="1743395"/>
            <a:ext cx="3888431" cy="3312368"/>
          </a:xfrm>
        </p:spPr>
        <p:txBody>
          <a:bodyPr/>
          <a:lstStyle/>
          <a:p>
            <a:r>
              <a:rPr lang="es-MX" sz="1800" b="1" dirty="0" smtClean="0">
                <a:solidFill>
                  <a:schemeClr val="accent2"/>
                </a:solidFill>
              </a:rPr>
              <a:t>Oportunidad</a:t>
            </a:r>
          </a:p>
          <a:p>
            <a:r>
              <a:rPr lang="es-MX" sz="1800" dirty="0" smtClean="0"/>
              <a:t>* Información estandarizada</a:t>
            </a:r>
          </a:p>
          <a:p>
            <a:r>
              <a:rPr lang="es-MX" sz="1800" dirty="0" smtClean="0"/>
              <a:t>* Facilidad de acceso (centralización)</a:t>
            </a:r>
          </a:p>
          <a:p>
            <a:r>
              <a:rPr lang="es-MX" sz="1800" dirty="0" smtClean="0"/>
              <a:t>* Facilidad de supervisión</a:t>
            </a:r>
          </a:p>
          <a:p>
            <a:endParaRPr lang="es-MX" sz="1800" dirty="0"/>
          </a:p>
          <a:p>
            <a:pPr marL="0" indent="0">
              <a:buNone/>
            </a:pPr>
            <a:endParaRPr lang="es-MX" sz="1800" dirty="0"/>
          </a:p>
          <a:p>
            <a:r>
              <a:rPr lang="es-MX" sz="1800" b="1" dirty="0" smtClean="0">
                <a:solidFill>
                  <a:schemeClr val="accent2"/>
                </a:solidFill>
              </a:rPr>
              <a:t>Retos</a:t>
            </a:r>
            <a:endParaRPr lang="es-MX" sz="1800" b="1" dirty="0">
              <a:solidFill>
                <a:schemeClr val="accent2"/>
              </a:solidFill>
            </a:endParaRPr>
          </a:p>
        </p:txBody>
      </p:sp>
      <p:sp>
        <p:nvSpPr>
          <p:cNvPr id="4" name="CuadroTexto 3"/>
          <p:cNvSpPr txBox="1"/>
          <p:nvPr/>
        </p:nvSpPr>
        <p:spPr>
          <a:xfrm>
            <a:off x="5638981" y="1743395"/>
            <a:ext cx="6403390" cy="1477328"/>
          </a:xfrm>
          <a:prstGeom prst="rect">
            <a:avLst/>
          </a:prstGeom>
          <a:noFill/>
          <a:ln w="22225">
            <a:noFill/>
          </a:ln>
        </p:spPr>
        <p:txBody>
          <a:bodyPr wrap="square" rtlCol="0">
            <a:spAutoFit/>
          </a:bodyPr>
          <a:lstStyle/>
          <a:p>
            <a:r>
              <a:rPr lang="es-MX" dirty="0" smtClean="0"/>
              <a:t>El </a:t>
            </a:r>
            <a:r>
              <a:rPr lang="es-MX" dirty="0"/>
              <a:t>catálogo común de obligaciones de obligaciones de transparencia (y los específicos) deberán </a:t>
            </a:r>
            <a:r>
              <a:rPr lang="es-MX" dirty="0">
                <a:solidFill>
                  <a:schemeClr val="accent2"/>
                </a:solidFill>
              </a:rPr>
              <a:t>ser congruentes con las competencias </a:t>
            </a:r>
            <a:r>
              <a:rPr lang="es-MX" dirty="0"/>
              <a:t>que la normatividad establece para los sujetos </a:t>
            </a:r>
            <a:r>
              <a:rPr lang="es-MX" dirty="0" smtClean="0"/>
              <a:t>obligados</a:t>
            </a:r>
          </a:p>
          <a:p>
            <a:r>
              <a:rPr lang="es-MX" dirty="0" smtClean="0"/>
              <a:t>	</a:t>
            </a:r>
            <a:r>
              <a:rPr lang="es-MX" sz="1400" dirty="0" smtClean="0"/>
              <a:t>Responsables: sujeto obligado + órgano garante </a:t>
            </a:r>
          </a:p>
        </p:txBody>
      </p:sp>
      <p:sp>
        <p:nvSpPr>
          <p:cNvPr id="6" name="Título 1"/>
          <p:cNvSpPr>
            <a:spLocks noGrp="1"/>
          </p:cNvSpPr>
          <p:nvPr>
            <p:ph type="title"/>
          </p:nvPr>
        </p:nvSpPr>
        <p:spPr>
          <a:xfrm>
            <a:off x="1097280" y="286604"/>
            <a:ext cx="10058400" cy="752488"/>
          </a:xfrm>
        </p:spPr>
        <p:txBody>
          <a:bodyPr/>
          <a:lstStyle/>
          <a:p>
            <a:r>
              <a:rPr lang="es-MX" sz="2400" dirty="0">
                <a:solidFill>
                  <a:schemeClr val="accent2"/>
                </a:solidFill>
              </a:rPr>
              <a:t>Implicaciones de la LGTAIP:</a:t>
            </a:r>
            <a:br>
              <a:rPr lang="es-MX" sz="2400" dirty="0">
                <a:solidFill>
                  <a:schemeClr val="accent2"/>
                </a:solidFill>
              </a:rPr>
            </a:br>
            <a:r>
              <a:rPr lang="es-MX" sz="2400" dirty="0">
                <a:solidFill>
                  <a:schemeClr val="accent2"/>
                </a:solidFill>
              </a:rPr>
              <a:t>Información pública de oficio</a:t>
            </a:r>
            <a:endParaRPr lang="es-MX" sz="2400" cap="small" dirty="0">
              <a:solidFill>
                <a:schemeClr val="accent2"/>
              </a:solidFill>
            </a:endParaRPr>
          </a:p>
        </p:txBody>
      </p:sp>
      <p:sp>
        <p:nvSpPr>
          <p:cNvPr id="7" name="CuadroTexto 6"/>
          <p:cNvSpPr txBox="1"/>
          <p:nvPr/>
        </p:nvSpPr>
        <p:spPr>
          <a:xfrm>
            <a:off x="5638981" y="3459187"/>
            <a:ext cx="6403390" cy="1200329"/>
          </a:xfrm>
          <a:prstGeom prst="rect">
            <a:avLst/>
          </a:prstGeom>
          <a:noFill/>
          <a:ln w="22225">
            <a:noFill/>
          </a:ln>
        </p:spPr>
        <p:txBody>
          <a:bodyPr wrap="square" rtlCol="0">
            <a:spAutoFit/>
          </a:bodyPr>
          <a:lstStyle/>
          <a:p>
            <a:r>
              <a:rPr lang="es-ES_tradnl" dirty="0" smtClean="0"/>
              <a:t>Armonizar </a:t>
            </a:r>
            <a:r>
              <a:rPr lang="es-ES_tradnl" dirty="0"/>
              <a:t>plataformas en materia de transparencia proactiva y datos abiertos para </a:t>
            </a:r>
            <a:r>
              <a:rPr lang="es-ES_tradnl" dirty="0">
                <a:solidFill>
                  <a:schemeClr val="accent2"/>
                </a:solidFill>
              </a:rPr>
              <a:t>evitar la multiplicación de regulaciones </a:t>
            </a:r>
            <a:r>
              <a:rPr lang="es-ES_tradnl" dirty="0"/>
              <a:t>que dupliquen trabajo y gasto para los sujetos obligados y dificulten el acceso a la IPO para los ciudadanos.</a:t>
            </a:r>
            <a:endParaRPr lang="es-MX" dirty="0"/>
          </a:p>
        </p:txBody>
      </p:sp>
      <p:sp>
        <p:nvSpPr>
          <p:cNvPr id="9" name="CuadroTexto 8"/>
          <p:cNvSpPr txBox="1"/>
          <p:nvPr/>
        </p:nvSpPr>
        <p:spPr>
          <a:xfrm>
            <a:off x="5638981" y="5163234"/>
            <a:ext cx="3528391" cy="646331"/>
          </a:xfrm>
          <a:prstGeom prst="rect">
            <a:avLst/>
          </a:prstGeom>
          <a:noFill/>
          <a:ln w="22225">
            <a:noFill/>
          </a:ln>
        </p:spPr>
        <p:txBody>
          <a:bodyPr wrap="square" rtlCol="0">
            <a:spAutoFit/>
          </a:bodyPr>
          <a:lstStyle/>
          <a:p>
            <a:r>
              <a:rPr lang="es-ES_tradnl" dirty="0" smtClean="0">
                <a:solidFill>
                  <a:schemeClr val="accent2"/>
                </a:solidFill>
              </a:rPr>
              <a:t>Evitar </a:t>
            </a:r>
            <a:r>
              <a:rPr lang="es-ES_tradnl" dirty="0">
                <a:solidFill>
                  <a:schemeClr val="accent2"/>
                </a:solidFill>
              </a:rPr>
              <a:t>la diversidad de regulaciones y lineamientos </a:t>
            </a:r>
            <a:r>
              <a:rPr lang="es-ES_tradnl" dirty="0"/>
              <a:t>en general.</a:t>
            </a:r>
            <a:endParaRPr lang="es-MX" dirty="0"/>
          </a:p>
        </p:txBody>
      </p:sp>
      <p:cxnSp>
        <p:nvCxnSpPr>
          <p:cNvPr id="10" name="Conector recto de flecha 9"/>
          <p:cNvCxnSpPr/>
          <p:nvPr/>
        </p:nvCxnSpPr>
        <p:spPr>
          <a:xfrm flipV="1">
            <a:off x="1704109" y="2369127"/>
            <a:ext cx="3643746" cy="20781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Conector recto de flecha 11"/>
          <p:cNvCxnSpPr>
            <a:endCxn id="7" idx="1"/>
          </p:cNvCxnSpPr>
          <p:nvPr/>
        </p:nvCxnSpPr>
        <p:spPr>
          <a:xfrm flipV="1">
            <a:off x="1717964" y="4059352"/>
            <a:ext cx="3921017" cy="4156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Conector recto de flecha 13"/>
          <p:cNvCxnSpPr>
            <a:endCxn id="9" idx="1"/>
          </p:cNvCxnSpPr>
          <p:nvPr/>
        </p:nvCxnSpPr>
        <p:spPr>
          <a:xfrm>
            <a:off x="1717964" y="4485012"/>
            <a:ext cx="3921017" cy="10013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Marcador de contenido 2"/>
          <p:cNvSpPr txBox="1">
            <a:spLocks/>
          </p:cNvSpPr>
          <p:nvPr/>
        </p:nvSpPr>
        <p:spPr>
          <a:xfrm>
            <a:off x="8990305" y="4583989"/>
            <a:ext cx="3201695" cy="654773"/>
          </a:xfrm>
          <a:prstGeom prst="rect">
            <a:avLst/>
          </a:prstGeom>
        </p:spPr>
        <p:txBody>
          <a:bodyPr vert="horz" lIns="0" tIns="45720" rIns="0" bIns="45720" rtlCol="0">
            <a:normAutofit fontScale="925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lvl="1"/>
            <a:r>
              <a:rPr lang="es-ES_tradnl" sz="1000" dirty="0" smtClean="0"/>
              <a:t>Comisión de Armonización Contable www.conac.gob.mx</a:t>
            </a:r>
          </a:p>
          <a:p>
            <a:pPr lvl="1"/>
            <a:r>
              <a:rPr lang="es-ES_tradnl" sz="1000" dirty="0" smtClean="0"/>
              <a:t>Plataforma de Transparencia presupuestaria www.transparenciapresupuestaria.gob.mx</a:t>
            </a:r>
            <a:endParaRPr lang="es-ES_tradnl" sz="1000" dirty="0"/>
          </a:p>
        </p:txBody>
      </p:sp>
    </p:spTree>
    <p:extLst>
      <p:ext uri="{BB962C8B-B14F-4D97-AF65-F5344CB8AC3E}">
        <p14:creationId xmlns:p14="http://schemas.microsoft.com/office/powerpoint/2010/main" val="3929893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9"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295467" y="1052736"/>
            <a:ext cx="9889099" cy="492443"/>
          </a:xfrm>
          <a:prstGeom prst="rect">
            <a:avLst/>
          </a:prstGeom>
          <a:noFill/>
        </p:spPr>
        <p:txBody>
          <a:bodyPr wrap="square" rtlCol="0">
            <a:spAutoFit/>
          </a:bodyPr>
          <a:lstStyle/>
          <a:p>
            <a:r>
              <a:rPr lang="es-MX" sz="2600" b="1" dirty="0" smtClean="0">
                <a:solidFill>
                  <a:schemeClr val="accent2">
                    <a:lumMod val="75000"/>
                  </a:schemeClr>
                </a:solidFill>
              </a:rPr>
              <a:t>Tesis central</a:t>
            </a:r>
            <a:endParaRPr lang="es-MX" sz="2600" b="1" dirty="0">
              <a:solidFill>
                <a:schemeClr val="accent2">
                  <a:lumMod val="75000"/>
                </a:schemeClr>
              </a:solidFill>
            </a:endParaRPr>
          </a:p>
        </p:txBody>
      </p:sp>
      <p:sp>
        <p:nvSpPr>
          <p:cNvPr id="4" name="3 Rectángulo"/>
          <p:cNvSpPr/>
          <p:nvPr/>
        </p:nvSpPr>
        <p:spPr>
          <a:xfrm>
            <a:off x="431371" y="1844824"/>
            <a:ext cx="10945216" cy="3245941"/>
          </a:xfrm>
          <a:prstGeom prst="wedgeEllipseCallout">
            <a:avLst/>
          </a:prstGeom>
          <a:solidFill>
            <a:schemeClr val="bg1">
              <a:lumMod val="95000"/>
            </a:schemeClr>
          </a:solidFill>
        </p:spPr>
        <p:style>
          <a:lnRef idx="1">
            <a:schemeClr val="accent3"/>
          </a:lnRef>
          <a:fillRef idx="3">
            <a:schemeClr val="accent3"/>
          </a:fillRef>
          <a:effectRef idx="2">
            <a:schemeClr val="accent3"/>
          </a:effectRef>
          <a:fontRef idx="minor">
            <a:schemeClr val="lt1"/>
          </a:fontRef>
        </p:style>
        <p:txBody>
          <a:bodyPr wrap="square">
            <a:spAutoFit/>
          </a:bodyPr>
          <a:lstStyle/>
          <a:p>
            <a:pPr algn="ctr">
              <a:defRPr/>
            </a:pPr>
            <a:r>
              <a:rPr lang="es-MX" sz="2400" dirty="0" smtClean="0">
                <a:solidFill>
                  <a:schemeClr val="accent1">
                    <a:lumMod val="75000"/>
                  </a:schemeClr>
                </a:solidFill>
                <a:latin typeface="Calibri" panose="020F0502020204030204" pitchFamily="34" charset="0"/>
                <a:ea typeface="Verdana" pitchFamily="34" charset="0"/>
                <a:cs typeface="Verdana" pitchFamily="34" charset="0"/>
              </a:rPr>
              <a:t>La evolución de los derechos fundamentales de acceso </a:t>
            </a:r>
            <a:r>
              <a:rPr lang="es-MX" sz="2400" dirty="0">
                <a:solidFill>
                  <a:schemeClr val="accent1">
                    <a:lumMod val="75000"/>
                  </a:schemeClr>
                </a:solidFill>
                <a:latin typeface="Calibri" panose="020F0502020204030204" pitchFamily="34" charset="0"/>
                <a:ea typeface="Verdana" pitchFamily="34" charset="0"/>
                <a:cs typeface="Verdana" pitchFamily="34" charset="0"/>
              </a:rPr>
              <a:t>a la </a:t>
            </a:r>
            <a:r>
              <a:rPr lang="es-MX" sz="2400" dirty="0" smtClean="0">
                <a:solidFill>
                  <a:schemeClr val="accent1">
                    <a:lumMod val="75000"/>
                  </a:schemeClr>
                </a:solidFill>
                <a:latin typeface="Calibri" panose="020F0502020204030204" pitchFamily="34" charset="0"/>
                <a:ea typeface="Verdana" pitchFamily="34" charset="0"/>
                <a:cs typeface="Verdana" pitchFamily="34" charset="0"/>
              </a:rPr>
              <a:t>información y  </a:t>
            </a:r>
            <a:r>
              <a:rPr lang="es-MX" sz="2400" dirty="0">
                <a:solidFill>
                  <a:schemeClr val="accent1">
                    <a:lumMod val="75000"/>
                  </a:schemeClr>
                </a:solidFill>
                <a:latin typeface="Calibri" panose="020F0502020204030204" pitchFamily="34" charset="0"/>
                <a:ea typeface="Verdana" pitchFamily="34" charset="0"/>
                <a:cs typeface="Verdana" pitchFamily="34" charset="0"/>
              </a:rPr>
              <a:t>protección de datos personales </a:t>
            </a:r>
            <a:r>
              <a:rPr lang="es-MX" sz="2400" dirty="0" smtClean="0">
                <a:solidFill>
                  <a:schemeClr val="accent1">
                    <a:lumMod val="75000"/>
                  </a:schemeClr>
                </a:solidFill>
                <a:latin typeface="Calibri" panose="020F0502020204030204" pitchFamily="34" charset="0"/>
                <a:ea typeface="Verdana" pitchFamily="34" charset="0"/>
                <a:cs typeface="Verdana" pitchFamily="34" charset="0"/>
              </a:rPr>
              <a:t>está directamente correlacionada con el desarrollo de las instituciones democráticas y la nueva arquitectura constitucional. </a:t>
            </a:r>
            <a:r>
              <a:rPr lang="es-MX" sz="2400" dirty="0">
                <a:solidFill>
                  <a:schemeClr val="accent1">
                    <a:lumMod val="75000"/>
                  </a:schemeClr>
                </a:solidFill>
                <a:latin typeface="Calibri" panose="020F0502020204030204" pitchFamily="34" charset="0"/>
                <a:ea typeface="Verdana" pitchFamily="34" charset="0"/>
                <a:cs typeface="Verdana" pitchFamily="34" charset="0"/>
              </a:rPr>
              <a:t>S</a:t>
            </a:r>
            <a:r>
              <a:rPr lang="es-MX" sz="2400" dirty="0" smtClean="0">
                <a:solidFill>
                  <a:schemeClr val="accent1">
                    <a:lumMod val="75000"/>
                  </a:schemeClr>
                </a:solidFill>
                <a:latin typeface="Calibri" panose="020F0502020204030204" pitchFamily="34" charset="0"/>
                <a:ea typeface="Verdana" pitchFamily="34" charset="0"/>
                <a:cs typeface="Verdana" pitchFamily="34" charset="0"/>
              </a:rPr>
              <a:t>u evolución enfrenta al mismo tiempo los retos que supone este diseño institucional. </a:t>
            </a:r>
            <a:endParaRPr lang="es-MX" sz="2400" dirty="0">
              <a:solidFill>
                <a:schemeClr val="accent1">
                  <a:lumMod val="75000"/>
                </a:schemeClr>
              </a:solidFill>
              <a:latin typeface="Calibri" panose="020F0502020204030204" pitchFamily="34" charset="0"/>
              <a:ea typeface="Verdana" pitchFamily="34" charset="0"/>
              <a:cs typeface="Verdana" pitchFamily="34" charset="0"/>
            </a:endParaRPr>
          </a:p>
        </p:txBody>
      </p:sp>
    </p:spTree>
    <p:extLst>
      <p:ext uri="{BB962C8B-B14F-4D97-AF65-F5344CB8AC3E}">
        <p14:creationId xmlns:p14="http://schemas.microsoft.com/office/powerpoint/2010/main" val="38166146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r>
              <a:rPr lang="es-MX" dirty="0" smtClean="0"/>
              <a:t>Un asunto técnico…</a:t>
            </a:r>
          </a:p>
          <a:p>
            <a:r>
              <a:rPr lang="es-MX" dirty="0" smtClean="0"/>
              <a:t>Universo de sujetos obligados</a:t>
            </a:r>
          </a:p>
          <a:p>
            <a:r>
              <a:rPr lang="es-MX" dirty="0" smtClean="0"/>
              <a:t>Es sujeto obligado (art 23): cualquier autoridad, entidad, órgano y organismo de los poderes ejecutivo, legislativo y judicial, órganos autónomos, partidos políticos, fideicomisos y fondos públicos, así como cualquier persona física, moral o sindicato que reciba y ejerza recursos públicos o realice actos de autoridad en los ámbitos federal, de las entidades federativas y municipal</a:t>
            </a:r>
            <a:endParaRPr lang="es-MX" dirty="0"/>
          </a:p>
        </p:txBody>
      </p:sp>
      <p:sp>
        <p:nvSpPr>
          <p:cNvPr id="4" name="Título 1"/>
          <p:cNvSpPr>
            <a:spLocks noGrp="1"/>
          </p:cNvSpPr>
          <p:nvPr>
            <p:ph type="title"/>
          </p:nvPr>
        </p:nvSpPr>
        <p:spPr>
          <a:xfrm>
            <a:off x="1097280" y="286604"/>
            <a:ext cx="10058400" cy="752488"/>
          </a:xfrm>
        </p:spPr>
        <p:txBody>
          <a:bodyPr/>
          <a:lstStyle/>
          <a:p>
            <a:r>
              <a:rPr lang="es-MX" sz="2400" dirty="0">
                <a:solidFill>
                  <a:schemeClr val="accent2"/>
                </a:solidFill>
              </a:rPr>
              <a:t>Implicaciones de la LGTAIP:</a:t>
            </a:r>
            <a:br>
              <a:rPr lang="es-MX" sz="2400" dirty="0">
                <a:solidFill>
                  <a:schemeClr val="accent2"/>
                </a:solidFill>
              </a:rPr>
            </a:br>
            <a:r>
              <a:rPr lang="es-MX" sz="2400" dirty="0">
                <a:solidFill>
                  <a:schemeClr val="accent2"/>
                </a:solidFill>
              </a:rPr>
              <a:t>Información pública de oficio</a:t>
            </a:r>
            <a:endParaRPr lang="es-MX" sz="2400" cap="small" dirty="0">
              <a:solidFill>
                <a:schemeClr val="accent2"/>
              </a:solidFill>
            </a:endParaRPr>
          </a:p>
        </p:txBody>
      </p:sp>
    </p:spTree>
    <p:extLst>
      <p:ext uri="{BB962C8B-B14F-4D97-AF65-F5344CB8AC3E}">
        <p14:creationId xmlns:p14="http://schemas.microsoft.com/office/powerpoint/2010/main" val="24172187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áfico 3"/>
          <p:cNvGraphicFramePr>
            <a:graphicFrameLocks/>
          </p:cNvGraphicFramePr>
          <p:nvPr>
            <p:extLst>
              <p:ext uri="{D42A27DB-BD31-4B8C-83A1-F6EECF244321}">
                <p14:modId xmlns:p14="http://schemas.microsoft.com/office/powerpoint/2010/main" val="1916618512"/>
              </p:ext>
            </p:extLst>
          </p:nvPr>
        </p:nvGraphicFramePr>
        <p:xfrm>
          <a:off x="460672" y="436945"/>
          <a:ext cx="5913120" cy="2743200"/>
        </p:xfrm>
        <a:graphic>
          <a:graphicData uri="http://schemas.openxmlformats.org/drawingml/2006/chart">
            <c:chart xmlns:c="http://schemas.openxmlformats.org/drawingml/2006/chart" xmlns:r="http://schemas.openxmlformats.org/officeDocument/2006/relationships" r:id="rId2"/>
          </a:graphicData>
        </a:graphic>
      </p:graphicFrame>
      <p:pic>
        <p:nvPicPr>
          <p:cNvPr id="5" name="Imagen 4"/>
          <p:cNvPicPr>
            <a:picLocks noChangeAspect="1"/>
          </p:cNvPicPr>
          <p:nvPr/>
        </p:nvPicPr>
        <p:blipFill>
          <a:blip r:embed="rId3"/>
          <a:stretch>
            <a:fillRect/>
          </a:stretch>
        </p:blipFill>
        <p:spPr>
          <a:xfrm>
            <a:off x="6198393" y="2523281"/>
            <a:ext cx="5716798" cy="3391442"/>
          </a:xfrm>
          <a:prstGeom prst="rect">
            <a:avLst/>
          </a:prstGeom>
        </p:spPr>
      </p:pic>
      <p:sp>
        <p:nvSpPr>
          <p:cNvPr id="6" name="CuadroTexto 5"/>
          <p:cNvSpPr txBox="1"/>
          <p:nvPr/>
        </p:nvSpPr>
        <p:spPr>
          <a:xfrm>
            <a:off x="6458673" y="740780"/>
            <a:ext cx="4490140" cy="369332"/>
          </a:xfrm>
          <a:prstGeom prst="rect">
            <a:avLst/>
          </a:prstGeom>
          <a:noFill/>
        </p:spPr>
        <p:txBody>
          <a:bodyPr wrap="none" rtlCol="0">
            <a:spAutoFit/>
          </a:bodyPr>
          <a:lstStyle/>
          <a:p>
            <a:r>
              <a:rPr lang="es-MX" dirty="0" err="1" smtClean="0"/>
              <a:t>Admon</a:t>
            </a:r>
            <a:r>
              <a:rPr lang="es-MX" dirty="0" smtClean="0"/>
              <a:t>. Pub. estatal centralizada y municipios</a:t>
            </a:r>
            <a:endParaRPr lang="es-MX" dirty="0"/>
          </a:p>
        </p:txBody>
      </p:sp>
      <p:sp>
        <p:nvSpPr>
          <p:cNvPr id="7" name="CuadroTexto 6"/>
          <p:cNvSpPr txBox="1"/>
          <p:nvPr/>
        </p:nvSpPr>
        <p:spPr>
          <a:xfrm>
            <a:off x="2875366" y="4440082"/>
            <a:ext cx="2911978" cy="1200329"/>
          </a:xfrm>
          <a:prstGeom prst="rect">
            <a:avLst/>
          </a:prstGeom>
          <a:noFill/>
        </p:spPr>
        <p:txBody>
          <a:bodyPr wrap="square" rtlCol="0">
            <a:spAutoFit/>
          </a:bodyPr>
          <a:lstStyle/>
          <a:p>
            <a:r>
              <a:rPr lang="es-MX" dirty="0" smtClean="0"/>
              <a:t>Promedio dependencias administración pública estatal:</a:t>
            </a:r>
          </a:p>
          <a:p>
            <a:r>
              <a:rPr lang="es-MX" dirty="0" smtClean="0"/>
              <a:t>72</a:t>
            </a:r>
            <a:endParaRPr lang="es-MX" dirty="0"/>
          </a:p>
        </p:txBody>
      </p:sp>
      <p:sp>
        <p:nvSpPr>
          <p:cNvPr id="2" name="CuadroTexto 1"/>
          <p:cNvSpPr txBox="1"/>
          <p:nvPr/>
        </p:nvSpPr>
        <p:spPr>
          <a:xfrm>
            <a:off x="7341079" y="6418053"/>
            <a:ext cx="4016677" cy="369332"/>
          </a:xfrm>
          <a:prstGeom prst="rect">
            <a:avLst/>
          </a:prstGeom>
          <a:noFill/>
        </p:spPr>
        <p:txBody>
          <a:bodyPr wrap="none" rtlCol="0">
            <a:spAutoFit/>
          </a:bodyPr>
          <a:lstStyle/>
          <a:p>
            <a:r>
              <a:rPr lang="es-MX" dirty="0" smtClean="0">
                <a:solidFill>
                  <a:schemeClr val="bg2"/>
                </a:solidFill>
              </a:rPr>
              <a:t>Métrica de la transparencia 2014 e INEGI</a:t>
            </a:r>
            <a:endParaRPr lang="es-MX" dirty="0">
              <a:solidFill>
                <a:schemeClr val="bg2"/>
              </a:solidFill>
            </a:endParaRPr>
          </a:p>
        </p:txBody>
      </p:sp>
    </p:spTree>
    <p:extLst>
      <p:ext uri="{BB962C8B-B14F-4D97-AF65-F5344CB8AC3E}">
        <p14:creationId xmlns:p14="http://schemas.microsoft.com/office/powerpoint/2010/main" val="275905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6000528" y="2632364"/>
            <a:ext cx="5786854" cy="3433002"/>
          </a:xfrm>
          <a:prstGeom prst="rect">
            <a:avLst/>
          </a:prstGeom>
        </p:spPr>
      </p:pic>
      <p:pic>
        <p:nvPicPr>
          <p:cNvPr id="6" name="Imagen 5"/>
          <p:cNvPicPr>
            <a:picLocks noChangeAspect="1"/>
          </p:cNvPicPr>
          <p:nvPr/>
        </p:nvPicPr>
        <p:blipFill>
          <a:blip r:embed="rId3"/>
          <a:stretch>
            <a:fillRect/>
          </a:stretch>
        </p:blipFill>
        <p:spPr>
          <a:xfrm>
            <a:off x="283730" y="0"/>
            <a:ext cx="5716798" cy="3391442"/>
          </a:xfrm>
          <a:prstGeom prst="rect">
            <a:avLst/>
          </a:prstGeom>
        </p:spPr>
      </p:pic>
      <p:sp>
        <p:nvSpPr>
          <p:cNvPr id="7" name="CuadroTexto 6"/>
          <p:cNvSpPr txBox="1"/>
          <p:nvPr/>
        </p:nvSpPr>
        <p:spPr>
          <a:xfrm>
            <a:off x="6000529" y="377370"/>
            <a:ext cx="2911978" cy="1200329"/>
          </a:xfrm>
          <a:prstGeom prst="rect">
            <a:avLst/>
          </a:prstGeom>
          <a:noFill/>
        </p:spPr>
        <p:txBody>
          <a:bodyPr wrap="square" rtlCol="0">
            <a:spAutoFit/>
          </a:bodyPr>
          <a:lstStyle/>
          <a:p>
            <a:r>
              <a:rPr lang="es-MX" dirty="0" smtClean="0"/>
              <a:t>Promedio dependencias administración pública estatal:</a:t>
            </a:r>
          </a:p>
          <a:p>
            <a:r>
              <a:rPr lang="es-MX" dirty="0" smtClean="0"/>
              <a:t>72</a:t>
            </a:r>
            <a:endParaRPr lang="es-MX" dirty="0"/>
          </a:p>
        </p:txBody>
      </p:sp>
      <p:sp>
        <p:nvSpPr>
          <p:cNvPr id="8" name="CuadroTexto 7"/>
          <p:cNvSpPr txBox="1"/>
          <p:nvPr/>
        </p:nvSpPr>
        <p:spPr>
          <a:xfrm>
            <a:off x="4283524" y="4535716"/>
            <a:ext cx="1631140" cy="1477328"/>
          </a:xfrm>
          <a:prstGeom prst="rect">
            <a:avLst/>
          </a:prstGeom>
          <a:noFill/>
        </p:spPr>
        <p:txBody>
          <a:bodyPr wrap="square" rtlCol="0">
            <a:spAutoFit/>
          </a:bodyPr>
          <a:lstStyle/>
          <a:p>
            <a:r>
              <a:rPr lang="es-MX" dirty="0" smtClean="0"/>
              <a:t>Promedio dependencias municipales por entidad: 1308</a:t>
            </a:r>
            <a:endParaRPr lang="es-MX" dirty="0"/>
          </a:p>
        </p:txBody>
      </p:sp>
    </p:spTree>
    <p:extLst>
      <p:ext uri="{BB962C8B-B14F-4D97-AF65-F5344CB8AC3E}">
        <p14:creationId xmlns:p14="http://schemas.microsoft.com/office/powerpoint/2010/main" val="27704377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4437514" y="967743"/>
            <a:ext cx="7754486" cy="4574075"/>
          </a:xfrm>
          <a:prstGeom prst="rect">
            <a:avLst/>
          </a:prstGeom>
        </p:spPr>
      </p:pic>
      <p:graphicFrame>
        <p:nvGraphicFramePr>
          <p:cNvPr id="3" name="Tabla 2"/>
          <p:cNvGraphicFramePr>
            <a:graphicFrameLocks noGrp="1"/>
          </p:cNvGraphicFramePr>
          <p:nvPr>
            <p:extLst>
              <p:ext uri="{D42A27DB-BD31-4B8C-83A1-F6EECF244321}">
                <p14:modId xmlns:p14="http://schemas.microsoft.com/office/powerpoint/2010/main" val="2333553572"/>
              </p:ext>
            </p:extLst>
          </p:nvPr>
        </p:nvGraphicFramePr>
        <p:xfrm>
          <a:off x="204421" y="100586"/>
          <a:ext cx="3951943" cy="6595731"/>
        </p:xfrm>
        <a:graphic>
          <a:graphicData uri="http://schemas.openxmlformats.org/drawingml/2006/table">
            <a:tbl>
              <a:tblPr>
                <a:tableStyleId>{5C22544A-7EE6-4342-B048-85BDC9FD1C3A}</a:tableStyleId>
              </a:tblPr>
              <a:tblGrid>
                <a:gridCol w="668415"/>
                <a:gridCol w="762000"/>
                <a:gridCol w="942109"/>
                <a:gridCol w="692727"/>
                <a:gridCol w="886692"/>
              </a:tblGrid>
              <a:tr h="348897">
                <a:tc>
                  <a:txBody>
                    <a:bodyPr/>
                    <a:lstStyle/>
                    <a:p>
                      <a:pPr algn="ctr" fontAlgn="t"/>
                      <a:endParaRPr lang="es-MX" sz="1200" b="1" i="0" u="none" strike="noStrike" dirty="0">
                        <a:solidFill>
                          <a:schemeClr val="accent2"/>
                        </a:solidFill>
                        <a:effectLst/>
                        <a:latin typeface="Calibri" panose="020F0502020204030204" pitchFamily="34" charset="0"/>
                      </a:endParaRPr>
                    </a:p>
                  </a:txBody>
                  <a:tcPr marL="5907" marR="5907" marT="5907" marB="0"/>
                </a:tc>
                <a:tc>
                  <a:txBody>
                    <a:bodyPr/>
                    <a:lstStyle/>
                    <a:p>
                      <a:pPr algn="ctr" fontAlgn="ctr"/>
                      <a:r>
                        <a:rPr lang="es-MX" sz="1200" b="1" u="none" strike="noStrike" dirty="0">
                          <a:solidFill>
                            <a:schemeClr val="accent2"/>
                          </a:solidFill>
                          <a:effectLst/>
                        </a:rPr>
                        <a:t>Total municipios</a:t>
                      </a:r>
                      <a:endParaRPr lang="es-MX" sz="1200" b="1" i="0" u="none" strike="noStrike" dirty="0">
                        <a:solidFill>
                          <a:schemeClr val="accent2"/>
                        </a:solidFill>
                        <a:effectLst/>
                        <a:latin typeface="Calibri" panose="020F0502020204030204" pitchFamily="34" charset="0"/>
                      </a:endParaRPr>
                    </a:p>
                  </a:txBody>
                  <a:tcPr marL="5907" marR="5907" marT="5907" marB="0" anchor="ctr"/>
                </a:tc>
                <a:tc>
                  <a:txBody>
                    <a:bodyPr/>
                    <a:lstStyle/>
                    <a:p>
                      <a:pPr algn="ctr" fontAlgn="ctr"/>
                      <a:r>
                        <a:rPr lang="es-MX" sz="1200" b="1" u="none" strike="noStrike" dirty="0">
                          <a:solidFill>
                            <a:schemeClr val="accent2"/>
                          </a:solidFill>
                          <a:effectLst/>
                        </a:rPr>
                        <a:t>Total </a:t>
                      </a:r>
                      <a:r>
                        <a:rPr lang="es-MX" sz="1200" b="1" u="none" strike="noStrike" dirty="0" err="1">
                          <a:solidFill>
                            <a:schemeClr val="accent2"/>
                          </a:solidFill>
                          <a:effectLst/>
                        </a:rPr>
                        <a:t>mun</a:t>
                      </a:r>
                      <a:r>
                        <a:rPr lang="es-MX" sz="1200" b="1" u="none" strike="noStrike" dirty="0">
                          <a:solidFill>
                            <a:schemeClr val="accent2"/>
                          </a:solidFill>
                          <a:effectLst/>
                        </a:rPr>
                        <a:t>  &gt;70mil </a:t>
                      </a:r>
                      <a:r>
                        <a:rPr lang="es-MX" sz="1200" b="1" u="none" strike="noStrike" dirty="0" err="1">
                          <a:solidFill>
                            <a:schemeClr val="accent2"/>
                          </a:solidFill>
                          <a:effectLst/>
                        </a:rPr>
                        <a:t>hab</a:t>
                      </a:r>
                      <a:endParaRPr lang="es-MX" sz="1200" b="1" i="0" u="none" strike="noStrike" dirty="0">
                        <a:solidFill>
                          <a:schemeClr val="accent2"/>
                        </a:solidFill>
                        <a:effectLst/>
                        <a:latin typeface="Calibri" panose="020F0502020204030204" pitchFamily="34" charset="0"/>
                      </a:endParaRPr>
                    </a:p>
                  </a:txBody>
                  <a:tcPr marL="5907" marR="5907" marT="5907" marB="0" anchor="ctr"/>
                </a:tc>
                <a:tc>
                  <a:txBody>
                    <a:bodyPr/>
                    <a:lstStyle/>
                    <a:p>
                      <a:pPr algn="ctr" fontAlgn="ctr"/>
                      <a:r>
                        <a:rPr lang="es-MX" sz="1200" b="1" u="none" strike="noStrike" dirty="0">
                          <a:solidFill>
                            <a:schemeClr val="accent2"/>
                          </a:solidFill>
                          <a:effectLst/>
                        </a:rPr>
                        <a:t>%</a:t>
                      </a:r>
                      <a:r>
                        <a:rPr lang="es-MX" sz="1200" b="1" u="none" strike="noStrike" dirty="0" err="1">
                          <a:solidFill>
                            <a:schemeClr val="accent2"/>
                          </a:solidFill>
                          <a:effectLst/>
                        </a:rPr>
                        <a:t>mun</a:t>
                      </a:r>
                      <a:r>
                        <a:rPr lang="es-MX" sz="1200" b="1" u="none" strike="noStrike" dirty="0">
                          <a:solidFill>
                            <a:schemeClr val="accent2"/>
                          </a:solidFill>
                          <a:effectLst/>
                        </a:rPr>
                        <a:t>  &gt;70mil </a:t>
                      </a:r>
                      <a:r>
                        <a:rPr lang="es-MX" sz="1200" b="1" u="none" strike="noStrike" dirty="0" err="1">
                          <a:solidFill>
                            <a:schemeClr val="accent2"/>
                          </a:solidFill>
                          <a:effectLst/>
                        </a:rPr>
                        <a:t>hab</a:t>
                      </a:r>
                      <a:endParaRPr lang="es-MX" sz="1200" b="1" i="0" u="none" strike="noStrike" dirty="0">
                        <a:solidFill>
                          <a:schemeClr val="accent2"/>
                        </a:solidFill>
                        <a:effectLst/>
                        <a:latin typeface="Calibri" panose="020F0502020204030204" pitchFamily="34" charset="0"/>
                      </a:endParaRPr>
                    </a:p>
                  </a:txBody>
                  <a:tcPr marL="5907" marR="5907" marT="5907" marB="0" anchor="ctr"/>
                </a:tc>
                <a:tc>
                  <a:txBody>
                    <a:bodyPr/>
                    <a:lstStyle/>
                    <a:p>
                      <a:pPr algn="ctr" fontAlgn="b"/>
                      <a:r>
                        <a:rPr lang="es-MX" sz="1200" b="1" u="none" strike="noStrike" dirty="0">
                          <a:solidFill>
                            <a:schemeClr val="accent2"/>
                          </a:solidFill>
                          <a:effectLst/>
                        </a:rPr>
                        <a:t>%</a:t>
                      </a:r>
                      <a:r>
                        <a:rPr lang="es-MX" sz="1200" b="1" u="none" strike="noStrike" dirty="0" err="1">
                          <a:solidFill>
                            <a:schemeClr val="accent2"/>
                          </a:solidFill>
                          <a:effectLst/>
                        </a:rPr>
                        <a:t>mun</a:t>
                      </a:r>
                      <a:r>
                        <a:rPr lang="es-MX" sz="1200" b="1" u="none" strike="noStrike" dirty="0">
                          <a:solidFill>
                            <a:schemeClr val="accent2"/>
                          </a:solidFill>
                          <a:effectLst/>
                        </a:rPr>
                        <a:t> &lt;70mil </a:t>
                      </a:r>
                      <a:r>
                        <a:rPr lang="es-MX" sz="1200" b="1" u="none" strike="noStrike" dirty="0" err="1">
                          <a:solidFill>
                            <a:schemeClr val="accent2"/>
                          </a:solidFill>
                          <a:effectLst/>
                        </a:rPr>
                        <a:t>hab</a:t>
                      </a:r>
                      <a:endParaRPr lang="es-MX" sz="1200" b="1" i="0" u="none" strike="noStrike" dirty="0">
                        <a:solidFill>
                          <a:schemeClr val="accent2"/>
                        </a:solidFill>
                        <a:effectLst/>
                        <a:latin typeface="Calibri" panose="020F0502020204030204" pitchFamily="34" charset="0"/>
                      </a:endParaRPr>
                    </a:p>
                  </a:txBody>
                  <a:tcPr marL="5907" marR="5907" marT="5907" marB="0" anchor="b"/>
                </a:tc>
              </a:tr>
              <a:tr h="174449">
                <a:tc>
                  <a:txBody>
                    <a:bodyPr/>
                    <a:lstStyle/>
                    <a:p>
                      <a:pPr algn="l" fontAlgn="t"/>
                      <a:r>
                        <a:rPr lang="es-MX" sz="1200" u="none" strike="noStrike" dirty="0">
                          <a:effectLst/>
                        </a:rPr>
                        <a:t>OAX</a:t>
                      </a:r>
                      <a:endParaRPr lang="es-MX" sz="1200" b="0" i="0" u="none" strike="noStrike" dirty="0">
                        <a:solidFill>
                          <a:srgbClr val="000000"/>
                        </a:solidFill>
                        <a:effectLst/>
                        <a:latin typeface="Calibri" panose="020F0502020204030204" pitchFamily="34" charset="0"/>
                      </a:endParaRPr>
                    </a:p>
                  </a:txBody>
                  <a:tcPr marL="5907" marR="5907" marT="5907" marB="0"/>
                </a:tc>
                <a:tc>
                  <a:txBody>
                    <a:bodyPr/>
                    <a:lstStyle/>
                    <a:p>
                      <a:pPr algn="r" fontAlgn="ctr"/>
                      <a:r>
                        <a:rPr lang="es-MX" sz="1200" u="none" strike="noStrike">
                          <a:effectLst/>
                        </a:rPr>
                        <a:t>570</a:t>
                      </a:r>
                      <a:endParaRPr lang="es-MX" sz="1200" b="0" i="0" u="none" strike="noStrike">
                        <a:solidFill>
                          <a:srgbClr val="000000"/>
                        </a:solidFill>
                        <a:effectLst/>
                        <a:latin typeface="Calibri" panose="020F0502020204030204" pitchFamily="34" charset="0"/>
                      </a:endParaRPr>
                    </a:p>
                  </a:txBody>
                  <a:tcPr marL="5907" marR="5907" marT="5907" marB="0" anchor="ctr"/>
                </a:tc>
                <a:tc>
                  <a:txBody>
                    <a:bodyPr/>
                    <a:lstStyle/>
                    <a:p>
                      <a:pPr algn="r" fontAlgn="ctr"/>
                      <a:r>
                        <a:rPr lang="es-MX" sz="1200" u="none" strike="noStrike">
                          <a:effectLst/>
                        </a:rPr>
                        <a:t>5</a:t>
                      </a:r>
                      <a:endParaRPr lang="es-MX" sz="1200" b="0" i="0" u="none" strike="noStrike">
                        <a:solidFill>
                          <a:srgbClr val="000000"/>
                        </a:solidFill>
                        <a:effectLst/>
                        <a:latin typeface="Calibri" panose="020F0502020204030204" pitchFamily="34" charset="0"/>
                      </a:endParaRPr>
                    </a:p>
                  </a:txBody>
                  <a:tcPr marL="5907" marR="5907" marT="5907" marB="0" anchor="ctr"/>
                </a:tc>
                <a:tc>
                  <a:txBody>
                    <a:bodyPr/>
                    <a:lstStyle/>
                    <a:p>
                      <a:pPr algn="r" fontAlgn="b"/>
                      <a:r>
                        <a:rPr lang="es-MX" sz="1200" u="none" strike="noStrike" dirty="0">
                          <a:effectLst/>
                        </a:rPr>
                        <a:t>0.9</a:t>
                      </a:r>
                      <a:endParaRPr lang="es-MX" sz="1200" b="0" i="0" u="none" strike="noStrike" dirty="0">
                        <a:solidFill>
                          <a:srgbClr val="000000"/>
                        </a:solidFill>
                        <a:effectLst/>
                        <a:latin typeface="Calibri" panose="020F0502020204030204" pitchFamily="34" charset="0"/>
                      </a:endParaRPr>
                    </a:p>
                  </a:txBody>
                  <a:tcPr marL="5907" marR="5907" marT="5907" marB="0" anchor="b"/>
                </a:tc>
                <a:tc>
                  <a:txBody>
                    <a:bodyPr/>
                    <a:lstStyle/>
                    <a:p>
                      <a:pPr algn="r" fontAlgn="b"/>
                      <a:r>
                        <a:rPr lang="es-MX" sz="1200" u="none" strike="noStrike" dirty="0">
                          <a:effectLst/>
                        </a:rPr>
                        <a:t>99.1</a:t>
                      </a:r>
                      <a:endParaRPr lang="es-MX" sz="1200" b="0" i="0" u="none" strike="noStrike" dirty="0">
                        <a:solidFill>
                          <a:srgbClr val="000000"/>
                        </a:solidFill>
                        <a:effectLst/>
                        <a:latin typeface="Calibri" panose="020F0502020204030204" pitchFamily="34" charset="0"/>
                      </a:endParaRPr>
                    </a:p>
                  </a:txBody>
                  <a:tcPr marL="5907" marR="5907" marT="5907" marB="0" anchor="b"/>
                </a:tc>
              </a:tr>
              <a:tr h="174449">
                <a:tc>
                  <a:txBody>
                    <a:bodyPr/>
                    <a:lstStyle/>
                    <a:p>
                      <a:pPr algn="l" fontAlgn="t"/>
                      <a:r>
                        <a:rPr lang="es-MX" sz="1200" u="none" strike="noStrike">
                          <a:effectLst/>
                        </a:rPr>
                        <a:t>YUC</a:t>
                      </a:r>
                      <a:endParaRPr lang="es-MX" sz="1200" b="0" i="0" u="none" strike="noStrike">
                        <a:solidFill>
                          <a:srgbClr val="000000"/>
                        </a:solidFill>
                        <a:effectLst/>
                        <a:latin typeface="Calibri" panose="020F0502020204030204" pitchFamily="34" charset="0"/>
                      </a:endParaRPr>
                    </a:p>
                  </a:txBody>
                  <a:tcPr marL="5907" marR="5907" marT="5907" marB="0"/>
                </a:tc>
                <a:tc>
                  <a:txBody>
                    <a:bodyPr/>
                    <a:lstStyle/>
                    <a:p>
                      <a:pPr algn="r" fontAlgn="ctr"/>
                      <a:r>
                        <a:rPr lang="es-MX" sz="1200" u="none" strike="noStrike">
                          <a:effectLst/>
                        </a:rPr>
                        <a:t>106</a:t>
                      </a:r>
                      <a:endParaRPr lang="es-MX" sz="1200" b="0" i="0" u="none" strike="noStrike">
                        <a:solidFill>
                          <a:srgbClr val="000000"/>
                        </a:solidFill>
                        <a:effectLst/>
                        <a:latin typeface="Calibri" panose="020F0502020204030204" pitchFamily="34" charset="0"/>
                      </a:endParaRPr>
                    </a:p>
                  </a:txBody>
                  <a:tcPr marL="5907" marR="5907" marT="5907" marB="0" anchor="ctr"/>
                </a:tc>
                <a:tc>
                  <a:txBody>
                    <a:bodyPr/>
                    <a:lstStyle/>
                    <a:p>
                      <a:pPr algn="r" fontAlgn="ctr"/>
                      <a:r>
                        <a:rPr lang="es-MX" sz="1200" u="none" strike="noStrike">
                          <a:effectLst/>
                        </a:rPr>
                        <a:t>4</a:t>
                      </a:r>
                      <a:endParaRPr lang="es-MX" sz="1200" b="0" i="0" u="none" strike="noStrike">
                        <a:solidFill>
                          <a:srgbClr val="000000"/>
                        </a:solidFill>
                        <a:effectLst/>
                        <a:latin typeface="Calibri" panose="020F0502020204030204" pitchFamily="34" charset="0"/>
                      </a:endParaRPr>
                    </a:p>
                  </a:txBody>
                  <a:tcPr marL="5907" marR="5907" marT="5907" marB="0" anchor="ctr"/>
                </a:tc>
                <a:tc>
                  <a:txBody>
                    <a:bodyPr/>
                    <a:lstStyle/>
                    <a:p>
                      <a:pPr algn="r" fontAlgn="b"/>
                      <a:r>
                        <a:rPr lang="es-MX" sz="1200" u="none" strike="noStrike">
                          <a:effectLst/>
                        </a:rPr>
                        <a:t>3.8</a:t>
                      </a:r>
                      <a:endParaRPr lang="es-MX" sz="1200" b="0" i="0" u="none" strike="noStrike">
                        <a:solidFill>
                          <a:srgbClr val="000000"/>
                        </a:solidFill>
                        <a:effectLst/>
                        <a:latin typeface="Calibri" panose="020F0502020204030204" pitchFamily="34" charset="0"/>
                      </a:endParaRPr>
                    </a:p>
                  </a:txBody>
                  <a:tcPr marL="5907" marR="5907" marT="5907" marB="0" anchor="b"/>
                </a:tc>
                <a:tc>
                  <a:txBody>
                    <a:bodyPr/>
                    <a:lstStyle/>
                    <a:p>
                      <a:pPr algn="r" fontAlgn="b"/>
                      <a:r>
                        <a:rPr lang="es-MX" sz="1200" u="none" strike="noStrike">
                          <a:effectLst/>
                        </a:rPr>
                        <a:t>96.2</a:t>
                      </a:r>
                      <a:endParaRPr lang="es-MX" sz="1200" b="0" i="0" u="none" strike="noStrike">
                        <a:solidFill>
                          <a:srgbClr val="000000"/>
                        </a:solidFill>
                        <a:effectLst/>
                        <a:latin typeface="Calibri" panose="020F0502020204030204" pitchFamily="34" charset="0"/>
                      </a:endParaRPr>
                    </a:p>
                  </a:txBody>
                  <a:tcPr marL="5907" marR="5907" marT="5907" marB="0" anchor="b"/>
                </a:tc>
              </a:tr>
              <a:tr h="174449">
                <a:tc>
                  <a:txBody>
                    <a:bodyPr/>
                    <a:lstStyle/>
                    <a:p>
                      <a:pPr algn="l" fontAlgn="t"/>
                      <a:r>
                        <a:rPr lang="es-MX" sz="1200" u="none" strike="noStrike" dirty="0">
                          <a:effectLst/>
                        </a:rPr>
                        <a:t>TLAX</a:t>
                      </a:r>
                      <a:endParaRPr lang="es-MX" sz="1200" b="0" i="0" u="none" strike="noStrike" dirty="0">
                        <a:solidFill>
                          <a:srgbClr val="000000"/>
                        </a:solidFill>
                        <a:effectLst/>
                        <a:latin typeface="Calibri" panose="020F0502020204030204" pitchFamily="34" charset="0"/>
                      </a:endParaRPr>
                    </a:p>
                  </a:txBody>
                  <a:tcPr marL="5907" marR="5907" marT="5907" marB="0"/>
                </a:tc>
                <a:tc>
                  <a:txBody>
                    <a:bodyPr/>
                    <a:lstStyle/>
                    <a:p>
                      <a:pPr algn="r" fontAlgn="ctr"/>
                      <a:r>
                        <a:rPr lang="es-MX" sz="1200" u="none" strike="noStrike">
                          <a:effectLst/>
                        </a:rPr>
                        <a:t>60</a:t>
                      </a:r>
                      <a:endParaRPr lang="es-MX" sz="1200" b="0" i="0" u="none" strike="noStrike">
                        <a:solidFill>
                          <a:srgbClr val="000000"/>
                        </a:solidFill>
                        <a:effectLst/>
                        <a:latin typeface="Calibri" panose="020F0502020204030204" pitchFamily="34" charset="0"/>
                      </a:endParaRPr>
                    </a:p>
                  </a:txBody>
                  <a:tcPr marL="5907" marR="5907" marT="5907" marB="0" anchor="ctr"/>
                </a:tc>
                <a:tc>
                  <a:txBody>
                    <a:bodyPr/>
                    <a:lstStyle/>
                    <a:p>
                      <a:pPr algn="r" fontAlgn="ctr"/>
                      <a:r>
                        <a:rPr lang="es-MX" sz="1200" u="none" strike="noStrike">
                          <a:effectLst/>
                        </a:rPr>
                        <a:t>3</a:t>
                      </a:r>
                      <a:endParaRPr lang="es-MX" sz="1200" b="0" i="0" u="none" strike="noStrike">
                        <a:solidFill>
                          <a:srgbClr val="000000"/>
                        </a:solidFill>
                        <a:effectLst/>
                        <a:latin typeface="Calibri" panose="020F0502020204030204" pitchFamily="34" charset="0"/>
                      </a:endParaRPr>
                    </a:p>
                  </a:txBody>
                  <a:tcPr marL="5907" marR="5907" marT="5907" marB="0" anchor="ctr"/>
                </a:tc>
                <a:tc>
                  <a:txBody>
                    <a:bodyPr/>
                    <a:lstStyle/>
                    <a:p>
                      <a:pPr algn="r" fontAlgn="b"/>
                      <a:r>
                        <a:rPr lang="es-MX" sz="1200" u="none" strike="noStrike">
                          <a:effectLst/>
                        </a:rPr>
                        <a:t>5.0</a:t>
                      </a:r>
                      <a:endParaRPr lang="es-MX" sz="1200" b="0" i="0" u="none" strike="noStrike">
                        <a:solidFill>
                          <a:srgbClr val="000000"/>
                        </a:solidFill>
                        <a:effectLst/>
                        <a:latin typeface="Calibri" panose="020F0502020204030204" pitchFamily="34" charset="0"/>
                      </a:endParaRPr>
                    </a:p>
                  </a:txBody>
                  <a:tcPr marL="5907" marR="5907" marT="5907" marB="0" anchor="b"/>
                </a:tc>
                <a:tc>
                  <a:txBody>
                    <a:bodyPr/>
                    <a:lstStyle/>
                    <a:p>
                      <a:pPr algn="r" fontAlgn="b"/>
                      <a:r>
                        <a:rPr lang="es-MX" sz="1200" u="none" strike="noStrike">
                          <a:effectLst/>
                        </a:rPr>
                        <a:t>95.0</a:t>
                      </a:r>
                      <a:endParaRPr lang="es-MX" sz="1200" b="0" i="0" u="none" strike="noStrike">
                        <a:solidFill>
                          <a:srgbClr val="000000"/>
                        </a:solidFill>
                        <a:effectLst/>
                        <a:latin typeface="Calibri" panose="020F0502020204030204" pitchFamily="34" charset="0"/>
                      </a:endParaRPr>
                    </a:p>
                  </a:txBody>
                  <a:tcPr marL="5907" marR="5907" marT="5907" marB="0" anchor="b"/>
                </a:tc>
              </a:tr>
              <a:tr h="174449">
                <a:tc>
                  <a:txBody>
                    <a:bodyPr/>
                    <a:lstStyle/>
                    <a:p>
                      <a:pPr algn="l" fontAlgn="t"/>
                      <a:r>
                        <a:rPr lang="es-MX" sz="1200" u="none" strike="noStrike">
                          <a:effectLst/>
                        </a:rPr>
                        <a:t>ZAC</a:t>
                      </a:r>
                      <a:endParaRPr lang="es-MX" sz="1200" b="0" i="0" u="none" strike="noStrike">
                        <a:solidFill>
                          <a:srgbClr val="000000"/>
                        </a:solidFill>
                        <a:effectLst/>
                        <a:latin typeface="Calibri" panose="020F0502020204030204" pitchFamily="34" charset="0"/>
                      </a:endParaRPr>
                    </a:p>
                  </a:txBody>
                  <a:tcPr marL="5907" marR="5907" marT="5907" marB="0"/>
                </a:tc>
                <a:tc>
                  <a:txBody>
                    <a:bodyPr/>
                    <a:lstStyle/>
                    <a:p>
                      <a:pPr algn="r" fontAlgn="ctr"/>
                      <a:r>
                        <a:rPr lang="es-MX" sz="1200" u="none" strike="noStrike" dirty="0">
                          <a:effectLst/>
                        </a:rPr>
                        <a:t>58</a:t>
                      </a:r>
                      <a:endParaRPr lang="es-MX" sz="1200" b="0" i="0" u="none" strike="noStrike" dirty="0">
                        <a:solidFill>
                          <a:srgbClr val="000000"/>
                        </a:solidFill>
                        <a:effectLst/>
                        <a:latin typeface="Calibri" panose="020F0502020204030204" pitchFamily="34" charset="0"/>
                      </a:endParaRPr>
                    </a:p>
                  </a:txBody>
                  <a:tcPr marL="5907" marR="5907" marT="5907" marB="0" anchor="ctr"/>
                </a:tc>
                <a:tc>
                  <a:txBody>
                    <a:bodyPr/>
                    <a:lstStyle/>
                    <a:p>
                      <a:pPr algn="r" fontAlgn="ctr"/>
                      <a:r>
                        <a:rPr lang="es-MX" sz="1200" u="none" strike="noStrike">
                          <a:effectLst/>
                        </a:rPr>
                        <a:t>3</a:t>
                      </a:r>
                      <a:endParaRPr lang="es-MX" sz="1200" b="0" i="0" u="none" strike="noStrike">
                        <a:solidFill>
                          <a:srgbClr val="000000"/>
                        </a:solidFill>
                        <a:effectLst/>
                        <a:latin typeface="Calibri" panose="020F0502020204030204" pitchFamily="34" charset="0"/>
                      </a:endParaRPr>
                    </a:p>
                  </a:txBody>
                  <a:tcPr marL="5907" marR="5907" marT="5907" marB="0" anchor="ctr"/>
                </a:tc>
                <a:tc>
                  <a:txBody>
                    <a:bodyPr/>
                    <a:lstStyle/>
                    <a:p>
                      <a:pPr algn="r" fontAlgn="b"/>
                      <a:r>
                        <a:rPr lang="es-MX" sz="1200" u="none" strike="noStrike">
                          <a:effectLst/>
                        </a:rPr>
                        <a:t>5.2</a:t>
                      </a:r>
                      <a:endParaRPr lang="es-MX" sz="1200" b="0" i="0" u="none" strike="noStrike">
                        <a:solidFill>
                          <a:srgbClr val="000000"/>
                        </a:solidFill>
                        <a:effectLst/>
                        <a:latin typeface="Calibri" panose="020F0502020204030204" pitchFamily="34" charset="0"/>
                      </a:endParaRPr>
                    </a:p>
                  </a:txBody>
                  <a:tcPr marL="5907" marR="5907" marT="5907" marB="0" anchor="b"/>
                </a:tc>
                <a:tc>
                  <a:txBody>
                    <a:bodyPr/>
                    <a:lstStyle/>
                    <a:p>
                      <a:pPr algn="r" fontAlgn="b"/>
                      <a:r>
                        <a:rPr lang="es-MX" sz="1200" u="none" strike="noStrike">
                          <a:effectLst/>
                        </a:rPr>
                        <a:t>94.8</a:t>
                      </a:r>
                      <a:endParaRPr lang="es-MX" sz="1200" b="0" i="0" u="none" strike="noStrike">
                        <a:solidFill>
                          <a:srgbClr val="000000"/>
                        </a:solidFill>
                        <a:effectLst/>
                        <a:latin typeface="Calibri" panose="020F0502020204030204" pitchFamily="34" charset="0"/>
                      </a:endParaRPr>
                    </a:p>
                  </a:txBody>
                  <a:tcPr marL="5907" marR="5907" marT="5907" marB="0" anchor="b"/>
                </a:tc>
              </a:tr>
              <a:tr h="174449">
                <a:tc>
                  <a:txBody>
                    <a:bodyPr/>
                    <a:lstStyle/>
                    <a:p>
                      <a:pPr algn="l" fontAlgn="t"/>
                      <a:r>
                        <a:rPr lang="es-MX" sz="1200" u="none" strike="noStrike">
                          <a:effectLst/>
                        </a:rPr>
                        <a:t>PUE</a:t>
                      </a:r>
                      <a:endParaRPr lang="es-MX" sz="1200" b="0" i="0" u="none" strike="noStrike">
                        <a:solidFill>
                          <a:srgbClr val="000000"/>
                        </a:solidFill>
                        <a:effectLst/>
                        <a:latin typeface="Calibri" panose="020F0502020204030204" pitchFamily="34" charset="0"/>
                      </a:endParaRPr>
                    </a:p>
                  </a:txBody>
                  <a:tcPr marL="5907" marR="5907" marT="5907" marB="0"/>
                </a:tc>
                <a:tc>
                  <a:txBody>
                    <a:bodyPr/>
                    <a:lstStyle/>
                    <a:p>
                      <a:pPr algn="r" fontAlgn="ctr"/>
                      <a:r>
                        <a:rPr lang="es-MX" sz="1200" u="none" strike="noStrike" dirty="0">
                          <a:effectLst/>
                        </a:rPr>
                        <a:t>217</a:t>
                      </a:r>
                      <a:endParaRPr lang="es-MX" sz="1200" b="0" i="0" u="none" strike="noStrike" dirty="0">
                        <a:solidFill>
                          <a:srgbClr val="000000"/>
                        </a:solidFill>
                        <a:effectLst/>
                        <a:latin typeface="Calibri" panose="020F0502020204030204" pitchFamily="34" charset="0"/>
                      </a:endParaRPr>
                    </a:p>
                  </a:txBody>
                  <a:tcPr marL="5907" marR="5907" marT="5907" marB="0" anchor="ctr"/>
                </a:tc>
                <a:tc>
                  <a:txBody>
                    <a:bodyPr/>
                    <a:lstStyle/>
                    <a:p>
                      <a:pPr algn="r" fontAlgn="ctr"/>
                      <a:r>
                        <a:rPr lang="es-MX" sz="1200" u="none" strike="noStrike">
                          <a:effectLst/>
                        </a:rPr>
                        <a:t>15</a:t>
                      </a:r>
                      <a:endParaRPr lang="es-MX" sz="1200" b="0" i="0" u="none" strike="noStrike">
                        <a:solidFill>
                          <a:srgbClr val="000000"/>
                        </a:solidFill>
                        <a:effectLst/>
                        <a:latin typeface="Calibri" panose="020F0502020204030204" pitchFamily="34" charset="0"/>
                      </a:endParaRPr>
                    </a:p>
                  </a:txBody>
                  <a:tcPr marL="5907" marR="5907" marT="5907" marB="0" anchor="ctr"/>
                </a:tc>
                <a:tc>
                  <a:txBody>
                    <a:bodyPr/>
                    <a:lstStyle/>
                    <a:p>
                      <a:pPr algn="r" fontAlgn="b"/>
                      <a:r>
                        <a:rPr lang="es-MX" sz="1200" u="none" strike="noStrike">
                          <a:effectLst/>
                        </a:rPr>
                        <a:t>6.9</a:t>
                      </a:r>
                      <a:endParaRPr lang="es-MX" sz="1200" b="0" i="0" u="none" strike="noStrike">
                        <a:solidFill>
                          <a:srgbClr val="000000"/>
                        </a:solidFill>
                        <a:effectLst/>
                        <a:latin typeface="Calibri" panose="020F0502020204030204" pitchFamily="34" charset="0"/>
                      </a:endParaRPr>
                    </a:p>
                  </a:txBody>
                  <a:tcPr marL="5907" marR="5907" marT="5907" marB="0" anchor="b"/>
                </a:tc>
                <a:tc>
                  <a:txBody>
                    <a:bodyPr/>
                    <a:lstStyle/>
                    <a:p>
                      <a:pPr algn="r" fontAlgn="b"/>
                      <a:r>
                        <a:rPr lang="es-MX" sz="1200" u="none" strike="noStrike">
                          <a:effectLst/>
                        </a:rPr>
                        <a:t>93.1</a:t>
                      </a:r>
                      <a:endParaRPr lang="es-MX" sz="1200" b="0" i="0" u="none" strike="noStrike">
                        <a:solidFill>
                          <a:srgbClr val="000000"/>
                        </a:solidFill>
                        <a:effectLst/>
                        <a:latin typeface="Calibri" panose="020F0502020204030204" pitchFamily="34" charset="0"/>
                      </a:endParaRPr>
                    </a:p>
                  </a:txBody>
                  <a:tcPr marL="5907" marR="5907" marT="5907" marB="0" anchor="b"/>
                </a:tc>
              </a:tr>
              <a:tr h="174449">
                <a:tc>
                  <a:txBody>
                    <a:bodyPr/>
                    <a:lstStyle/>
                    <a:p>
                      <a:pPr algn="l" fontAlgn="t"/>
                      <a:r>
                        <a:rPr lang="es-MX" sz="1200" u="none" strike="noStrike">
                          <a:effectLst/>
                        </a:rPr>
                        <a:t>CHH</a:t>
                      </a:r>
                      <a:endParaRPr lang="es-MX" sz="1200" b="0" i="0" u="none" strike="noStrike">
                        <a:solidFill>
                          <a:srgbClr val="000000"/>
                        </a:solidFill>
                        <a:effectLst/>
                        <a:latin typeface="Calibri" panose="020F0502020204030204" pitchFamily="34" charset="0"/>
                      </a:endParaRPr>
                    </a:p>
                  </a:txBody>
                  <a:tcPr marL="5907" marR="5907" marT="5907" marB="0"/>
                </a:tc>
                <a:tc>
                  <a:txBody>
                    <a:bodyPr/>
                    <a:lstStyle/>
                    <a:p>
                      <a:pPr algn="r" fontAlgn="ctr"/>
                      <a:r>
                        <a:rPr lang="es-MX" sz="1200" u="none" strike="noStrike" dirty="0">
                          <a:effectLst/>
                        </a:rPr>
                        <a:t>67</a:t>
                      </a:r>
                      <a:endParaRPr lang="es-MX" sz="1200" b="0" i="0" u="none" strike="noStrike" dirty="0">
                        <a:solidFill>
                          <a:srgbClr val="000000"/>
                        </a:solidFill>
                        <a:effectLst/>
                        <a:latin typeface="Calibri" panose="020F0502020204030204" pitchFamily="34" charset="0"/>
                      </a:endParaRPr>
                    </a:p>
                  </a:txBody>
                  <a:tcPr marL="5907" marR="5907" marT="5907" marB="0" anchor="ctr"/>
                </a:tc>
                <a:tc>
                  <a:txBody>
                    <a:bodyPr/>
                    <a:lstStyle/>
                    <a:p>
                      <a:pPr algn="r" fontAlgn="ctr"/>
                      <a:r>
                        <a:rPr lang="es-MX" sz="1200" u="none" strike="noStrike">
                          <a:effectLst/>
                        </a:rPr>
                        <a:t>5</a:t>
                      </a:r>
                      <a:endParaRPr lang="es-MX" sz="1200" b="0" i="0" u="none" strike="noStrike">
                        <a:solidFill>
                          <a:srgbClr val="000000"/>
                        </a:solidFill>
                        <a:effectLst/>
                        <a:latin typeface="Calibri" panose="020F0502020204030204" pitchFamily="34" charset="0"/>
                      </a:endParaRPr>
                    </a:p>
                  </a:txBody>
                  <a:tcPr marL="5907" marR="5907" marT="5907" marB="0" anchor="ctr"/>
                </a:tc>
                <a:tc>
                  <a:txBody>
                    <a:bodyPr/>
                    <a:lstStyle/>
                    <a:p>
                      <a:pPr algn="r" fontAlgn="b"/>
                      <a:r>
                        <a:rPr lang="es-MX" sz="1200" u="none" strike="noStrike">
                          <a:effectLst/>
                        </a:rPr>
                        <a:t>7.5</a:t>
                      </a:r>
                      <a:endParaRPr lang="es-MX" sz="1200" b="0" i="0" u="none" strike="noStrike">
                        <a:solidFill>
                          <a:srgbClr val="000000"/>
                        </a:solidFill>
                        <a:effectLst/>
                        <a:latin typeface="Calibri" panose="020F0502020204030204" pitchFamily="34" charset="0"/>
                      </a:endParaRPr>
                    </a:p>
                  </a:txBody>
                  <a:tcPr marL="5907" marR="5907" marT="5907" marB="0" anchor="b"/>
                </a:tc>
                <a:tc>
                  <a:txBody>
                    <a:bodyPr/>
                    <a:lstStyle/>
                    <a:p>
                      <a:pPr algn="r" fontAlgn="b"/>
                      <a:r>
                        <a:rPr lang="es-MX" sz="1200" u="none" strike="noStrike">
                          <a:effectLst/>
                        </a:rPr>
                        <a:t>92.5</a:t>
                      </a:r>
                      <a:endParaRPr lang="es-MX" sz="1200" b="0" i="0" u="none" strike="noStrike">
                        <a:solidFill>
                          <a:srgbClr val="000000"/>
                        </a:solidFill>
                        <a:effectLst/>
                        <a:latin typeface="Calibri" panose="020F0502020204030204" pitchFamily="34" charset="0"/>
                      </a:endParaRPr>
                    </a:p>
                  </a:txBody>
                  <a:tcPr marL="5907" marR="5907" marT="5907" marB="0" anchor="b"/>
                </a:tc>
              </a:tr>
              <a:tr h="174449">
                <a:tc>
                  <a:txBody>
                    <a:bodyPr/>
                    <a:lstStyle/>
                    <a:p>
                      <a:pPr algn="l" fontAlgn="t"/>
                      <a:r>
                        <a:rPr lang="es-MX" sz="1200" u="none" strike="noStrike">
                          <a:effectLst/>
                        </a:rPr>
                        <a:t>DGO</a:t>
                      </a:r>
                      <a:endParaRPr lang="es-MX" sz="1200" b="0" i="0" u="none" strike="noStrike">
                        <a:solidFill>
                          <a:srgbClr val="000000"/>
                        </a:solidFill>
                        <a:effectLst/>
                        <a:latin typeface="Calibri" panose="020F0502020204030204" pitchFamily="34" charset="0"/>
                      </a:endParaRPr>
                    </a:p>
                  </a:txBody>
                  <a:tcPr marL="5907" marR="5907" marT="5907" marB="0"/>
                </a:tc>
                <a:tc>
                  <a:txBody>
                    <a:bodyPr/>
                    <a:lstStyle/>
                    <a:p>
                      <a:pPr algn="r" fontAlgn="ctr"/>
                      <a:r>
                        <a:rPr lang="es-MX" sz="1200" u="none" strike="noStrike" dirty="0">
                          <a:effectLst/>
                        </a:rPr>
                        <a:t>39</a:t>
                      </a:r>
                      <a:endParaRPr lang="es-MX" sz="1200" b="0" i="0" u="none" strike="noStrike" dirty="0">
                        <a:solidFill>
                          <a:srgbClr val="000000"/>
                        </a:solidFill>
                        <a:effectLst/>
                        <a:latin typeface="Calibri" panose="020F0502020204030204" pitchFamily="34" charset="0"/>
                      </a:endParaRPr>
                    </a:p>
                  </a:txBody>
                  <a:tcPr marL="5907" marR="5907" marT="5907" marB="0" anchor="ctr"/>
                </a:tc>
                <a:tc>
                  <a:txBody>
                    <a:bodyPr/>
                    <a:lstStyle/>
                    <a:p>
                      <a:pPr algn="r" fontAlgn="ctr"/>
                      <a:r>
                        <a:rPr lang="es-MX" sz="1200" u="none" strike="noStrike">
                          <a:effectLst/>
                        </a:rPr>
                        <a:t>3</a:t>
                      </a:r>
                      <a:endParaRPr lang="es-MX" sz="1200" b="0" i="0" u="none" strike="noStrike">
                        <a:solidFill>
                          <a:srgbClr val="000000"/>
                        </a:solidFill>
                        <a:effectLst/>
                        <a:latin typeface="Calibri" panose="020F0502020204030204" pitchFamily="34" charset="0"/>
                      </a:endParaRPr>
                    </a:p>
                  </a:txBody>
                  <a:tcPr marL="5907" marR="5907" marT="5907" marB="0" anchor="ctr"/>
                </a:tc>
                <a:tc>
                  <a:txBody>
                    <a:bodyPr/>
                    <a:lstStyle/>
                    <a:p>
                      <a:pPr algn="r" fontAlgn="b"/>
                      <a:r>
                        <a:rPr lang="es-MX" sz="1200" u="none" strike="noStrike">
                          <a:effectLst/>
                        </a:rPr>
                        <a:t>7.7</a:t>
                      </a:r>
                      <a:endParaRPr lang="es-MX" sz="1200" b="0" i="0" u="none" strike="noStrike">
                        <a:solidFill>
                          <a:srgbClr val="000000"/>
                        </a:solidFill>
                        <a:effectLst/>
                        <a:latin typeface="Calibri" panose="020F0502020204030204" pitchFamily="34" charset="0"/>
                      </a:endParaRPr>
                    </a:p>
                  </a:txBody>
                  <a:tcPr marL="5907" marR="5907" marT="5907" marB="0" anchor="b"/>
                </a:tc>
                <a:tc>
                  <a:txBody>
                    <a:bodyPr/>
                    <a:lstStyle/>
                    <a:p>
                      <a:pPr algn="r" fontAlgn="b"/>
                      <a:r>
                        <a:rPr lang="es-MX" sz="1200" u="none" strike="noStrike">
                          <a:effectLst/>
                        </a:rPr>
                        <a:t>92.3</a:t>
                      </a:r>
                      <a:endParaRPr lang="es-MX" sz="1200" b="0" i="0" u="none" strike="noStrike">
                        <a:solidFill>
                          <a:srgbClr val="000000"/>
                        </a:solidFill>
                        <a:effectLst/>
                        <a:latin typeface="Calibri" panose="020F0502020204030204" pitchFamily="34" charset="0"/>
                      </a:endParaRPr>
                    </a:p>
                  </a:txBody>
                  <a:tcPr marL="5907" marR="5907" marT="5907" marB="0" anchor="b"/>
                </a:tc>
              </a:tr>
              <a:tr h="174449">
                <a:tc>
                  <a:txBody>
                    <a:bodyPr/>
                    <a:lstStyle/>
                    <a:p>
                      <a:pPr algn="l" fontAlgn="t"/>
                      <a:r>
                        <a:rPr lang="es-MX" sz="1200" u="none" strike="noStrike">
                          <a:effectLst/>
                        </a:rPr>
                        <a:t>HGO</a:t>
                      </a:r>
                      <a:endParaRPr lang="es-MX" sz="1200" b="0" i="0" u="none" strike="noStrike">
                        <a:solidFill>
                          <a:srgbClr val="000000"/>
                        </a:solidFill>
                        <a:effectLst/>
                        <a:latin typeface="Calibri" panose="020F0502020204030204" pitchFamily="34" charset="0"/>
                      </a:endParaRPr>
                    </a:p>
                  </a:txBody>
                  <a:tcPr marL="5907" marR="5907" marT="5907" marB="0"/>
                </a:tc>
                <a:tc>
                  <a:txBody>
                    <a:bodyPr/>
                    <a:lstStyle/>
                    <a:p>
                      <a:pPr algn="r" fontAlgn="ctr"/>
                      <a:r>
                        <a:rPr lang="es-MX" sz="1200" u="none" strike="noStrike" dirty="0">
                          <a:effectLst/>
                        </a:rPr>
                        <a:t>84</a:t>
                      </a:r>
                      <a:endParaRPr lang="es-MX" sz="1200" b="0" i="0" u="none" strike="noStrike" dirty="0">
                        <a:solidFill>
                          <a:srgbClr val="000000"/>
                        </a:solidFill>
                        <a:effectLst/>
                        <a:latin typeface="Calibri" panose="020F0502020204030204" pitchFamily="34" charset="0"/>
                      </a:endParaRPr>
                    </a:p>
                  </a:txBody>
                  <a:tcPr marL="5907" marR="5907" marT="5907" marB="0" anchor="ctr"/>
                </a:tc>
                <a:tc>
                  <a:txBody>
                    <a:bodyPr/>
                    <a:lstStyle/>
                    <a:p>
                      <a:pPr algn="r" fontAlgn="ctr"/>
                      <a:r>
                        <a:rPr lang="es-MX" sz="1200" u="none" strike="noStrike" dirty="0">
                          <a:effectLst/>
                        </a:rPr>
                        <a:t>8</a:t>
                      </a:r>
                      <a:endParaRPr lang="es-MX" sz="1200" b="0" i="0" u="none" strike="noStrike" dirty="0">
                        <a:solidFill>
                          <a:srgbClr val="000000"/>
                        </a:solidFill>
                        <a:effectLst/>
                        <a:latin typeface="Calibri" panose="020F0502020204030204" pitchFamily="34" charset="0"/>
                      </a:endParaRPr>
                    </a:p>
                  </a:txBody>
                  <a:tcPr marL="5907" marR="5907" marT="5907" marB="0" anchor="ctr"/>
                </a:tc>
                <a:tc>
                  <a:txBody>
                    <a:bodyPr/>
                    <a:lstStyle/>
                    <a:p>
                      <a:pPr algn="r" fontAlgn="b"/>
                      <a:r>
                        <a:rPr lang="es-MX" sz="1200" u="none" strike="noStrike">
                          <a:effectLst/>
                        </a:rPr>
                        <a:t>9.5</a:t>
                      </a:r>
                      <a:endParaRPr lang="es-MX" sz="1200" b="0" i="0" u="none" strike="noStrike">
                        <a:solidFill>
                          <a:srgbClr val="000000"/>
                        </a:solidFill>
                        <a:effectLst/>
                        <a:latin typeface="Calibri" panose="020F0502020204030204" pitchFamily="34" charset="0"/>
                      </a:endParaRPr>
                    </a:p>
                  </a:txBody>
                  <a:tcPr marL="5907" marR="5907" marT="5907" marB="0" anchor="b"/>
                </a:tc>
                <a:tc>
                  <a:txBody>
                    <a:bodyPr/>
                    <a:lstStyle/>
                    <a:p>
                      <a:pPr algn="r" fontAlgn="b"/>
                      <a:r>
                        <a:rPr lang="es-MX" sz="1200" u="none" strike="noStrike">
                          <a:effectLst/>
                        </a:rPr>
                        <a:t>90.5</a:t>
                      </a:r>
                      <a:endParaRPr lang="es-MX" sz="1200" b="0" i="0" u="none" strike="noStrike">
                        <a:solidFill>
                          <a:srgbClr val="000000"/>
                        </a:solidFill>
                        <a:effectLst/>
                        <a:latin typeface="Calibri" panose="020F0502020204030204" pitchFamily="34" charset="0"/>
                      </a:endParaRPr>
                    </a:p>
                  </a:txBody>
                  <a:tcPr marL="5907" marR="5907" marT="5907" marB="0" anchor="b"/>
                </a:tc>
              </a:tr>
              <a:tr h="174449">
                <a:tc>
                  <a:txBody>
                    <a:bodyPr/>
                    <a:lstStyle/>
                    <a:p>
                      <a:pPr algn="l" fontAlgn="t"/>
                      <a:r>
                        <a:rPr lang="es-MX" sz="1200" u="none" strike="noStrike">
                          <a:effectLst/>
                        </a:rPr>
                        <a:t>JAL</a:t>
                      </a:r>
                      <a:endParaRPr lang="es-MX" sz="1200" b="0" i="0" u="none" strike="noStrike">
                        <a:solidFill>
                          <a:srgbClr val="000000"/>
                        </a:solidFill>
                        <a:effectLst/>
                        <a:latin typeface="Calibri" panose="020F0502020204030204" pitchFamily="34" charset="0"/>
                      </a:endParaRPr>
                    </a:p>
                  </a:txBody>
                  <a:tcPr marL="5907" marR="5907" marT="5907" marB="0"/>
                </a:tc>
                <a:tc>
                  <a:txBody>
                    <a:bodyPr/>
                    <a:lstStyle/>
                    <a:p>
                      <a:pPr algn="r" fontAlgn="ctr"/>
                      <a:r>
                        <a:rPr lang="es-MX" sz="1200" u="none" strike="noStrike">
                          <a:effectLst/>
                        </a:rPr>
                        <a:t>125</a:t>
                      </a:r>
                      <a:endParaRPr lang="es-MX" sz="1200" b="0" i="0" u="none" strike="noStrike">
                        <a:solidFill>
                          <a:srgbClr val="000000"/>
                        </a:solidFill>
                        <a:effectLst/>
                        <a:latin typeface="Calibri" panose="020F0502020204030204" pitchFamily="34" charset="0"/>
                      </a:endParaRPr>
                    </a:p>
                  </a:txBody>
                  <a:tcPr marL="5907" marR="5907" marT="5907" marB="0" anchor="ctr"/>
                </a:tc>
                <a:tc>
                  <a:txBody>
                    <a:bodyPr/>
                    <a:lstStyle/>
                    <a:p>
                      <a:pPr algn="r" fontAlgn="ctr"/>
                      <a:r>
                        <a:rPr lang="es-MX" sz="1200" u="none" strike="noStrike" dirty="0">
                          <a:effectLst/>
                        </a:rPr>
                        <a:t>12</a:t>
                      </a:r>
                      <a:endParaRPr lang="es-MX" sz="1200" b="0" i="0" u="none" strike="noStrike" dirty="0">
                        <a:solidFill>
                          <a:srgbClr val="000000"/>
                        </a:solidFill>
                        <a:effectLst/>
                        <a:latin typeface="Calibri" panose="020F0502020204030204" pitchFamily="34" charset="0"/>
                      </a:endParaRPr>
                    </a:p>
                  </a:txBody>
                  <a:tcPr marL="5907" marR="5907" marT="5907" marB="0" anchor="ctr"/>
                </a:tc>
                <a:tc>
                  <a:txBody>
                    <a:bodyPr/>
                    <a:lstStyle/>
                    <a:p>
                      <a:pPr algn="r" fontAlgn="b"/>
                      <a:r>
                        <a:rPr lang="es-MX" sz="1200" u="none" strike="noStrike">
                          <a:effectLst/>
                        </a:rPr>
                        <a:t>9.6</a:t>
                      </a:r>
                      <a:endParaRPr lang="es-MX" sz="1200" b="0" i="0" u="none" strike="noStrike">
                        <a:solidFill>
                          <a:srgbClr val="000000"/>
                        </a:solidFill>
                        <a:effectLst/>
                        <a:latin typeface="Calibri" panose="020F0502020204030204" pitchFamily="34" charset="0"/>
                      </a:endParaRPr>
                    </a:p>
                  </a:txBody>
                  <a:tcPr marL="5907" marR="5907" marT="5907" marB="0" anchor="b"/>
                </a:tc>
                <a:tc>
                  <a:txBody>
                    <a:bodyPr/>
                    <a:lstStyle/>
                    <a:p>
                      <a:pPr algn="r" fontAlgn="b"/>
                      <a:r>
                        <a:rPr lang="es-MX" sz="1200" u="none" strike="noStrike">
                          <a:effectLst/>
                        </a:rPr>
                        <a:t>90.4</a:t>
                      </a:r>
                      <a:endParaRPr lang="es-MX" sz="1200" b="0" i="0" u="none" strike="noStrike">
                        <a:solidFill>
                          <a:srgbClr val="000000"/>
                        </a:solidFill>
                        <a:effectLst/>
                        <a:latin typeface="Calibri" panose="020F0502020204030204" pitchFamily="34" charset="0"/>
                      </a:endParaRPr>
                    </a:p>
                  </a:txBody>
                  <a:tcPr marL="5907" marR="5907" marT="5907" marB="0" anchor="b"/>
                </a:tc>
              </a:tr>
              <a:tr h="174449">
                <a:tc>
                  <a:txBody>
                    <a:bodyPr/>
                    <a:lstStyle/>
                    <a:p>
                      <a:pPr algn="l" fontAlgn="t"/>
                      <a:r>
                        <a:rPr lang="es-MX" sz="1200" u="none" strike="noStrike">
                          <a:effectLst/>
                        </a:rPr>
                        <a:t>GRO</a:t>
                      </a:r>
                      <a:endParaRPr lang="es-MX" sz="1200" b="0" i="0" u="none" strike="noStrike">
                        <a:solidFill>
                          <a:srgbClr val="000000"/>
                        </a:solidFill>
                        <a:effectLst/>
                        <a:latin typeface="Calibri" panose="020F0502020204030204" pitchFamily="34" charset="0"/>
                      </a:endParaRPr>
                    </a:p>
                  </a:txBody>
                  <a:tcPr marL="5907" marR="5907" marT="5907" marB="0"/>
                </a:tc>
                <a:tc>
                  <a:txBody>
                    <a:bodyPr/>
                    <a:lstStyle/>
                    <a:p>
                      <a:pPr algn="r" fontAlgn="ctr"/>
                      <a:r>
                        <a:rPr lang="es-MX" sz="1200" u="none" strike="noStrike">
                          <a:effectLst/>
                        </a:rPr>
                        <a:t>81</a:t>
                      </a:r>
                      <a:endParaRPr lang="es-MX" sz="1200" b="0" i="0" u="none" strike="noStrike">
                        <a:solidFill>
                          <a:srgbClr val="000000"/>
                        </a:solidFill>
                        <a:effectLst/>
                        <a:latin typeface="Calibri" panose="020F0502020204030204" pitchFamily="34" charset="0"/>
                      </a:endParaRPr>
                    </a:p>
                  </a:txBody>
                  <a:tcPr marL="5907" marR="5907" marT="5907" marB="0" anchor="ctr"/>
                </a:tc>
                <a:tc>
                  <a:txBody>
                    <a:bodyPr/>
                    <a:lstStyle/>
                    <a:p>
                      <a:pPr algn="r" fontAlgn="ctr"/>
                      <a:r>
                        <a:rPr lang="es-MX" sz="1200" u="none" strike="noStrike" dirty="0">
                          <a:effectLst/>
                        </a:rPr>
                        <a:t>8</a:t>
                      </a:r>
                      <a:endParaRPr lang="es-MX" sz="1200" b="0" i="0" u="none" strike="noStrike" dirty="0">
                        <a:solidFill>
                          <a:srgbClr val="000000"/>
                        </a:solidFill>
                        <a:effectLst/>
                        <a:latin typeface="Calibri" panose="020F0502020204030204" pitchFamily="34" charset="0"/>
                      </a:endParaRPr>
                    </a:p>
                  </a:txBody>
                  <a:tcPr marL="5907" marR="5907" marT="5907" marB="0" anchor="ctr"/>
                </a:tc>
                <a:tc>
                  <a:txBody>
                    <a:bodyPr/>
                    <a:lstStyle/>
                    <a:p>
                      <a:pPr algn="r" fontAlgn="b"/>
                      <a:r>
                        <a:rPr lang="es-MX" sz="1200" u="none" strike="noStrike">
                          <a:effectLst/>
                        </a:rPr>
                        <a:t>9.9</a:t>
                      </a:r>
                      <a:endParaRPr lang="es-MX" sz="1200" b="0" i="0" u="none" strike="noStrike">
                        <a:solidFill>
                          <a:srgbClr val="000000"/>
                        </a:solidFill>
                        <a:effectLst/>
                        <a:latin typeface="Calibri" panose="020F0502020204030204" pitchFamily="34" charset="0"/>
                      </a:endParaRPr>
                    </a:p>
                  </a:txBody>
                  <a:tcPr marL="5907" marR="5907" marT="5907" marB="0" anchor="b"/>
                </a:tc>
                <a:tc>
                  <a:txBody>
                    <a:bodyPr/>
                    <a:lstStyle/>
                    <a:p>
                      <a:pPr algn="r" fontAlgn="b"/>
                      <a:r>
                        <a:rPr lang="es-MX" sz="1200" u="none" strike="noStrike">
                          <a:effectLst/>
                        </a:rPr>
                        <a:t>90.1</a:t>
                      </a:r>
                      <a:endParaRPr lang="es-MX" sz="1200" b="0" i="0" u="none" strike="noStrike">
                        <a:solidFill>
                          <a:srgbClr val="000000"/>
                        </a:solidFill>
                        <a:effectLst/>
                        <a:latin typeface="Calibri" panose="020F0502020204030204" pitchFamily="34" charset="0"/>
                      </a:endParaRPr>
                    </a:p>
                  </a:txBody>
                  <a:tcPr marL="5907" marR="5907" marT="5907" marB="0" anchor="b"/>
                </a:tc>
              </a:tr>
              <a:tr h="174449">
                <a:tc>
                  <a:txBody>
                    <a:bodyPr/>
                    <a:lstStyle/>
                    <a:p>
                      <a:pPr algn="l" fontAlgn="t"/>
                      <a:r>
                        <a:rPr lang="es-MX" sz="1200" u="none" strike="noStrike">
                          <a:effectLst/>
                        </a:rPr>
                        <a:t>VER</a:t>
                      </a:r>
                      <a:endParaRPr lang="es-MX" sz="1200" b="0" i="0" u="none" strike="noStrike">
                        <a:solidFill>
                          <a:srgbClr val="000000"/>
                        </a:solidFill>
                        <a:effectLst/>
                        <a:latin typeface="Calibri" panose="020F0502020204030204" pitchFamily="34" charset="0"/>
                      </a:endParaRPr>
                    </a:p>
                  </a:txBody>
                  <a:tcPr marL="5907" marR="5907" marT="5907" marB="0"/>
                </a:tc>
                <a:tc>
                  <a:txBody>
                    <a:bodyPr/>
                    <a:lstStyle/>
                    <a:p>
                      <a:pPr algn="r" fontAlgn="ctr"/>
                      <a:r>
                        <a:rPr lang="es-MX" sz="1200" u="none" strike="noStrike">
                          <a:effectLst/>
                        </a:rPr>
                        <a:t>212</a:t>
                      </a:r>
                      <a:endParaRPr lang="es-MX" sz="1200" b="0" i="0" u="none" strike="noStrike">
                        <a:solidFill>
                          <a:srgbClr val="000000"/>
                        </a:solidFill>
                        <a:effectLst/>
                        <a:latin typeface="Calibri" panose="020F0502020204030204" pitchFamily="34" charset="0"/>
                      </a:endParaRPr>
                    </a:p>
                  </a:txBody>
                  <a:tcPr marL="5907" marR="5907" marT="5907" marB="0" anchor="ctr"/>
                </a:tc>
                <a:tc>
                  <a:txBody>
                    <a:bodyPr/>
                    <a:lstStyle/>
                    <a:p>
                      <a:pPr algn="r" fontAlgn="ctr"/>
                      <a:r>
                        <a:rPr lang="es-MX" sz="1200" u="none" strike="noStrike" dirty="0">
                          <a:effectLst/>
                        </a:rPr>
                        <a:t>21</a:t>
                      </a:r>
                      <a:endParaRPr lang="es-MX" sz="1200" b="0" i="0" u="none" strike="noStrike" dirty="0">
                        <a:solidFill>
                          <a:srgbClr val="000000"/>
                        </a:solidFill>
                        <a:effectLst/>
                        <a:latin typeface="Calibri" panose="020F0502020204030204" pitchFamily="34" charset="0"/>
                      </a:endParaRPr>
                    </a:p>
                  </a:txBody>
                  <a:tcPr marL="5907" marR="5907" marT="5907" marB="0" anchor="ctr"/>
                </a:tc>
                <a:tc>
                  <a:txBody>
                    <a:bodyPr/>
                    <a:lstStyle/>
                    <a:p>
                      <a:pPr algn="r" fontAlgn="b"/>
                      <a:r>
                        <a:rPr lang="es-MX" sz="1200" u="none" strike="noStrike">
                          <a:effectLst/>
                        </a:rPr>
                        <a:t>9.9</a:t>
                      </a:r>
                      <a:endParaRPr lang="es-MX" sz="1200" b="0" i="0" u="none" strike="noStrike">
                        <a:solidFill>
                          <a:srgbClr val="000000"/>
                        </a:solidFill>
                        <a:effectLst/>
                        <a:latin typeface="Calibri" panose="020F0502020204030204" pitchFamily="34" charset="0"/>
                      </a:endParaRPr>
                    </a:p>
                  </a:txBody>
                  <a:tcPr marL="5907" marR="5907" marT="5907" marB="0" anchor="b"/>
                </a:tc>
                <a:tc>
                  <a:txBody>
                    <a:bodyPr/>
                    <a:lstStyle/>
                    <a:p>
                      <a:pPr algn="r" fontAlgn="b"/>
                      <a:r>
                        <a:rPr lang="es-MX" sz="1200" u="none" strike="noStrike">
                          <a:effectLst/>
                        </a:rPr>
                        <a:t>90.1</a:t>
                      </a:r>
                      <a:endParaRPr lang="es-MX" sz="1200" b="0" i="0" u="none" strike="noStrike">
                        <a:solidFill>
                          <a:srgbClr val="000000"/>
                        </a:solidFill>
                        <a:effectLst/>
                        <a:latin typeface="Calibri" panose="020F0502020204030204" pitchFamily="34" charset="0"/>
                      </a:endParaRPr>
                    </a:p>
                  </a:txBody>
                  <a:tcPr marL="5907" marR="5907" marT="5907" marB="0" anchor="b"/>
                </a:tc>
              </a:tr>
              <a:tr h="174449">
                <a:tc>
                  <a:txBody>
                    <a:bodyPr/>
                    <a:lstStyle/>
                    <a:p>
                      <a:pPr algn="l" fontAlgn="t"/>
                      <a:r>
                        <a:rPr lang="es-MX" sz="1200" u="none" strike="noStrike">
                          <a:effectLst/>
                        </a:rPr>
                        <a:t>SLP</a:t>
                      </a:r>
                      <a:endParaRPr lang="es-MX" sz="1200" b="0" i="0" u="none" strike="noStrike">
                        <a:solidFill>
                          <a:srgbClr val="000000"/>
                        </a:solidFill>
                        <a:effectLst/>
                        <a:latin typeface="Calibri" panose="020F0502020204030204" pitchFamily="34" charset="0"/>
                      </a:endParaRPr>
                    </a:p>
                  </a:txBody>
                  <a:tcPr marL="5907" marR="5907" marT="5907" marB="0"/>
                </a:tc>
                <a:tc>
                  <a:txBody>
                    <a:bodyPr/>
                    <a:lstStyle/>
                    <a:p>
                      <a:pPr algn="r" fontAlgn="ctr"/>
                      <a:r>
                        <a:rPr lang="es-MX" sz="1200" u="none" strike="noStrike">
                          <a:effectLst/>
                        </a:rPr>
                        <a:t>58</a:t>
                      </a:r>
                      <a:endParaRPr lang="es-MX" sz="1200" b="0" i="0" u="none" strike="noStrike">
                        <a:solidFill>
                          <a:srgbClr val="000000"/>
                        </a:solidFill>
                        <a:effectLst/>
                        <a:latin typeface="Calibri" panose="020F0502020204030204" pitchFamily="34" charset="0"/>
                      </a:endParaRPr>
                    </a:p>
                  </a:txBody>
                  <a:tcPr marL="5907" marR="5907" marT="5907" marB="0" anchor="ctr"/>
                </a:tc>
                <a:tc>
                  <a:txBody>
                    <a:bodyPr/>
                    <a:lstStyle/>
                    <a:p>
                      <a:pPr algn="r" fontAlgn="ctr"/>
                      <a:r>
                        <a:rPr lang="es-MX" sz="1200" u="none" strike="noStrike" dirty="0">
                          <a:effectLst/>
                        </a:rPr>
                        <a:t>6</a:t>
                      </a:r>
                      <a:endParaRPr lang="es-MX" sz="1200" b="0" i="0" u="none" strike="noStrike" dirty="0">
                        <a:solidFill>
                          <a:srgbClr val="000000"/>
                        </a:solidFill>
                        <a:effectLst/>
                        <a:latin typeface="Calibri" panose="020F0502020204030204" pitchFamily="34" charset="0"/>
                      </a:endParaRPr>
                    </a:p>
                  </a:txBody>
                  <a:tcPr marL="5907" marR="5907" marT="5907" marB="0" anchor="ctr"/>
                </a:tc>
                <a:tc>
                  <a:txBody>
                    <a:bodyPr/>
                    <a:lstStyle/>
                    <a:p>
                      <a:pPr algn="r" fontAlgn="b"/>
                      <a:r>
                        <a:rPr lang="es-MX" sz="1200" u="none" strike="noStrike">
                          <a:effectLst/>
                        </a:rPr>
                        <a:t>10.3</a:t>
                      </a:r>
                      <a:endParaRPr lang="es-MX" sz="1200" b="0" i="0" u="none" strike="noStrike">
                        <a:solidFill>
                          <a:srgbClr val="000000"/>
                        </a:solidFill>
                        <a:effectLst/>
                        <a:latin typeface="Calibri" panose="020F0502020204030204" pitchFamily="34" charset="0"/>
                      </a:endParaRPr>
                    </a:p>
                  </a:txBody>
                  <a:tcPr marL="5907" marR="5907" marT="5907" marB="0" anchor="b"/>
                </a:tc>
                <a:tc>
                  <a:txBody>
                    <a:bodyPr/>
                    <a:lstStyle/>
                    <a:p>
                      <a:pPr algn="r" fontAlgn="b"/>
                      <a:r>
                        <a:rPr lang="es-MX" sz="1200" u="none" strike="noStrike">
                          <a:effectLst/>
                        </a:rPr>
                        <a:t>89.7</a:t>
                      </a:r>
                      <a:endParaRPr lang="es-MX" sz="1200" b="0" i="0" u="none" strike="noStrike">
                        <a:solidFill>
                          <a:srgbClr val="000000"/>
                        </a:solidFill>
                        <a:effectLst/>
                        <a:latin typeface="Calibri" panose="020F0502020204030204" pitchFamily="34" charset="0"/>
                      </a:endParaRPr>
                    </a:p>
                  </a:txBody>
                  <a:tcPr marL="5907" marR="5907" marT="5907" marB="0" anchor="b"/>
                </a:tc>
              </a:tr>
              <a:tr h="174449">
                <a:tc>
                  <a:txBody>
                    <a:bodyPr/>
                    <a:lstStyle/>
                    <a:p>
                      <a:pPr algn="l" fontAlgn="t"/>
                      <a:r>
                        <a:rPr lang="es-MX" sz="1200" u="none" strike="noStrike">
                          <a:effectLst/>
                        </a:rPr>
                        <a:t>MIC</a:t>
                      </a:r>
                      <a:endParaRPr lang="es-MX" sz="1200" b="0" i="0" u="none" strike="noStrike">
                        <a:solidFill>
                          <a:srgbClr val="000000"/>
                        </a:solidFill>
                        <a:effectLst/>
                        <a:latin typeface="Calibri" panose="020F0502020204030204" pitchFamily="34" charset="0"/>
                      </a:endParaRPr>
                    </a:p>
                  </a:txBody>
                  <a:tcPr marL="5907" marR="5907" marT="5907" marB="0"/>
                </a:tc>
                <a:tc>
                  <a:txBody>
                    <a:bodyPr/>
                    <a:lstStyle/>
                    <a:p>
                      <a:pPr algn="r" fontAlgn="ctr"/>
                      <a:r>
                        <a:rPr lang="es-MX" sz="1200" u="none" strike="noStrike">
                          <a:effectLst/>
                        </a:rPr>
                        <a:t>113</a:t>
                      </a:r>
                      <a:endParaRPr lang="es-MX" sz="1200" b="0" i="0" u="none" strike="noStrike">
                        <a:solidFill>
                          <a:srgbClr val="000000"/>
                        </a:solidFill>
                        <a:effectLst/>
                        <a:latin typeface="Calibri" panose="020F0502020204030204" pitchFamily="34" charset="0"/>
                      </a:endParaRPr>
                    </a:p>
                  </a:txBody>
                  <a:tcPr marL="5907" marR="5907" marT="5907" marB="0" anchor="ctr"/>
                </a:tc>
                <a:tc>
                  <a:txBody>
                    <a:bodyPr/>
                    <a:lstStyle/>
                    <a:p>
                      <a:pPr algn="r" fontAlgn="ctr"/>
                      <a:r>
                        <a:rPr lang="es-MX" sz="1200" u="none" strike="noStrike" dirty="0">
                          <a:effectLst/>
                        </a:rPr>
                        <a:t>13</a:t>
                      </a:r>
                      <a:endParaRPr lang="es-MX" sz="1200" b="0" i="0" u="none" strike="noStrike" dirty="0">
                        <a:solidFill>
                          <a:srgbClr val="000000"/>
                        </a:solidFill>
                        <a:effectLst/>
                        <a:latin typeface="Calibri" panose="020F0502020204030204" pitchFamily="34" charset="0"/>
                      </a:endParaRPr>
                    </a:p>
                  </a:txBody>
                  <a:tcPr marL="5907" marR="5907" marT="5907" marB="0" anchor="ctr"/>
                </a:tc>
                <a:tc>
                  <a:txBody>
                    <a:bodyPr/>
                    <a:lstStyle/>
                    <a:p>
                      <a:pPr algn="r" fontAlgn="b"/>
                      <a:r>
                        <a:rPr lang="es-MX" sz="1200" u="none" strike="noStrike">
                          <a:effectLst/>
                        </a:rPr>
                        <a:t>11.5</a:t>
                      </a:r>
                      <a:endParaRPr lang="es-MX" sz="1200" b="0" i="0" u="none" strike="noStrike">
                        <a:solidFill>
                          <a:srgbClr val="000000"/>
                        </a:solidFill>
                        <a:effectLst/>
                        <a:latin typeface="Calibri" panose="020F0502020204030204" pitchFamily="34" charset="0"/>
                      </a:endParaRPr>
                    </a:p>
                  </a:txBody>
                  <a:tcPr marL="5907" marR="5907" marT="5907" marB="0" anchor="b"/>
                </a:tc>
                <a:tc>
                  <a:txBody>
                    <a:bodyPr/>
                    <a:lstStyle/>
                    <a:p>
                      <a:pPr algn="r" fontAlgn="b"/>
                      <a:r>
                        <a:rPr lang="es-MX" sz="1200" u="none" strike="noStrike">
                          <a:effectLst/>
                        </a:rPr>
                        <a:t>88.5</a:t>
                      </a:r>
                      <a:endParaRPr lang="es-MX" sz="1200" b="0" i="0" u="none" strike="noStrike">
                        <a:solidFill>
                          <a:srgbClr val="000000"/>
                        </a:solidFill>
                        <a:effectLst/>
                        <a:latin typeface="Calibri" panose="020F0502020204030204" pitchFamily="34" charset="0"/>
                      </a:endParaRPr>
                    </a:p>
                  </a:txBody>
                  <a:tcPr marL="5907" marR="5907" marT="5907" marB="0" anchor="b"/>
                </a:tc>
              </a:tr>
              <a:tr h="174449">
                <a:tc>
                  <a:txBody>
                    <a:bodyPr/>
                    <a:lstStyle/>
                    <a:p>
                      <a:pPr algn="l" fontAlgn="t"/>
                      <a:r>
                        <a:rPr lang="es-MX" sz="1200" u="none" strike="noStrike">
                          <a:effectLst/>
                        </a:rPr>
                        <a:t>SON</a:t>
                      </a:r>
                      <a:endParaRPr lang="es-MX" sz="1200" b="0" i="0" u="none" strike="noStrike">
                        <a:solidFill>
                          <a:srgbClr val="000000"/>
                        </a:solidFill>
                        <a:effectLst/>
                        <a:latin typeface="Calibri" panose="020F0502020204030204" pitchFamily="34" charset="0"/>
                      </a:endParaRPr>
                    </a:p>
                  </a:txBody>
                  <a:tcPr marL="5907" marR="5907" marT="5907" marB="0"/>
                </a:tc>
                <a:tc>
                  <a:txBody>
                    <a:bodyPr/>
                    <a:lstStyle/>
                    <a:p>
                      <a:pPr algn="r" fontAlgn="ctr"/>
                      <a:r>
                        <a:rPr lang="es-MX" sz="1200" u="none" strike="noStrike">
                          <a:effectLst/>
                        </a:rPr>
                        <a:t>72</a:t>
                      </a:r>
                      <a:endParaRPr lang="es-MX" sz="1200" b="0" i="0" u="none" strike="noStrike">
                        <a:solidFill>
                          <a:srgbClr val="000000"/>
                        </a:solidFill>
                        <a:effectLst/>
                        <a:latin typeface="Calibri" panose="020F0502020204030204" pitchFamily="34" charset="0"/>
                      </a:endParaRPr>
                    </a:p>
                  </a:txBody>
                  <a:tcPr marL="5907" marR="5907" marT="5907" marB="0" anchor="ctr"/>
                </a:tc>
                <a:tc>
                  <a:txBody>
                    <a:bodyPr/>
                    <a:lstStyle/>
                    <a:p>
                      <a:pPr algn="r" fontAlgn="ctr"/>
                      <a:r>
                        <a:rPr lang="es-MX" sz="1200" u="none" strike="noStrike" dirty="0">
                          <a:effectLst/>
                        </a:rPr>
                        <a:t>9</a:t>
                      </a:r>
                      <a:endParaRPr lang="es-MX" sz="1200" b="0" i="0" u="none" strike="noStrike" dirty="0">
                        <a:solidFill>
                          <a:srgbClr val="000000"/>
                        </a:solidFill>
                        <a:effectLst/>
                        <a:latin typeface="Calibri" panose="020F0502020204030204" pitchFamily="34" charset="0"/>
                      </a:endParaRPr>
                    </a:p>
                  </a:txBody>
                  <a:tcPr marL="5907" marR="5907" marT="5907" marB="0" anchor="ctr"/>
                </a:tc>
                <a:tc>
                  <a:txBody>
                    <a:bodyPr/>
                    <a:lstStyle/>
                    <a:p>
                      <a:pPr algn="r" fontAlgn="b"/>
                      <a:r>
                        <a:rPr lang="es-MX" sz="1200" u="none" strike="noStrike" dirty="0">
                          <a:effectLst/>
                        </a:rPr>
                        <a:t>12.5</a:t>
                      </a:r>
                      <a:endParaRPr lang="es-MX" sz="1200" b="0" i="0" u="none" strike="noStrike" dirty="0">
                        <a:solidFill>
                          <a:srgbClr val="000000"/>
                        </a:solidFill>
                        <a:effectLst/>
                        <a:latin typeface="Calibri" panose="020F0502020204030204" pitchFamily="34" charset="0"/>
                      </a:endParaRPr>
                    </a:p>
                  </a:txBody>
                  <a:tcPr marL="5907" marR="5907" marT="5907" marB="0" anchor="b"/>
                </a:tc>
                <a:tc>
                  <a:txBody>
                    <a:bodyPr/>
                    <a:lstStyle/>
                    <a:p>
                      <a:pPr algn="r" fontAlgn="b"/>
                      <a:r>
                        <a:rPr lang="es-MX" sz="1200" u="none" strike="noStrike">
                          <a:effectLst/>
                        </a:rPr>
                        <a:t>87.5</a:t>
                      </a:r>
                      <a:endParaRPr lang="es-MX" sz="1200" b="0" i="0" u="none" strike="noStrike">
                        <a:solidFill>
                          <a:srgbClr val="000000"/>
                        </a:solidFill>
                        <a:effectLst/>
                        <a:latin typeface="Calibri" panose="020F0502020204030204" pitchFamily="34" charset="0"/>
                      </a:endParaRPr>
                    </a:p>
                  </a:txBody>
                  <a:tcPr marL="5907" marR="5907" marT="5907" marB="0" anchor="b"/>
                </a:tc>
              </a:tr>
              <a:tr h="174449">
                <a:tc>
                  <a:txBody>
                    <a:bodyPr/>
                    <a:lstStyle/>
                    <a:p>
                      <a:pPr algn="l" fontAlgn="t"/>
                      <a:r>
                        <a:rPr lang="es-MX" sz="1200" u="none" strike="noStrike">
                          <a:effectLst/>
                        </a:rPr>
                        <a:t>CHS</a:t>
                      </a:r>
                      <a:endParaRPr lang="es-MX" sz="1200" b="0" i="0" u="none" strike="noStrike">
                        <a:solidFill>
                          <a:srgbClr val="000000"/>
                        </a:solidFill>
                        <a:effectLst/>
                        <a:latin typeface="Calibri" panose="020F0502020204030204" pitchFamily="34" charset="0"/>
                      </a:endParaRPr>
                    </a:p>
                  </a:txBody>
                  <a:tcPr marL="5907" marR="5907" marT="5907" marB="0"/>
                </a:tc>
                <a:tc>
                  <a:txBody>
                    <a:bodyPr/>
                    <a:lstStyle/>
                    <a:p>
                      <a:pPr algn="r" fontAlgn="ctr"/>
                      <a:r>
                        <a:rPr lang="es-MX" sz="1200" u="none" strike="noStrike">
                          <a:effectLst/>
                        </a:rPr>
                        <a:t>118</a:t>
                      </a:r>
                      <a:endParaRPr lang="es-MX" sz="1200" b="0" i="0" u="none" strike="noStrike">
                        <a:solidFill>
                          <a:srgbClr val="000000"/>
                        </a:solidFill>
                        <a:effectLst/>
                        <a:latin typeface="Calibri" panose="020F0502020204030204" pitchFamily="34" charset="0"/>
                      </a:endParaRPr>
                    </a:p>
                  </a:txBody>
                  <a:tcPr marL="5907" marR="5907" marT="5907" marB="0" anchor="ctr"/>
                </a:tc>
                <a:tc>
                  <a:txBody>
                    <a:bodyPr/>
                    <a:lstStyle/>
                    <a:p>
                      <a:pPr algn="r" fontAlgn="ctr"/>
                      <a:r>
                        <a:rPr lang="es-MX" sz="1200" u="none" strike="noStrike">
                          <a:effectLst/>
                        </a:rPr>
                        <a:t>17</a:t>
                      </a:r>
                      <a:endParaRPr lang="es-MX" sz="1200" b="0" i="0" u="none" strike="noStrike">
                        <a:solidFill>
                          <a:srgbClr val="000000"/>
                        </a:solidFill>
                        <a:effectLst/>
                        <a:latin typeface="Calibri" panose="020F0502020204030204" pitchFamily="34" charset="0"/>
                      </a:endParaRPr>
                    </a:p>
                  </a:txBody>
                  <a:tcPr marL="5907" marR="5907" marT="5907" marB="0" anchor="ctr"/>
                </a:tc>
                <a:tc>
                  <a:txBody>
                    <a:bodyPr/>
                    <a:lstStyle/>
                    <a:p>
                      <a:pPr algn="r" fontAlgn="b"/>
                      <a:r>
                        <a:rPr lang="es-MX" sz="1200" u="none" strike="noStrike" dirty="0">
                          <a:effectLst/>
                        </a:rPr>
                        <a:t>14.4</a:t>
                      </a:r>
                      <a:endParaRPr lang="es-MX" sz="1200" b="0" i="0" u="none" strike="noStrike" dirty="0">
                        <a:solidFill>
                          <a:srgbClr val="000000"/>
                        </a:solidFill>
                        <a:effectLst/>
                        <a:latin typeface="Calibri" panose="020F0502020204030204" pitchFamily="34" charset="0"/>
                      </a:endParaRPr>
                    </a:p>
                  </a:txBody>
                  <a:tcPr marL="5907" marR="5907" marT="5907" marB="0" anchor="b"/>
                </a:tc>
                <a:tc>
                  <a:txBody>
                    <a:bodyPr/>
                    <a:lstStyle/>
                    <a:p>
                      <a:pPr algn="r" fontAlgn="b"/>
                      <a:r>
                        <a:rPr lang="es-MX" sz="1200" u="none" strike="noStrike">
                          <a:effectLst/>
                        </a:rPr>
                        <a:t>85.6</a:t>
                      </a:r>
                      <a:endParaRPr lang="es-MX" sz="1200" b="0" i="0" u="none" strike="noStrike">
                        <a:solidFill>
                          <a:srgbClr val="000000"/>
                        </a:solidFill>
                        <a:effectLst/>
                        <a:latin typeface="Calibri" panose="020F0502020204030204" pitchFamily="34" charset="0"/>
                      </a:endParaRPr>
                    </a:p>
                  </a:txBody>
                  <a:tcPr marL="5907" marR="5907" marT="5907" marB="0" anchor="b"/>
                </a:tc>
              </a:tr>
              <a:tr h="174449">
                <a:tc>
                  <a:txBody>
                    <a:bodyPr/>
                    <a:lstStyle/>
                    <a:p>
                      <a:pPr algn="l" fontAlgn="t"/>
                      <a:r>
                        <a:rPr lang="es-MX" sz="1200" u="none" strike="noStrike">
                          <a:effectLst/>
                        </a:rPr>
                        <a:t>AGS</a:t>
                      </a:r>
                      <a:endParaRPr lang="es-MX" sz="1200" b="0" i="0" u="none" strike="noStrike">
                        <a:solidFill>
                          <a:srgbClr val="000000"/>
                        </a:solidFill>
                        <a:effectLst/>
                        <a:latin typeface="Calibri" panose="020F0502020204030204" pitchFamily="34" charset="0"/>
                      </a:endParaRPr>
                    </a:p>
                  </a:txBody>
                  <a:tcPr marL="5907" marR="5907" marT="5907" marB="0"/>
                </a:tc>
                <a:tc>
                  <a:txBody>
                    <a:bodyPr/>
                    <a:lstStyle/>
                    <a:p>
                      <a:pPr algn="r" fontAlgn="ctr"/>
                      <a:r>
                        <a:rPr lang="es-MX" sz="1200" u="none" strike="noStrike">
                          <a:effectLst/>
                        </a:rPr>
                        <a:t>11</a:t>
                      </a:r>
                      <a:endParaRPr lang="es-MX" sz="1200" b="0" i="0" u="none" strike="noStrike">
                        <a:solidFill>
                          <a:srgbClr val="000000"/>
                        </a:solidFill>
                        <a:effectLst/>
                        <a:latin typeface="Calibri" panose="020F0502020204030204" pitchFamily="34" charset="0"/>
                      </a:endParaRPr>
                    </a:p>
                  </a:txBody>
                  <a:tcPr marL="5907" marR="5907" marT="5907" marB="0" anchor="ctr"/>
                </a:tc>
                <a:tc>
                  <a:txBody>
                    <a:bodyPr/>
                    <a:lstStyle/>
                    <a:p>
                      <a:pPr algn="r" fontAlgn="ctr"/>
                      <a:r>
                        <a:rPr lang="es-MX" sz="1200" u="none" strike="noStrike">
                          <a:effectLst/>
                        </a:rPr>
                        <a:t>2</a:t>
                      </a:r>
                      <a:endParaRPr lang="es-MX" sz="1200" b="0" i="0" u="none" strike="noStrike">
                        <a:solidFill>
                          <a:srgbClr val="000000"/>
                        </a:solidFill>
                        <a:effectLst/>
                        <a:latin typeface="Calibri" panose="020F0502020204030204" pitchFamily="34" charset="0"/>
                      </a:endParaRPr>
                    </a:p>
                  </a:txBody>
                  <a:tcPr marL="5907" marR="5907" marT="5907" marB="0" anchor="ctr"/>
                </a:tc>
                <a:tc>
                  <a:txBody>
                    <a:bodyPr/>
                    <a:lstStyle/>
                    <a:p>
                      <a:pPr algn="r" fontAlgn="b"/>
                      <a:r>
                        <a:rPr lang="es-MX" sz="1200" u="none" strike="noStrike" dirty="0">
                          <a:effectLst/>
                        </a:rPr>
                        <a:t>18.2</a:t>
                      </a:r>
                      <a:endParaRPr lang="es-MX" sz="1200" b="0" i="0" u="none" strike="noStrike" dirty="0">
                        <a:solidFill>
                          <a:srgbClr val="000000"/>
                        </a:solidFill>
                        <a:effectLst/>
                        <a:latin typeface="Calibri" panose="020F0502020204030204" pitchFamily="34" charset="0"/>
                      </a:endParaRPr>
                    </a:p>
                  </a:txBody>
                  <a:tcPr marL="5907" marR="5907" marT="5907" marB="0" anchor="b"/>
                </a:tc>
                <a:tc>
                  <a:txBody>
                    <a:bodyPr/>
                    <a:lstStyle/>
                    <a:p>
                      <a:pPr algn="r" fontAlgn="b"/>
                      <a:r>
                        <a:rPr lang="es-MX" sz="1200" u="none" strike="noStrike">
                          <a:effectLst/>
                        </a:rPr>
                        <a:t>81.8</a:t>
                      </a:r>
                      <a:endParaRPr lang="es-MX" sz="1200" b="0" i="0" u="none" strike="noStrike">
                        <a:solidFill>
                          <a:srgbClr val="000000"/>
                        </a:solidFill>
                        <a:effectLst/>
                        <a:latin typeface="Calibri" panose="020F0502020204030204" pitchFamily="34" charset="0"/>
                      </a:endParaRPr>
                    </a:p>
                  </a:txBody>
                  <a:tcPr marL="5907" marR="5907" marT="5907" marB="0" anchor="b"/>
                </a:tc>
              </a:tr>
              <a:tr h="174449">
                <a:tc>
                  <a:txBody>
                    <a:bodyPr/>
                    <a:lstStyle/>
                    <a:p>
                      <a:pPr algn="l" fontAlgn="t"/>
                      <a:r>
                        <a:rPr lang="es-MX" sz="1200" u="none" strike="noStrike">
                          <a:effectLst/>
                        </a:rPr>
                        <a:t>NAY</a:t>
                      </a:r>
                      <a:endParaRPr lang="es-MX" sz="1200" b="0" i="0" u="none" strike="noStrike">
                        <a:solidFill>
                          <a:srgbClr val="000000"/>
                        </a:solidFill>
                        <a:effectLst/>
                        <a:latin typeface="Calibri" panose="020F0502020204030204" pitchFamily="34" charset="0"/>
                      </a:endParaRPr>
                    </a:p>
                  </a:txBody>
                  <a:tcPr marL="5907" marR="5907" marT="5907" marB="0"/>
                </a:tc>
                <a:tc>
                  <a:txBody>
                    <a:bodyPr/>
                    <a:lstStyle/>
                    <a:p>
                      <a:pPr algn="r" fontAlgn="ctr"/>
                      <a:r>
                        <a:rPr lang="es-MX" sz="1200" u="none" strike="noStrike">
                          <a:effectLst/>
                        </a:rPr>
                        <a:t>20</a:t>
                      </a:r>
                      <a:endParaRPr lang="es-MX" sz="1200" b="0" i="0" u="none" strike="noStrike">
                        <a:solidFill>
                          <a:srgbClr val="000000"/>
                        </a:solidFill>
                        <a:effectLst/>
                        <a:latin typeface="Calibri" panose="020F0502020204030204" pitchFamily="34" charset="0"/>
                      </a:endParaRPr>
                    </a:p>
                  </a:txBody>
                  <a:tcPr marL="5907" marR="5907" marT="5907" marB="0" anchor="ctr"/>
                </a:tc>
                <a:tc>
                  <a:txBody>
                    <a:bodyPr/>
                    <a:lstStyle/>
                    <a:p>
                      <a:pPr algn="r" fontAlgn="ctr"/>
                      <a:r>
                        <a:rPr lang="es-MX" sz="1200" u="none" strike="noStrike">
                          <a:effectLst/>
                        </a:rPr>
                        <a:t>4</a:t>
                      </a:r>
                      <a:endParaRPr lang="es-MX" sz="1200" b="0" i="0" u="none" strike="noStrike">
                        <a:solidFill>
                          <a:srgbClr val="000000"/>
                        </a:solidFill>
                        <a:effectLst/>
                        <a:latin typeface="Calibri" panose="020F0502020204030204" pitchFamily="34" charset="0"/>
                      </a:endParaRPr>
                    </a:p>
                  </a:txBody>
                  <a:tcPr marL="5907" marR="5907" marT="5907" marB="0" anchor="ctr"/>
                </a:tc>
                <a:tc>
                  <a:txBody>
                    <a:bodyPr/>
                    <a:lstStyle/>
                    <a:p>
                      <a:pPr algn="r" fontAlgn="b"/>
                      <a:r>
                        <a:rPr lang="es-MX" sz="1200" u="none" strike="noStrike" dirty="0">
                          <a:effectLst/>
                        </a:rPr>
                        <a:t>20.0</a:t>
                      </a:r>
                      <a:endParaRPr lang="es-MX" sz="1200" b="0" i="0" u="none" strike="noStrike" dirty="0">
                        <a:solidFill>
                          <a:srgbClr val="000000"/>
                        </a:solidFill>
                        <a:effectLst/>
                        <a:latin typeface="Calibri" panose="020F0502020204030204" pitchFamily="34" charset="0"/>
                      </a:endParaRPr>
                    </a:p>
                  </a:txBody>
                  <a:tcPr marL="5907" marR="5907" marT="5907" marB="0" anchor="b"/>
                </a:tc>
                <a:tc>
                  <a:txBody>
                    <a:bodyPr/>
                    <a:lstStyle/>
                    <a:p>
                      <a:pPr algn="r" fontAlgn="b"/>
                      <a:r>
                        <a:rPr lang="es-MX" sz="1200" u="none" strike="noStrike">
                          <a:effectLst/>
                        </a:rPr>
                        <a:t>80.0</a:t>
                      </a:r>
                      <a:endParaRPr lang="es-MX" sz="1200" b="0" i="0" u="none" strike="noStrike">
                        <a:solidFill>
                          <a:srgbClr val="000000"/>
                        </a:solidFill>
                        <a:effectLst/>
                        <a:latin typeface="Calibri" panose="020F0502020204030204" pitchFamily="34" charset="0"/>
                      </a:endParaRPr>
                    </a:p>
                  </a:txBody>
                  <a:tcPr marL="5907" marR="5907" marT="5907" marB="0" anchor="b"/>
                </a:tc>
              </a:tr>
              <a:tr h="174449">
                <a:tc>
                  <a:txBody>
                    <a:bodyPr/>
                    <a:lstStyle/>
                    <a:p>
                      <a:pPr algn="l" fontAlgn="t"/>
                      <a:r>
                        <a:rPr lang="es-MX" sz="1200" u="none" strike="noStrike">
                          <a:effectLst/>
                        </a:rPr>
                        <a:t>TAM</a:t>
                      </a:r>
                      <a:endParaRPr lang="es-MX" sz="1200" b="0" i="0" u="none" strike="noStrike">
                        <a:solidFill>
                          <a:srgbClr val="000000"/>
                        </a:solidFill>
                        <a:effectLst/>
                        <a:latin typeface="Calibri" panose="020F0502020204030204" pitchFamily="34" charset="0"/>
                      </a:endParaRPr>
                    </a:p>
                  </a:txBody>
                  <a:tcPr marL="5907" marR="5907" marT="5907" marB="0"/>
                </a:tc>
                <a:tc>
                  <a:txBody>
                    <a:bodyPr/>
                    <a:lstStyle/>
                    <a:p>
                      <a:pPr algn="r" fontAlgn="ctr"/>
                      <a:r>
                        <a:rPr lang="es-MX" sz="1200" u="none" strike="noStrike">
                          <a:effectLst/>
                        </a:rPr>
                        <a:t>43</a:t>
                      </a:r>
                      <a:endParaRPr lang="es-MX" sz="1200" b="0" i="0" u="none" strike="noStrike">
                        <a:solidFill>
                          <a:srgbClr val="000000"/>
                        </a:solidFill>
                        <a:effectLst/>
                        <a:latin typeface="Calibri" panose="020F0502020204030204" pitchFamily="34" charset="0"/>
                      </a:endParaRPr>
                    </a:p>
                  </a:txBody>
                  <a:tcPr marL="5907" marR="5907" marT="5907" marB="0" anchor="ctr"/>
                </a:tc>
                <a:tc>
                  <a:txBody>
                    <a:bodyPr/>
                    <a:lstStyle/>
                    <a:p>
                      <a:pPr algn="r" fontAlgn="ctr"/>
                      <a:r>
                        <a:rPr lang="es-MX" sz="1200" u="none" strike="noStrike">
                          <a:effectLst/>
                        </a:rPr>
                        <a:t>9</a:t>
                      </a:r>
                      <a:endParaRPr lang="es-MX" sz="1200" b="0" i="0" u="none" strike="noStrike">
                        <a:solidFill>
                          <a:srgbClr val="000000"/>
                        </a:solidFill>
                        <a:effectLst/>
                        <a:latin typeface="Calibri" panose="020F0502020204030204" pitchFamily="34" charset="0"/>
                      </a:endParaRPr>
                    </a:p>
                  </a:txBody>
                  <a:tcPr marL="5907" marR="5907" marT="5907" marB="0" anchor="ctr"/>
                </a:tc>
                <a:tc>
                  <a:txBody>
                    <a:bodyPr/>
                    <a:lstStyle/>
                    <a:p>
                      <a:pPr algn="r" fontAlgn="b"/>
                      <a:r>
                        <a:rPr lang="es-MX" sz="1200" u="none" strike="noStrike" dirty="0">
                          <a:effectLst/>
                        </a:rPr>
                        <a:t>20.9</a:t>
                      </a:r>
                      <a:endParaRPr lang="es-MX" sz="1200" b="0" i="0" u="none" strike="noStrike" dirty="0">
                        <a:solidFill>
                          <a:srgbClr val="000000"/>
                        </a:solidFill>
                        <a:effectLst/>
                        <a:latin typeface="Calibri" panose="020F0502020204030204" pitchFamily="34" charset="0"/>
                      </a:endParaRPr>
                    </a:p>
                  </a:txBody>
                  <a:tcPr marL="5907" marR="5907" marT="5907" marB="0" anchor="b"/>
                </a:tc>
                <a:tc>
                  <a:txBody>
                    <a:bodyPr/>
                    <a:lstStyle/>
                    <a:p>
                      <a:pPr algn="r" fontAlgn="b"/>
                      <a:r>
                        <a:rPr lang="es-MX" sz="1200" u="none" strike="noStrike">
                          <a:effectLst/>
                        </a:rPr>
                        <a:t>79.1</a:t>
                      </a:r>
                      <a:endParaRPr lang="es-MX" sz="1200" b="0" i="0" u="none" strike="noStrike">
                        <a:solidFill>
                          <a:srgbClr val="000000"/>
                        </a:solidFill>
                        <a:effectLst/>
                        <a:latin typeface="Calibri" panose="020F0502020204030204" pitchFamily="34" charset="0"/>
                      </a:endParaRPr>
                    </a:p>
                  </a:txBody>
                  <a:tcPr marL="5907" marR="5907" marT="5907" marB="0" anchor="b"/>
                </a:tc>
              </a:tr>
              <a:tr h="174449">
                <a:tc>
                  <a:txBody>
                    <a:bodyPr/>
                    <a:lstStyle/>
                    <a:p>
                      <a:pPr algn="l" fontAlgn="t"/>
                      <a:r>
                        <a:rPr lang="es-MX" sz="1200" u="none" strike="noStrike">
                          <a:effectLst/>
                        </a:rPr>
                        <a:t>MOR</a:t>
                      </a:r>
                      <a:endParaRPr lang="es-MX" sz="1200" b="0" i="0" u="none" strike="noStrike">
                        <a:solidFill>
                          <a:srgbClr val="000000"/>
                        </a:solidFill>
                        <a:effectLst/>
                        <a:latin typeface="Calibri" panose="020F0502020204030204" pitchFamily="34" charset="0"/>
                      </a:endParaRPr>
                    </a:p>
                  </a:txBody>
                  <a:tcPr marL="5907" marR="5907" marT="5907" marB="0"/>
                </a:tc>
                <a:tc>
                  <a:txBody>
                    <a:bodyPr/>
                    <a:lstStyle/>
                    <a:p>
                      <a:pPr algn="r" fontAlgn="ctr"/>
                      <a:r>
                        <a:rPr lang="es-MX" sz="1200" u="none" strike="noStrike">
                          <a:effectLst/>
                        </a:rPr>
                        <a:t>33</a:t>
                      </a:r>
                      <a:endParaRPr lang="es-MX" sz="1200" b="0" i="0" u="none" strike="noStrike">
                        <a:solidFill>
                          <a:srgbClr val="000000"/>
                        </a:solidFill>
                        <a:effectLst/>
                        <a:latin typeface="Calibri" panose="020F0502020204030204" pitchFamily="34" charset="0"/>
                      </a:endParaRPr>
                    </a:p>
                  </a:txBody>
                  <a:tcPr marL="5907" marR="5907" marT="5907" marB="0" anchor="ctr"/>
                </a:tc>
                <a:tc>
                  <a:txBody>
                    <a:bodyPr/>
                    <a:lstStyle/>
                    <a:p>
                      <a:pPr algn="r" fontAlgn="ctr"/>
                      <a:r>
                        <a:rPr lang="es-MX" sz="1200" u="none" strike="noStrike">
                          <a:effectLst/>
                        </a:rPr>
                        <a:t>7</a:t>
                      </a:r>
                      <a:endParaRPr lang="es-MX" sz="1200" b="0" i="0" u="none" strike="noStrike">
                        <a:solidFill>
                          <a:srgbClr val="000000"/>
                        </a:solidFill>
                        <a:effectLst/>
                        <a:latin typeface="Calibri" panose="020F0502020204030204" pitchFamily="34" charset="0"/>
                      </a:endParaRPr>
                    </a:p>
                  </a:txBody>
                  <a:tcPr marL="5907" marR="5907" marT="5907" marB="0" anchor="ctr"/>
                </a:tc>
                <a:tc>
                  <a:txBody>
                    <a:bodyPr/>
                    <a:lstStyle/>
                    <a:p>
                      <a:pPr algn="r" fontAlgn="b"/>
                      <a:r>
                        <a:rPr lang="es-MX" sz="1200" u="none" strike="noStrike" dirty="0">
                          <a:effectLst/>
                        </a:rPr>
                        <a:t>21.2</a:t>
                      </a:r>
                      <a:endParaRPr lang="es-MX" sz="1200" b="0" i="0" u="none" strike="noStrike" dirty="0">
                        <a:solidFill>
                          <a:srgbClr val="000000"/>
                        </a:solidFill>
                        <a:effectLst/>
                        <a:latin typeface="Calibri" panose="020F0502020204030204" pitchFamily="34" charset="0"/>
                      </a:endParaRPr>
                    </a:p>
                  </a:txBody>
                  <a:tcPr marL="5907" marR="5907" marT="5907" marB="0" anchor="b"/>
                </a:tc>
                <a:tc>
                  <a:txBody>
                    <a:bodyPr/>
                    <a:lstStyle/>
                    <a:p>
                      <a:pPr algn="r" fontAlgn="b"/>
                      <a:r>
                        <a:rPr lang="es-MX" sz="1200" u="none" strike="noStrike">
                          <a:effectLst/>
                        </a:rPr>
                        <a:t>78.8</a:t>
                      </a:r>
                      <a:endParaRPr lang="es-MX" sz="1200" b="0" i="0" u="none" strike="noStrike">
                        <a:solidFill>
                          <a:srgbClr val="000000"/>
                        </a:solidFill>
                        <a:effectLst/>
                        <a:latin typeface="Calibri" panose="020F0502020204030204" pitchFamily="34" charset="0"/>
                      </a:endParaRPr>
                    </a:p>
                  </a:txBody>
                  <a:tcPr marL="5907" marR="5907" marT="5907" marB="0" anchor="b"/>
                </a:tc>
              </a:tr>
              <a:tr h="174449">
                <a:tc>
                  <a:txBody>
                    <a:bodyPr/>
                    <a:lstStyle/>
                    <a:p>
                      <a:pPr algn="l" fontAlgn="t"/>
                      <a:r>
                        <a:rPr lang="es-MX" sz="1200" u="none" strike="noStrike">
                          <a:effectLst/>
                        </a:rPr>
                        <a:t>NLEON</a:t>
                      </a:r>
                      <a:endParaRPr lang="es-MX" sz="1200" b="0" i="0" u="none" strike="noStrike">
                        <a:solidFill>
                          <a:srgbClr val="000000"/>
                        </a:solidFill>
                        <a:effectLst/>
                        <a:latin typeface="Calibri" panose="020F0502020204030204" pitchFamily="34" charset="0"/>
                      </a:endParaRPr>
                    </a:p>
                  </a:txBody>
                  <a:tcPr marL="5907" marR="5907" marT="5907" marB="0"/>
                </a:tc>
                <a:tc>
                  <a:txBody>
                    <a:bodyPr/>
                    <a:lstStyle/>
                    <a:p>
                      <a:pPr algn="r" fontAlgn="ctr"/>
                      <a:r>
                        <a:rPr lang="es-MX" sz="1200" u="none" strike="noStrike">
                          <a:effectLst/>
                        </a:rPr>
                        <a:t>51</a:t>
                      </a:r>
                      <a:endParaRPr lang="es-MX" sz="1200" b="0" i="0" u="none" strike="noStrike">
                        <a:solidFill>
                          <a:srgbClr val="000000"/>
                        </a:solidFill>
                        <a:effectLst/>
                        <a:latin typeface="Calibri" panose="020F0502020204030204" pitchFamily="34" charset="0"/>
                      </a:endParaRPr>
                    </a:p>
                  </a:txBody>
                  <a:tcPr marL="5907" marR="5907" marT="5907" marB="0" anchor="ctr"/>
                </a:tc>
                <a:tc>
                  <a:txBody>
                    <a:bodyPr/>
                    <a:lstStyle/>
                    <a:p>
                      <a:pPr algn="r" fontAlgn="ctr"/>
                      <a:r>
                        <a:rPr lang="es-MX" sz="1200" u="none" strike="noStrike">
                          <a:effectLst/>
                        </a:rPr>
                        <a:t>11</a:t>
                      </a:r>
                      <a:endParaRPr lang="es-MX" sz="1200" b="0" i="0" u="none" strike="noStrike">
                        <a:solidFill>
                          <a:srgbClr val="000000"/>
                        </a:solidFill>
                        <a:effectLst/>
                        <a:latin typeface="Calibri" panose="020F0502020204030204" pitchFamily="34" charset="0"/>
                      </a:endParaRPr>
                    </a:p>
                  </a:txBody>
                  <a:tcPr marL="5907" marR="5907" marT="5907" marB="0" anchor="ctr"/>
                </a:tc>
                <a:tc>
                  <a:txBody>
                    <a:bodyPr/>
                    <a:lstStyle/>
                    <a:p>
                      <a:pPr algn="r" fontAlgn="b"/>
                      <a:r>
                        <a:rPr lang="es-MX" sz="1200" u="none" strike="noStrike">
                          <a:effectLst/>
                        </a:rPr>
                        <a:t>21.6</a:t>
                      </a:r>
                      <a:endParaRPr lang="es-MX" sz="1200" b="0" i="0" u="none" strike="noStrike">
                        <a:solidFill>
                          <a:srgbClr val="000000"/>
                        </a:solidFill>
                        <a:effectLst/>
                        <a:latin typeface="Calibri" panose="020F0502020204030204" pitchFamily="34" charset="0"/>
                      </a:endParaRPr>
                    </a:p>
                  </a:txBody>
                  <a:tcPr marL="5907" marR="5907" marT="5907" marB="0" anchor="b"/>
                </a:tc>
                <a:tc>
                  <a:txBody>
                    <a:bodyPr/>
                    <a:lstStyle/>
                    <a:p>
                      <a:pPr algn="r" fontAlgn="b"/>
                      <a:r>
                        <a:rPr lang="es-MX" sz="1200" u="none" strike="noStrike" dirty="0">
                          <a:effectLst/>
                        </a:rPr>
                        <a:t>78.4</a:t>
                      </a:r>
                      <a:endParaRPr lang="es-MX" sz="1200" b="0" i="0" u="none" strike="noStrike" dirty="0">
                        <a:solidFill>
                          <a:srgbClr val="000000"/>
                        </a:solidFill>
                        <a:effectLst/>
                        <a:latin typeface="Calibri" panose="020F0502020204030204" pitchFamily="34" charset="0"/>
                      </a:endParaRPr>
                    </a:p>
                  </a:txBody>
                  <a:tcPr marL="5907" marR="5907" marT="5907" marB="0" anchor="b"/>
                </a:tc>
              </a:tr>
              <a:tr h="174449">
                <a:tc>
                  <a:txBody>
                    <a:bodyPr/>
                    <a:lstStyle/>
                    <a:p>
                      <a:pPr algn="l" fontAlgn="t"/>
                      <a:r>
                        <a:rPr lang="es-MX" sz="1200" u="none" strike="noStrike">
                          <a:effectLst/>
                        </a:rPr>
                        <a:t>QRO</a:t>
                      </a:r>
                      <a:endParaRPr lang="es-MX" sz="1200" b="0" i="0" u="none" strike="noStrike">
                        <a:solidFill>
                          <a:srgbClr val="000000"/>
                        </a:solidFill>
                        <a:effectLst/>
                        <a:latin typeface="Calibri" panose="020F0502020204030204" pitchFamily="34" charset="0"/>
                      </a:endParaRPr>
                    </a:p>
                  </a:txBody>
                  <a:tcPr marL="5907" marR="5907" marT="5907" marB="0"/>
                </a:tc>
                <a:tc>
                  <a:txBody>
                    <a:bodyPr/>
                    <a:lstStyle/>
                    <a:p>
                      <a:pPr algn="r" fontAlgn="ctr"/>
                      <a:r>
                        <a:rPr lang="es-MX" sz="1200" u="none" strike="noStrike">
                          <a:effectLst/>
                        </a:rPr>
                        <a:t>18</a:t>
                      </a:r>
                      <a:endParaRPr lang="es-MX" sz="1200" b="0" i="0" u="none" strike="noStrike">
                        <a:solidFill>
                          <a:srgbClr val="000000"/>
                        </a:solidFill>
                        <a:effectLst/>
                        <a:latin typeface="Calibri" panose="020F0502020204030204" pitchFamily="34" charset="0"/>
                      </a:endParaRPr>
                    </a:p>
                  </a:txBody>
                  <a:tcPr marL="5907" marR="5907" marT="5907" marB="0" anchor="ctr"/>
                </a:tc>
                <a:tc>
                  <a:txBody>
                    <a:bodyPr/>
                    <a:lstStyle/>
                    <a:p>
                      <a:pPr algn="r" fontAlgn="ctr"/>
                      <a:r>
                        <a:rPr lang="es-MX" sz="1200" u="none" strike="noStrike">
                          <a:effectLst/>
                        </a:rPr>
                        <a:t>4</a:t>
                      </a:r>
                      <a:endParaRPr lang="es-MX" sz="1200" b="0" i="0" u="none" strike="noStrike">
                        <a:solidFill>
                          <a:srgbClr val="000000"/>
                        </a:solidFill>
                        <a:effectLst/>
                        <a:latin typeface="Calibri" panose="020F0502020204030204" pitchFamily="34" charset="0"/>
                      </a:endParaRPr>
                    </a:p>
                  </a:txBody>
                  <a:tcPr marL="5907" marR="5907" marT="5907" marB="0" anchor="ctr"/>
                </a:tc>
                <a:tc>
                  <a:txBody>
                    <a:bodyPr/>
                    <a:lstStyle/>
                    <a:p>
                      <a:pPr algn="r" fontAlgn="b"/>
                      <a:r>
                        <a:rPr lang="es-MX" sz="1200" u="none" strike="noStrike">
                          <a:effectLst/>
                        </a:rPr>
                        <a:t>22.2</a:t>
                      </a:r>
                      <a:endParaRPr lang="es-MX" sz="1200" b="0" i="0" u="none" strike="noStrike">
                        <a:solidFill>
                          <a:srgbClr val="000000"/>
                        </a:solidFill>
                        <a:effectLst/>
                        <a:latin typeface="Calibri" panose="020F0502020204030204" pitchFamily="34" charset="0"/>
                      </a:endParaRPr>
                    </a:p>
                  </a:txBody>
                  <a:tcPr marL="5907" marR="5907" marT="5907" marB="0" anchor="b"/>
                </a:tc>
                <a:tc>
                  <a:txBody>
                    <a:bodyPr/>
                    <a:lstStyle/>
                    <a:p>
                      <a:pPr algn="r" fontAlgn="b"/>
                      <a:r>
                        <a:rPr lang="es-MX" sz="1200" u="none" strike="noStrike" dirty="0">
                          <a:effectLst/>
                        </a:rPr>
                        <a:t>77.8</a:t>
                      </a:r>
                      <a:endParaRPr lang="es-MX" sz="1200" b="0" i="0" u="none" strike="noStrike" dirty="0">
                        <a:solidFill>
                          <a:srgbClr val="000000"/>
                        </a:solidFill>
                        <a:effectLst/>
                        <a:latin typeface="Calibri" panose="020F0502020204030204" pitchFamily="34" charset="0"/>
                      </a:endParaRPr>
                    </a:p>
                  </a:txBody>
                  <a:tcPr marL="5907" marR="5907" marT="5907" marB="0" anchor="b"/>
                </a:tc>
              </a:tr>
              <a:tr h="174449">
                <a:tc>
                  <a:txBody>
                    <a:bodyPr/>
                    <a:lstStyle/>
                    <a:p>
                      <a:pPr algn="l" fontAlgn="t"/>
                      <a:r>
                        <a:rPr lang="es-MX" sz="1200" u="none" strike="noStrike">
                          <a:effectLst/>
                        </a:rPr>
                        <a:t>COA</a:t>
                      </a:r>
                      <a:endParaRPr lang="es-MX" sz="1200" b="0" i="0" u="none" strike="noStrike">
                        <a:solidFill>
                          <a:srgbClr val="000000"/>
                        </a:solidFill>
                        <a:effectLst/>
                        <a:latin typeface="Calibri" panose="020F0502020204030204" pitchFamily="34" charset="0"/>
                      </a:endParaRPr>
                    </a:p>
                  </a:txBody>
                  <a:tcPr marL="5907" marR="5907" marT="5907" marB="0"/>
                </a:tc>
                <a:tc>
                  <a:txBody>
                    <a:bodyPr/>
                    <a:lstStyle/>
                    <a:p>
                      <a:pPr algn="r" fontAlgn="ctr"/>
                      <a:r>
                        <a:rPr lang="es-MX" sz="1200" u="none" strike="noStrike">
                          <a:effectLst/>
                        </a:rPr>
                        <a:t>38</a:t>
                      </a:r>
                      <a:endParaRPr lang="es-MX" sz="1200" b="0" i="0" u="none" strike="noStrike">
                        <a:solidFill>
                          <a:srgbClr val="000000"/>
                        </a:solidFill>
                        <a:effectLst/>
                        <a:latin typeface="Calibri" panose="020F0502020204030204" pitchFamily="34" charset="0"/>
                      </a:endParaRPr>
                    </a:p>
                  </a:txBody>
                  <a:tcPr marL="5907" marR="5907" marT="5907" marB="0" anchor="ctr"/>
                </a:tc>
                <a:tc>
                  <a:txBody>
                    <a:bodyPr/>
                    <a:lstStyle/>
                    <a:p>
                      <a:pPr algn="r" fontAlgn="ctr"/>
                      <a:r>
                        <a:rPr lang="es-MX" sz="1200" u="none" strike="noStrike">
                          <a:effectLst/>
                        </a:rPr>
                        <a:t>9</a:t>
                      </a:r>
                      <a:endParaRPr lang="es-MX" sz="1200" b="0" i="0" u="none" strike="noStrike">
                        <a:solidFill>
                          <a:srgbClr val="000000"/>
                        </a:solidFill>
                        <a:effectLst/>
                        <a:latin typeface="Calibri" panose="020F0502020204030204" pitchFamily="34" charset="0"/>
                      </a:endParaRPr>
                    </a:p>
                  </a:txBody>
                  <a:tcPr marL="5907" marR="5907" marT="5907" marB="0" anchor="ctr"/>
                </a:tc>
                <a:tc>
                  <a:txBody>
                    <a:bodyPr/>
                    <a:lstStyle/>
                    <a:p>
                      <a:pPr algn="r" fontAlgn="b"/>
                      <a:r>
                        <a:rPr lang="es-MX" sz="1200" u="none" strike="noStrike">
                          <a:effectLst/>
                        </a:rPr>
                        <a:t>23.7</a:t>
                      </a:r>
                      <a:endParaRPr lang="es-MX" sz="1200" b="0" i="0" u="none" strike="noStrike">
                        <a:solidFill>
                          <a:srgbClr val="000000"/>
                        </a:solidFill>
                        <a:effectLst/>
                        <a:latin typeface="Calibri" panose="020F0502020204030204" pitchFamily="34" charset="0"/>
                      </a:endParaRPr>
                    </a:p>
                  </a:txBody>
                  <a:tcPr marL="5907" marR="5907" marT="5907" marB="0" anchor="b"/>
                </a:tc>
                <a:tc>
                  <a:txBody>
                    <a:bodyPr/>
                    <a:lstStyle/>
                    <a:p>
                      <a:pPr algn="r" fontAlgn="b"/>
                      <a:r>
                        <a:rPr lang="es-MX" sz="1200" u="none" strike="noStrike" dirty="0">
                          <a:effectLst/>
                        </a:rPr>
                        <a:t>76.3</a:t>
                      </a:r>
                      <a:endParaRPr lang="es-MX" sz="1200" b="0" i="0" u="none" strike="noStrike" dirty="0">
                        <a:solidFill>
                          <a:srgbClr val="000000"/>
                        </a:solidFill>
                        <a:effectLst/>
                        <a:latin typeface="Calibri" panose="020F0502020204030204" pitchFamily="34" charset="0"/>
                      </a:endParaRPr>
                    </a:p>
                  </a:txBody>
                  <a:tcPr marL="5907" marR="5907" marT="5907" marB="0" anchor="b"/>
                </a:tc>
              </a:tr>
              <a:tr h="174449">
                <a:tc>
                  <a:txBody>
                    <a:bodyPr/>
                    <a:lstStyle/>
                    <a:p>
                      <a:pPr algn="l" fontAlgn="t"/>
                      <a:r>
                        <a:rPr lang="es-MX" sz="1200" u="none" strike="noStrike">
                          <a:effectLst/>
                        </a:rPr>
                        <a:t>CAM</a:t>
                      </a:r>
                      <a:endParaRPr lang="es-MX" sz="1200" b="0" i="0" u="none" strike="noStrike">
                        <a:solidFill>
                          <a:srgbClr val="000000"/>
                        </a:solidFill>
                        <a:effectLst/>
                        <a:latin typeface="Calibri" panose="020F0502020204030204" pitchFamily="34" charset="0"/>
                      </a:endParaRPr>
                    </a:p>
                  </a:txBody>
                  <a:tcPr marL="5907" marR="5907" marT="5907" marB="0"/>
                </a:tc>
                <a:tc>
                  <a:txBody>
                    <a:bodyPr/>
                    <a:lstStyle/>
                    <a:p>
                      <a:pPr algn="r" fontAlgn="ctr"/>
                      <a:r>
                        <a:rPr lang="es-MX" sz="1200" u="none" strike="noStrike">
                          <a:effectLst/>
                        </a:rPr>
                        <a:t>11</a:t>
                      </a:r>
                      <a:endParaRPr lang="es-MX" sz="1200" b="0" i="0" u="none" strike="noStrike">
                        <a:solidFill>
                          <a:srgbClr val="000000"/>
                        </a:solidFill>
                        <a:effectLst/>
                        <a:latin typeface="Calibri" panose="020F0502020204030204" pitchFamily="34" charset="0"/>
                      </a:endParaRPr>
                    </a:p>
                  </a:txBody>
                  <a:tcPr marL="5907" marR="5907" marT="5907" marB="0" anchor="ctr"/>
                </a:tc>
                <a:tc>
                  <a:txBody>
                    <a:bodyPr/>
                    <a:lstStyle/>
                    <a:p>
                      <a:pPr algn="r" fontAlgn="ctr"/>
                      <a:r>
                        <a:rPr lang="es-MX" sz="1200" u="none" strike="noStrike">
                          <a:effectLst/>
                        </a:rPr>
                        <a:t>3</a:t>
                      </a:r>
                      <a:endParaRPr lang="es-MX" sz="1200" b="0" i="0" u="none" strike="noStrike">
                        <a:solidFill>
                          <a:srgbClr val="000000"/>
                        </a:solidFill>
                        <a:effectLst/>
                        <a:latin typeface="Calibri" panose="020F0502020204030204" pitchFamily="34" charset="0"/>
                      </a:endParaRPr>
                    </a:p>
                  </a:txBody>
                  <a:tcPr marL="5907" marR="5907" marT="5907" marB="0" anchor="ctr"/>
                </a:tc>
                <a:tc>
                  <a:txBody>
                    <a:bodyPr/>
                    <a:lstStyle/>
                    <a:p>
                      <a:pPr algn="r" fontAlgn="b"/>
                      <a:r>
                        <a:rPr lang="es-MX" sz="1200" u="none" strike="noStrike">
                          <a:effectLst/>
                        </a:rPr>
                        <a:t>27.3</a:t>
                      </a:r>
                      <a:endParaRPr lang="es-MX" sz="1200" b="0" i="0" u="none" strike="noStrike">
                        <a:solidFill>
                          <a:srgbClr val="000000"/>
                        </a:solidFill>
                        <a:effectLst/>
                        <a:latin typeface="Calibri" panose="020F0502020204030204" pitchFamily="34" charset="0"/>
                      </a:endParaRPr>
                    </a:p>
                  </a:txBody>
                  <a:tcPr marL="5907" marR="5907" marT="5907" marB="0" anchor="b"/>
                </a:tc>
                <a:tc>
                  <a:txBody>
                    <a:bodyPr/>
                    <a:lstStyle/>
                    <a:p>
                      <a:pPr algn="r" fontAlgn="b"/>
                      <a:r>
                        <a:rPr lang="es-MX" sz="1200" u="none" strike="noStrike" dirty="0">
                          <a:effectLst/>
                        </a:rPr>
                        <a:t>72.7</a:t>
                      </a:r>
                      <a:endParaRPr lang="es-MX" sz="1200" b="0" i="0" u="none" strike="noStrike" dirty="0">
                        <a:solidFill>
                          <a:srgbClr val="000000"/>
                        </a:solidFill>
                        <a:effectLst/>
                        <a:latin typeface="Calibri" panose="020F0502020204030204" pitchFamily="34" charset="0"/>
                      </a:endParaRPr>
                    </a:p>
                  </a:txBody>
                  <a:tcPr marL="5907" marR="5907" marT="5907" marB="0" anchor="b"/>
                </a:tc>
              </a:tr>
              <a:tr h="174449">
                <a:tc>
                  <a:txBody>
                    <a:bodyPr/>
                    <a:lstStyle/>
                    <a:p>
                      <a:pPr algn="l" fontAlgn="t"/>
                      <a:r>
                        <a:rPr lang="es-MX" sz="1200" u="none" strike="noStrike">
                          <a:effectLst/>
                        </a:rPr>
                        <a:t>MEX</a:t>
                      </a:r>
                      <a:endParaRPr lang="es-MX" sz="1200" b="0" i="0" u="none" strike="noStrike">
                        <a:solidFill>
                          <a:srgbClr val="000000"/>
                        </a:solidFill>
                        <a:effectLst/>
                        <a:latin typeface="Calibri" panose="020F0502020204030204" pitchFamily="34" charset="0"/>
                      </a:endParaRPr>
                    </a:p>
                  </a:txBody>
                  <a:tcPr marL="5907" marR="5907" marT="5907" marB="0"/>
                </a:tc>
                <a:tc>
                  <a:txBody>
                    <a:bodyPr/>
                    <a:lstStyle/>
                    <a:p>
                      <a:pPr algn="r" fontAlgn="ctr"/>
                      <a:r>
                        <a:rPr lang="es-MX" sz="1200" u="none" strike="noStrike">
                          <a:effectLst/>
                        </a:rPr>
                        <a:t>125</a:t>
                      </a:r>
                      <a:endParaRPr lang="es-MX" sz="1200" b="0" i="0" u="none" strike="noStrike">
                        <a:solidFill>
                          <a:srgbClr val="000000"/>
                        </a:solidFill>
                        <a:effectLst/>
                        <a:latin typeface="Calibri" panose="020F0502020204030204" pitchFamily="34" charset="0"/>
                      </a:endParaRPr>
                    </a:p>
                  </a:txBody>
                  <a:tcPr marL="5907" marR="5907" marT="5907" marB="0" anchor="ctr"/>
                </a:tc>
                <a:tc>
                  <a:txBody>
                    <a:bodyPr/>
                    <a:lstStyle/>
                    <a:p>
                      <a:pPr algn="r" fontAlgn="ctr"/>
                      <a:r>
                        <a:rPr lang="es-MX" sz="1200" u="none" strike="noStrike">
                          <a:effectLst/>
                        </a:rPr>
                        <a:t>42</a:t>
                      </a:r>
                      <a:endParaRPr lang="es-MX" sz="1200" b="0" i="0" u="none" strike="noStrike">
                        <a:solidFill>
                          <a:srgbClr val="000000"/>
                        </a:solidFill>
                        <a:effectLst/>
                        <a:latin typeface="Calibri" panose="020F0502020204030204" pitchFamily="34" charset="0"/>
                      </a:endParaRPr>
                    </a:p>
                  </a:txBody>
                  <a:tcPr marL="5907" marR="5907" marT="5907" marB="0" anchor="ctr"/>
                </a:tc>
                <a:tc>
                  <a:txBody>
                    <a:bodyPr/>
                    <a:lstStyle/>
                    <a:p>
                      <a:pPr algn="r" fontAlgn="b"/>
                      <a:r>
                        <a:rPr lang="es-MX" sz="1200" u="none" strike="noStrike">
                          <a:effectLst/>
                        </a:rPr>
                        <a:t>33.6</a:t>
                      </a:r>
                      <a:endParaRPr lang="es-MX" sz="1200" b="0" i="0" u="none" strike="noStrike">
                        <a:solidFill>
                          <a:srgbClr val="000000"/>
                        </a:solidFill>
                        <a:effectLst/>
                        <a:latin typeface="Calibri" panose="020F0502020204030204" pitchFamily="34" charset="0"/>
                      </a:endParaRPr>
                    </a:p>
                  </a:txBody>
                  <a:tcPr marL="5907" marR="5907" marT="5907" marB="0" anchor="b"/>
                </a:tc>
                <a:tc>
                  <a:txBody>
                    <a:bodyPr/>
                    <a:lstStyle/>
                    <a:p>
                      <a:pPr algn="r" fontAlgn="b"/>
                      <a:r>
                        <a:rPr lang="es-MX" sz="1200" u="none" strike="noStrike" dirty="0">
                          <a:effectLst/>
                        </a:rPr>
                        <a:t>66.4</a:t>
                      </a:r>
                      <a:endParaRPr lang="es-MX" sz="1200" b="0" i="0" u="none" strike="noStrike" dirty="0">
                        <a:solidFill>
                          <a:srgbClr val="000000"/>
                        </a:solidFill>
                        <a:effectLst/>
                        <a:latin typeface="Calibri" panose="020F0502020204030204" pitchFamily="34" charset="0"/>
                      </a:endParaRPr>
                    </a:p>
                  </a:txBody>
                  <a:tcPr marL="5907" marR="5907" marT="5907" marB="0" anchor="b"/>
                </a:tc>
              </a:tr>
              <a:tr h="174449">
                <a:tc>
                  <a:txBody>
                    <a:bodyPr/>
                    <a:lstStyle/>
                    <a:p>
                      <a:pPr algn="l" fontAlgn="t"/>
                      <a:r>
                        <a:rPr lang="es-MX" sz="1200" u="none" strike="noStrike">
                          <a:effectLst/>
                        </a:rPr>
                        <a:t>COL</a:t>
                      </a:r>
                      <a:endParaRPr lang="es-MX" sz="1200" b="0" i="0" u="none" strike="noStrike">
                        <a:solidFill>
                          <a:srgbClr val="000000"/>
                        </a:solidFill>
                        <a:effectLst/>
                        <a:latin typeface="Calibri" panose="020F0502020204030204" pitchFamily="34" charset="0"/>
                      </a:endParaRPr>
                    </a:p>
                  </a:txBody>
                  <a:tcPr marL="5907" marR="5907" marT="5907" marB="0"/>
                </a:tc>
                <a:tc>
                  <a:txBody>
                    <a:bodyPr/>
                    <a:lstStyle/>
                    <a:p>
                      <a:pPr algn="r" fontAlgn="ctr"/>
                      <a:r>
                        <a:rPr lang="es-MX" sz="1200" u="none" strike="noStrike">
                          <a:effectLst/>
                        </a:rPr>
                        <a:t>10</a:t>
                      </a:r>
                      <a:endParaRPr lang="es-MX" sz="1200" b="0" i="0" u="none" strike="noStrike">
                        <a:solidFill>
                          <a:srgbClr val="000000"/>
                        </a:solidFill>
                        <a:effectLst/>
                        <a:latin typeface="Calibri" panose="020F0502020204030204" pitchFamily="34" charset="0"/>
                      </a:endParaRPr>
                    </a:p>
                  </a:txBody>
                  <a:tcPr marL="5907" marR="5907" marT="5907" marB="0" anchor="ctr"/>
                </a:tc>
                <a:tc>
                  <a:txBody>
                    <a:bodyPr/>
                    <a:lstStyle/>
                    <a:p>
                      <a:pPr algn="r" fontAlgn="ctr"/>
                      <a:r>
                        <a:rPr lang="es-MX" sz="1200" u="none" strike="noStrike">
                          <a:effectLst/>
                        </a:rPr>
                        <a:t>4</a:t>
                      </a:r>
                      <a:endParaRPr lang="es-MX" sz="1200" b="0" i="0" u="none" strike="noStrike">
                        <a:solidFill>
                          <a:srgbClr val="000000"/>
                        </a:solidFill>
                        <a:effectLst/>
                        <a:latin typeface="Calibri" panose="020F0502020204030204" pitchFamily="34" charset="0"/>
                      </a:endParaRPr>
                    </a:p>
                  </a:txBody>
                  <a:tcPr marL="5907" marR="5907" marT="5907" marB="0" anchor="ctr"/>
                </a:tc>
                <a:tc>
                  <a:txBody>
                    <a:bodyPr/>
                    <a:lstStyle/>
                    <a:p>
                      <a:pPr algn="r" fontAlgn="b"/>
                      <a:r>
                        <a:rPr lang="es-MX" sz="1200" u="none" strike="noStrike">
                          <a:effectLst/>
                        </a:rPr>
                        <a:t>40.0</a:t>
                      </a:r>
                      <a:endParaRPr lang="es-MX" sz="1200" b="0" i="0" u="none" strike="noStrike">
                        <a:solidFill>
                          <a:srgbClr val="000000"/>
                        </a:solidFill>
                        <a:effectLst/>
                        <a:latin typeface="Calibri" panose="020F0502020204030204" pitchFamily="34" charset="0"/>
                      </a:endParaRPr>
                    </a:p>
                  </a:txBody>
                  <a:tcPr marL="5907" marR="5907" marT="5907" marB="0" anchor="b"/>
                </a:tc>
                <a:tc>
                  <a:txBody>
                    <a:bodyPr/>
                    <a:lstStyle/>
                    <a:p>
                      <a:pPr algn="r" fontAlgn="b"/>
                      <a:r>
                        <a:rPr lang="es-MX" sz="1200" u="none" strike="noStrike" dirty="0">
                          <a:effectLst/>
                        </a:rPr>
                        <a:t>60.0</a:t>
                      </a:r>
                      <a:endParaRPr lang="es-MX" sz="1200" b="0" i="0" u="none" strike="noStrike" dirty="0">
                        <a:solidFill>
                          <a:srgbClr val="000000"/>
                        </a:solidFill>
                        <a:effectLst/>
                        <a:latin typeface="Calibri" panose="020F0502020204030204" pitchFamily="34" charset="0"/>
                      </a:endParaRPr>
                    </a:p>
                  </a:txBody>
                  <a:tcPr marL="5907" marR="5907" marT="5907" marB="0" anchor="b"/>
                </a:tc>
              </a:tr>
              <a:tr h="174449">
                <a:tc>
                  <a:txBody>
                    <a:bodyPr/>
                    <a:lstStyle/>
                    <a:p>
                      <a:pPr algn="l" fontAlgn="t"/>
                      <a:r>
                        <a:rPr lang="es-MX" sz="1200" u="none" strike="noStrike">
                          <a:effectLst/>
                        </a:rPr>
                        <a:t>SIN</a:t>
                      </a:r>
                      <a:endParaRPr lang="es-MX" sz="1200" b="0" i="0" u="none" strike="noStrike">
                        <a:solidFill>
                          <a:srgbClr val="000000"/>
                        </a:solidFill>
                        <a:effectLst/>
                        <a:latin typeface="Calibri" panose="020F0502020204030204" pitchFamily="34" charset="0"/>
                      </a:endParaRPr>
                    </a:p>
                  </a:txBody>
                  <a:tcPr marL="5907" marR="5907" marT="5907" marB="0"/>
                </a:tc>
                <a:tc>
                  <a:txBody>
                    <a:bodyPr/>
                    <a:lstStyle/>
                    <a:p>
                      <a:pPr algn="r" fontAlgn="ctr"/>
                      <a:r>
                        <a:rPr lang="es-MX" sz="1200" u="none" strike="noStrike">
                          <a:effectLst/>
                        </a:rPr>
                        <a:t>18</a:t>
                      </a:r>
                      <a:endParaRPr lang="es-MX" sz="1200" b="0" i="0" u="none" strike="noStrike">
                        <a:solidFill>
                          <a:srgbClr val="000000"/>
                        </a:solidFill>
                        <a:effectLst/>
                        <a:latin typeface="Calibri" panose="020F0502020204030204" pitchFamily="34" charset="0"/>
                      </a:endParaRPr>
                    </a:p>
                  </a:txBody>
                  <a:tcPr marL="5907" marR="5907" marT="5907" marB="0" anchor="ctr"/>
                </a:tc>
                <a:tc>
                  <a:txBody>
                    <a:bodyPr/>
                    <a:lstStyle/>
                    <a:p>
                      <a:pPr algn="r" fontAlgn="ctr"/>
                      <a:r>
                        <a:rPr lang="es-MX" sz="1200" u="none" strike="noStrike">
                          <a:effectLst/>
                        </a:rPr>
                        <a:t>8</a:t>
                      </a:r>
                      <a:endParaRPr lang="es-MX" sz="1200" b="0" i="0" u="none" strike="noStrike">
                        <a:solidFill>
                          <a:srgbClr val="000000"/>
                        </a:solidFill>
                        <a:effectLst/>
                        <a:latin typeface="Calibri" panose="020F0502020204030204" pitchFamily="34" charset="0"/>
                      </a:endParaRPr>
                    </a:p>
                  </a:txBody>
                  <a:tcPr marL="5907" marR="5907" marT="5907" marB="0" anchor="ctr"/>
                </a:tc>
                <a:tc>
                  <a:txBody>
                    <a:bodyPr/>
                    <a:lstStyle/>
                    <a:p>
                      <a:pPr algn="r" fontAlgn="b"/>
                      <a:r>
                        <a:rPr lang="es-MX" sz="1200" u="none" strike="noStrike">
                          <a:effectLst/>
                        </a:rPr>
                        <a:t>44.4</a:t>
                      </a:r>
                      <a:endParaRPr lang="es-MX" sz="1200" b="0" i="0" u="none" strike="noStrike">
                        <a:solidFill>
                          <a:srgbClr val="000000"/>
                        </a:solidFill>
                        <a:effectLst/>
                        <a:latin typeface="Calibri" panose="020F0502020204030204" pitchFamily="34" charset="0"/>
                      </a:endParaRPr>
                    </a:p>
                  </a:txBody>
                  <a:tcPr marL="5907" marR="5907" marT="5907" marB="0" anchor="b"/>
                </a:tc>
                <a:tc>
                  <a:txBody>
                    <a:bodyPr/>
                    <a:lstStyle/>
                    <a:p>
                      <a:pPr algn="r" fontAlgn="b"/>
                      <a:r>
                        <a:rPr lang="es-MX" sz="1200" u="none" strike="noStrike" dirty="0">
                          <a:effectLst/>
                        </a:rPr>
                        <a:t>55.6</a:t>
                      </a:r>
                      <a:endParaRPr lang="es-MX" sz="1200" b="0" i="0" u="none" strike="noStrike" dirty="0">
                        <a:solidFill>
                          <a:srgbClr val="000000"/>
                        </a:solidFill>
                        <a:effectLst/>
                        <a:latin typeface="Calibri" panose="020F0502020204030204" pitchFamily="34" charset="0"/>
                      </a:endParaRPr>
                    </a:p>
                  </a:txBody>
                  <a:tcPr marL="5907" marR="5907" marT="5907" marB="0" anchor="b"/>
                </a:tc>
              </a:tr>
              <a:tr h="174449">
                <a:tc>
                  <a:txBody>
                    <a:bodyPr/>
                    <a:lstStyle/>
                    <a:p>
                      <a:pPr algn="l" fontAlgn="t"/>
                      <a:r>
                        <a:rPr lang="es-MX" sz="1200" u="none" strike="noStrike">
                          <a:effectLst/>
                        </a:rPr>
                        <a:t>GTO</a:t>
                      </a:r>
                      <a:endParaRPr lang="es-MX" sz="1200" b="0" i="0" u="none" strike="noStrike">
                        <a:solidFill>
                          <a:srgbClr val="000000"/>
                        </a:solidFill>
                        <a:effectLst/>
                        <a:latin typeface="Calibri" panose="020F0502020204030204" pitchFamily="34" charset="0"/>
                      </a:endParaRPr>
                    </a:p>
                  </a:txBody>
                  <a:tcPr marL="5907" marR="5907" marT="5907" marB="0"/>
                </a:tc>
                <a:tc>
                  <a:txBody>
                    <a:bodyPr/>
                    <a:lstStyle/>
                    <a:p>
                      <a:pPr algn="r" fontAlgn="ctr"/>
                      <a:r>
                        <a:rPr lang="es-MX" sz="1200" u="none" strike="noStrike">
                          <a:effectLst/>
                        </a:rPr>
                        <a:t>46</a:t>
                      </a:r>
                      <a:endParaRPr lang="es-MX" sz="1200" b="0" i="0" u="none" strike="noStrike">
                        <a:solidFill>
                          <a:srgbClr val="000000"/>
                        </a:solidFill>
                        <a:effectLst/>
                        <a:latin typeface="Calibri" panose="020F0502020204030204" pitchFamily="34" charset="0"/>
                      </a:endParaRPr>
                    </a:p>
                  </a:txBody>
                  <a:tcPr marL="5907" marR="5907" marT="5907" marB="0" anchor="ctr"/>
                </a:tc>
                <a:tc>
                  <a:txBody>
                    <a:bodyPr/>
                    <a:lstStyle/>
                    <a:p>
                      <a:pPr algn="r" fontAlgn="ctr"/>
                      <a:r>
                        <a:rPr lang="es-MX" sz="1200" u="none" strike="noStrike">
                          <a:effectLst/>
                        </a:rPr>
                        <a:t>22</a:t>
                      </a:r>
                      <a:endParaRPr lang="es-MX" sz="1200" b="0" i="0" u="none" strike="noStrike">
                        <a:solidFill>
                          <a:srgbClr val="000000"/>
                        </a:solidFill>
                        <a:effectLst/>
                        <a:latin typeface="Calibri" panose="020F0502020204030204" pitchFamily="34" charset="0"/>
                      </a:endParaRPr>
                    </a:p>
                  </a:txBody>
                  <a:tcPr marL="5907" marR="5907" marT="5907" marB="0" anchor="ctr"/>
                </a:tc>
                <a:tc>
                  <a:txBody>
                    <a:bodyPr/>
                    <a:lstStyle/>
                    <a:p>
                      <a:pPr algn="r" fontAlgn="b"/>
                      <a:r>
                        <a:rPr lang="es-MX" sz="1200" u="none" strike="noStrike">
                          <a:effectLst/>
                        </a:rPr>
                        <a:t>47.8</a:t>
                      </a:r>
                      <a:endParaRPr lang="es-MX" sz="1200" b="0" i="0" u="none" strike="noStrike">
                        <a:solidFill>
                          <a:srgbClr val="000000"/>
                        </a:solidFill>
                        <a:effectLst/>
                        <a:latin typeface="Calibri" panose="020F0502020204030204" pitchFamily="34" charset="0"/>
                      </a:endParaRPr>
                    </a:p>
                  </a:txBody>
                  <a:tcPr marL="5907" marR="5907" marT="5907" marB="0" anchor="b"/>
                </a:tc>
                <a:tc>
                  <a:txBody>
                    <a:bodyPr/>
                    <a:lstStyle/>
                    <a:p>
                      <a:pPr algn="r" fontAlgn="b"/>
                      <a:r>
                        <a:rPr lang="es-MX" sz="1200" u="none" strike="noStrike" dirty="0">
                          <a:effectLst/>
                        </a:rPr>
                        <a:t>52.2</a:t>
                      </a:r>
                      <a:endParaRPr lang="es-MX" sz="1200" b="0" i="0" u="none" strike="noStrike" dirty="0">
                        <a:solidFill>
                          <a:srgbClr val="000000"/>
                        </a:solidFill>
                        <a:effectLst/>
                        <a:latin typeface="Calibri" panose="020F0502020204030204" pitchFamily="34" charset="0"/>
                      </a:endParaRPr>
                    </a:p>
                  </a:txBody>
                  <a:tcPr marL="5907" marR="5907" marT="5907" marB="0" anchor="b"/>
                </a:tc>
              </a:tr>
              <a:tr h="174449">
                <a:tc>
                  <a:txBody>
                    <a:bodyPr/>
                    <a:lstStyle/>
                    <a:p>
                      <a:pPr algn="l" fontAlgn="t"/>
                      <a:r>
                        <a:rPr lang="es-MX" sz="1200" u="none" strike="noStrike">
                          <a:effectLst/>
                        </a:rPr>
                        <a:t>QROO</a:t>
                      </a:r>
                      <a:endParaRPr lang="es-MX" sz="1200" b="0" i="0" u="none" strike="noStrike">
                        <a:solidFill>
                          <a:srgbClr val="000000"/>
                        </a:solidFill>
                        <a:effectLst/>
                        <a:latin typeface="Calibri" panose="020F0502020204030204" pitchFamily="34" charset="0"/>
                      </a:endParaRPr>
                    </a:p>
                  </a:txBody>
                  <a:tcPr marL="5907" marR="5907" marT="5907" marB="0"/>
                </a:tc>
                <a:tc>
                  <a:txBody>
                    <a:bodyPr/>
                    <a:lstStyle/>
                    <a:p>
                      <a:pPr algn="r" fontAlgn="ctr"/>
                      <a:r>
                        <a:rPr lang="es-MX" sz="1200" u="none" strike="noStrike">
                          <a:effectLst/>
                        </a:rPr>
                        <a:t>10</a:t>
                      </a:r>
                      <a:endParaRPr lang="es-MX" sz="1200" b="0" i="0" u="none" strike="noStrike">
                        <a:solidFill>
                          <a:srgbClr val="000000"/>
                        </a:solidFill>
                        <a:effectLst/>
                        <a:latin typeface="Calibri" panose="020F0502020204030204" pitchFamily="34" charset="0"/>
                      </a:endParaRPr>
                    </a:p>
                  </a:txBody>
                  <a:tcPr marL="5907" marR="5907" marT="5907" marB="0" anchor="ctr"/>
                </a:tc>
                <a:tc>
                  <a:txBody>
                    <a:bodyPr/>
                    <a:lstStyle/>
                    <a:p>
                      <a:pPr algn="r" fontAlgn="ctr"/>
                      <a:r>
                        <a:rPr lang="es-MX" sz="1200" u="none" strike="noStrike">
                          <a:effectLst/>
                        </a:rPr>
                        <a:t>5</a:t>
                      </a:r>
                      <a:endParaRPr lang="es-MX" sz="1200" b="0" i="0" u="none" strike="noStrike">
                        <a:solidFill>
                          <a:srgbClr val="000000"/>
                        </a:solidFill>
                        <a:effectLst/>
                        <a:latin typeface="Calibri" panose="020F0502020204030204" pitchFamily="34" charset="0"/>
                      </a:endParaRPr>
                    </a:p>
                  </a:txBody>
                  <a:tcPr marL="5907" marR="5907" marT="5907" marB="0" anchor="ctr"/>
                </a:tc>
                <a:tc>
                  <a:txBody>
                    <a:bodyPr/>
                    <a:lstStyle/>
                    <a:p>
                      <a:pPr algn="r" fontAlgn="b"/>
                      <a:r>
                        <a:rPr lang="es-MX" sz="1200" u="none" strike="noStrike">
                          <a:effectLst/>
                        </a:rPr>
                        <a:t>50.0</a:t>
                      </a:r>
                      <a:endParaRPr lang="es-MX" sz="1200" b="0" i="0" u="none" strike="noStrike">
                        <a:solidFill>
                          <a:srgbClr val="000000"/>
                        </a:solidFill>
                        <a:effectLst/>
                        <a:latin typeface="Calibri" panose="020F0502020204030204" pitchFamily="34" charset="0"/>
                      </a:endParaRPr>
                    </a:p>
                  </a:txBody>
                  <a:tcPr marL="5907" marR="5907" marT="5907" marB="0" anchor="b"/>
                </a:tc>
                <a:tc>
                  <a:txBody>
                    <a:bodyPr/>
                    <a:lstStyle/>
                    <a:p>
                      <a:pPr algn="r" fontAlgn="b"/>
                      <a:r>
                        <a:rPr lang="es-MX" sz="1200" u="none" strike="noStrike" dirty="0">
                          <a:effectLst/>
                        </a:rPr>
                        <a:t>50.0</a:t>
                      </a:r>
                      <a:endParaRPr lang="es-MX" sz="1200" b="0" i="0" u="none" strike="noStrike" dirty="0">
                        <a:solidFill>
                          <a:srgbClr val="000000"/>
                        </a:solidFill>
                        <a:effectLst/>
                        <a:latin typeface="Calibri" panose="020F0502020204030204" pitchFamily="34" charset="0"/>
                      </a:endParaRPr>
                    </a:p>
                  </a:txBody>
                  <a:tcPr marL="5907" marR="5907" marT="5907" marB="0" anchor="b"/>
                </a:tc>
              </a:tr>
              <a:tr h="174449">
                <a:tc>
                  <a:txBody>
                    <a:bodyPr/>
                    <a:lstStyle/>
                    <a:p>
                      <a:pPr algn="l" fontAlgn="t"/>
                      <a:r>
                        <a:rPr lang="es-MX" sz="1200" u="none" strike="noStrike">
                          <a:effectLst/>
                        </a:rPr>
                        <a:t>TAB</a:t>
                      </a:r>
                      <a:endParaRPr lang="es-MX" sz="1200" b="0" i="0" u="none" strike="noStrike">
                        <a:solidFill>
                          <a:srgbClr val="000000"/>
                        </a:solidFill>
                        <a:effectLst/>
                        <a:latin typeface="Calibri" panose="020F0502020204030204" pitchFamily="34" charset="0"/>
                      </a:endParaRPr>
                    </a:p>
                  </a:txBody>
                  <a:tcPr marL="5907" marR="5907" marT="5907" marB="0"/>
                </a:tc>
                <a:tc>
                  <a:txBody>
                    <a:bodyPr/>
                    <a:lstStyle/>
                    <a:p>
                      <a:pPr algn="r" fontAlgn="ctr"/>
                      <a:r>
                        <a:rPr lang="es-MX" sz="1200" u="none" strike="noStrike">
                          <a:effectLst/>
                        </a:rPr>
                        <a:t>17</a:t>
                      </a:r>
                      <a:endParaRPr lang="es-MX" sz="1200" b="0" i="0" u="none" strike="noStrike">
                        <a:solidFill>
                          <a:srgbClr val="000000"/>
                        </a:solidFill>
                        <a:effectLst/>
                        <a:latin typeface="Calibri" panose="020F0502020204030204" pitchFamily="34" charset="0"/>
                      </a:endParaRPr>
                    </a:p>
                  </a:txBody>
                  <a:tcPr marL="5907" marR="5907" marT="5907" marB="0" anchor="ctr"/>
                </a:tc>
                <a:tc>
                  <a:txBody>
                    <a:bodyPr/>
                    <a:lstStyle/>
                    <a:p>
                      <a:pPr algn="r" fontAlgn="ctr"/>
                      <a:r>
                        <a:rPr lang="es-MX" sz="1200" u="none" strike="noStrike">
                          <a:effectLst/>
                        </a:rPr>
                        <a:t>10</a:t>
                      </a:r>
                      <a:endParaRPr lang="es-MX" sz="1200" b="0" i="0" u="none" strike="noStrike">
                        <a:solidFill>
                          <a:srgbClr val="000000"/>
                        </a:solidFill>
                        <a:effectLst/>
                        <a:latin typeface="Calibri" panose="020F0502020204030204" pitchFamily="34" charset="0"/>
                      </a:endParaRPr>
                    </a:p>
                  </a:txBody>
                  <a:tcPr marL="5907" marR="5907" marT="5907" marB="0" anchor="ctr"/>
                </a:tc>
                <a:tc>
                  <a:txBody>
                    <a:bodyPr/>
                    <a:lstStyle/>
                    <a:p>
                      <a:pPr algn="r" fontAlgn="b"/>
                      <a:r>
                        <a:rPr lang="es-MX" sz="1200" u="none" strike="noStrike">
                          <a:effectLst/>
                        </a:rPr>
                        <a:t>58.8</a:t>
                      </a:r>
                      <a:endParaRPr lang="es-MX" sz="1200" b="0" i="0" u="none" strike="noStrike">
                        <a:solidFill>
                          <a:srgbClr val="000000"/>
                        </a:solidFill>
                        <a:effectLst/>
                        <a:latin typeface="Calibri" panose="020F0502020204030204" pitchFamily="34" charset="0"/>
                      </a:endParaRPr>
                    </a:p>
                  </a:txBody>
                  <a:tcPr marL="5907" marR="5907" marT="5907" marB="0" anchor="b"/>
                </a:tc>
                <a:tc>
                  <a:txBody>
                    <a:bodyPr/>
                    <a:lstStyle/>
                    <a:p>
                      <a:pPr algn="r" fontAlgn="b"/>
                      <a:r>
                        <a:rPr lang="es-MX" sz="1200" u="none" strike="noStrike" dirty="0">
                          <a:effectLst/>
                        </a:rPr>
                        <a:t>41.2</a:t>
                      </a:r>
                      <a:endParaRPr lang="es-MX" sz="1200" b="0" i="0" u="none" strike="noStrike" dirty="0">
                        <a:solidFill>
                          <a:srgbClr val="000000"/>
                        </a:solidFill>
                        <a:effectLst/>
                        <a:latin typeface="Calibri" panose="020F0502020204030204" pitchFamily="34" charset="0"/>
                      </a:endParaRPr>
                    </a:p>
                  </a:txBody>
                  <a:tcPr marL="5907" marR="5907" marT="5907" marB="0" anchor="b"/>
                </a:tc>
              </a:tr>
              <a:tr h="174449">
                <a:tc>
                  <a:txBody>
                    <a:bodyPr/>
                    <a:lstStyle/>
                    <a:p>
                      <a:pPr algn="l" fontAlgn="t"/>
                      <a:r>
                        <a:rPr lang="es-MX" sz="1200" u="none" strike="noStrike">
                          <a:effectLst/>
                        </a:rPr>
                        <a:t>BCS</a:t>
                      </a:r>
                      <a:endParaRPr lang="es-MX" sz="1200" b="0" i="0" u="none" strike="noStrike">
                        <a:solidFill>
                          <a:srgbClr val="000000"/>
                        </a:solidFill>
                        <a:effectLst/>
                        <a:latin typeface="Calibri" panose="020F0502020204030204" pitchFamily="34" charset="0"/>
                      </a:endParaRPr>
                    </a:p>
                  </a:txBody>
                  <a:tcPr marL="5907" marR="5907" marT="5907" marB="0"/>
                </a:tc>
                <a:tc>
                  <a:txBody>
                    <a:bodyPr/>
                    <a:lstStyle/>
                    <a:p>
                      <a:pPr algn="r" fontAlgn="ctr"/>
                      <a:r>
                        <a:rPr lang="es-MX" sz="1200" u="none" strike="noStrike">
                          <a:effectLst/>
                        </a:rPr>
                        <a:t>5</a:t>
                      </a:r>
                      <a:endParaRPr lang="es-MX" sz="1200" b="0" i="0" u="none" strike="noStrike">
                        <a:solidFill>
                          <a:srgbClr val="000000"/>
                        </a:solidFill>
                        <a:effectLst/>
                        <a:latin typeface="Calibri" panose="020F0502020204030204" pitchFamily="34" charset="0"/>
                      </a:endParaRPr>
                    </a:p>
                  </a:txBody>
                  <a:tcPr marL="5907" marR="5907" marT="5907" marB="0" anchor="ctr"/>
                </a:tc>
                <a:tc>
                  <a:txBody>
                    <a:bodyPr/>
                    <a:lstStyle/>
                    <a:p>
                      <a:pPr algn="r" fontAlgn="ctr"/>
                      <a:r>
                        <a:rPr lang="es-MX" sz="1200" u="none" strike="noStrike">
                          <a:effectLst/>
                        </a:rPr>
                        <a:t>3</a:t>
                      </a:r>
                      <a:endParaRPr lang="es-MX" sz="1200" b="0" i="0" u="none" strike="noStrike">
                        <a:solidFill>
                          <a:srgbClr val="000000"/>
                        </a:solidFill>
                        <a:effectLst/>
                        <a:latin typeface="Calibri" panose="020F0502020204030204" pitchFamily="34" charset="0"/>
                      </a:endParaRPr>
                    </a:p>
                  </a:txBody>
                  <a:tcPr marL="5907" marR="5907" marT="5907" marB="0" anchor="ctr"/>
                </a:tc>
                <a:tc>
                  <a:txBody>
                    <a:bodyPr/>
                    <a:lstStyle/>
                    <a:p>
                      <a:pPr algn="r" fontAlgn="b"/>
                      <a:r>
                        <a:rPr lang="es-MX" sz="1200" u="none" strike="noStrike">
                          <a:effectLst/>
                        </a:rPr>
                        <a:t>60.0</a:t>
                      </a:r>
                      <a:endParaRPr lang="es-MX" sz="1200" b="0" i="0" u="none" strike="noStrike">
                        <a:solidFill>
                          <a:srgbClr val="000000"/>
                        </a:solidFill>
                        <a:effectLst/>
                        <a:latin typeface="Calibri" panose="020F0502020204030204" pitchFamily="34" charset="0"/>
                      </a:endParaRPr>
                    </a:p>
                  </a:txBody>
                  <a:tcPr marL="5907" marR="5907" marT="5907" marB="0" anchor="b"/>
                </a:tc>
                <a:tc>
                  <a:txBody>
                    <a:bodyPr/>
                    <a:lstStyle/>
                    <a:p>
                      <a:pPr algn="r" fontAlgn="b"/>
                      <a:r>
                        <a:rPr lang="es-MX" sz="1200" u="none" strike="noStrike" dirty="0">
                          <a:effectLst/>
                        </a:rPr>
                        <a:t>40.0</a:t>
                      </a:r>
                      <a:endParaRPr lang="es-MX" sz="1200" b="0" i="0" u="none" strike="noStrike" dirty="0">
                        <a:solidFill>
                          <a:srgbClr val="000000"/>
                        </a:solidFill>
                        <a:effectLst/>
                        <a:latin typeface="Calibri" panose="020F0502020204030204" pitchFamily="34" charset="0"/>
                      </a:endParaRPr>
                    </a:p>
                  </a:txBody>
                  <a:tcPr marL="5907" marR="5907" marT="5907" marB="0" anchor="b"/>
                </a:tc>
              </a:tr>
              <a:tr h="174449">
                <a:tc>
                  <a:txBody>
                    <a:bodyPr/>
                    <a:lstStyle/>
                    <a:p>
                      <a:pPr algn="l" fontAlgn="t"/>
                      <a:r>
                        <a:rPr lang="es-MX" sz="1200" u="none" strike="noStrike">
                          <a:effectLst/>
                        </a:rPr>
                        <a:t>BC</a:t>
                      </a:r>
                      <a:endParaRPr lang="es-MX" sz="1200" b="0" i="0" u="none" strike="noStrike">
                        <a:solidFill>
                          <a:srgbClr val="000000"/>
                        </a:solidFill>
                        <a:effectLst/>
                        <a:latin typeface="Calibri" panose="020F0502020204030204" pitchFamily="34" charset="0"/>
                      </a:endParaRPr>
                    </a:p>
                  </a:txBody>
                  <a:tcPr marL="5907" marR="5907" marT="5907" marB="0"/>
                </a:tc>
                <a:tc>
                  <a:txBody>
                    <a:bodyPr/>
                    <a:lstStyle/>
                    <a:p>
                      <a:pPr algn="r" fontAlgn="ctr"/>
                      <a:r>
                        <a:rPr lang="es-MX" sz="1200" u="none" strike="noStrike">
                          <a:effectLst/>
                        </a:rPr>
                        <a:t>5</a:t>
                      </a:r>
                      <a:endParaRPr lang="es-MX" sz="1200" b="0" i="0" u="none" strike="noStrike">
                        <a:solidFill>
                          <a:srgbClr val="000000"/>
                        </a:solidFill>
                        <a:effectLst/>
                        <a:latin typeface="Calibri" panose="020F0502020204030204" pitchFamily="34" charset="0"/>
                      </a:endParaRPr>
                    </a:p>
                  </a:txBody>
                  <a:tcPr marL="5907" marR="5907" marT="5907" marB="0" anchor="ctr"/>
                </a:tc>
                <a:tc>
                  <a:txBody>
                    <a:bodyPr/>
                    <a:lstStyle/>
                    <a:p>
                      <a:pPr algn="r" fontAlgn="ctr"/>
                      <a:r>
                        <a:rPr lang="es-MX" sz="1200" u="none" strike="noStrike">
                          <a:effectLst/>
                        </a:rPr>
                        <a:t>5</a:t>
                      </a:r>
                      <a:endParaRPr lang="es-MX" sz="1200" b="0" i="0" u="none" strike="noStrike">
                        <a:solidFill>
                          <a:srgbClr val="000000"/>
                        </a:solidFill>
                        <a:effectLst/>
                        <a:latin typeface="Calibri" panose="020F0502020204030204" pitchFamily="34" charset="0"/>
                      </a:endParaRPr>
                    </a:p>
                  </a:txBody>
                  <a:tcPr marL="5907" marR="5907" marT="5907" marB="0" anchor="ctr"/>
                </a:tc>
                <a:tc>
                  <a:txBody>
                    <a:bodyPr/>
                    <a:lstStyle/>
                    <a:p>
                      <a:pPr algn="r" fontAlgn="b"/>
                      <a:r>
                        <a:rPr lang="es-MX" sz="1200" u="none" strike="noStrike">
                          <a:effectLst/>
                        </a:rPr>
                        <a:t>100.0</a:t>
                      </a:r>
                      <a:endParaRPr lang="es-MX" sz="1200" b="0" i="0" u="none" strike="noStrike">
                        <a:solidFill>
                          <a:srgbClr val="000000"/>
                        </a:solidFill>
                        <a:effectLst/>
                        <a:latin typeface="Calibri" panose="020F0502020204030204" pitchFamily="34" charset="0"/>
                      </a:endParaRPr>
                    </a:p>
                  </a:txBody>
                  <a:tcPr marL="5907" marR="5907" marT="5907" marB="0" anchor="b"/>
                </a:tc>
                <a:tc>
                  <a:txBody>
                    <a:bodyPr/>
                    <a:lstStyle/>
                    <a:p>
                      <a:pPr algn="r" fontAlgn="b"/>
                      <a:r>
                        <a:rPr lang="es-MX" sz="1200" u="none" strike="noStrike" dirty="0">
                          <a:effectLst/>
                        </a:rPr>
                        <a:t>0.0</a:t>
                      </a:r>
                      <a:endParaRPr lang="es-MX" sz="1200" b="0" i="0" u="none" strike="noStrike" dirty="0">
                        <a:solidFill>
                          <a:srgbClr val="000000"/>
                        </a:solidFill>
                        <a:effectLst/>
                        <a:latin typeface="Calibri" panose="020F0502020204030204" pitchFamily="34" charset="0"/>
                      </a:endParaRPr>
                    </a:p>
                  </a:txBody>
                  <a:tcPr marL="5907" marR="5907" marT="5907" marB="0" anchor="b"/>
                </a:tc>
              </a:tr>
              <a:tr h="183172">
                <a:tc>
                  <a:txBody>
                    <a:bodyPr/>
                    <a:lstStyle/>
                    <a:p>
                      <a:pPr algn="l" fontAlgn="t"/>
                      <a:r>
                        <a:rPr lang="es-MX" sz="1200" u="none" strike="noStrike" dirty="0">
                          <a:effectLst/>
                        </a:rPr>
                        <a:t>DF</a:t>
                      </a:r>
                      <a:endParaRPr lang="es-MX" sz="1200" b="0" i="0" u="none" strike="noStrike" dirty="0">
                        <a:solidFill>
                          <a:srgbClr val="000000"/>
                        </a:solidFill>
                        <a:effectLst/>
                        <a:latin typeface="Calibri" panose="020F0502020204030204" pitchFamily="34" charset="0"/>
                      </a:endParaRPr>
                    </a:p>
                  </a:txBody>
                  <a:tcPr marL="5907" marR="5907" marT="5907" marB="0"/>
                </a:tc>
                <a:tc>
                  <a:txBody>
                    <a:bodyPr/>
                    <a:lstStyle/>
                    <a:p>
                      <a:pPr algn="r" fontAlgn="ctr"/>
                      <a:r>
                        <a:rPr lang="es-MX" sz="1200" u="none" strike="noStrike">
                          <a:effectLst/>
                        </a:rPr>
                        <a:t>16</a:t>
                      </a:r>
                      <a:endParaRPr lang="es-MX" sz="1200" b="0" i="0" u="none" strike="noStrike">
                        <a:solidFill>
                          <a:srgbClr val="000000"/>
                        </a:solidFill>
                        <a:effectLst/>
                        <a:latin typeface="Calibri" panose="020F0502020204030204" pitchFamily="34" charset="0"/>
                      </a:endParaRPr>
                    </a:p>
                  </a:txBody>
                  <a:tcPr marL="5907" marR="5907" marT="5907" marB="0" anchor="ctr"/>
                </a:tc>
                <a:tc>
                  <a:txBody>
                    <a:bodyPr/>
                    <a:lstStyle/>
                    <a:p>
                      <a:pPr algn="r" fontAlgn="ctr"/>
                      <a:r>
                        <a:rPr lang="es-MX" sz="1200" u="none" strike="noStrike">
                          <a:effectLst/>
                        </a:rPr>
                        <a:t>16</a:t>
                      </a:r>
                      <a:endParaRPr lang="es-MX" sz="1200" b="0" i="0" u="none" strike="noStrike">
                        <a:solidFill>
                          <a:srgbClr val="000000"/>
                        </a:solidFill>
                        <a:effectLst/>
                        <a:latin typeface="Calibri" panose="020F0502020204030204" pitchFamily="34" charset="0"/>
                      </a:endParaRPr>
                    </a:p>
                  </a:txBody>
                  <a:tcPr marL="5907" marR="5907" marT="5907" marB="0" anchor="ctr"/>
                </a:tc>
                <a:tc>
                  <a:txBody>
                    <a:bodyPr/>
                    <a:lstStyle/>
                    <a:p>
                      <a:pPr algn="r" fontAlgn="b"/>
                      <a:r>
                        <a:rPr lang="es-MX" sz="1200" u="none" strike="noStrike">
                          <a:effectLst/>
                        </a:rPr>
                        <a:t>100.0</a:t>
                      </a:r>
                      <a:endParaRPr lang="es-MX" sz="1200" b="0" i="0" u="none" strike="noStrike">
                        <a:solidFill>
                          <a:srgbClr val="000000"/>
                        </a:solidFill>
                        <a:effectLst/>
                        <a:latin typeface="Calibri" panose="020F0502020204030204" pitchFamily="34" charset="0"/>
                      </a:endParaRPr>
                    </a:p>
                  </a:txBody>
                  <a:tcPr marL="5907" marR="5907" marT="5907" marB="0" anchor="b"/>
                </a:tc>
                <a:tc>
                  <a:txBody>
                    <a:bodyPr/>
                    <a:lstStyle/>
                    <a:p>
                      <a:pPr algn="r" fontAlgn="b"/>
                      <a:r>
                        <a:rPr lang="es-MX" sz="1200" u="none" strike="noStrike" dirty="0">
                          <a:effectLst/>
                        </a:rPr>
                        <a:t>0.0</a:t>
                      </a:r>
                      <a:endParaRPr lang="es-MX" sz="1200" b="0" i="0" u="none" strike="noStrike" dirty="0">
                        <a:solidFill>
                          <a:srgbClr val="000000"/>
                        </a:solidFill>
                        <a:effectLst/>
                        <a:latin typeface="Calibri" panose="020F0502020204030204" pitchFamily="34" charset="0"/>
                      </a:endParaRPr>
                    </a:p>
                  </a:txBody>
                  <a:tcPr marL="5907" marR="5907" marT="5907" marB="0" anchor="b"/>
                </a:tc>
              </a:tr>
            </a:tbl>
          </a:graphicData>
        </a:graphic>
      </p:graphicFrame>
      <p:cxnSp>
        <p:nvCxnSpPr>
          <p:cNvPr id="11" name="Conector recto 10"/>
          <p:cNvCxnSpPr/>
          <p:nvPr/>
        </p:nvCxnSpPr>
        <p:spPr>
          <a:xfrm>
            <a:off x="5056909" y="2784764"/>
            <a:ext cx="6982691" cy="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
        <p:nvSpPr>
          <p:cNvPr id="12" name="CuadroTexto 11"/>
          <p:cNvSpPr txBox="1"/>
          <p:nvPr/>
        </p:nvSpPr>
        <p:spPr>
          <a:xfrm>
            <a:off x="7368123" y="5669774"/>
            <a:ext cx="1225015" cy="646331"/>
          </a:xfrm>
          <a:prstGeom prst="rect">
            <a:avLst/>
          </a:prstGeom>
          <a:noFill/>
        </p:spPr>
        <p:txBody>
          <a:bodyPr wrap="none" rtlCol="0">
            <a:spAutoFit/>
          </a:bodyPr>
          <a:lstStyle/>
          <a:p>
            <a:r>
              <a:rPr lang="es-MX" dirty="0" smtClean="0"/>
              <a:t>2457 – 297</a:t>
            </a:r>
          </a:p>
          <a:p>
            <a:r>
              <a:rPr lang="es-MX" dirty="0" smtClean="0"/>
              <a:t>        12%</a:t>
            </a:r>
            <a:endParaRPr lang="es-MX" dirty="0"/>
          </a:p>
        </p:txBody>
      </p:sp>
    </p:spTree>
    <p:extLst>
      <p:ext uri="{BB962C8B-B14F-4D97-AF65-F5344CB8AC3E}">
        <p14:creationId xmlns:p14="http://schemas.microsoft.com/office/powerpoint/2010/main" val="18331474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áfico 2"/>
          <p:cNvGraphicFramePr>
            <a:graphicFrameLocks/>
          </p:cNvGraphicFramePr>
          <p:nvPr>
            <p:extLst>
              <p:ext uri="{D42A27DB-BD31-4B8C-83A1-F6EECF244321}">
                <p14:modId xmlns:p14="http://schemas.microsoft.com/office/powerpoint/2010/main" val="3721732131"/>
              </p:ext>
            </p:extLst>
          </p:nvPr>
        </p:nvGraphicFramePr>
        <p:xfrm>
          <a:off x="320181" y="402598"/>
          <a:ext cx="7743164" cy="4252529"/>
        </p:xfrm>
        <a:graphic>
          <a:graphicData uri="http://schemas.openxmlformats.org/drawingml/2006/chart">
            <c:chart xmlns:c="http://schemas.openxmlformats.org/drawingml/2006/chart" xmlns:r="http://schemas.openxmlformats.org/officeDocument/2006/relationships" r:id="rId2"/>
          </a:graphicData>
        </a:graphic>
      </p:graphicFrame>
      <p:sp>
        <p:nvSpPr>
          <p:cNvPr id="4" name="CuadroTexto 3"/>
          <p:cNvSpPr txBox="1"/>
          <p:nvPr/>
        </p:nvSpPr>
        <p:spPr>
          <a:xfrm>
            <a:off x="8754093" y="1037772"/>
            <a:ext cx="2958935" cy="4247317"/>
          </a:xfrm>
          <a:prstGeom prst="rect">
            <a:avLst/>
          </a:prstGeom>
          <a:noFill/>
        </p:spPr>
        <p:txBody>
          <a:bodyPr wrap="square" rtlCol="0">
            <a:spAutoFit/>
          </a:bodyPr>
          <a:lstStyle/>
          <a:p>
            <a:r>
              <a:rPr lang="es-MX" dirty="0" smtClean="0"/>
              <a:t>Falta: poder legislativo, poder judicial, organismos autónomos, fideicomisos, partidos políticos, etc.</a:t>
            </a:r>
          </a:p>
          <a:p>
            <a:endParaRPr lang="es-MX" dirty="0"/>
          </a:p>
          <a:p>
            <a:r>
              <a:rPr lang="es-MX" dirty="0" smtClean="0"/>
              <a:t>48 obligaciones comunes de transparencia…</a:t>
            </a:r>
          </a:p>
          <a:p>
            <a:endParaRPr lang="es-MX" dirty="0"/>
          </a:p>
          <a:p>
            <a:r>
              <a:rPr lang="es-MX" dirty="0" smtClean="0"/>
              <a:t>Aunque no aplicarían exactamente todas a todos</a:t>
            </a:r>
          </a:p>
          <a:p>
            <a:endParaRPr lang="es-MX" dirty="0"/>
          </a:p>
          <a:p>
            <a:r>
              <a:rPr lang="es-MX" dirty="0" smtClean="0"/>
              <a:t>¿formatos homogéneos?</a:t>
            </a:r>
          </a:p>
          <a:p>
            <a:r>
              <a:rPr lang="es-MX" dirty="0" smtClean="0"/>
              <a:t>¿lenguaje ciudadano homogéneo?</a:t>
            </a:r>
          </a:p>
          <a:p>
            <a:endParaRPr lang="es-MX" dirty="0"/>
          </a:p>
        </p:txBody>
      </p:sp>
    </p:spTree>
    <p:extLst>
      <p:ext uri="{BB962C8B-B14F-4D97-AF65-F5344CB8AC3E}">
        <p14:creationId xmlns:p14="http://schemas.microsoft.com/office/powerpoint/2010/main" val="35339831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286604"/>
            <a:ext cx="10058400" cy="752488"/>
          </a:xfrm>
        </p:spPr>
        <p:txBody>
          <a:bodyPr/>
          <a:lstStyle/>
          <a:p>
            <a:r>
              <a:rPr lang="es-MX" sz="2400" dirty="0">
                <a:solidFill>
                  <a:schemeClr val="accent2"/>
                </a:solidFill>
              </a:rPr>
              <a:t>Implicaciones de la LGTAIP:</a:t>
            </a:r>
            <a:br>
              <a:rPr lang="es-MX" sz="2400" dirty="0">
                <a:solidFill>
                  <a:schemeClr val="accent2"/>
                </a:solidFill>
              </a:rPr>
            </a:br>
            <a:r>
              <a:rPr lang="es-MX" sz="2400" dirty="0" smtClean="0">
                <a:solidFill>
                  <a:schemeClr val="accent2"/>
                </a:solidFill>
              </a:rPr>
              <a:t>solicitudes de información</a:t>
            </a:r>
            <a:endParaRPr lang="es-MX" sz="2400" cap="small" dirty="0">
              <a:solidFill>
                <a:schemeClr val="accent2"/>
              </a:solidFill>
            </a:endParaRPr>
          </a:p>
        </p:txBody>
      </p:sp>
      <p:sp>
        <p:nvSpPr>
          <p:cNvPr id="3" name="Marcador de contenido 2"/>
          <p:cNvSpPr>
            <a:spLocks noGrp="1"/>
          </p:cNvSpPr>
          <p:nvPr>
            <p:ph idx="1"/>
          </p:nvPr>
        </p:nvSpPr>
        <p:spPr>
          <a:xfrm>
            <a:off x="1166555" y="1410765"/>
            <a:ext cx="4258816" cy="4602106"/>
          </a:xfrm>
        </p:spPr>
        <p:txBody>
          <a:bodyPr>
            <a:noAutofit/>
          </a:bodyPr>
          <a:lstStyle/>
          <a:p>
            <a:pPr marL="0" indent="0">
              <a:buNone/>
            </a:pPr>
            <a:r>
              <a:rPr lang="es-MX" sz="1800" b="1" dirty="0">
                <a:solidFill>
                  <a:schemeClr val="accent2"/>
                </a:solidFill>
              </a:rPr>
              <a:t>Lo que tenemos</a:t>
            </a:r>
            <a:r>
              <a:rPr lang="es-MX" sz="1800" dirty="0"/>
              <a:t>:</a:t>
            </a:r>
          </a:p>
          <a:p>
            <a:pPr>
              <a:buFont typeface="Wingdings" panose="05000000000000000000" pitchFamily="2" charset="2"/>
              <a:buChar char="§"/>
            </a:pPr>
            <a:r>
              <a:rPr lang="es-MX" sz="1800" dirty="0" smtClean="0"/>
              <a:t> Procesos existentes y establecidos</a:t>
            </a:r>
          </a:p>
          <a:p>
            <a:pPr>
              <a:buFont typeface="Wingdings" panose="05000000000000000000" pitchFamily="2" charset="2"/>
              <a:buChar char="§"/>
            </a:pPr>
            <a:r>
              <a:rPr lang="es-MX" sz="1800" dirty="0"/>
              <a:t> </a:t>
            </a:r>
            <a:r>
              <a:rPr lang="es-MX" sz="1800" dirty="0" smtClean="0"/>
              <a:t>Tiempo </a:t>
            </a:r>
            <a:r>
              <a:rPr lang="es-MX" sz="1800" dirty="0"/>
              <a:t>de </a:t>
            </a:r>
            <a:r>
              <a:rPr lang="es-MX" sz="1800" dirty="0" smtClean="0"/>
              <a:t>respuesta promedio de 9.55 días</a:t>
            </a:r>
          </a:p>
          <a:p>
            <a:pPr lvl="1">
              <a:buFont typeface="Wingdings" panose="05000000000000000000" pitchFamily="2" charset="2"/>
              <a:buChar char="§"/>
            </a:pPr>
            <a:r>
              <a:rPr lang="es-MX" sz="1600" dirty="0" smtClean="0"/>
              <a:t> Alrededor </a:t>
            </a:r>
            <a:r>
              <a:rPr lang="es-MX" sz="1600" dirty="0"/>
              <a:t>del 59% de las </a:t>
            </a:r>
            <a:r>
              <a:rPr lang="es-MX" sz="1600" dirty="0" smtClean="0"/>
              <a:t>solicitudes </a:t>
            </a:r>
            <a:r>
              <a:rPr lang="es-MX" sz="1600" dirty="0"/>
              <a:t>se respondieron en nueve días hábiles o </a:t>
            </a:r>
            <a:r>
              <a:rPr lang="es-MX" sz="1600" dirty="0" smtClean="0"/>
              <a:t>menos</a:t>
            </a:r>
          </a:p>
          <a:p>
            <a:pPr lvl="1">
              <a:buFont typeface="Wingdings" panose="05000000000000000000" pitchFamily="2" charset="2"/>
              <a:buChar char="§"/>
            </a:pPr>
            <a:r>
              <a:rPr lang="es-MX" sz="1600" dirty="0"/>
              <a:t> </a:t>
            </a:r>
            <a:r>
              <a:rPr lang="es-MX" sz="1600" dirty="0" smtClean="0"/>
              <a:t>94.48</a:t>
            </a:r>
            <a:r>
              <a:rPr lang="es-MX" sz="1600" dirty="0"/>
              <a:t>% de las solicitudes se respondieron en 20 días hábiles o </a:t>
            </a:r>
            <a:r>
              <a:rPr lang="es-MX" sz="1600" dirty="0" smtClean="0"/>
              <a:t>menos</a:t>
            </a:r>
          </a:p>
          <a:p>
            <a:pPr lvl="1">
              <a:buFont typeface="Wingdings" panose="05000000000000000000" pitchFamily="2" charset="2"/>
              <a:buChar char="§"/>
            </a:pPr>
            <a:r>
              <a:rPr lang="es-MX" sz="1600" dirty="0"/>
              <a:t> </a:t>
            </a:r>
            <a:r>
              <a:rPr lang="es-MX" sz="1600" dirty="0" smtClean="0"/>
              <a:t>Sólo </a:t>
            </a:r>
            <a:r>
              <a:rPr lang="es-MX" sz="1600" dirty="0"/>
              <a:t>5.50% supero los 20 días </a:t>
            </a:r>
            <a:r>
              <a:rPr lang="es-MX" sz="1600" dirty="0" smtClean="0"/>
              <a:t>hábiles</a:t>
            </a:r>
          </a:p>
          <a:p>
            <a:pPr>
              <a:buFont typeface="Wingdings" panose="05000000000000000000" pitchFamily="2" charset="2"/>
              <a:buChar char="§"/>
            </a:pPr>
            <a:r>
              <a:rPr lang="es-MX" dirty="0"/>
              <a:t> </a:t>
            </a:r>
            <a:r>
              <a:rPr lang="es-MX" dirty="0" smtClean="0"/>
              <a:t>Completitud de la información: promedio 63%</a:t>
            </a:r>
          </a:p>
          <a:p>
            <a:pPr>
              <a:buFont typeface="Wingdings" panose="05000000000000000000" pitchFamily="2" charset="2"/>
              <a:buChar char="§"/>
            </a:pPr>
            <a:endParaRPr lang="es-MX" dirty="0"/>
          </a:p>
          <a:p>
            <a:pPr>
              <a:buFontTx/>
              <a:buChar char="-"/>
            </a:pPr>
            <a:endParaRPr lang="es-MX" sz="1800" dirty="0"/>
          </a:p>
        </p:txBody>
      </p:sp>
      <p:pic>
        <p:nvPicPr>
          <p:cNvPr id="8" name="Imagen 7"/>
          <p:cNvPicPr>
            <a:picLocks noChangeAspect="1"/>
          </p:cNvPicPr>
          <p:nvPr/>
        </p:nvPicPr>
        <p:blipFill>
          <a:blip r:embed="rId2"/>
          <a:stretch>
            <a:fillRect/>
          </a:stretch>
        </p:blipFill>
        <p:spPr>
          <a:xfrm>
            <a:off x="6761018" y="140365"/>
            <a:ext cx="4707990" cy="6441933"/>
          </a:xfrm>
          <a:prstGeom prst="rect">
            <a:avLst/>
          </a:prstGeom>
        </p:spPr>
      </p:pic>
      <p:sp>
        <p:nvSpPr>
          <p:cNvPr id="9" name="CuadroTexto 8"/>
          <p:cNvSpPr txBox="1"/>
          <p:nvPr/>
        </p:nvSpPr>
        <p:spPr>
          <a:xfrm>
            <a:off x="844175" y="5403660"/>
            <a:ext cx="1448089" cy="369332"/>
          </a:xfrm>
          <a:prstGeom prst="rect">
            <a:avLst/>
          </a:prstGeom>
          <a:noFill/>
        </p:spPr>
        <p:txBody>
          <a:bodyPr wrap="none" rtlCol="0">
            <a:spAutoFit/>
          </a:bodyPr>
          <a:lstStyle/>
          <a:p>
            <a:r>
              <a:rPr lang="es-MX" b="1" dirty="0">
                <a:solidFill>
                  <a:schemeClr val="tx2"/>
                </a:solidFill>
              </a:rPr>
              <a:t>Métrica 2014</a:t>
            </a:r>
          </a:p>
        </p:txBody>
      </p:sp>
      <p:graphicFrame>
        <p:nvGraphicFramePr>
          <p:cNvPr id="10" name="Tabla 9"/>
          <p:cNvGraphicFramePr>
            <a:graphicFrameLocks noGrp="1"/>
          </p:cNvGraphicFramePr>
          <p:nvPr>
            <p:extLst>
              <p:ext uri="{D42A27DB-BD31-4B8C-83A1-F6EECF244321}">
                <p14:modId xmlns:p14="http://schemas.microsoft.com/office/powerpoint/2010/main" val="3381557003"/>
              </p:ext>
            </p:extLst>
          </p:nvPr>
        </p:nvGraphicFramePr>
        <p:xfrm>
          <a:off x="3218253" y="4648011"/>
          <a:ext cx="3378200" cy="1645920"/>
        </p:xfrm>
        <a:graphic>
          <a:graphicData uri="http://schemas.openxmlformats.org/drawingml/2006/table">
            <a:tbl>
              <a:tblPr>
                <a:tableStyleId>{BC89EF96-8CEA-46FF-86C4-4CE0E7609802}</a:tableStyleId>
              </a:tblPr>
              <a:tblGrid>
                <a:gridCol w="1739900"/>
                <a:gridCol w="850900"/>
                <a:gridCol w="787400"/>
              </a:tblGrid>
              <a:tr h="182880">
                <a:tc>
                  <a:txBody>
                    <a:bodyPr/>
                    <a:lstStyle/>
                    <a:p>
                      <a:pPr algn="ctr" fontAlgn="b"/>
                      <a:endParaRPr lang="es-MX" sz="1100" b="1" i="0" u="none" strike="noStrike" dirty="0">
                        <a:solidFill>
                          <a:schemeClr val="bg1"/>
                        </a:solidFill>
                        <a:effectLst/>
                        <a:latin typeface="Calibri" panose="020F0502020204030204" pitchFamily="34" charset="0"/>
                      </a:endParaRPr>
                    </a:p>
                  </a:txBody>
                  <a:tcPr marL="7620" marR="7620" marT="7620" marB="0" anchor="b">
                    <a:solidFill>
                      <a:schemeClr val="tx2"/>
                    </a:solidFill>
                  </a:tcPr>
                </a:tc>
                <a:tc>
                  <a:txBody>
                    <a:bodyPr/>
                    <a:lstStyle/>
                    <a:p>
                      <a:pPr algn="ctr" fontAlgn="b"/>
                      <a:r>
                        <a:rPr lang="es-MX" sz="1100" b="1" u="none" strike="noStrike" dirty="0">
                          <a:solidFill>
                            <a:schemeClr val="bg1"/>
                          </a:solidFill>
                          <a:effectLst/>
                        </a:rPr>
                        <a:t>Totales</a:t>
                      </a:r>
                      <a:endParaRPr lang="es-MX" sz="1100" b="1" i="0" u="none" strike="noStrike" dirty="0">
                        <a:solidFill>
                          <a:schemeClr val="bg1"/>
                        </a:solidFill>
                        <a:effectLst/>
                        <a:latin typeface="Calibri" panose="020F0502020204030204" pitchFamily="34" charset="0"/>
                      </a:endParaRPr>
                    </a:p>
                  </a:txBody>
                  <a:tcPr marL="7620" marR="7620" marT="7620" marB="0" anchor="b">
                    <a:solidFill>
                      <a:schemeClr val="tx2"/>
                    </a:solidFill>
                  </a:tcPr>
                </a:tc>
                <a:tc>
                  <a:txBody>
                    <a:bodyPr/>
                    <a:lstStyle/>
                    <a:p>
                      <a:pPr algn="ctr" fontAlgn="b"/>
                      <a:r>
                        <a:rPr lang="es-MX" sz="1100" b="1" u="none" strike="noStrike" dirty="0">
                          <a:solidFill>
                            <a:schemeClr val="bg1"/>
                          </a:solidFill>
                          <a:effectLst/>
                        </a:rPr>
                        <a:t>Porcentajes</a:t>
                      </a:r>
                      <a:endParaRPr lang="es-MX" sz="1100" b="1" i="0" u="none" strike="noStrike" dirty="0">
                        <a:solidFill>
                          <a:schemeClr val="bg1"/>
                        </a:solidFill>
                        <a:effectLst/>
                        <a:latin typeface="Calibri" panose="020F0502020204030204" pitchFamily="34" charset="0"/>
                      </a:endParaRPr>
                    </a:p>
                  </a:txBody>
                  <a:tcPr marL="7620" marR="7620" marT="7620" marB="0" anchor="b">
                    <a:solidFill>
                      <a:schemeClr val="tx2"/>
                    </a:solidFill>
                  </a:tcPr>
                </a:tc>
              </a:tr>
              <a:tr h="182880">
                <a:tc>
                  <a:txBody>
                    <a:bodyPr/>
                    <a:lstStyle/>
                    <a:p>
                      <a:pPr algn="l" fontAlgn="t"/>
                      <a:r>
                        <a:rPr lang="es-MX" sz="1100" u="none" strike="noStrike" dirty="0">
                          <a:effectLst/>
                        </a:rPr>
                        <a:t>Presentación solicitud</a:t>
                      </a:r>
                      <a:endParaRPr lang="es-MX" sz="1100" b="0" i="0" u="none" strike="noStrike" dirty="0">
                        <a:solidFill>
                          <a:srgbClr val="000000"/>
                        </a:solidFill>
                        <a:effectLst/>
                        <a:latin typeface="Calibri" panose="020F0502020204030204" pitchFamily="34" charset="0"/>
                      </a:endParaRPr>
                    </a:p>
                  </a:txBody>
                  <a:tcPr marL="7620" marR="7620" marT="7620" marB="0">
                    <a:solidFill>
                      <a:schemeClr val="accent1">
                        <a:lumMod val="20000"/>
                        <a:lumOff val="80000"/>
                      </a:schemeClr>
                    </a:solidFill>
                  </a:tcPr>
                </a:tc>
                <a:tc>
                  <a:txBody>
                    <a:bodyPr/>
                    <a:lstStyle/>
                    <a:p>
                      <a:pPr algn="ctr" fontAlgn="b"/>
                      <a:r>
                        <a:rPr lang="es-MX" sz="1100" u="none" strike="noStrike" dirty="0">
                          <a:effectLst/>
                        </a:rPr>
                        <a:t>2950</a:t>
                      </a:r>
                      <a:endParaRPr lang="es-MX"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endParaRPr lang="es-MX" sz="1100" b="0" i="0" u="none" strike="noStrike" dirty="0">
                        <a:solidFill>
                          <a:srgbClr val="000000"/>
                        </a:solidFill>
                        <a:effectLst/>
                        <a:latin typeface="Calibri" panose="020F0502020204030204" pitchFamily="34" charset="0"/>
                      </a:endParaRPr>
                    </a:p>
                  </a:txBody>
                  <a:tcPr marL="7620" marR="7620" marT="7620" marB="0" anchor="b"/>
                </a:tc>
              </a:tr>
              <a:tr h="182880">
                <a:tc>
                  <a:txBody>
                    <a:bodyPr/>
                    <a:lstStyle/>
                    <a:p>
                      <a:pPr algn="l" fontAlgn="t"/>
                      <a:r>
                        <a:rPr lang="es-MX" sz="1100" u="none" strike="noStrike" dirty="0">
                          <a:effectLst/>
                        </a:rPr>
                        <a:t>Con algún tipo de respuesta</a:t>
                      </a:r>
                      <a:endParaRPr lang="es-MX" sz="1100" b="0" i="0" u="none" strike="noStrike" dirty="0">
                        <a:solidFill>
                          <a:srgbClr val="000000"/>
                        </a:solidFill>
                        <a:effectLst/>
                        <a:latin typeface="Calibri" panose="020F0502020204030204" pitchFamily="34" charset="0"/>
                      </a:endParaRPr>
                    </a:p>
                  </a:txBody>
                  <a:tcPr marL="7620" marR="7620" marT="7620" marB="0">
                    <a:solidFill>
                      <a:schemeClr val="accent1">
                        <a:lumMod val="20000"/>
                        <a:lumOff val="80000"/>
                      </a:schemeClr>
                    </a:solidFill>
                  </a:tcPr>
                </a:tc>
                <a:tc>
                  <a:txBody>
                    <a:bodyPr/>
                    <a:lstStyle/>
                    <a:p>
                      <a:pPr algn="ctr" fontAlgn="b"/>
                      <a:r>
                        <a:rPr lang="es-MX" sz="1100" u="none" strike="noStrike" dirty="0">
                          <a:effectLst/>
                        </a:rPr>
                        <a:t>2707</a:t>
                      </a:r>
                      <a:endParaRPr lang="es-MX"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s-MX" sz="1100" u="none" strike="noStrike" dirty="0">
                          <a:effectLst/>
                        </a:rPr>
                        <a:t>91.78%</a:t>
                      </a:r>
                      <a:endParaRPr lang="es-MX" sz="1100" b="0" i="0" u="none" strike="noStrike" dirty="0">
                        <a:solidFill>
                          <a:srgbClr val="000000"/>
                        </a:solidFill>
                        <a:effectLst/>
                        <a:latin typeface="Calibri" panose="020F0502020204030204" pitchFamily="34" charset="0"/>
                      </a:endParaRPr>
                    </a:p>
                  </a:txBody>
                  <a:tcPr marL="7620" marR="7620" marT="7620" marB="0" anchor="b"/>
                </a:tc>
              </a:tr>
              <a:tr h="182880">
                <a:tc>
                  <a:txBody>
                    <a:bodyPr/>
                    <a:lstStyle/>
                    <a:p>
                      <a:pPr algn="l" fontAlgn="t"/>
                      <a:r>
                        <a:rPr lang="es-MX" sz="1100" u="none" strike="noStrike" dirty="0">
                          <a:effectLst/>
                        </a:rPr>
                        <a:t>Sin respuesta</a:t>
                      </a:r>
                      <a:endParaRPr lang="es-MX" sz="1100" b="0" i="0" u="none" strike="noStrike" dirty="0">
                        <a:solidFill>
                          <a:srgbClr val="000000"/>
                        </a:solidFill>
                        <a:effectLst/>
                        <a:latin typeface="Calibri" panose="020F0502020204030204" pitchFamily="34" charset="0"/>
                      </a:endParaRPr>
                    </a:p>
                  </a:txBody>
                  <a:tcPr marL="7620" marR="7620" marT="7620" marB="0">
                    <a:solidFill>
                      <a:schemeClr val="accent1">
                        <a:lumMod val="20000"/>
                        <a:lumOff val="80000"/>
                      </a:schemeClr>
                    </a:solidFill>
                  </a:tcPr>
                </a:tc>
                <a:tc>
                  <a:txBody>
                    <a:bodyPr/>
                    <a:lstStyle/>
                    <a:p>
                      <a:pPr algn="ctr" fontAlgn="b"/>
                      <a:r>
                        <a:rPr lang="es-MX" sz="1100" u="none" strike="noStrike">
                          <a:effectLst/>
                        </a:rPr>
                        <a:t>243</a:t>
                      </a:r>
                      <a:endParaRPr lang="es-MX"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s-MX" sz="1100" u="none" strike="noStrike" dirty="0">
                          <a:effectLst/>
                        </a:rPr>
                        <a:t>8.22%</a:t>
                      </a:r>
                      <a:endParaRPr lang="es-MX" sz="1100" b="0" i="0" u="none" strike="noStrike" dirty="0">
                        <a:solidFill>
                          <a:srgbClr val="000000"/>
                        </a:solidFill>
                        <a:effectLst/>
                        <a:latin typeface="Calibri" panose="020F0502020204030204" pitchFamily="34" charset="0"/>
                      </a:endParaRPr>
                    </a:p>
                  </a:txBody>
                  <a:tcPr marL="7620" marR="7620" marT="7620" marB="0" anchor="b"/>
                </a:tc>
              </a:tr>
              <a:tr h="182880">
                <a:tc>
                  <a:txBody>
                    <a:bodyPr/>
                    <a:lstStyle/>
                    <a:p>
                      <a:pPr algn="l" fontAlgn="t"/>
                      <a:r>
                        <a:rPr lang="es-MX" sz="1100" u="none" strike="noStrike" dirty="0">
                          <a:effectLst/>
                        </a:rPr>
                        <a:t>Plazo prevención</a:t>
                      </a:r>
                      <a:endParaRPr lang="es-MX" sz="1100" b="0" i="0" u="none" strike="noStrike" dirty="0">
                        <a:solidFill>
                          <a:srgbClr val="000000"/>
                        </a:solidFill>
                        <a:effectLst/>
                        <a:latin typeface="Calibri" panose="020F0502020204030204" pitchFamily="34" charset="0"/>
                      </a:endParaRPr>
                    </a:p>
                  </a:txBody>
                  <a:tcPr marL="7620" marR="7620" marT="7620" marB="0">
                    <a:solidFill>
                      <a:schemeClr val="accent1">
                        <a:lumMod val="20000"/>
                        <a:lumOff val="80000"/>
                      </a:schemeClr>
                    </a:solidFill>
                  </a:tcPr>
                </a:tc>
                <a:tc>
                  <a:txBody>
                    <a:bodyPr/>
                    <a:lstStyle/>
                    <a:p>
                      <a:pPr algn="ctr" fontAlgn="b"/>
                      <a:r>
                        <a:rPr lang="es-MX" sz="1100" u="none" strike="noStrike">
                          <a:effectLst/>
                        </a:rPr>
                        <a:t>109</a:t>
                      </a:r>
                      <a:endParaRPr lang="es-MX"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s-MX" sz="1100" u="none" strike="noStrike" dirty="0">
                          <a:effectLst/>
                        </a:rPr>
                        <a:t>3.69%</a:t>
                      </a:r>
                      <a:endParaRPr lang="es-MX" sz="1100" b="0" i="0" u="none" strike="noStrike" dirty="0">
                        <a:solidFill>
                          <a:srgbClr val="000000"/>
                        </a:solidFill>
                        <a:effectLst/>
                        <a:latin typeface="Calibri" panose="020F0502020204030204" pitchFamily="34" charset="0"/>
                      </a:endParaRPr>
                    </a:p>
                  </a:txBody>
                  <a:tcPr marL="7620" marR="7620" marT="7620" marB="0" anchor="b"/>
                </a:tc>
              </a:tr>
              <a:tr h="182880">
                <a:tc>
                  <a:txBody>
                    <a:bodyPr/>
                    <a:lstStyle/>
                    <a:p>
                      <a:pPr algn="l" fontAlgn="t"/>
                      <a:r>
                        <a:rPr lang="es-MX" sz="1100" u="none" strike="noStrike" dirty="0">
                          <a:effectLst/>
                        </a:rPr>
                        <a:t>Prórroga</a:t>
                      </a:r>
                      <a:endParaRPr lang="es-MX" sz="1100" b="0" i="0" u="none" strike="noStrike" dirty="0">
                        <a:solidFill>
                          <a:srgbClr val="000000"/>
                        </a:solidFill>
                        <a:effectLst/>
                        <a:latin typeface="Calibri" panose="020F0502020204030204" pitchFamily="34" charset="0"/>
                      </a:endParaRPr>
                    </a:p>
                  </a:txBody>
                  <a:tcPr marL="7620" marR="7620" marT="7620" marB="0">
                    <a:solidFill>
                      <a:schemeClr val="accent1">
                        <a:lumMod val="20000"/>
                        <a:lumOff val="80000"/>
                      </a:schemeClr>
                    </a:solidFill>
                  </a:tcPr>
                </a:tc>
                <a:tc>
                  <a:txBody>
                    <a:bodyPr/>
                    <a:lstStyle/>
                    <a:p>
                      <a:pPr algn="ctr" fontAlgn="b"/>
                      <a:r>
                        <a:rPr lang="es-MX" sz="1100" u="none" strike="noStrike" dirty="0">
                          <a:effectLst/>
                        </a:rPr>
                        <a:t>246</a:t>
                      </a:r>
                      <a:endParaRPr lang="es-MX"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s-MX" sz="1100" u="none" strike="noStrike" dirty="0">
                          <a:effectLst/>
                        </a:rPr>
                        <a:t>8.34%</a:t>
                      </a:r>
                      <a:endParaRPr lang="es-MX" sz="1100" b="0" i="0" u="none" strike="noStrike" dirty="0">
                        <a:solidFill>
                          <a:srgbClr val="000000"/>
                        </a:solidFill>
                        <a:effectLst/>
                        <a:latin typeface="Calibri" panose="020F0502020204030204" pitchFamily="34" charset="0"/>
                      </a:endParaRPr>
                    </a:p>
                  </a:txBody>
                  <a:tcPr marL="7620" marR="7620" marT="7620" marB="0" anchor="b"/>
                </a:tc>
              </a:tr>
              <a:tr h="182880">
                <a:tc>
                  <a:txBody>
                    <a:bodyPr/>
                    <a:lstStyle/>
                    <a:p>
                      <a:pPr algn="l" fontAlgn="t"/>
                      <a:r>
                        <a:rPr lang="es-MX" sz="1100" u="none" strike="noStrike" dirty="0">
                          <a:effectLst/>
                        </a:rPr>
                        <a:t>Pago</a:t>
                      </a:r>
                      <a:endParaRPr lang="es-MX" sz="1100" b="0" i="0" u="none" strike="noStrike" dirty="0">
                        <a:solidFill>
                          <a:srgbClr val="000000"/>
                        </a:solidFill>
                        <a:effectLst/>
                        <a:latin typeface="Calibri" panose="020F0502020204030204" pitchFamily="34" charset="0"/>
                      </a:endParaRPr>
                    </a:p>
                  </a:txBody>
                  <a:tcPr marL="7620" marR="7620" marT="7620" marB="0">
                    <a:solidFill>
                      <a:schemeClr val="accent1">
                        <a:lumMod val="20000"/>
                        <a:lumOff val="80000"/>
                      </a:schemeClr>
                    </a:solidFill>
                  </a:tcPr>
                </a:tc>
                <a:tc>
                  <a:txBody>
                    <a:bodyPr/>
                    <a:lstStyle/>
                    <a:p>
                      <a:pPr algn="ctr" fontAlgn="b"/>
                      <a:endParaRPr lang="es-MX"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s-MX" sz="1100" u="none" strike="noStrike" dirty="0">
                          <a:effectLst/>
                        </a:rPr>
                        <a:t>2.11%</a:t>
                      </a:r>
                      <a:endParaRPr lang="es-MX" sz="1100" b="0" i="0" u="none" strike="noStrike" dirty="0">
                        <a:solidFill>
                          <a:srgbClr val="000000"/>
                        </a:solidFill>
                        <a:effectLst/>
                        <a:latin typeface="Calibri" panose="020F0502020204030204" pitchFamily="34" charset="0"/>
                      </a:endParaRPr>
                    </a:p>
                  </a:txBody>
                  <a:tcPr marL="7620" marR="7620" marT="7620" marB="0" anchor="b"/>
                </a:tc>
              </a:tr>
              <a:tr h="365760">
                <a:tc>
                  <a:txBody>
                    <a:bodyPr/>
                    <a:lstStyle/>
                    <a:p>
                      <a:pPr algn="l" fontAlgn="t"/>
                      <a:r>
                        <a:rPr lang="es-MX" sz="1100" u="none" strike="noStrike" dirty="0">
                          <a:effectLst/>
                        </a:rPr>
                        <a:t>Recepción de información medios electrónicos</a:t>
                      </a:r>
                      <a:endParaRPr lang="es-MX" sz="1100" b="0" i="0" u="none" strike="noStrike" dirty="0">
                        <a:solidFill>
                          <a:srgbClr val="000000"/>
                        </a:solidFill>
                        <a:effectLst/>
                        <a:latin typeface="Calibri" panose="020F0502020204030204" pitchFamily="34" charset="0"/>
                      </a:endParaRPr>
                    </a:p>
                  </a:txBody>
                  <a:tcPr marL="7620" marR="7620" marT="7620" marB="0">
                    <a:solidFill>
                      <a:schemeClr val="accent1">
                        <a:lumMod val="20000"/>
                        <a:lumOff val="80000"/>
                      </a:schemeClr>
                    </a:solidFill>
                  </a:tcPr>
                </a:tc>
                <a:tc>
                  <a:txBody>
                    <a:bodyPr/>
                    <a:lstStyle/>
                    <a:p>
                      <a:pPr algn="ctr" fontAlgn="b"/>
                      <a:endParaRPr lang="es-MX"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s-MX" sz="1100" u="none" strike="noStrike" dirty="0">
                          <a:effectLst/>
                        </a:rPr>
                        <a:t>97.00%</a:t>
                      </a:r>
                      <a:endParaRPr lang="es-MX" sz="1100" b="0" i="0" u="none" strike="noStrike" dirty="0">
                        <a:solidFill>
                          <a:srgbClr val="000000"/>
                        </a:solidFill>
                        <a:effectLst/>
                        <a:latin typeface="Calibri" panose="020F0502020204030204" pitchFamily="34" charset="0"/>
                      </a:endParaRPr>
                    </a:p>
                  </a:txBody>
                  <a:tcPr marL="7620" marR="7620" marT="7620" marB="0" anchor="b"/>
                </a:tc>
              </a:tr>
            </a:tbl>
          </a:graphicData>
        </a:graphic>
      </p:graphicFrame>
      <p:sp>
        <p:nvSpPr>
          <p:cNvPr id="11" name="Abrir llave 10"/>
          <p:cNvSpPr/>
          <p:nvPr/>
        </p:nvSpPr>
        <p:spPr>
          <a:xfrm>
            <a:off x="2776722" y="4862944"/>
            <a:ext cx="395969" cy="1363675"/>
          </a:xfrm>
          <a:prstGeom prst="leftBrace">
            <a:avLst/>
          </a:prstGeom>
          <a:ln w="50800"/>
        </p:spPr>
        <p:style>
          <a:lnRef idx="2">
            <a:schemeClr val="accent1"/>
          </a:lnRef>
          <a:fillRef idx="0">
            <a:schemeClr val="accent1"/>
          </a:fillRef>
          <a:effectRef idx="1">
            <a:schemeClr val="accent1"/>
          </a:effectRef>
          <a:fontRef idx="minor">
            <a:schemeClr val="tx1"/>
          </a:fontRef>
        </p:style>
        <p:txBody>
          <a:bodyPr rtlCol="0" anchor="ctr"/>
          <a:lstStyle/>
          <a:p>
            <a:pPr algn="ctr"/>
            <a:endParaRPr lang="es-MX"/>
          </a:p>
        </p:txBody>
      </p:sp>
    </p:spTree>
    <p:extLst>
      <p:ext uri="{BB962C8B-B14F-4D97-AF65-F5344CB8AC3E}">
        <p14:creationId xmlns:p14="http://schemas.microsoft.com/office/powerpoint/2010/main" val="38229979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1097280" y="286604"/>
            <a:ext cx="10058400" cy="752488"/>
          </a:xfrm>
        </p:spPr>
        <p:txBody>
          <a:bodyPr/>
          <a:lstStyle/>
          <a:p>
            <a:r>
              <a:rPr lang="es-MX" sz="2400" dirty="0">
                <a:solidFill>
                  <a:schemeClr val="accent2"/>
                </a:solidFill>
              </a:rPr>
              <a:t>Implicaciones de la LGTAIP:</a:t>
            </a:r>
            <a:br>
              <a:rPr lang="es-MX" sz="2400" dirty="0">
                <a:solidFill>
                  <a:schemeClr val="accent2"/>
                </a:solidFill>
              </a:rPr>
            </a:br>
            <a:r>
              <a:rPr lang="es-MX" sz="2400" dirty="0" smtClean="0">
                <a:solidFill>
                  <a:schemeClr val="accent2"/>
                </a:solidFill>
              </a:rPr>
              <a:t>solicitudes de información</a:t>
            </a:r>
            <a:endParaRPr lang="es-MX" sz="2400" cap="small" dirty="0">
              <a:solidFill>
                <a:schemeClr val="accent2"/>
              </a:solidFill>
            </a:endParaRPr>
          </a:p>
        </p:txBody>
      </p:sp>
      <p:sp>
        <p:nvSpPr>
          <p:cNvPr id="5" name="Marcador de contenido 2"/>
          <p:cNvSpPr txBox="1">
            <a:spLocks/>
          </p:cNvSpPr>
          <p:nvPr/>
        </p:nvSpPr>
        <p:spPr>
          <a:xfrm>
            <a:off x="307562" y="1402387"/>
            <a:ext cx="2518765" cy="402336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s-MX" dirty="0" smtClean="0">
                <a:solidFill>
                  <a:schemeClr val="accent2"/>
                </a:solidFill>
              </a:rPr>
              <a:t>Respuesta</a:t>
            </a:r>
          </a:p>
          <a:p>
            <a:pPr>
              <a:buFont typeface="Wingdings" panose="05000000000000000000" pitchFamily="2" charset="2"/>
              <a:buChar char="§"/>
            </a:pPr>
            <a:r>
              <a:rPr lang="es-MX" dirty="0" smtClean="0">
                <a:solidFill>
                  <a:schemeClr val="accent2"/>
                </a:solidFill>
              </a:rPr>
              <a:t> </a:t>
            </a:r>
            <a:r>
              <a:rPr lang="es-ES_tradnl" dirty="0" smtClean="0"/>
              <a:t>Proceso homogéneo</a:t>
            </a:r>
          </a:p>
        </p:txBody>
      </p:sp>
      <p:pic>
        <p:nvPicPr>
          <p:cNvPr id="7" name="Imagen 6"/>
          <p:cNvPicPr>
            <a:picLocks noChangeAspect="1"/>
          </p:cNvPicPr>
          <p:nvPr/>
        </p:nvPicPr>
        <p:blipFill>
          <a:blip r:embed="rId2"/>
          <a:stretch>
            <a:fillRect/>
          </a:stretch>
        </p:blipFill>
        <p:spPr>
          <a:xfrm>
            <a:off x="3047086" y="1806356"/>
            <a:ext cx="9000000" cy="1154444"/>
          </a:xfrm>
          <a:prstGeom prst="rect">
            <a:avLst/>
          </a:prstGeom>
        </p:spPr>
      </p:pic>
      <p:pic>
        <p:nvPicPr>
          <p:cNvPr id="8" name="Imagen 7"/>
          <p:cNvPicPr>
            <a:picLocks noChangeAspect="1"/>
          </p:cNvPicPr>
          <p:nvPr/>
        </p:nvPicPr>
        <p:blipFill>
          <a:blip r:embed="rId3"/>
          <a:stretch>
            <a:fillRect/>
          </a:stretch>
        </p:blipFill>
        <p:spPr>
          <a:xfrm>
            <a:off x="3047086" y="3508228"/>
            <a:ext cx="9000000" cy="980967"/>
          </a:xfrm>
          <a:prstGeom prst="rect">
            <a:avLst/>
          </a:prstGeom>
        </p:spPr>
      </p:pic>
      <p:sp>
        <p:nvSpPr>
          <p:cNvPr id="9" name="CuadroTexto 8"/>
          <p:cNvSpPr txBox="1"/>
          <p:nvPr/>
        </p:nvSpPr>
        <p:spPr>
          <a:xfrm>
            <a:off x="3047086" y="3050584"/>
            <a:ext cx="3783173" cy="369332"/>
          </a:xfrm>
          <a:prstGeom prst="rect">
            <a:avLst/>
          </a:prstGeom>
          <a:noFill/>
        </p:spPr>
        <p:txBody>
          <a:bodyPr wrap="square" rtlCol="0">
            <a:spAutoFit/>
          </a:bodyPr>
          <a:lstStyle/>
          <a:p>
            <a:r>
              <a:rPr lang="es-MX" dirty="0"/>
              <a:t>Situación extrema</a:t>
            </a:r>
          </a:p>
        </p:txBody>
      </p:sp>
    </p:spTree>
    <p:extLst>
      <p:ext uri="{BB962C8B-B14F-4D97-AF65-F5344CB8AC3E}">
        <p14:creationId xmlns:p14="http://schemas.microsoft.com/office/powerpoint/2010/main" val="30183737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1097280" y="286604"/>
            <a:ext cx="10058400" cy="752488"/>
          </a:xfrm>
        </p:spPr>
        <p:txBody>
          <a:bodyPr/>
          <a:lstStyle/>
          <a:p>
            <a:r>
              <a:rPr lang="es-MX" sz="2400" dirty="0">
                <a:solidFill>
                  <a:schemeClr val="accent2"/>
                </a:solidFill>
              </a:rPr>
              <a:t>Implicaciones de la LGTAIP:</a:t>
            </a:r>
            <a:br>
              <a:rPr lang="es-MX" sz="2400" dirty="0">
                <a:solidFill>
                  <a:schemeClr val="accent2"/>
                </a:solidFill>
              </a:rPr>
            </a:br>
            <a:r>
              <a:rPr lang="es-MX" sz="2400" dirty="0" smtClean="0">
                <a:solidFill>
                  <a:schemeClr val="accent2"/>
                </a:solidFill>
              </a:rPr>
              <a:t>solicitudes de información</a:t>
            </a:r>
            <a:endParaRPr lang="es-MX" sz="2400" cap="small" dirty="0">
              <a:solidFill>
                <a:schemeClr val="accent2"/>
              </a:solidFill>
            </a:endParaRPr>
          </a:p>
        </p:txBody>
      </p:sp>
      <p:sp>
        <p:nvSpPr>
          <p:cNvPr id="5" name="Marcador de contenido 2"/>
          <p:cNvSpPr txBox="1">
            <a:spLocks/>
          </p:cNvSpPr>
          <p:nvPr/>
        </p:nvSpPr>
        <p:spPr>
          <a:xfrm>
            <a:off x="1194250" y="1402387"/>
            <a:ext cx="5552913" cy="1867292"/>
          </a:xfrm>
          <a:prstGeom prst="rect">
            <a:avLst/>
          </a:prstGeom>
        </p:spPr>
        <p:txBody>
          <a:bodyPr vert="horz" lIns="0" tIns="45720" rIns="0" bIns="45720" rtlCol="0">
            <a:normAutofit fontScale="77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s-MX" dirty="0" smtClean="0">
                <a:solidFill>
                  <a:schemeClr val="accent2"/>
                </a:solidFill>
              </a:rPr>
              <a:t>Respuesta</a:t>
            </a:r>
          </a:p>
          <a:p>
            <a:pPr>
              <a:buFont typeface="Wingdings" panose="05000000000000000000" pitchFamily="2" charset="2"/>
              <a:buChar char="§"/>
            </a:pPr>
            <a:r>
              <a:rPr lang="es-MX" dirty="0" smtClean="0">
                <a:solidFill>
                  <a:schemeClr val="accent2"/>
                </a:solidFill>
              </a:rPr>
              <a:t> </a:t>
            </a:r>
            <a:r>
              <a:rPr lang="es-ES_tradnl" dirty="0" smtClean="0"/>
              <a:t>Proceso homogéneo</a:t>
            </a:r>
          </a:p>
          <a:p>
            <a:pPr>
              <a:buFont typeface="Wingdings" panose="05000000000000000000" pitchFamily="2" charset="2"/>
              <a:buChar char="§"/>
            </a:pPr>
            <a:r>
              <a:rPr lang="es-ES_tradnl" dirty="0">
                <a:solidFill>
                  <a:schemeClr val="accent2"/>
                </a:solidFill>
              </a:rPr>
              <a:t> </a:t>
            </a:r>
            <a:r>
              <a:rPr lang="es-ES_tradnl" dirty="0" smtClean="0">
                <a:solidFill>
                  <a:schemeClr val="tx1"/>
                </a:solidFill>
              </a:rPr>
              <a:t>Estructura homogénea:</a:t>
            </a:r>
          </a:p>
          <a:p>
            <a:pPr lvl="1">
              <a:buFont typeface="Wingdings" panose="05000000000000000000" pitchFamily="2" charset="2"/>
              <a:buChar char="§"/>
            </a:pPr>
            <a:r>
              <a:rPr lang="es-ES_tradnl" dirty="0">
                <a:solidFill>
                  <a:schemeClr val="tx1"/>
                </a:solidFill>
              </a:rPr>
              <a:t> </a:t>
            </a:r>
            <a:r>
              <a:rPr lang="es-ES_tradnl" dirty="0" smtClean="0">
                <a:solidFill>
                  <a:schemeClr val="tx1"/>
                </a:solidFill>
              </a:rPr>
              <a:t>Unidades de acceso por cada sujeto obligado</a:t>
            </a:r>
          </a:p>
          <a:p>
            <a:pPr marL="201168" lvl="1" indent="0">
              <a:buNone/>
            </a:pPr>
            <a:r>
              <a:rPr lang="es-ES_tradnl" dirty="0">
                <a:solidFill>
                  <a:schemeClr val="tx1"/>
                </a:solidFill>
              </a:rPr>
              <a:t>	</a:t>
            </a:r>
            <a:r>
              <a:rPr lang="es-ES_tradnl" dirty="0" smtClean="0">
                <a:solidFill>
                  <a:schemeClr val="tx1"/>
                </a:solidFill>
              </a:rPr>
              <a:t>(nivel dirección)</a:t>
            </a:r>
          </a:p>
          <a:p>
            <a:pPr lvl="1">
              <a:buFont typeface="Wingdings" panose="05000000000000000000" pitchFamily="2" charset="2"/>
              <a:buChar char="§"/>
            </a:pPr>
            <a:r>
              <a:rPr lang="es-ES_tradnl" dirty="0">
                <a:solidFill>
                  <a:schemeClr val="tx1"/>
                </a:solidFill>
              </a:rPr>
              <a:t> </a:t>
            </a:r>
            <a:r>
              <a:rPr lang="es-ES_tradnl" dirty="0" smtClean="0">
                <a:solidFill>
                  <a:schemeClr val="tx1"/>
                </a:solidFill>
              </a:rPr>
              <a:t>Comité de transparencia por cada sujeto obligado</a:t>
            </a:r>
          </a:p>
          <a:p>
            <a:pPr marL="201168" lvl="1" indent="0">
              <a:buNone/>
            </a:pPr>
            <a:r>
              <a:rPr lang="es-ES_tradnl" dirty="0">
                <a:solidFill>
                  <a:schemeClr val="tx1"/>
                </a:solidFill>
              </a:rPr>
              <a:t>	</a:t>
            </a:r>
            <a:r>
              <a:rPr lang="es-ES_tradnl" dirty="0" smtClean="0">
                <a:solidFill>
                  <a:schemeClr val="tx1"/>
                </a:solidFill>
              </a:rPr>
              <a:t>(impar)</a:t>
            </a:r>
            <a:endParaRPr lang="es-MX" dirty="0">
              <a:solidFill>
                <a:schemeClr val="tx1"/>
              </a:solidFill>
            </a:endParaRPr>
          </a:p>
        </p:txBody>
      </p:sp>
      <p:graphicFrame>
        <p:nvGraphicFramePr>
          <p:cNvPr id="10" name="Gráfico 9"/>
          <p:cNvGraphicFramePr>
            <a:graphicFrameLocks/>
          </p:cNvGraphicFramePr>
          <p:nvPr>
            <p:extLst>
              <p:ext uri="{D42A27DB-BD31-4B8C-83A1-F6EECF244321}">
                <p14:modId xmlns:p14="http://schemas.microsoft.com/office/powerpoint/2010/main" val="595756930"/>
              </p:ext>
            </p:extLst>
          </p:nvPr>
        </p:nvGraphicFramePr>
        <p:xfrm>
          <a:off x="1399305" y="3311238"/>
          <a:ext cx="4572000" cy="312161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Tabla 1"/>
          <p:cNvGraphicFramePr>
            <a:graphicFrameLocks noGrp="1"/>
          </p:cNvGraphicFramePr>
          <p:nvPr>
            <p:extLst>
              <p:ext uri="{D42A27DB-BD31-4B8C-83A1-F6EECF244321}">
                <p14:modId xmlns:p14="http://schemas.microsoft.com/office/powerpoint/2010/main" val="1031722905"/>
              </p:ext>
            </p:extLst>
          </p:nvPr>
        </p:nvGraphicFramePr>
        <p:xfrm>
          <a:off x="7232072" y="480571"/>
          <a:ext cx="4362834" cy="5654015"/>
        </p:xfrm>
        <a:graphic>
          <a:graphicData uri="http://schemas.openxmlformats.org/drawingml/2006/table">
            <a:tbl>
              <a:tblPr/>
              <a:tblGrid>
                <a:gridCol w="882234"/>
                <a:gridCol w="435075"/>
                <a:gridCol w="435075"/>
                <a:gridCol w="435075"/>
                <a:gridCol w="435075"/>
                <a:gridCol w="435075"/>
                <a:gridCol w="435075"/>
                <a:gridCol w="435075"/>
                <a:gridCol w="435075"/>
              </a:tblGrid>
              <a:tr h="156878">
                <a:tc>
                  <a:txBody>
                    <a:bodyPr/>
                    <a:lstStyle/>
                    <a:p>
                      <a:pPr algn="l" fontAlgn="b"/>
                      <a:r>
                        <a:rPr lang="es-MX" sz="1000" b="1" i="0" u="none" strike="noStrike" dirty="0">
                          <a:solidFill>
                            <a:srgbClr val="44546A"/>
                          </a:solidFill>
                          <a:effectLst/>
                          <a:latin typeface="+mj-lt"/>
                        </a:rPr>
                        <a:t>Sujeto obligado</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s-MX" sz="1000" b="1" i="0" u="none" strike="noStrike">
                          <a:solidFill>
                            <a:srgbClr val="000000"/>
                          </a:solidFill>
                          <a:effectLst/>
                          <a:latin typeface="+mj-lt"/>
                        </a:rPr>
                        <a:t>Poder ejecutivo</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s-MX"/>
                    </a:p>
                  </a:txBody>
                  <a:tcPr/>
                </a:tc>
                <a:tc gridSpan="2">
                  <a:txBody>
                    <a:bodyPr/>
                    <a:lstStyle/>
                    <a:p>
                      <a:pPr algn="ctr" fontAlgn="b"/>
                      <a:r>
                        <a:rPr lang="es-MX" sz="1000" b="1" i="0" u="none" strike="noStrike">
                          <a:solidFill>
                            <a:srgbClr val="000000"/>
                          </a:solidFill>
                          <a:effectLst/>
                          <a:latin typeface="+mj-lt"/>
                        </a:rPr>
                        <a:t>Poder Legislativo</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s-MX"/>
                    </a:p>
                  </a:txBody>
                  <a:tcPr/>
                </a:tc>
                <a:tc gridSpan="2">
                  <a:txBody>
                    <a:bodyPr/>
                    <a:lstStyle/>
                    <a:p>
                      <a:pPr algn="ctr" fontAlgn="b"/>
                      <a:r>
                        <a:rPr lang="es-MX" sz="1000" b="1" i="0" u="none" strike="noStrike">
                          <a:solidFill>
                            <a:srgbClr val="000000"/>
                          </a:solidFill>
                          <a:effectLst/>
                          <a:latin typeface="+mj-lt"/>
                        </a:rPr>
                        <a:t>Poder Judicial</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s-MX"/>
                    </a:p>
                  </a:txBody>
                  <a:tcPr/>
                </a:tc>
                <a:tc gridSpan="2">
                  <a:txBody>
                    <a:bodyPr/>
                    <a:lstStyle/>
                    <a:p>
                      <a:pPr algn="ctr" fontAlgn="b"/>
                      <a:r>
                        <a:rPr lang="es-MX" sz="1000" b="1" i="0" u="none" strike="noStrike">
                          <a:solidFill>
                            <a:srgbClr val="000000"/>
                          </a:solidFill>
                          <a:effectLst/>
                          <a:latin typeface="+mj-lt"/>
                        </a:rPr>
                        <a:t>Municipio</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s-MX"/>
                    </a:p>
                  </a:txBody>
                  <a:tcPr/>
                </a:tc>
              </a:tr>
              <a:tr h="156878">
                <a:tc>
                  <a:txBody>
                    <a:bodyPr/>
                    <a:lstStyle/>
                    <a:p>
                      <a:pPr algn="l" fontAlgn="b"/>
                      <a:r>
                        <a:rPr lang="es-MX" sz="1000" b="1" i="0" u="none" strike="noStrike">
                          <a:solidFill>
                            <a:srgbClr val="44546A"/>
                          </a:solidFill>
                          <a:effectLst/>
                          <a:latin typeface="+mj-lt"/>
                        </a:rPr>
                        <a:t>Tipo de Unidad</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00" b="0" i="0" u="none" strike="noStrike" dirty="0">
                          <a:solidFill>
                            <a:srgbClr val="000000"/>
                          </a:solidFill>
                          <a:effectLst/>
                          <a:latin typeface="+mj-lt"/>
                        </a:rPr>
                        <a:t>Única</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00" b="0" i="0" u="none" strike="noStrike" dirty="0">
                          <a:solidFill>
                            <a:srgbClr val="000000"/>
                          </a:solidFill>
                          <a:effectLst/>
                          <a:latin typeface="+mj-lt"/>
                        </a:rPr>
                        <a:t>Diferenciada</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00" b="0" i="0" u="none" strike="noStrike" dirty="0">
                          <a:solidFill>
                            <a:srgbClr val="000000"/>
                          </a:solidFill>
                          <a:effectLst/>
                          <a:latin typeface="+mj-lt"/>
                        </a:rPr>
                        <a:t>Única</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00" b="0" i="0" u="none" strike="noStrike" dirty="0">
                          <a:solidFill>
                            <a:srgbClr val="000000"/>
                          </a:solidFill>
                          <a:effectLst/>
                          <a:latin typeface="+mj-lt"/>
                        </a:rPr>
                        <a:t>Diferenciada</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00" b="0" i="0" u="none" strike="noStrike" dirty="0">
                          <a:solidFill>
                            <a:srgbClr val="000000"/>
                          </a:solidFill>
                          <a:effectLst/>
                          <a:latin typeface="+mj-lt"/>
                        </a:rPr>
                        <a:t>Única</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00" b="0" i="0" u="none" strike="noStrike" dirty="0">
                          <a:solidFill>
                            <a:srgbClr val="000000"/>
                          </a:solidFill>
                          <a:effectLst/>
                          <a:latin typeface="+mj-lt"/>
                        </a:rPr>
                        <a:t>Diferenciada</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00" b="0" i="0" u="none" strike="noStrike" dirty="0">
                          <a:solidFill>
                            <a:srgbClr val="000000"/>
                          </a:solidFill>
                          <a:effectLst/>
                          <a:latin typeface="+mj-lt"/>
                        </a:rPr>
                        <a:t>Única</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00" b="0" i="0" u="none" strike="noStrike" dirty="0">
                          <a:solidFill>
                            <a:srgbClr val="000000"/>
                          </a:solidFill>
                          <a:effectLst/>
                          <a:latin typeface="+mj-lt"/>
                        </a:rPr>
                        <a:t>Diferenciada</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6878">
                <a:tc>
                  <a:txBody>
                    <a:bodyPr/>
                    <a:lstStyle/>
                    <a:p>
                      <a:pPr algn="l" fontAlgn="b"/>
                      <a:r>
                        <a:rPr lang="es-MX" sz="1000" b="0" i="0" u="none" strike="noStrike" dirty="0">
                          <a:solidFill>
                            <a:srgbClr val="000000"/>
                          </a:solidFill>
                          <a:effectLst/>
                          <a:latin typeface="+mj-lt"/>
                        </a:rPr>
                        <a:t>AGS</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B7B7B"/>
                    </a:solidFill>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B7B7B"/>
                    </a:solidFill>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B7B7B"/>
                    </a:solidFill>
                  </a:tcPr>
                </a:tc>
              </a:tr>
              <a:tr h="156878">
                <a:tc>
                  <a:txBody>
                    <a:bodyPr/>
                    <a:lstStyle/>
                    <a:p>
                      <a:pPr algn="l" fontAlgn="b"/>
                      <a:r>
                        <a:rPr lang="es-MX" sz="1000" b="0" i="0" u="none" strike="noStrike" dirty="0">
                          <a:solidFill>
                            <a:srgbClr val="000000"/>
                          </a:solidFill>
                          <a:effectLst/>
                          <a:latin typeface="+mj-lt"/>
                        </a:rPr>
                        <a:t>BC</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B7B7B"/>
                    </a:solidFill>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6878">
                <a:tc>
                  <a:txBody>
                    <a:bodyPr/>
                    <a:lstStyle/>
                    <a:p>
                      <a:pPr algn="l" fontAlgn="b"/>
                      <a:r>
                        <a:rPr lang="es-MX" sz="1000" b="0" i="0" u="none" strike="noStrike" dirty="0">
                          <a:solidFill>
                            <a:srgbClr val="000000"/>
                          </a:solidFill>
                          <a:effectLst/>
                          <a:latin typeface="+mj-lt"/>
                        </a:rPr>
                        <a:t>BCS</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B7B7B"/>
                    </a:solidFill>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B7B7B"/>
                    </a:solidFill>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B7B7B"/>
                    </a:solidFill>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6878">
                <a:tc>
                  <a:txBody>
                    <a:bodyPr/>
                    <a:lstStyle/>
                    <a:p>
                      <a:pPr algn="l" fontAlgn="b"/>
                      <a:r>
                        <a:rPr lang="es-MX" sz="1000" b="0" i="0" u="none" strike="noStrike" dirty="0">
                          <a:solidFill>
                            <a:srgbClr val="000000"/>
                          </a:solidFill>
                          <a:effectLst/>
                          <a:latin typeface="+mj-lt"/>
                        </a:rPr>
                        <a:t>CAM</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B7B7B"/>
                    </a:solidFill>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6878">
                <a:tc>
                  <a:txBody>
                    <a:bodyPr/>
                    <a:lstStyle/>
                    <a:p>
                      <a:pPr algn="l" fontAlgn="b"/>
                      <a:r>
                        <a:rPr lang="es-MX" sz="1000" b="0" i="0" u="none" strike="noStrike" dirty="0">
                          <a:solidFill>
                            <a:srgbClr val="000000"/>
                          </a:solidFill>
                          <a:effectLst/>
                          <a:latin typeface="+mj-lt"/>
                        </a:rPr>
                        <a:t>CHI</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B7B7B"/>
                    </a:solidFill>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6878">
                <a:tc>
                  <a:txBody>
                    <a:bodyPr/>
                    <a:lstStyle/>
                    <a:p>
                      <a:pPr algn="l" fontAlgn="b"/>
                      <a:r>
                        <a:rPr lang="es-MX" sz="1000" b="0" i="0" u="none" strike="noStrike" dirty="0">
                          <a:solidFill>
                            <a:srgbClr val="000000"/>
                          </a:solidFill>
                          <a:effectLst/>
                          <a:latin typeface="+mj-lt"/>
                        </a:rPr>
                        <a:t>COA</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B7B7B"/>
                    </a:solidFill>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B7B7B"/>
                    </a:solidFill>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6878">
                <a:tc>
                  <a:txBody>
                    <a:bodyPr/>
                    <a:lstStyle/>
                    <a:p>
                      <a:pPr algn="l" fontAlgn="b"/>
                      <a:r>
                        <a:rPr lang="es-MX" sz="1000" b="0" i="0" u="none" strike="noStrike" dirty="0">
                          <a:solidFill>
                            <a:srgbClr val="000000"/>
                          </a:solidFill>
                          <a:effectLst/>
                          <a:latin typeface="+mj-lt"/>
                        </a:rPr>
                        <a:t>COL</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B7B7B"/>
                    </a:solidFill>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6878">
                <a:tc>
                  <a:txBody>
                    <a:bodyPr/>
                    <a:lstStyle/>
                    <a:p>
                      <a:pPr algn="l" fontAlgn="b"/>
                      <a:r>
                        <a:rPr lang="es-MX" sz="1000" b="0" i="0" u="none" strike="noStrike" dirty="0">
                          <a:solidFill>
                            <a:srgbClr val="000000"/>
                          </a:solidFill>
                          <a:effectLst/>
                          <a:latin typeface="+mj-lt"/>
                        </a:rPr>
                        <a:t>CS</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B7B7B"/>
                    </a:solidFill>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6878">
                <a:tc>
                  <a:txBody>
                    <a:bodyPr/>
                    <a:lstStyle/>
                    <a:p>
                      <a:pPr algn="l" fontAlgn="b"/>
                      <a:r>
                        <a:rPr lang="es-MX" sz="1000" b="0" i="0" u="none" strike="noStrike" dirty="0">
                          <a:solidFill>
                            <a:srgbClr val="000000"/>
                          </a:solidFill>
                          <a:effectLst/>
                          <a:latin typeface="+mj-lt"/>
                        </a:rPr>
                        <a:t>DF</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B7B7B"/>
                    </a:solidFill>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B7B7B"/>
                    </a:solidFill>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B7B7B"/>
                    </a:solidFill>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6878">
                <a:tc>
                  <a:txBody>
                    <a:bodyPr/>
                    <a:lstStyle/>
                    <a:p>
                      <a:pPr algn="l" fontAlgn="b"/>
                      <a:r>
                        <a:rPr lang="es-MX" sz="1000" b="0" i="0" u="none" strike="noStrike" dirty="0">
                          <a:solidFill>
                            <a:srgbClr val="000000"/>
                          </a:solidFill>
                          <a:effectLst/>
                          <a:latin typeface="+mj-lt"/>
                        </a:rPr>
                        <a:t>DGO</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6878">
                <a:tc>
                  <a:txBody>
                    <a:bodyPr/>
                    <a:lstStyle/>
                    <a:p>
                      <a:pPr algn="l" fontAlgn="b"/>
                      <a:r>
                        <a:rPr lang="es-MX" sz="1000" b="0" i="0" u="none" strike="noStrike">
                          <a:solidFill>
                            <a:srgbClr val="000000"/>
                          </a:solidFill>
                          <a:effectLst/>
                          <a:latin typeface="+mj-lt"/>
                        </a:rPr>
                        <a:t>GRO</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B7B7B"/>
                    </a:solidFill>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B7B7B"/>
                    </a:solidFill>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6878">
                <a:tc>
                  <a:txBody>
                    <a:bodyPr/>
                    <a:lstStyle/>
                    <a:p>
                      <a:pPr algn="l" fontAlgn="b"/>
                      <a:r>
                        <a:rPr lang="es-MX" sz="1000" b="0" i="0" u="none" strike="noStrike">
                          <a:solidFill>
                            <a:srgbClr val="000000"/>
                          </a:solidFill>
                          <a:effectLst/>
                          <a:latin typeface="+mj-lt"/>
                        </a:rPr>
                        <a:t>GTO</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6878">
                <a:tc>
                  <a:txBody>
                    <a:bodyPr/>
                    <a:lstStyle/>
                    <a:p>
                      <a:pPr algn="l" fontAlgn="b"/>
                      <a:r>
                        <a:rPr lang="es-MX" sz="1000" b="0" i="0" u="none" strike="noStrike" dirty="0">
                          <a:solidFill>
                            <a:srgbClr val="000000"/>
                          </a:solidFill>
                          <a:effectLst/>
                          <a:latin typeface="+mj-lt"/>
                        </a:rPr>
                        <a:t>HGO</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6878">
                <a:tc>
                  <a:txBody>
                    <a:bodyPr/>
                    <a:lstStyle/>
                    <a:p>
                      <a:pPr algn="l" fontAlgn="b"/>
                      <a:r>
                        <a:rPr lang="es-MX" sz="1000" b="0" i="0" u="none" strike="noStrike" dirty="0">
                          <a:solidFill>
                            <a:srgbClr val="000000"/>
                          </a:solidFill>
                          <a:effectLst/>
                          <a:latin typeface="+mj-lt"/>
                        </a:rPr>
                        <a:t>JAL</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B7B7B"/>
                    </a:solidFill>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B7B7B"/>
                    </a:solidFill>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6878">
                <a:tc>
                  <a:txBody>
                    <a:bodyPr/>
                    <a:lstStyle/>
                    <a:p>
                      <a:pPr algn="l" fontAlgn="b"/>
                      <a:r>
                        <a:rPr lang="es-MX" sz="1000" b="0" i="0" u="none" strike="noStrike" dirty="0">
                          <a:solidFill>
                            <a:srgbClr val="000000"/>
                          </a:solidFill>
                          <a:effectLst/>
                          <a:latin typeface="+mj-lt"/>
                        </a:rPr>
                        <a:t>MEX</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B7B7B"/>
                    </a:solidFill>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6878">
                <a:tc>
                  <a:txBody>
                    <a:bodyPr/>
                    <a:lstStyle/>
                    <a:p>
                      <a:pPr algn="l" fontAlgn="b"/>
                      <a:r>
                        <a:rPr lang="es-MX" sz="1000" b="0" i="0" u="none" strike="noStrike" dirty="0">
                          <a:solidFill>
                            <a:srgbClr val="000000"/>
                          </a:solidFill>
                          <a:effectLst/>
                          <a:latin typeface="+mj-lt"/>
                        </a:rPr>
                        <a:t>MICH</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B7B7B"/>
                    </a:solidFill>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B7B7B"/>
                    </a:solidFill>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6878">
                <a:tc>
                  <a:txBody>
                    <a:bodyPr/>
                    <a:lstStyle/>
                    <a:p>
                      <a:pPr algn="l" fontAlgn="b"/>
                      <a:r>
                        <a:rPr lang="es-MX" sz="1000" b="0" i="0" u="none" strike="noStrike" dirty="0">
                          <a:solidFill>
                            <a:srgbClr val="000000"/>
                          </a:solidFill>
                          <a:effectLst/>
                          <a:latin typeface="+mj-lt"/>
                        </a:rPr>
                        <a:t>MOR</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B7B7B"/>
                    </a:solidFill>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B7B7B"/>
                    </a:solidFill>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6878">
                <a:tc>
                  <a:txBody>
                    <a:bodyPr/>
                    <a:lstStyle/>
                    <a:p>
                      <a:pPr algn="l" fontAlgn="b"/>
                      <a:r>
                        <a:rPr lang="es-MX" sz="1000" b="0" i="0" u="none" strike="noStrike" dirty="0">
                          <a:solidFill>
                            <a:srgbClr val="000000"/>
                          </a:solidFill>
                          <a:effectLst/>
                          <a:latin typeface="+mj-lt"/>
                        </a:rPr>
                        <a:t>NAY</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B7B7B"/>
                    </a:solidFill>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6878">
                <a:tc>
                  <a:txBody>
                    <a:bodyPr/>
                    <a:lstStyle/>
                    <a:p>
                      <a:pPr algn="l" fontAlgn="b"/>
                      <a:r>
                        <a:rPr lang="es-MX" sz="1000" b="0" i="0" u="none" strike="noStrike" dirty="0">
                          <a:solidFill>
                            <a:srgbClr val="000000"/>
                          </a:solidFill>
                          <a:effectLst/>
                          <a:latin typeface="+mj-lt"/>
                        </a:rPr>
                        <a:t>NL</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B7B7B"/>
                    </a:solidFill>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B7B7B"/>
                    </a:solidFill>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B7B7B"/>
                    </a:solidFill>
                  </a:tcPr>
                </a:tc>
              </a:tr>
              <a:tr h="156878">
                <a:tc>
                  <a:txBody>
                    <a:bodyPr/>
                    <a:lstStyle/>
                    <a:p>
                      <a:pPr algn="l" fontAlgn="b"/>
                      <a:r>
                        <a:rPr lang="es-MX" sz="1000" b="0" i="0" u="none" strike="noStrike" dirty="0">
                          <a:solidFill>
                            <a:srgbClr val="000000"/>
                          </a:solidFill>
                          <a:effectLst/>
                          <a:latin typeface="+mj-lt"/>
                        </a:rPr>
                        <a:t>OAX</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B7B7B"/>
                    </a:solidFill>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B7B7B"/>
                    </a:solidFill>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6878">
                <a:tc>
                  <a:txBody>
                    <a:bodyPr/>
                    <a:lstStyle/>
                    <a:p>
                      <a:pPr algn="l" fontAlgn="b"/>
                      <a:r>
                        <a:rPr lang="es-MX" sz="1000" b="0" i="0" u="none" strike="noStrike" dirty="0">
                          <a:solidFill>
                            <a:srgbClr val="000000"/>
                          </a:solidFill>
                          <a:effectLst/>
                          <a:latin typeface="+mj-lt"/>
                        </a:rPr>
                        <a:t>PUE</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B7B7B"/>
                    </a:solidFill>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B7B7B"/>
                    </a:solidFill>
                  </a:tcPr>
                </a:tc>
              </a:tr>
              <a:tr h="156878">
                <a:tc>
                  <a:txBody>
                    <a:bodyPr/>
                    <a:lstStyle/>
                    <a:p>
                      <a:pPr algn="l" fontAlgn="b"/>
                      <a:r>
                        <a:rPr lang="es-MX" sz="1000" b="0" i="0" u="none" strike="noStrike" dirty="0">
                          <a:solidFill>
                            <a:srgbClr val="000000"/>
                          </a:solidFill>
                          <a:effectLst/>
                          <a:latin typeface="+mj-lt"/>
                        </a:rPr>
                        <a:t>QRO</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B7B7B"/>
                    </a:solidFill>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6878">
                <a:tc>
                  <a:txBody>
                    <a:bodyPr/>
                    <a:lstStyle/>
                    <a:p>
                      <a:pPr algn="l" fontAlgn="b"/>
                      <a:r>
                        <a:rPr lang="es-MX" sz="1000" b="0" i="0" u="none" strike="noStrike" dirty="0">
                          <a:solidFill>
                            <a:srgbClr val="000000"/>
                          </a:solidFill>
                          <a:effectLst/>
                          <a:latin typeface="+mj-lt"/>
                        </a:rPr>
                        <a:t>QROO</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B7B7B"/>
                    </a:solidFill>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B7B7B"/>
                    </a:solidFill>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6878">
                <a:tc>
                  <a:txBody>
                    <a:bodyPr/>
                    <a:lstStyle/>
                    <a:p>
                      <a:pPr algn="l" fontAlgn="b"/>
                      <a:r>
                        <a:rPr lang="es-MX" sz="1000" b="0" i="0" u="none" strike="noStrike" dirty="0">
                          <a:solidFill>
                            <a:srgbClr val="000000"/>
                          </a:solidFill>
                          <a:effectLst/>
                          <a:latin typeface="+mj-lt"/>
                        </a:rPr>
                        <a:t>SIN</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B7B7B"/>
                    </a:solidFill>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6878">
                <a:tc>
                  <a:txBody>
                    <a:bodyPr/>
                    <a:lstStyle/>
                    <a:p>
                      <a:pPr algn="l" fontAlgn="b"/>
                      <a:r>
                        <a:rPr lang="es-MX" sz="1000" b="0" i="0" u="none" strike="noStrike" dirty="0">
                          <a:solidFill>
                            <a:srgbClr val="000000"/>
                          </a:solidFill>
                          <a:effectLst/>
                          <a:latin typeface="+mj-lt"/>
                        </a:rPr>
                        <a:t>SLP</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B7B7B"/>
                    </a:solidFill>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6878">
                <a:tc>
                  <a:txBody>
                    <a:bodyPr/>
                    <a:lstStyle/>
                    <a:p>
                      <a:pPr algn="l" fontAlgn="b"/>
                      <a:r>
                        <a:rPr lang="es-MX" sz="1000" b="0" i="0" u="none" strike="noStrike" dirty="0">
                          <a:solidFill>
                            <a:srgbClr val="000000"/>
                          </a:solidFill>
                          <a:effectLst/>
                          <a:latin typeface="+mj-lt"/>
                        </a:rPr>
                        <a:t>SON</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B7B7B"/>
                    </a:solidFill>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B7B7B"/>
                    </a:solidFill>
                  </a:tcPr>
                </a:tc>
              </a:tr>
              <a:tr h="156878">
                <a:tc>
                  <a:txBody>
                    <a:bodyPr/>
                    <a:lstStyle/>
                    <a:p>
                      <a:pPr algn="l" fontAlgn="b"/>
                      <a:r>
                        <a:rPr lang="es-MX" sz="1000" b="0" i="0" u="none" strike="noStrike" dirty="0">
                          <a:solidFill>
                            <a:srgbClr val="000000"/>
                          </a:solidFill>
                          <a:effectLst/>
                          <a:latin typeface="+mj-lt"/>
                        </a:rPr>
                        <a:t>TAB</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B7B7B"/>
                    </a:solidFill>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B7B7B"/>
                    </a:solidFill>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6878">
                <a:tc>
                  <a:txBody>
                    <a:bodyPr/>
                    <a:lstStyle/>
                    <a:p>
                      <a:pPr algn="l" fontAlgn="b"/>
                      <a:r>
                        <a:rPr lang="es-MX" sz="1000" b="0" i="0" u="none" strike="noStrike" dirty="0">
                          <a:solidFill>
                            <a:srgbClr val="000000"/>
                          </a:solidFill>
                          <a:effectLst/>
                          <a:latin typeface="+mj-lt"/>
                        </a:rPr>
                        <a:t>TAM</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B7B7B"/>
                    </a:solidFill>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6878">
                <a:tc>
                  <a:txBody>
                    <a:bodyPr/>
                    <a:lstStyle/>
                    <a:p>
                      <a:pPr algn="l" fontAlgn="b"/>
                      <a:r>
                        <a:rPr lang="es-MX" sz="1000" b="0" i="0" u="none" strike="noStrike" dirty="0">
                          <a:solidFill>
                            <a:srgbClr val="000000"/>
                          </a:solidFill>
                          <a:effectLst/>
                          <a:latin typeface="+mj-lt"/>
                        </a:rPr>
                        <a:t>TLAX</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B7B7B"/>
                    </a:solidFill>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6878">
                <a:tc>
                  <a:txBody>
                    <a:bodyPr/>
                    <a:lstStyle/>
                    <a:p>
                      <a:pPr algn="l" fontAlgn="b"/>
                      <a:r>
                        <a:rPr lang="es-MX" sz="1000" b="0" i="0" u="none" strike="noStrike" dirty="0">
                          <a:solidFill>
                            <a:srgbClr val="000000"/>
                          </a:solidFill>
                          <a:effectLst/>
                          <a:latin typeface="+mj-lt"/>
                        </a:rPr>
                        <a:t>VER</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B7B7B"/>
                    </a:solidFill>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6878">
                <a:tc>
                  <a:txBody>
                    <a:bodyPr/>
                    <a:lstStyle/>
                    <a:p>
                      <a:pPr algn="l" fontAlgn="b"/>
                      <a:r>
                        <a:rPr lang="es-MX" sz="1000" b="0" i="0" u="none" strike="noStrike" dirty="0">
                          <a:solidFill>
                            <a:srgbClr val="000000"/>
                          </a:solidFill>
                          <a:effectLst/>
                          <a:latin typeface="+mj-lt"/>
                        </a:rPr>
                        <a:t>YUC</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B7B7B"/>
                    </a:solidFill>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6878">
                <a:tc>
                  <a:txBody>
                    <a:bodyPr/>
                    <a:lstStyle/>
                    <a:p>
                      <a:pPr algn="l" fontAlgn="b"/>
                      <a:r>
                        <a:rPr lang="es-MX" sz="1000" b="0" i="0" u="none" strike="noStrike" dirty="0">
                          <a:solidFill>
                            <a:srgbClr val="000000"/>
                          </a:solidFill>
                          <a:effectLst/>
                          <a:latin typeface="+mj-lt"/>
                        </a:rPr>
                        <a:t>ZAC</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B7B7B"/>
                    </a:solidFill>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B7B7B"/>
                    </a:solidFill>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6878">
                <a:tc>
                  <a:txBody>
                    <a:bodyPr/>
                    <a:lstStyle/>
                    <a:p>
                      <a:pPr algn="l" fontAlgn="b"/>
                      <a:r>
                        <a:rPr lang="es-MX" sz="1000" b="0" i="0" u="none" strike="noStrike" dirty="0">
                          <a:solidFill>
                            <a:srgbClr val="000000"/>
                          </a:solidFill>
                          <a:effectLst/>
                          <a:latin typeface="+mj-lt"/>
                        </a:rPr>
                        <a:t>FED</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B7B7B"/>
                    </a:solidFill>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B7B7B"/>
                    </a:solidFill>
                  </a:tcPr>
                </a:tc>
                <a:tc>
                  <a:txBody>
                    <a:bodyPr/>
                    <a:lstStyle/>
                    <a:p>
                      <a:pPr algn="l" fontAlgn="b"/>
                      <a:r>
                        <a:rPr lang="es-MX" sz="700" b="0" i="0" u="none" strike="noStrike">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700" b="0" i="0" u="none" strike="noStrike" dirty="0">
                          <a:solidFill>
                            <a:srgbClr val="000000"/>
                          </a:solidFill>
                          <a:effectLst/>
                          <a:latin typeface="+mj-lt"/>
                        </a:rPr>
                        <a:t> </a:t>
                      </a:r>
                    </a:p>
                  </a:txBody>
                  <a:tcPr marL="4789" marR="4789" marT="4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8538792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138829" y="1402389"/>
            <a:ext cx="10166479" cy="2601575"/>
          </a:xfrm>
        </p:spPr>
        <p:txBody>
          <a:bodyPr>
            <a:normAutofit/>
          </a:bodyPr>
          <a:lstStyle/>
          <a:p>
            <a:r>
              <a:rPr lang="es-MX" dirty="0" smtClean="0">
                <a:solidFill>
                  <a:schemeClr val="accent2"/>
                </a:solidFill>
              </a:rPr>
              <a:t>Retos</a:t>
            </a:r>
          </a:p>
          <a:p>
            <a:pPr marL="0" indent="0">
              <a:buNone/>
            </a:pPr>
            <a:r>
              <a:rPr lang="es-MX" dirty="0">
                <a:solidFill>
                  <a:schemeClr val="accent2"/>
                </a:solidFill>
              </a:rPr>
              <a:t> </a:t>
            </a:r>
            <a:endParaRPr lang="es-MX" dirty="0" smtClean="0">
              <a:solidFill>
                <a:schemeClr val="accent2"/>
              </a:solidFill>
            </a:endParaRPr>
          </a:p>
          <a:p>
            <a:pPr>
              <a:buFont typeface="Wingdings" panose="05000000000000000000" pitchFamily="2" charset="2"/>
              <a:buChar char="§"/>
            </a:pPr>
            <a:r>
              <a:rPr lang="es-ES_tradnl" dirty="0"/>
              <a:t> SO con unidades de transparencia única deberán ajustar sus procesos y estructura. Potencial </a:t>
            </a:r>
            <a:r>
              <a:rPr lang="es-ES_tradnl" dirty="0">
                <a:solidFill>
                  <a:schemeClr val="accent2"/>
                </a:solidFill>
              </a:rPr>
              <a:t>carga presupuestal </a:t>
            </a:r>
            <a:r>
              <a:rPr lang="es-ES_tradnl" dirty="0"/>
              <a:t>y potencial </a:t>
            </a:r>
            <a:r>
              <a:rPr lang="es-ES_tradnl" dirty="0">
                <a:solidFill>
                  <a:schemeClr val="accent2"/>
                </a:solidFill>
              </a:rPr>
              <a:t>problema de coordinación</a:t>
            </a:r>
            <a:endParaRPr lang="es-MX" dirty="0">
              <a:solidFill>
                <a:schemeClr val="accent2"/>
              </a:solidFill>
            </a:endParaRPr>
          </a:p>
          <a:p>
            <a:pPr>
              <a:buFont typeface="Wingdings" panose="05000000000000000000" pitchFamily="2" charset="2"/>
              <a:buChar char="§"/>
            </a:pPr>
            <a:r>
              <a:rPr lang="es-ES_tradnl" dirty="0" smtClean="0"/>
              <a:t> El </a:t>
            </a:r>
            <a:r>
              <a:rPr lang="es-ES_tradnl" dirty="0"/>
              <a:t>reto no está en el cumplimiento de los </a:t>
            </a:r>
            <a:r>
              <a:rPr lang="es-ES_tradnl" dirty="0" smtClean="0"/>
              <a:t>plazos, sino en la </a:t>
            </a:r>
            <a:r>
              <a:rPr lang="es-ES_tradnl" dirty="0">
                <a:solidFill>
                  <a:schemeClr val="accent2"/>
                </a:solidFill>
              </a:rPr>
              <a:t>calidad de la información </a:t>
            </a:r>
            <a:r>
              <a:rPr lang="es-ES_tradnl" dirty="0"/>
              <a:t>que se entrega y esto </a:t>
            </a:r>
            <a:r>
              <a:rPr lang="es-ES_tradnl" dirty="0">
                <a:solidFill>
                  <a:schemeClr val="accent2"/>
                </a:solidFill>
              </a:rPr>
              <a:t>depende en la organización del SO y la gestión de </a:t>
            </a:r>
            <a:r>
              <a:rPr lang="es-ES_tradnl" dirty="0" smtClean="0">
                <a:solidFill>
                  <a:schemeClr val="accent2"/>
                </a:solidFill>
              </a:rPr>
              <a:t>información</a:t>
            </a:r>
          </a:p>
          <a:p>
            <a:pPr marL="0" indent="0">
              <a:buNone/>
            </a:pPr>
            <a:endParaRPr lang="es-MX" dirty="0">
              <a:solidFill>
                <a:schemeClr val="accent2"/>
              </a:solidFill>
            </a:endParaRPr>
          </a:p>
        </p:txBody>
      </p:sp>
      <p:sp>
        <p:nvSpPr>
          <p:cNvPr id="4" name="Título 1"/>
          <p:cNvSpPr>
            <a:spLocks noGrp="1"/>
          </p:cNvSpPr>
          <p:nvPr>
            <p:ph type="title"/>
          </p:nvPr>
        </p:nvSpPr>
        <p:spPr>
          <a:xfrm>
            <a:off x="1097280" y="286604"/>
            <a:ext cx="10058400" cy="752488"/>
          </a:xfrm>
        </p:spPr>
        <p:txBody>
          <a:bodyPr/>
          <a:lstStyle/>
          <a:p>
            <a:r>
              <a:rPr lang="es-MX" sz="2400" dirty="0">
                <a:solidFill>
                  <a:schemeClr val="accent2"/>
                </a:solidFill>
              </a:rPr>
              <a:t>Implicaciones de la LGTAIP:</a:t>
            </a:r>
            <a:br>
              <a:rPr lang="es-MX" sz="2400" dirty="0">
                <a:solidFill>
                  <a:schemeClr val="accent2"/>
                </a:solidFill>
              </a:rPr>
            </a:br>
            <a:r>
              <a:rPr lang="es-MX" sz="2400" dirty="0" smtClean="0">
                <a:solidFill>
                  <a:schemeClr val="accent2"/>
                </a:solidFill>
              </a:rPr>
              <a:t>solicitudes de información</a:t>
            </a:r>
            <a:endParaRPr lang="es-MX" sz="2400" cap="small" dirty="0">
              <a:solidFill>
                <a:schemeClr val="accent2"/>
              </a:solidFill>
            </a:endParaRPr>
          </a:p>
        </p:txBody>
      </p:sp>
      <p:sp>
        <p:nvSpPr>
          <p:cNvPr id="2" name="CuadroTexto 1"/>
          <p:cNvSpPr txBox="1"/>
          <p:nvPr/>
        </p:nvSpPr>
        <p:spPr>
          <a:xfrm>
            <a:off x="7592291" y="4367261"/>
            <a:ext cx="1000017" cy="369332"/>
          </a:xfrm>
          <a:prstGeom prst="rect">
            <a:avLst/>
          </a:prstGeom>
          <a:noFill/>
        </p:spPr>
        <p:txBody>
          <a:bodyPr wrap="none" rtlCol="0">
            <a:spAutoFit/>
          </a:bodyPr>
          <a:lstStyle/>
          <a:p>
            <a:r>
              <a:rPr lang="es-MX" b="1" dirty="0" smtClean="0">
                <a:solidFill>
                  <a:schemeClr val="accent2"/>
                </a:solidFill>
              </a:rPr>
              <a:t>Archivos</a:t>
            </a:r>
            <a:endParaRPr lang="es-MX" b="1" dirty="0">
              <a:solidFill>
                <a:schemeClr val="accent2"/>
              </a:solidFill>
            </a:endParaRPr>
          </a:p>
        </p:txBody>
      </p:sp>
      <p:cxnSp>
        <p:nvCxnSpPr>
          <p:cNvPr id="6" name="Conector recto de flecha 5"/>
          <p:cNvCxnSpPr/>
          <p:nvPr/>
        </p:nvCxnSpPr>
        <p:spPr>
          <a:xfrm>
            <a:off x="8021782" y="3671455"/>
            <a:ext cx="13854" cy="5541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17429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286603"/>
            <a:ext cx="10058400" cy="1440000"/>
          </a:xfrm>
        </p:spPr>
        <p:txBody>
          <a:bodyPr>
            <a:normAutofit/>
          </a:bodyPr>
          <a:lstStyle/>
          <a:p>
            <a:r>
              <a:rPr lang="es-MX" sz="3200" dirty="0" smtClean="0">
                <a:solidFill>
                  <a:schemeClr val="accent2"/>
                </a:solidFill>
              </a:rPr>
              <a:t>Cuatro puntos de reflexión sobre archivos</a:t>
            </a:r>
            <a:endParaRPr lang="es-MX" sz="3200" dirty="0">
              <a:solidFill>
                <a:schemeClr val="accent2"/>
              </a:solidFill>
            </a:endParaRPr>
          </a:p>
        </p:txBody>
      </p:sp>
      <p:sp>
        <p:nvSpPr>
          <p:cNvPr id="3" name="Marcador de contenido 2"/>
          <p:cNvSpPr>
            <a:spLocks noGrp="1"/>
          </p:cNvSpPr>
          <p:nvPr>
            <p:ph idx="1"/>
          </p:nvPr>
        </p:nvSpPr>
        <p:spPr/>
        <p:txBody>
          <a:bodyPr>
            <a:normAutofit fontScale="92500" lnSpcReduction="10000"/>
          </a:bodyPr>
          <a:lstStyle/>
          <a:p>
            <a:pPr marL="457200" lvl="0" indent="-457200">
              <a:buFont typeface="+mj-lt"/>
              <a:buAutoNum type="arabicPeriod"/>
            </a:pPr>
            <a:r>
              <a:rPr lang="es-MX" dirty="0" smtClean="0"/>
              <a:t>Descuido de procesos sobre la </a:t>
            </a:r>
            <a:r>
              <a:rPr lang="es-MX" dirty="0"/>
              <a:t>gestión </a:t>
            </a:r>
            <a:r>
              <a:rPr lang="es-MX" dirty="0" smtClean="0"/>
              <a:t>de </a:t>
            </a:r>
            <a:r>
              <a:rPr lang="es-MX" dirty="0"/>
              <a:t>la información </a:t>
            </a:r>
            <a:r>
              <a:rPr lang="es-MX" dirty="0" smtClean="0"/>
              <a:t>en el ejercicio cotidiano de las instancias gubernamentales</a:t>
            </a:r>
            <a:endParaRPr lang="es-MX" dirty="0"/>
          </a:p>
          <a:p>
            <a:pPr marL="457200" lvl="0" indent="-457200">
              <a:buFont typeface="+mj-lt"/>
              <a:buAutoNum type="arabicPeriod"/>
            </a:pPr>
            <a:r>
              <a:rPr lang="es-MX" dirty="0" smtClean="0"/>
              <a:t>Ausencia </a:t>
            </a:r>
            <a:r>
              <a:rPr lang="es-MX" dirty="0"/>
              <a:t>en la normatividad </a:t>
            </a:r>
            <a:r>
              <a:rPr lang="es-MX" dirty="0" smtClean="0"/>
              <a:t>sobre responsabilidades por </a:t>
            </a:r>
            <a:r>
              <a:rPr lang="es-MX" dirty="0"/>
              <a:t>la generación y resguardo de la información gubernamental</a:t>
            </a:r>
          </a:p>
          <a:p>
            <a:pPr marL="457200" lvl="0" indent="-457200">
              <a:buFont typeface="+mj-lt"/>
              <a:buAutoNum type="arabicPeriod"/>
            </a:pPr>
            <a:r>
              <a:rPr lang="es-MX" dirty="0" smtClean="0"/>
              <a:t>Sin </a:t>
            </a:r>
            <a:r>
              <a:rPr lang="es-MX" dirty="0"/>
              <a:t>gestión de información, a partir del ejercicio profesional de la archivística, no hay garantías sobre la documentación de las actividades cotidianas de las instancias gubernamentales que están vinculadas a sus funciones y responsabilidades.</a:t>
            </a:r>
          </a:p>
          <a:p>
            <a:pPr marL="457200" indent="-457200">
              <a:buFont typeface="+mj-lt"/>
              <a:buAutoNum type="arabicPeriod"/>
            </a:pPr>
            <a:r>
              <a:rPr lang="es-MX" dirty="0"/>
              <a:t>Los archivos gubernamentales deben entenderse como una pieza estratégica de gestión pública. </a:t>
            </a:r>
            <a:endParaRPr lang="es-MX" dirty="0" smtClean="0"/>
          </a:p>
          <a:p>
            <a:pPr marL="0" indent="0">
              <a:buNone/>
            </a:pPr>
            <a:endParaRPr lang="es-MX" dirty="0" smtClean="0"/>
          </a:p>
          <a:p>
            <a:pPr marL="0" indent="0">
              <a:buNone/>
            </a:pPr>
            <a:r>
              <a:rPr lang="es-MX" b="1" dirty="0">
                <a:solidFill>
                  <a:schemeClr val="bg2">
                    <a:lumMod val="90000"/>
                  </a:schemeClr>
                </a:solidFill>
              </a:rPr>
              <a:t>	</a:t>
            </a:r>
            <a:r>
              <a:rPr lang="es-MX" b="1" dirty="0" smtClean="0">
                <a:solidFill>
                  <a:schemeClr val="accent2"/>
                </a:solidFill>
              </a:rPr>
              <a:t>No será viable ninguna política transparencia si </a:t>
            </a:r>
            <a:r>
              <a:rPr lang="es-MX" b="1" dirty="0">
                <a:solidFill>
                  <a:schemeClr val="accent2"/>
                </a:solidFill>
              </a:rPr>
              <a:t>no está </a:t>
            </a:r>
            <a:r>
              <a:rPr lang="es-MX" b="1" dirty="0" smtClean="0">
                <a:solidFill>
                  <a:schemeClr val="accent2"/>
                </a:solidFill>
              </a:rPr>
              <a:t>acompañada </a:t>
            </a:r>
            <a:r>
              <a:rPr lang="es-MX" b="1" dirty="0">
                <a:solidFill>
                  <a:schemeClr val="accent2"/>
                </a:solidFill>
              </a:rPr>
              <a:t>de transformaciones </a:t>
            </a:r>
            <a:r>
              <a:rPr lang="es-MX" b="1" dirty="0" smtClean="0">
                <a:solidFill>
                  <a:schemeClr val="accent2"/>
                </a:solidFill>
              </a:rPr>
              <a:t>	en el </a:t>
            </a:r>
            <a:r>
              <a:rPr lang="es-MX" b="1" dirty="0">
                <a:solidFill>
                  <a:schemeClr val="accent2"/>
                </a:solidFill>
              </a:rPr>
              <a:t>mismo sentido y con la misma intensidad en la </a:t>
            </a:r>
            <a:r>
              <a:rPr lang="es-MX" b="1" dirty="0" smtClean="0">
                <a:solidFill>
                  <a:schemeClr val="accent2"/>
                </a:solidFill>
              </a:rPr>
              <a:t>gestión </a:t>
            </a:r>
            <a:r>
              <a:rPr lang="es-MX" b="1" dirty="0">
                <a:solidFill>
                  <a:schemeClr val="accent2"/>
                </a:solidFill>
              </a:rPr>
              <a:t>de información, en </a:t>
            </a:r>
            <a:r>
              <a:rPr lang="es-MX" b="1" dirty="0" smtClean="0">
                <a:solidFill>
                  <a:schemeClr val="accent2"/>
                </a:solidFill>
              </a:rPr>
              <a:t>archivos 	gubernamentales</a:t>
            </a:r>
            <a:r>
              <a:rPr lang="es-MX" b="1" dirty="0">
                <a:solidFill>
                  <a:schemeClr val="accent2"/>
                </a:solidFill>
              </a:rPr>
              <a:t>.</a:t>
            </a:r>
          </a:p>
          <a:p>
            <a:pPr marL="457200" indent="-457200">
              <a:buFont typeface="+mj-lt"/>
              <a:buAutoNum type="arabicPeriod"/>
            </a:pPr>
            <a:endParaRPr lang="es-MX" dirty="0"/>
          </a:p>
        </p:txBody>
      </p:sp>
    </p:spTree>
    <p:extLst>
      <p:ext uri="{BB962C8B-B14F-4D97-AF65-F5344CB8AC3E}">
        <p14:creationId xmlns:p14="http://schemas.microsoft.com/office/powerpoint/2010/main" val="6511533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contenido"/>
          <p:cNvSpPr>
            <a:spLocks noGrp="1"/>
          </p:cNvSpPr>
          <p:nvPr>
            <p:ph idx="1"/>
          </p:nvPr>
        </p:nvSpPr>
        <p:spPr>
          <a:xfrm>
            <a:off x="1097280" y="1860848"/>
            <a:ext cx="5831560" cy="4997152"/>
          </a:xfrm>
        </p:spPr>
        <p:txBody>
          <a:bodyPr>
            <a:normAutofit/>
          </a:bodyPr>
          <a:lstStyle/>
          <a:p>
            <a:r>
              <a:rPr lang="es-MX" sz="1600" dirty="0">
                <a:solidFill>
                  <a:schemeClr val="accent2"/>
                </a:solidFill>
              </a:rPr>
              <a:t>1977: derecho de acceso a la información gubernamental elevado a rango constitucional</a:t>
            </a:r>
          </a:p>
          <a:p>
            <a:r>
              <a:rPr lang="es-MX" sz="1600" dirty="0" smtClean="0">
                <a:solidFill>
                  <a:schemeClr val="accent2"/>
                </a:solidFill>
              </a:rPr>
              <a:t>1981</a:t>
            </a:r>
            <a:r>
              <a:rPr lang="es-MX" sz="1600" dirty="0">
                <a:solidFill>
                  <a:schemeClr val="accent2"/>
                </a:solidFill>
              </a:rPr>
              <a:t>: Senado ratifica tratados internacionales en materia de derechos humanos: se reconoce el acceso a la información (Pacto Internacional de Derechos Civiles y Políticos de 1966)</a:t>
            </a:r>
          </a:p>
          <a:p>
            <a:r>
              <a:rPr lang="es-MX" sz="1600" dirty="0" smtClean="0">
                <a:solidFill>
                  <a:schemeClr val="accent2"/>
                </a:solidFill>
              </a:rPr>
              <a:t>2002/2003</a:t>
            </a:r>
            <a:r>
              <a:rPr lang="es-MX" sz="1600" dirty="0">
                <a:solidFill>
                  <a:schemeClr val="accent2"/>
                </a:solidFill>
              </a:rPr>
              <a:t>: publicación de la Ley Federal de Transparencia y acceso a la Información Pública Gubernamental.</a:t>
            </a:r>
          </a:p>
          <a:p>
            <a:r>
              <a:rPr lang="es-MX" sz="1600" dirty="0" smtClean="0">
                <a:solidFill>
                  <a:schemeClr val="accent2"/>
                </a:solidFill>
              </a:rPr>
              <a:t>Creación </a:t>
            </a:r>
            <a:r>
              <a:rPr lang="es-MX" sz="1600" dirty="0">
                <a:solidFill>
                  <a:schemeClr val="accent2"/>
                </a:solidFill>
              </a:rPr>
              <a:t>de legislación a nivel </a:t>
            </a:r>
            <a:r>
              <a:rPr lang="es-MX" sz="1600" dirty="0" smtClean="0">
                <a:solidFill>
                  <a:schemeClr val="accent2"/>
                </a:solidFill>
              </a:rPr>
              <a:t>estatal: 2001- 2007</a:t>
            </a:r>
            <a:endParaRPr lang="es-MX" sz="1600" dirty="0">
              <a:solidFill>
                <a:schemeClr val="accent2"/>
              </a:solidFill>
            </a:endParaRPr>
          </a:p>
          <a:p>
            <a:r>
              <a:rPr lang="es-MX" sz="1600" dirty="0" smtClean="0">
                <a:solidFill>
                  <a:schemeClr val="accent2"/>
                </a:solidFill>
              </a:rPr>
              <a:t>2007</a:t>
            </a:r>
            <a:r>
              <a:rPr lang="es-MX" sz="1600" dirty="0">
                <a:solidFill>
                  <a:schemeClr val="accent2"/>
                </a:solidFill>
              </a:rPr>
              <a:t>: reforma constitucional</a:t>
            </a:r>
            <a:r>
              <a:rPr lang="es-MX" sz="1600" dirty="0" smtClean="0">
                <a:solidFill>
                  <a:schemeClr val="accent2"/>
                </a:solidFill>
              </a:rPr>
              <a:t>.</a:t>
            </a:r>
          </a:p>
          <a:p>
            <a:r>
              <a:rPr lang="es-MX" sz="1600" dirty="0" smtClean="0">
                <a:solidFill>
                  <a:schemeClr val="accent2"/>
                </a:solidFill>
              </a:rPr>
              <a:t>2014: reforma constitucional</a:t>
            </a:r>
          </a:p>
          <a:p>
            <a:r>
              <a:rPr lang="es-MX" sz="1600" dirty="0" smtClean="0">
                <a:solidFill>
                  <a:schemeClr val="accent2"/>
                </a:solidFill>
              </a:rPr>
              <a:t>2015: ley general de transparencia y acceso a la información</a:t>
            </a:r>
            <a:endParaRPr lang="es-MX" sz="1600" dirty="0">
              <a:solidFill>
                <a:schemeClr val="accent2"/>
              </a:solidFill>
            </a:endParaRPr>
          </a:p>
        </p:txBody>
      </p:sp>
      <p:sp>
        <p:nvSpPr>
          <p:cNvPr id="3" name="2 Título"/>
          <p:cNvSpPr>
            <a:spLocks noGrp="1"/>
          </p:cNvSpPr>
          <p:nvPr>
            <p:ph type="title"/>
          </p:nvPr>
        </p:nvSpPr>
        <p:spPr>
          <a:xfrm>
            <a:off x="1097280" y="286603"/>
            <a:ext cx="10058400" cy="900000"/>
          </a:xfrm>
        </p:spPr>
        <p:txBody>
          <a:bodyPr/>
          <a:lstStyle/>
          <a:p>
            <a:r>
              <a:rPr lang="es-MX" sz="2800" b="1" dirty="0" smtClean="0">
                <a:solidFill>
                  <a:schemeClr val="accent2"/>
                </a:solidFill>
              </a:rPr>
              <a:t>México</a:t>
            </a:r>
            <a:endParaRPr lang="es-MX" sz="2800" b="1" dirty="0">
              <a:solidFill>
                <a:schemeClr val="accent2"/>
              </a:solidFill>
            </a:endParaRPr>
          </a:p>
        </p:txBody>
      </p:sp>
      <p:pic>
        <p:nvPicPr>
          <p:cNvPr id="5" name="5 Marcador de contenido"/>
          <p:cNvPicPr>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65818" y="2087581"/>
            <a:ext cx="4253346" cy="3481946"/>
          </a:xfrm>
          <a:prstGeom prst="rect">
            <a:avLst/>
          </a:prstGeom>
          <a:noFill/>
          <a:ln>
            <a:noFill/>
          </a:ln>
        </p:spPr>
      </p:pic>
    </p:spTree>
    <p:extLst>
      <p:ext uri="{BB962C8B-B14F-4D97-AF65-F5344CB8AC3E}">
        <p14:creationId xmlns:p14="http://schemas.microsoft.com/office/powerpoint/2010/main" val="23578408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8391" y="672860"/>
            <a:ext cx="3105511" cy="2329133"/>
          </a:xfrm>
          <a:prstGeom prst="rect">
            <a:avLst/>
          </a:prstGeom>
        </p:spPr>
      </p:pic>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23231" y="508957"/>
            <a:ext cx="3024996" cy="2268747"/>
          </a:xfrm>
          <a:prstGeom prst="rect">
            <a:avLst/>
          </a:prstGeom>
        </p:spPr>
      </p:pic>
      <p:pic>
        <p:nvPicPr>
          <p:cNvPr id="6" name="Imagen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23231" y="3683478"/>
            <a:ext cx="2852469" cy="1604514"/>
          </a:xfrm>
          <a:prstGeom prst="rect">
            <a:avLst/>
          </a:prstGeom>
        </p:spPr>
      </p:pic>
      <p:pic>
        <p:nvPicPr>
          <p:cNvPr id="7" name="Imagen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9935" y="3515981"/>
            <a:ext cx="2793042" cy="2094781"/>
          </a:xfrm>
          <a:prstGeom prst="rect">
            <a:avLst/>
          </a:prstGeom>
        </p:spPr>
      </p:pic>
      <p:pic>
        <p:nvPicPr>
          <p:cNvPr id="8" name="Imagen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59454" y="0"/>
            <a:ext cx="4708225" cy="6277633"/>
          </a:xfrm>
          <a:prstGeom prst="rect">
            <a:avLst/>
          </a:prstGeom>
        </p:spPr>
      </p:pic>
    </p:spTree>
    <p:extLst>
      <p:ext uri="{BB962C8B-B14F-4D97-AF65-F5344CB8AC3E}">
        <p14:creationId xmlns:p14="http://schemas.microsoft.com/office/powerpoint/2010/main" val="32576224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286604"/>
            <a:ext cx="10058400" cy="752488"/>
          </a:xfrm>
        </p:spPr>
        <p:txBody>
          <a:bodyPr/>
          <a:lstStyle/>
          <a:p>
            <a:r>
              <a:rPr lang="es-MX" sz="2400" dirty="0">
                <a:solidFill>
                  <a:schemeClr val="accent2"/>
                </a:solidFill>
              </a:rPr>
              <a:t>Implicaciones de la LGTAIP:</a:t>
            </a:r>
            <a:br>
              <a:rPr lang="es-MX" sz="2400" dirty="0">
                <a:solidFill>
                  <a:schemeClr val="accent2"/>
                </a:solidFill>
              </a:rPr>
            </a:br>
            <a:r>
              <a:rPr lang="es-MX" sz="2400" dirty="0" smtClean="0">
                <a:solidFill>
                  <a:schemeClr val="accent2"/>
                </a:solidFill>
              </a:rPr>
              <a:t>órganos garantes y sistema nacional</a:t>
            </a:r>
            <a:endParaRPr lang="es-MX" sz="2400" cap="small" dirty="0">
              <a:solidFill>
                <a:schemeClr val="accent2"/>
              </a:solidFill>
            </a:endParaRPr>
          </a:p>
        </p:txBody>
      </p:sp>
      <p:sp>
        <p:nvSpPr>
          <p:cNvPr id="3" name="Marcador de contenido 2"/>
          <p:cNvSpPr>
            <a:spLocks noGrp="1"/>
          </p:cNvSpPr>
          <p:nvPr>
            <p:ph idx="1"/>
          </p:nvPr>
        </p:nvSpPr>
        <p:spPr>
          <a:xfrm>
            <a:off x="1097281" y="1385454"/>
            <a:ext cx="5261956" cy="4904510"/>
          </a:xfrm>
        </p:spPr>
        <p:txBody>
          <a:bodyPr>
            <a:noAutofit/>
          </a:bodyPr>
          <a:lstStyle/>
          <a:p>
            <a:pPr marL="0" indent="0">
              <a:buNone/>
            </a:pPr>
            <a:r>
              <a:rPr lang="es-MX" sz="1800" b="1" dirty="0" smtClean="0">
                <a:solidFill>
                  <a:schemeClr val="accent2"/>
                </a:solidFill>
              </a:rPr>
              <a:t>Sistema Nacional de transparencia</a:t>
            </a:r>
            <a:r>
              <a:rPr lang="es-MX" sz="1800" dirty="0" smtClean="0"/>
              <a:t>:</a:t>
            </a:r>
            <a:endParaRPr lang="es-MX" sz="1800" dirty="0"/>
          </a:p>
          <a:p>
            <a:pPr>
              <a:buFont typeface="Wingdings" panose="05000000000000000000" pitchFamily="2" charset="2"/>
              <a:buChar char="§"/>
            </a:pPr>
            <a:r>
              <a:rPr lang="es-MX" sz="1800" dirty="0" smtClean="0"/>
              <a:t> INAI, AGN, INEGI, ASF, 32 órganos garantes</a:t>
            </a:r>
          </a:p>
          <a:p>
            <a:pPr>
              <a:buFont typeface="Wingdings" panose="05000000000000000000" pitchFamily="2" charset="2"/>
              <a:buChar char="§"/>
            </a:pPr>
            <a:r>
              <a:rPr lang="es-MX" sz="1800" dirty="0"/>
              <a:t> </a:t>
            </a:r>
            <a:r>
              <a:rPr lang="es-MX" sz="1800" dirty="0" smtClean="0"/>
              <a:t>Consejo: establece lineamientos y parámetros</a:t>
            </a:r>
          </a:p>
          <a:p>
            <a:pPr>
              <a:buFont typeface="Wingdings" panose="05000000000000000000" pitchFamily="2" charset="2"/>
              <a:buChar char="§"/>
            </a:pPr>
            <a:r>
              <a:rPr lang="es-MX" sz="1800" dirty="0"/>
              <a:t> </a:t>
            </a:r>
            <a:r>
              <a:rPr lang="es-MX" sz="1800" dirty="0" smtClean="0"/>
              <a:t>Órganos garantes operan, vigilan</a:t>
            </a:r>
          </a:p>
          <a:p>
            <a:pPr lvl="1">
              <a:buFont typeface="Wingdings" panose="05000000000000000000" pitchFamily="2" charset="2"/>
              <a:buChar char="§"/>
            </a:pPr>
            <a:r>
              <a:rPr lang="es-MX" sz="1600" dirty="0"/>
              <a:t> </a:t>
            </a:r>
            <a:r>
              <a:rPr lang="es-MX" sz="1600" dirty="0" smtClean="0"/>
              <a:t>Otorgar medidas pertinentes para acceso de todas las personas (accesibilidad/no discriminación)</a:t>
            </a:r>
          </a:p>
          <a:p>
            <a:pPr lvl="1">
              <a:buFont typeface="Wingdings" panose="05000000000000000000" pitchFamily="2" charset="2"/>
              <a:buChar char="§"/>
            </a:pPr>
            <a:r>
              <a:rPr lang="es-MX" sz="1600" dirty="0" smtClean="0"/>
              <a:t>Interpretar ordenamientos</a:t>
            </a:r>
          </a:p>
          <a:p>
            <a:pPr lvl="1">
              <a:buFont typeface="Wingdings" panose="05000000000000000000" pitchFamily="2" charset="2"/>
              <a:buChar char="§"/>
            </a:pPr>
            <a:r>
              <a:rPr lang="es-MX" sz="1600" dirty="0" smtClean="0"/>
              <a:t>Conocer recursos de revisión</a:t>
            </a:r>
          </a:p>
          <a:p>
            <a:pPr lvl="1">
              <a:buFont typeface="Wingdings" panose="05000000000000000000" pitchFamily="2" charset="2"/>
              <a:buChar char="§"/>
            </a:pPr>
            <a:r>
              <a:rPr lang="es-MX" sz="1600" dirty="0" smtClean="0"/>
              <a:t>Imponer medidas de apremio</a:t>
            </a:r>
          </a:p>
          <a:p>
            <a:pPr lvl="1">
              <a:buFont typeface="Wingdings" panose="05000000000000000000" pitchFamily="2" charset="2"/>
              <a:buChar char="§"/>
            </a:pPr>
            <a:r>
              <a:rPr lang="es-MX" sz="1600" dirty="0" smtClean="0"/>
              <a:t>Promover y difundir el DAI</a:t>
            </a:r>
          </a:p>
          <a:p>
            <a:pPr lvl="1">
              <a:buFont typeface="Wingdings" panose="05000000000000000000" pitchFamily="2" charset="2"/>
              <a:buChar char="§"/>
            </a:pPr>
            <a:r>
              <a:rPr lang="es-MX" sz="1600" dirty="0" smtClean="0"/>
              <a:t>Promover la cultura de transparencia en el sistema educativo</a:t>
            </a:r>
          </a:p>
          <a:p>
            <a:pPr lvl="1">
              <a:buFont typeface="Wingdings" panose="05000000000000000000" pitchFamily="2" charset="2"/>
              <a:buChar char="§"/>
            </a:pPr>
            <a:r>
              <a:rPr lang="es-MX" sz="1600" dirty="0" smtClean="0"/>
              <a:t>Capacitar y brindar apoyo técnico</a:t>
            </a:r>
          </a:p>
          <a:p>
            <a:pPr lvl="1">
              <a:buFont typeface="Wingdings" panose="05000000000000000000" pitchFamily="2" charset="2"/>
              <a:buChar char="§"/>
            </a:pPr>
            <a:r>
              <a:rPr lang="es-MX" sz="1600" dirty="0" smtClean="0"/>
              <a:t>Establecer políticas de transparencia proactiva</a:t>
            </a:r>
          </a:p>
          <a:p>
            <a:pPr lvl="1">
              <a:buFont typeface="Wingdings" panose="05000000000000000000" pitchFamily="2" charset="2"/>
              <a:buChar char="§"/>
            </a:pPr>
            <a:r>
              <a:rPr lang="es-MX" sz="1600" dirty="0" smtClean="0"/>
              <a:t>Poner en funcionamiento, administrar, implementar, etc. la plataforma nacional de transparencia</a:t>
            </a:r>
          </a:p>
        </p:txBody>
      </p:sp>
      <p:sp>
        <p:nvSpPr>
          <p:cNvPr id="12" name="Marcador de contenido 2"/>
          <p:cNvSpPr txBox="1">
            <a:spLocks/>
          </p:cNvSpPr>
          <p:nvPr/>
        </p:nvSpPr>
        <p:spPr>
          <a:xfrm>
            <a:off x="6486697" y="1385455"/>
            <a:ext cx="5261956" cy="4904510"/>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Calibri" panose="020F0502020204030204" pitchFamily="34" charset="0"/>
              <a:buNone/>
            </a:pPr>
            <a:endParaRPr lang="es-MX" sz="1600" dirty="0" smtClean="0"/>
          </a:p>
          <a:p>
            <a:pPr marL="0" indent="0">
              <a:buFont typeface="Calibri" panose="020F0502020204030204" pitchFamily="34" charset="0"/>
              <a:buNone/>
            </a:pPr>
            <a:endParaRPr lang="es-MX" sz="1600" dirty="0"/>
          </a:p>
          <a:p>
            <a:pPr marL="0" indent="0">
              <a:buFont typeface="Calibri" panose="020F0502020204030204" pitchFamily="34" charset="0"/>
              <a:buNone/>
            </a:pPr>
            <a:endParaRPr lang="es-MX" sz="1600" dirty="0" smtClean="0"/>
          </a:p>
          <a:p>
            <a:pPr lvl="1">
              <a:buFont typeface="Wingdings" panose="05000000000000000000" pitchFamily="2" charset="2"/>
              <a:buChar char="§"/>
            </a:pPr>
            <a:r>
              <a:rPr lang="es-MX" sz="1400" dirty="0" smtClean="0"/>
              <a:t>Gobierno abierto</a:t>
            </a:r>
          </a:p>
          <a:p>
            <a:pPr lvl="1">
              <a:buFont typeface="Wingdings" panose="05000000000000000000" pitchFamily="2" charset="2"/>
              <a:buChar char="§"/>
            </a:pPr>
            <a:r>
              <a:rPr lang="es-MX" sz="1400" dirty="0" smtClean="0"/>
              <a:t>Verificar cumplimiento de sujetos obligados</a:t>
            </a:r>
          </a:p>
          <a:p>
            <a:pPr lvl="1">
              <a:buFont typeface="Wingdings" panose="05000000000000000000" pitchFamily="2" charset="2"/>
              <a:buChar char="§"/>
            </a:pPr>
            <a:r>
              <a:rPr lang="es-MX" sz="1400" dirty="0" smtClean="0"/>
              <a:t>Ser sujeto obligado</a:t>
            </a:r>
          </a:p>
          <a:p>
            <a:pPr lvl="1">
              <a:buFont typeface="Wingdings" panose="05000000000000000000" pitchFamily="2" charset="2"/>
              <a:buChar char="§"/>
            </a:pPr>
            <a:r>
              <a:rPr lang="es-MX" sz="1400" dirty="0" smtClean="0"/>
              <a:t>Determinar información adicional de obligatoriedad </a:t>
            </a:r>
          </a:p>
          <a:p>
            <a:pPr lvl="1">
              <a:buFont typeface="Wingdings" panose="05000000000000000000" pitchFamily="2" charset="2"/>
              <a:buChar char="§"/>
            </a:pPr>
            <a:r>
              <a:rPr lang="es-MX" sz="1400" dirty="0" smtClean="0"/>
              <a:t>Determinan casos de personas físicas y morales para cumplimiento de obligaciones de transparencia</a:t>
            </a:r>
          </a:p>
          <a:p>
            <a:pPr lvl="1">
              <a:buFont typeface="Wingdings" panose="05000000000000000000" pitchFamily="2" charset="2"/>
              <a:buChar char="§"/>
            </a:pPr>
            <a:r>
              <a:rPr lang="es-MX" sz="1400" dirty="0" smtClean="0"/>
              <a:t>Atender denuncia</a:t>
            </a:r>
          </a:p>
          <a:p>
            <a:pPr lvl="1">
              <a:buFont typeface="Wingdings" panose="05000000000000000000" pitchFamily="2" charset="2"/>
              <a:buChar char="§"/>
            </a:pPr>
            <a:r>
              <a:rPr lang="es-MX" sz="1400" dirty="0" smtClean="0"/>
              <a:t>Etc…</a:t>
            </a:r>
          </a:p>
          <a:p>
            <a:pPr marL="201168" lvl="1" indent="0">
              <a:buNone/>
            </a:pPr>
            <a:endParaRPr lang="es-MX" sz="1400" dirty="0"/>
          </a:p>
          <a:p>
            <a:pPr marL="201168" lvl="1" indent="0">
              <a:buNone/>
            </a:pPr>
            <a:endParaRPr lang="es-MX" sz="1400" dirty="0" smtClean="0"/>
          </a:p>
          <a:p>
            <a:pPr marL="201168" lvl="1" indent="0">
              <a:buNone/>
            </a:pPr>
            <a:endParaRPr lang="es-MX" sz="1400" dirty="0" smtClean="0"/>
          </a:p>
          <a:p>
            <a:pPr marL="201168" lvl="1" indent="0">
              <a:buNone/>
            </a:pPr>
            <a:endParaRPr lang="es-MX" sz="1400" dirty="0"/>
          </a:p>
          <a:p>
            <a:pPr marL="201168" lvl="1" indent="0">
              <a:buNone/>
            </a:pPr>
            <a:endParaRPr lang="es-MX" sz="1400" dirty="0" smtClean="0"/>
          </a:p>
          <a:p>
            <a:pPr marL="201168" lvl="1" indent="0">
              <a:buNone/>
            </a:pPr>
            <a:r>
              <a:rPr lang="es-MX" sz="1400" dirty="0" smtClean="0"/>
              <a:t>		</a:t>
            </a:r>
            <a:r>
              <a:rPr lang="es-MX" sz="1600" b="1" dirty="0" smtClean="0">
                <a:solidFill>
                  <a:schemeClr val="accent2"/>
                </a:solidFill>
              </a:rPr>
              <a:t>¿Están preparados los órganos garantes?</a:t>
            </a:r>
          </a:p>
        </p:txBody>
      </p:sp>
      <p:sp>
        <p:nvSpPr>
          <p:cNvPr id="13" name="CuadroTexto 12"/>
          <p:cNvSpPr txBox="1"/>
          <p:nvPr/>
        </p:nvSpPr>
        <p:spPr>
          <a:xfrm>
            <a:off x="8617527" y="4151816"/>
            <a:ext cx="2976589" cy="1477328"/>
          </a:xfrm>
          <a:prstGeom prst="rect">
            <a:avLst/>
          </a:prstGeom>
          <a:noFill/>
          <a:ln w="28575">
            <a:solidFill>
              <a:schemeClr val="accent2"/>
            </a:solidFill>
          </a:ln>
        </p:spPr>
        <p:txBody>
          <a:bodyPr wrap="square" rtlCol="0">
            <a:spAutoFit/>
          </a:bodyPr>
          <a:lstStyle/>
          <a:p>
            <a:r>
              <a:rPr lang="es-MX" dirty="0" smtClean="0">
                <a:solidFill>
                  <a:schemeClr val="accent2"/>
                </a:solidFill>
              </a:rPr>
              <a:t>Universo más extenso de acción:</a:t>
            </a:r>
          </a:p>
          <a:p>
            <a:pPr marL="342900" indent="-342900">
              <a:buAutoNum type="arabicPeriod"/>
            </a:pPr>
            <a:r>
              <a:rPr lang="es-MX" dirty="0" smtClean="0">
                <a:solidFill>
                  <a:schemeClr val="accent2"/>
                </a:solidFill>
              </a:rPr>
              <a:t>Aumento de sujetos obligados</a:t>
            </a:r>
          </a:p>
          <a:p>
            <a:pPr marL="342900" indent="-342900">
              <a:buAutoNum type="arabicPeriod"/>
            </a:pPr>
            <a:r>
              <a:rPr lang="es-MX" dirty="0" smtClean="0">
                <a:solidFill>
                  <a:schemeClr val="accent2"/>
                </a:solidFill>
              </a:rPr>
              <a:t>Municipios</a:t>
            </a:r>
          </a:p>
        </p:txBody>
      </p:sp>
    </p:spTree>
    <p:extLst>
      <p:ext uri="{BB962C8B-B14F-4D97-AF65-F5344CB8AC3E}">
        <p14:creationId xmlns:p14="http://schemas.microsoft.com/office/powerpoint/2010/main" val="225441847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sz="2400" cap="small" dirty="0">
                <a:solidFill>
                  <a:schemeClr val="bg1"/>
                </a:solidFill>
              </a:rPr>
              <a:t>B. Las demandas del sistema</a:t>
            </a:r>
            <a:br>
              <a:rPr lang="es-MX" sz="2400" cap="small" dirty="0">
                <a:solidFill>
                  <a:schemeClr val="bg1"/>
                </a:solidFill>
              </a:rPr>
            </a:br>
            <a:r>
              <a:rPr lang="es-MX" sz="2400" cap="small" dirty="0">
                <a:solidFill>
                  <a:schemeClr val="bg1"/>
                </a:solidFill>
              </a:rPr>
              <a:t>nacional de transparencia</a:t>
            </a:r>
            <a:endParaRPr lang="es-MX" sz="2400" dirty="0"/>
          </a:p>
        </p:txBody>
      </p:sp>
      <p:sp>
        <p:nvSpPr>
          <p:cNvPr id="5" name="CuadroTexto 4"/>
          <p:cNvSpPr txBox="1"/>
          <p:nvPr/>
        </p:nvSpPr>
        <p:spPr>
          <a:xfrm>
            <a:off x="1559496" y="1412776"/>
            <a:ext cx="2088232" cy="369332"/>
          </a:xfrm>
          <a:prstGeom prst="rect">
            <a:avLst/>
          </a:prstGeom>
          <a:noFill/>
        </p:spPr>
        <p:txBody>
          <a:bodyPr wrap="square" rtlCol="0">
            <a:spAutoFit/>
          </a:bodyPr>
          <a:lstStyle/>
          <a:p>
            <a:r>
              <a:rPr lang="es-MX" b="1" cap="small" dirty="0">
                <a:solidFill>
                  <a:schemeClr val="accent2"/>
                </a:solidFill>
              </a:rPr>
              <a:t>Recursos humanos</a:t>
            </a:r>
          </a:p>
        </p:txBody>
      </p:sp>
      <p:sp>
        <p:nvSpPr>
          <p:cNvPr id="6" name="CuadroTexto 5"/>
          <p:cNvSpPr txBox="1"/>
          <p:nvPr/>
        </p:nvSpPr>
        <p:spPr>
          <a:xfrm>
            <a:off x="1526961" y="2105014"/>
            <a:ext cx="2153301" cy="1754326"/>
          </a:xfrm>
          <a:prstGeom prst="rect">
            <a:avLst/>
          </a:prstGeom>
          <a:noFill/>
        </p:spPr>
        <p:txBody>
          <a:bodyPr wrap="square" rtlCol="0">
            <a:spAutoFit/>
          </a:bodyPr>
          <a:lstStyle/>
          <a:p>
            <a:r>
              <a:rPr lang="es-MX" dirty="0"/>
              <a:t>Personal de los OG 2013 y número mínimo de sujetos obligados</a:t>
            </a:r>
          </a:p>
          <a:p>
            <a:r>
              <a:rPr lang="es-MX" dirty="0"/>
              <a:t>(en orden creciente por SO)</a:t>
            </a:r>
          </a:p>
        </p:txBody>
      </p:sp>
      <p:graphicFrame>
        <p:nvGraphicFramePr>
          <p:cNvPr id="8" name="Gráfico 7"/>
          <p:cNvGraphicFramePr/>
          <p:nvPr>
            <p:extLst>
              <p:ext uri="{D42A27DB-BD31-4B8C-83A1-F6EECF244321}">
                <p14:modId xmlns:p14="http://schemas.microsoft.com/office/powerpoint/2010/main" val="1672963970"/>
              </p:ext>
            </p:extLst>
          </p:nvPr>
        </p:nvGraphicFramePr>
        <p:xfrm>
          <a:off x="4614030" y="1737360"/>
          <a:ext cx="5615305" cy="2570480"/>
        </p:xfrm>
        <a:graphic>
          <a:graphicData uri="http://schemas.openxmlformats.org/drawingml/2006/chart">
            <c:chart xmlns:c="http://schemas.openxmlformats.org/drawingml/2006/chart" xmlns:r="http://schemas.openxmlformats.org/officeDocument/2006/relationships" r:id="rId2"/>
          </a:graphicData>
        </a:graphic>
      </p:graphicFrame>
      <p:sp>
        <p:nvSpPr>
          <p:cNvPr id="9" name="CuadroTexto 8"/>
          <p:cNvSpPr txBox="1"/>
          <p:nvPr/>
        </p:nvSpPr>
        <p:spPr>
          <a:xfrm rot="16200000">
            <a:off x="4037911" y="2747016"/>
            <a:ext cx="906017" cy="246221"/>
          </a:xfrm>
          <a:prstGeom prst="rect">
            <a:avLst/>
          </a:prstGeom>
          <a:noFill/>
        </p:spPr>
        <p:txBody>
          <a:bodyPr wrap="none" rtlCol="0">
            <a:spAutoFit/>
          </a:bodyPr>
          <a:lstStyle/>
          <a:p>
            <a:r>
              <a:rPr lang="es-MX" sz="1000" dirty="0">
                <a:solidFill>
                  <a:schemeClr val="accent2"/>
                </a:solidFill>
              </a:rPr>
              <a:t>Personal total</a:t>
            </a:r>
          </a:p>
        </p:txBody>
      </p:sp>
      <p:sp>
        <p:nvSpPr>
          <p:cNvPr id="10" name="CuadroTexto 9"/>
          <p:cNvSpPr txBox="1"/>
          <p:nvPr/>
        </p:nvSpPr>
        <p:spPr>
          <a:xfrm rot="16200000">
            <a:off x="9376167" y="2747016"/>
            <a:ext cx="1978427" cy="246221"/>
          </a:xfrm>
          <a:prstGeom prst="rect">
            <a:avLst/>
          </a:prstGeom>
          <a:noFill/>
        </p:spPr>
        <p:txBody>
          <a:bodyPr wrap="none" rtlCol="0">
            <a:spAutoFit/>
          </a:bodyPr>
          <a:lstStyle/>
          <a:p>
            <a:r>
              <a:rPr lang="es-MX" sz="1000" dirty="0">
                <a:solidFill>
                  <a:schemeClr val="accent2"/>
                </a:solidFill>
              </a:rPr>
              <a:t>Número mínimo Sujetos obligados</a:t>
            </a:r>
          </a:p>
        </p:txBody>
      </p:sp>
    </p:spTree>
    <p:extLst>
      <p:ext uri="{BB962C8B-B14F-4D97-AF65-F5344CB8AC3E}">
        <p14:creationId xmlns:p14="http://schemas.microsoft.com/office/powerpoint/2010/main" val="356715374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152066" y="470210"/>
            <a:ext cx="2890664" cy="1252736"/>
          </a:xfrm>
        </p:spPr>
        <p:txBody>
          <a:bodyPr/>
          <a:lstStyle/>
          <a:p>
            <a:pPr marL="0" indent="0">
              <a:buNone/>
            </a:pPr>
            <a:r>
              <a:rPr lang="es-MX" sz="2800" dirty="0">
                <a:solidFill>
                  <a:schemeClr val="accent2"/>
                </a:solidFill>
              </a:rPr>
              <a:t>¿Están preparados los </a:t>
            </a:r>
            <a:r>
              <a:rPr lang="es-MX" sz="2800" dirty="0" smtClean="0">
                <a:solidFill>
                  <a:schemeClr val="accent2"/>
                </a:solidFill>
              </a:rPr>
              <a:t>gobiernos estatales</a:t>
            </a:r>
            <a:r>
              <a:rPr lang="es-MX" sz="2800" dirty="0">
                <a:solidFill>
                  <a:schemeClr val="accent2"/>
                </a:solidFill>
              </a:rPr>
              <a:t>?</a:t>
            </a:r>
          </a:p>
        </p:txBody>
      </p:sp>
      <p:sp>
        <p:nvSpPr>
          <p:cNvPr id="5" name="CuadroTexto 4"/>
          <p:cNvSpPr txBox="1"/>
          <p:nvPr/>
        </p:nvSpPr>
        <p:spPr>
          <a:xfrm>
            <a:off x="2157192" y="3144457"/>
            <a:ext cx="2808312" cy="738664"/>
          </a:xfrm>
          <a:prstGeom prst="rect">
            <a:avLst/>
          </a:prstGeom>
          <a:noFill/>
        </p:spPr>
        <p:txBody>
          <a:bodyPr wrap="square" rtlCol="0">
            <a:spAutoFit/>
          </a:bodyPr>
          <a:lstStyle/>
          <a:p>
            <a:pPr algn="r"/>
            <a:r>
              <a:rPr lang="es-MX" sz="1400" dirty="0"/>
              <a:t>Presupuesto solicitado y</a:t>
            </a:r>
          </a:p>
          <a:p>
            <a:pPr algn="r"/>
            <a:r>
              <a:rPr lang="es-MX" sz="1400" dirty="0"/>
              <a:t>presupuesto aprobado</a:t>
            </a:r>
          </a:p>
          <a:p>
            <a:pPr algn="r"/>
            <a:r>
              <a:rPr lang="es-MX" sz="1400" dirty="0"/>
              <a:t>2013</a:t>
            </a:r>
          </a:p>
        </p:txBody>
      </p:sp>
      <p:pic>
        <p:nvPicPr>
          <p:cNvPr id="7" name="Imagen 6"/>
          <p:cNvPicPr>
            <a:picLocks noChangeAspect="1"/>
          </p:cNvPicPr>
          <p:nvPr/>
        </p:nvPicPr>
        <p:blipFill>
          <a:blip r:embed="rId2"/>
          <a:stretch>
            <a:fillRect/>
          </a:stretch>
        </p:blipFill>
        <p:spPr>
          <a:xfrm>
            <a:off x="4965505" y="274639"/>
            <a:ext cx="5700137" cy="6282729"/>
          </a:xfrm>
          <a:prstGeom prst="rect">
            <a:avLst/>
          </a:prstGeom>
        </p:spPr>
      </p:pic>
    </p:spTree>
    <p:extLst>
      <p:ext uri="{BB962C8B-B14F-4D97-AF65-F5344CB8AC3E}">
        <p14:creationId xmlns:p14="http://schemas.microsoft.com/office/powerpoint/2010/main" val="76302733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286604"/>
            <a:ext cx="10058400" cy="752488"/>
          </a:xfrm>
        </p:spPr>
        <p:txBody>
          <a:bodyPr/>
          <a:lstStyle/>
          <a:p>
            <a:r>
              <a:rPr lang="es-MX" sz="2400" dirty="0">
                <a:solidFill>
                  <a:schemeClr val="accent2"/>
                </a:solidFill>
              </a:rPr>
              <a:t>Implicaciones de la LGTAIP:</a:t>
            </a:r>
            <a:br>
              <a:rPr lang="es-MX" sz="2400" dirty="0">
                <a:solidFill>
                  <a:schemeClr val="accent2"/>
                </a:solidFill>
              </a:rPr>
            </a:br>
            <a:r>
              <a:rPr lang="es-MX" sz="2400" dirty="0" smtClean="0">
                <a:solidFill>
                  <a:schemeClr val="accent2"/>
                </a:solidFill>
              </a:rPr>
              <a:t>órganos garantes y sistema nacional</a:t>
            </a:r>
            <a:endParaRPr lang="es-MX" sz="2400" cap="small" dirty="0">
              <a:solidFill>
                <a:schemeClr val="accent2"/>
              </a:solidFill>
            </a:endParaRPr>
          </a:p>
        </p:txBody>
      </p:sp>
      <p:sp>
        <p:nvSpPr>
          <p:cNvPr id="3" name="Marcador de contenido 2"/>
          <p:cNvSpPr>
            <a:spLocks noGrp="1"/>
          </p:cNvSpPr>
          <p:nvPr>
            <p:ph idx="1"/>
          </p:nvPr>
        </p:nvSpPr>
        <p:spPr>
          <a:xfrm>
            <a:off x="1097281" y="1385454"/>
            <a:ext cx="5261956" cy="4904510"/>
          </a:xfrm>
        </p:spPr>
        <p:txBody>
          <a:bodyPr>
            <a:noAutofit/>
          </a:bodyPr>
          <a:lstStyle/>
          <a:p>
            <a:pPr marL="0" indent="0">
              <a:buNone/>
            </a:pPr>
            <a:r>
              <a:rPr lang="es-MX" sz="1800" b="1" dirty="0" smtClean="0">
                <a:solidFill>
                  <a:schemeClr val="accent2"/>
                </a:solidFill>
              </a:rPr>
              <a:t>Retos</a:t>
            </a:r>
            <a:r>
              <a:rPr lang="es-MX" sz="1800" dirty="0" smtClean="0"/>
              <a:t>:</a:t>
            </a:r>
            <a:endParaRPr lang="es-MX" sz="1800" dirty="0"/>
          </a:p>
          <a:p>
            <a:pPr>
              <a:buFont typeface="Wingdings" panose="05000000000000000000" pitchFamily="2" charset="2"/>
              <a:buChar char="§"/>
            </a:pPr>
            <a:r>
              <a:rPr lang="es-MX" sz="1800" dirty="0" smtClean="0"/>
              <a:t> </a:t>
            </a:r>
            <a:r>
              <a:rPr lang="es-ES_tradnl" sz="1600" dirty="0"/>
              <a:t>Todos los OG estatales deberán </a:t>
            </a:r>
            <a:r>
              <a:rPr lang="es-ES_tradnl" sz="1600" dirty="0">
                <a:solidFill>
                  <a:schemeClr val="accent2"/>
                </a:solidFill>
              </a:rPr>
              <a:t>ajustar su estructura orgánica y personal </a:t>
            </a:r>
            <a:r>
              <a:rPr lang="es-ES_tradnl" sz="1600" dirty="0"/>
              <a:t>y los congresos estatales deberán </a:t>
            </a:r>
            <a:r>
              <a:rPr lang="es-ES_tradnl" sz="1600" dirty="0">
                <a:solidFill>
                  <a:schemeClr val="accent2"/>
                </a:solidFill>
              </a:rPr>
              <a:t>garantizar disponibilidad presupuestal </a:t>
            </a:r>
            <a:r>
              <a:rPr lang="es-ES_tradnl" sz="1600" dirty="0"/>
              <a:t>para que el ajuste sea realidad</a:t>
            </a:r>
            <a:endParaRPr lang="es-MX" sz="1600" dirty="0"/>
          </a:p>
          <a:p>
            <a:pPr>
              <a:buFont typeface="Wingdings" panose="05000000000000000000" pitchFamily="2" charset="2"/>
              <a:buChar char="§"/>
            </a:pPr>
            <a:endParaRPr lang="es-MX" sz="1600" dirty="0" smtClean="0"/>
          </a:p>
        </p:txBody>
      </p:sp>
    </p:spTree>
    <p:extLst>
      <p:ext uri="{BB962C8B-B14F-4D97-AF65-F5344CB8AC3E}">
        <p14:creationId xmlns:p14="http://schemas.microsoft.com/office/powerpoint/2010/main" val="418060883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97281" y="1374674"/>
            <a:ext cx="4389120" cy="4023360"/>
          </a:xfrm>
        </p:spPr>
        <p:txBody>
          <a:bodyPr>
            <a:normAutofit/>
          </a:bodyPr>
          <a:lstStyle/>
          <a:p>
            <a:pPr marL="0" indent="0">
              <a:buNone/>
            </a:pPr>
            <a:r>
              <a:rPr lang="es-MX" sz="1600" b="1" dirty="0" smtClean="0">
                <a:solidFill>
                  <a:schemeClr val="accent2"/>
                </a:solidFill>
                <a:latin typeface="+mj-lt"/>
              </a:rPr>
              <a:t>DERECHO DE ACCESO</a:t>
            </a:r>
            <a:endParaRPr lang="es-MX" sz="1600" b="1" dirty="0">
              <a:solidFill>
                <a:schemeClr val="accent2"/>
              </a:solidFill>
              <a:latin typeface="+mj-lt"/>
            </a:endParaRPr>
          </a:p>
          <a:p>
            <a:pPr>
              <a:buFont typeface="Wingdings" panose="05000000000000000000" pitchFamily="2" charset="2"/>
              <a:buChar char="§"/>
            </a:pPr>
            <a:r>
              <a:rPr lang="es-MX" sz="1600" dirty="0" smtClean="0">
                <a:latin typeface="+mj-lt"/>
              </a:rPr>
              <a:t> Acierto eliminar ambigüedades en principios, definiciones</a:t>
            </a:r>
          </a:p>
          <a:p>
            <a:pPr>
              <a:buFont typeface="Wingdings" panose="05000000000000000000" pitchFamily="2" charset="2"/>
              <a:buChar char="§"/>
            </a:pPr>
            <a:r>
              <a:rPr lang="es-MX" sz="1600" dirty="0">
                <a:latin typeface="+mj-lt"/>
              </a:rPr>
              <a:t> </a:t>
            </a:r>
            <a:r>
              <a:rPr lang="es-MX" sz="1600" dirty="0" smtClean="0">
                <a:latin typeface="+mj-lt"/>
              </a:rPr>
              <a:t>Mayor certeza del usuario/ciudadano</a:t>
            </a:r>
          </a:p>
          <a:p>
            <a:pPr>
              <a:buFont typeface="Wingdings" panose="05000000000000000000" pitchFamily="2" charset="2"/>
              <a:buChar char="§"/>
            </a:pPr>
            <a:r>
              <a:rPr lang="es-MX" sz="1600" dirty="0">
                <a:latin typeface="+mj-lt"/>
              </a:rPr>
              <a:t> </a:t>
            </a:r>
            <a:r>
              <a:rPr lang="es-MX" sz="1600" dirty="0" smtClean="0">
                <a:latin typeface="+mj-lt"/>
              </a:rPr>
              <a:t>Mayores mecanismos de participación e involucramiento</a:t>
            </a:r>
          </a:p>
          <a:p>
            <a:pPr>
              <a:buFont typeface="Wingdings" panose="05000000000000000000" pitchFamily="2" charset="2"/>
              <a:buChar char="§"/>
            </a:pPr>
            <a:r>
              <a:rPr lang="es-MX" sz="1600" dirty="0">
                <a:latin typeface="+mj-lt"/>
              </a:rPr>
              <a:t> </a:t>
            </a:r>
            <a:r>
              <a:rPr lang="es-MX" sz="1600" dirty="0" smtClean="0">
                <a:latin typeface="+mj-lt"/>
              </a:rPr>
              <a:t> </a:t>
            </a:r>
            <a:endParaRPr lang="es-MX" sz="1600" dirty="0">
              <a:latin typeface="+mj-lt"/>
            </a:endParaRPr>
          </a:p>
        </p:txBody>
      </p:sp>
      <p:sp>
        <p:nvSpPr>
          <p:cNvPr id="4" name="Título 1"/>
          <p:cNvSpPr>
            <a:spLocks noGrp="1"/>
          </p:cNvSpPr>
          <p:nvPr>
            <p:ph type="title"/>
          </p:nvPr>
        </p:nvSpPr>
        <p:spPr>
          <a:xfrm>
            <a:off x="1097280" y="286604"/>
            <a:ext cx="10058400" cy="752488"/>
          </a:xfrm>
        </p:spPr>
        <p:txBody>
          <a:bodyPr/>
          <a:lstStyle/>
          <a:p>
            <a:r>
              <a:rPr lang="es-MX" sz="2400" dirty="0" smtClean="0">
                <a:solidFill>
                  <a:schemeClr val="accent2"/>
                </a:solidFill>
              </a:rPr>
              <a:t>Conclusiones</a:t>
            </a:r>
            <a:endParaRPr lang="es-MX" sz="2400" cap="small" dirty="0">
              <a:solidFill>
                <a:schemeClr val="accent2"/>
              </a:solidFill>
            </a:endParaRPr>
          </a:p>
        </p:txBody>
      </p:sp>
      <p:sp>
        <p:nvSpPr>
          <p:cNvPr id="5" name="Marcador de contenido 2"/>
          <p:cNvSpPr txBox="1">
            <a:spLocks/>
          </p:cNvSpPr>
          <p:nvPr/>
        </p:nvSpPr>
        <p:spPr>
          <a:xfrm>
            <a:off x="5766255" y="1416237"/>
            <a:ext cx="5774575" cy="4023360"/>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es-MX" sz="1600" b="1" dirty="0" smtClean="0">
                <a:solidFill>
                  <a:schemeClr val="accent2"/>
                </a:solidFill>
                <a:latin typeface="+mj-lt"/>
              </a:rPr>
              <a:t>POLÍTICA DE TRANSPARENCIA</a:t>
            </a:r>
            <a:endParaRPr lang="es-MX" sz="1600" b="1" dirty="0">
              <a:solidFill>
                <a:schemeClr val="accent2"/>
              </a:solidFill>
              <a:latin typeface="+mj-lt"/>
            </a:endParaRPr>
          </a:p>
          <a:p>
            <a:pPr lvl="1">
              <a:buFont typeface="Wingdings" panose="05000000000000000000" pitchFamily="2" charset="2"/>
              <a:buChar char="§"/>
            </a:pPr>
            <a:r>
              <a:rPr lang="es-MX" sz="1600" dirty="0" smtClean="0">
                <a:latin typeface="+mj-lt"/>
              </a:rPr>
              <a:t>La normatividad que protege el derecho de acceso a la información pública es también una normatividad regulatoria de todo aquél que posea información de interés público</a:t>
            </a:r>
          </a:p>
          <a:p>
            <a:pPr lvl="2">
              <a:buFont typeface="Wingdings" panose="05000000000000000000" pitchFamily="2" charset="2"/>
              <a:buChar char="§"/>
            </a:pPr>
            <a:r>
              <a:rPr lang="es-MX" sz="1600" dirty="0" smtClean="0">
                <a:latin typeface="+mj-lt"/>
              </a:rPr>
              <a:t>Importante la voz de los sujetos obligados</a:t>
            </a:r>
          </a:p>
          <a:p>
            <a:pPr lvl="1">
              <a:buFont typeface="Wingdings" panose="05000000000000000000" pitchFamily="2" charset="2"/>
              <a:buChar char="§"/>
            </a:pPr>
            <a:r>
              <a:rPr lang="es-MX" sz="1600" dirty="0" smtClean="0">
                <a:latin typeface="+mj-lt"/>
              </a:rPr>
              <a:t>La estandarización de procesos y estructuras implicará costos de ajuste</a:t>
            </a:r>
          </a:p>
          <a:p>
            <a:pPr lvl="1">
              <a:buFont typeface="Wingdings" panose="05000000000000000000" pitchFamily="2" charset="2"/>
              <a:buChar char="§"/>
            </a:pPr>
            <a:r>
              <a:rPr lang="es-MX" sz="1600" dirty="0" smtClean="0">
                <a:latin typeface="+mj-lt"/>
              </a:rPr>
              <a:t>Es un factor exógeno de cambio en las </a:t>
            </a:r>
            <a:r>
              <a:rPr lang="es-MX" sz="1600" dirty="0" err="1" smtClean="0">
                <a:latin typeface="+mj-lt"/>
              </a:rPr>
              <a:t>organizaciónes</a:t>
            </a:r>
            <a:r>
              <a:rPr lang="es-MX" sz="1600" dirty="0" smtClean="0">
                <a:latin typeface="+mj-lt"/>
              </a:rPr>
              <a:t>. Importante estrategias para internalizarla como valor </a:t>
            </a:r>
          </a:p>
          <a:p>
            <a:pPr lvl="2">
              <a:buFont typeface="Wingdings" panose="05000000000000000000" pitchFamily="2" charset="2"/>
              <a:buChar char="§"/>
            </a:pPr>
            <a:r>
              <a:rPr lang="es-MX" sz="1600" dirty="0" smtClean="0">
                <a:latin typeface="+mj-lt"/>
              </a:rPr>
              <a:t>¿Cuál es su valor estratégico para las organizaciones?</a:t>
            </a:r>
          </a:p>
          <a:p>
            <a:pPr lvl="2">
              <a:buFont typeface="Wingdings" panose="05000000000000000000" pitchFamily="2" charset="2"/>
              <a:buChar char="§"/>
            </a:pPr>
            <a:r>
              <a:rPr lang="es-MX" sz="1600" dirty="0" smtClean="0">
                <a:latin typeface="+mj-lt"/>
              </a:rPr>
              <a:t>Altísimos costos de supervisión – el predominio de la desconfianza</a:t>
            </a:r>
          </a:p>
          <a:p>
            <a:pPr lvl="1">
              <a:buFont typeface="Wingdings" panose="05000000000000000000" pitchFamily="2" charset="2"/>
              <a:buChar char="§"/>
            </a:pPr>
            <a:r>
              <a:rPr lang="es-MX" sz="1600" dirty="0" smtClean="0">
                <a:latin typeface="+mj-lt"/>
              </a:rPr>
              <a:t>El punto fundamental ignorado: gestión de información/archivos gubernamentales</a:t>
            </a:r>
          </a:p>
          <a:p>
            <a:pPr lvl="1">
              <a:buFont typeface="Wingdings" panose="05000000000000000000" pitchFamily="2" charset="2"/>
              <a:buChar char="§"/>
            </a:pPr>
            <a:r>
              <a:rPr lang="es-MX" sz="1600" dirty="0" smtClean="0">
                <a:latin typeface="+mj-lt"/>
              </a:rPr>
              <a:t>Necesario apuntalar a los pilares del sistema: órganos garantes</a:t>
            </a:r>
          </a:p>
          <a:p>
            <a:pPr lvl="1">
              <a:buFont typeface="Wingdings" panose="05000000000000000000" pitchFamily="2" charset="2"/>
              <a:buChar char="§"/>
            </a:pPr>
            <a:r>
              <a:rPr lang="es-MX" sz="1600" dirty="0" smtClean="0">
                <a:latin typeface="+mj-lt"/>
              </a:rPr>
              <a:t>Importante considerar la pertinencia de márgenes de flexibilidad para adaptar a realidades heterogéneas </a:t>
            </a:r>
          </a:p>
          <a:p>
            <a:pPr marL="201168" lvl="1" indent="0">
              <a:buFont typeface="Calibri" pitchFamily="34" charset="0"/>
              <a:buNone/>
            </a:pPr>
            <a:r>
              <a:rPr lang="es-MX" sz="1600" dirty="0" smtClean="0">
                <a:latin typeface="+mj-lt"/>
              </a:rPr>
              <a:t> </a:t>
            </a:r>
            <a:endParaRPr lang="es-MX" sz="1600" dirty="0">
              <a:latin typeface="+mj-lt"/>
            </a:endParaRPr>
          </a:p>
        </p:txBody>
      </p:sp>
    </p:spTree>
    <p:extLst>
      <p:ext uri="{BB962C8B-B14F-4D97-AF65-F5344CB8AC3E}">
        <p14:creationId xmlns:p14="http://schemas.microsoft.com/office/powerpoint/2010/main" val="14451030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6012" y="369731"/>
            <a:ext cx="10058400" cy="972181"/>
          </a:xfrm>
        </p:spPr>
        <p:txBody>
          <a:bodyPr>
            <a:normAutofit/>
          </a:bodyPr>
          <a:lstStyle/>
          <a:p>
            <a:r>
              <a:rPr lang="es-ES" sz="4000" b="1" dirty="0" smtClean="0">
                <a:solidFill>
                  <a:schemeClr val="accent1">
                    <a:lumMod val="75000"/>
                  </a:schemeClr>
                </a:solidFill>
              </a:rPr>
              <a:t>La elección de Presidente Peña Nieto</a:t>
            </a:r>
            <a:endParaRPr lang="es-ES" sz="4000" b="1" dirty="0">
              <a:solidFill>
                <a:schemeClr val="accent1">
                  <a:lumMod val="75000"/>
                </a:schemeClr>
              </a:solidFill>
            </a:endParaRPr>
          </a:p>
        </p:txBody>
      </p:sp>
      <p:sp>
        <p:nvSpPr>
          <p:cNvPr id="3" name="Marcador de contenido 2"/>
          <p:cNvSpPr>
            <a:spLocks noGrp="1"/>
          </p:cNvSpPr>
          <p:nvPr>
            <p:ph idx="1"/>
          </p:nvPr>
        </p:nvSpPr>
        <p:spPr>
          <a:xfrm>
            <a:off x="623392" y="1772816"/>
            <a:ext cx="10972800" cy="4752528"/>
          </a:xfrm>
        </p:spPr>
        <p:txBody>
          <a:bodyPr>
            <a:normAutofit/>
          </a:bodyPr>
          <a:lstStyle/>
          <a:p>
            <a:pPr>
              <a:buFont typeface="Wingdings" panose="05000000000000000000" pitchFamily="2" charset="2"/>
              <a:buChar char="Ø"/>
            </a:pPr>
            <a:r>
              <a:rPr lang="es-ES" sz="2400" dirty="0" smtClean="0">
                <a:solidFill>
                  <a:schemeClr val="accent1">
                    <a:lumMod val="75000"/>
                  </a:schemeClr>
                </a:solidFill>
              </a:rPr>
              <a:t> El </a:t>
            </a:r>
            <a:r>
              <a:rPr lang="es-ES" sz="2400" dirty="0" smtClean="0">
                <a:solidFill>
                  <a:schemeClr val="accent1">
                    <a:lumMod val="75000"/>
                  </a:schemeClr>
                </a:solidFill>
              </a:rPr>
              <a:t>marco institucional del IFAI se amplío con la materia de datos personales.</a:t>
            </a:r>
          </a:p>
          <a:p>
            <a:pPr>
              <a:buFont typeface="Wingdings" panose="05000000000000000000" pitchFamily="2" charset="2"/>
              <a:buChar char="Ø"/>
            </a:pPr>
            <a:r>
              <a:rPr lang="es-ES" sz="2400" dirty="0" smtClean="0">
                <a:solidFill>
                  <a:schemeClr val="accent1">
                    <a:lumMod val="75000"/>
                  </a:schemeClr>
                </a:solidFill>
              </a:rPr>
              <a:t> Existía </a:t>
            </a:r>
            <a:r>
              <a:rPr lang="es-ES" sz="2400" dirty="0" smtClean="0">
                <a:solidFill>
                  <a:schemeClr val="accent1">
                    <a:lumMod val="75000"/>
                  </a:schemeClr>
                </a:solidFill>
              </a:rPr>
              <a:t>un movimiento que buscaba otorgarle autonomía constitucional  </a:t>
            </a:r>
            <a:r>
              <a:rPr lang="es-ES" sz="2400" dirty="0" smtClean="0">
                <a:solidFill>
                  <a:schemeClr val="accent1">
                    <a:lumMod val="75000"/>
                  </a:schemeClr>
                </a:solidFill>
              </a:rPr>
              <a:t>(8 proyectos).</a:t>
            </a:r>
            <a:endParaRPr lang="es-ES" sz="2400" dirty="0" smtClean="0">
              <a:solidFill>
                <a:schemeClr val="accent1">
                  <a:lumMod val="75000"/>
                </a:schemeClr>
              </a:solidFill>
            </a:endParaRPr>
          </a:p>
          <a:p>
            <a:pPr>
              <a:buFont typeface="Wingdings" panose="05000000000000000000" pitchFamily="2" charset="2"/>
              <a:buChar char="Ø"/>
            </a:pPr>
            <a:r>
              <a:rPr lang="es-ES" sz="2400" dirty="0" smtClean="0">
                <a:solidFill>
                  <a:schemeClr val="accent1">
                    <a:lumMod val="75000"/>
                  </a:schemeClr>
                </a:solidFill>
              </a:rPr>
              <a:t> El </a:t>
            </a:r>
            <a:r>
              <a:rPr lang="es-ES" sz="2400" dirty="0" smtClean="0">
                <a:solidFill>
                  <a:schemeClr val="accent1">
                    <a:lumMod val="75000"/>
                  </a:schemeClr>
                </a:solidFill>
              </a:rPr>
              <a:t>marco conceptual se amplio para incorporar el acceso a la información como uno de los componentes, pero no el único, de la rendición de cuentas.</a:t>
            </a:r>
          </a:p>
          <a:p>
            <a:pPr>
              <a:buFont typeface="Wingdings" panose="05000000000000000000" pitchFamily="2" charset="2"/>
              <a:buChar char="Ø"/>
            </a:pPr>
            <a:r>
              <a:rPr lang="es-ES" sz="2400" dirty="0" smtClean="0">
                <a:solidFill>
                  <a:schemeClr val="accent1">
                    <a:lumMod val="75000"/>
                  </a:schemeClr>
                </a:solidFill>
              </a:rPr>
              <a:t> Estaba </a:t>
            </a:r>
            <a:r>
              <a:rPr lang="es-ES" sz="2400" dirty="0" smtClean="0">
                <a:solidFill>
                  <a:schemeClr val="accent1">
                    <a:lumMod val="75000"/>
                  </a:schemeClr>
                </a:solidFill>
              </a:rPr>
              <a:t>pendiente la reforma a la LFTAIPG y se generaron varios proyectos.</a:t>
            </a:r>
          </a:p>
          <a:p>
            <a:pPr>
              <a:buFont typeface="Wingdings" panose="05000000000000000000" pitchFamily="2" charset="2"/>
              <a:buChar char="Ø"/>
            </a:pPr>
            <a:r>
              <a:rPr lang="es-ES" sz="2400" dirty="0" smtClean="0">
                <a:solidFill>
                  <a:schemeClr val="accent1">
                    <a:lumMod val="75000"/>
                  </a:schemeClr>
                </a:solidFill>
              </a:rPr>
              <a:t> Recién </a:t>
            </a:r>
            <a:r>
              <a:rPr lang="es-ES" sz="2400" dirty="0" smtClean="0">
                <a:solidFill>
                  <a:schemeClr val="accent1">
                    <a:lumMod val="75000"/>
                  </a:schemeClr>
                </a:solidFill>
              </a:rPr>
              <a:t>electo el Presidente Peña Nieto anunció la presentación de una nueva reforma </a:t>
            </a:r>
            <a:r>
              <a:rPr lang="es-ES" sz="2400" dirty="0" smtClean="0">
                <a:solidFill>
                  <a:schemeClr val="accent1">
                    <a:lumMod val="75000"/>
                  </a:schemeClr>
                </a:solidFill>
              </a:rPr>
              <a:t> constitucional </a:t>
            </a:r>
            <a:r>
              <a:rPr lang="es-ES" sz="2400" dirty="0" smtClean="0">
                <a:solidFill>
                  <a:schemeClr val="accent1">
                    <a:lumMod val="75000"/>
                  </a:schemeClr>
                </a:solidFill>
              </a:rPr>
              <a:t>en materia de transparencia que buscaba asegurar la eficacia del derecho en todo el país</a:t>
            </a:r>
          </a:p>
        </p:txBody>
      </p:sp>
    </p:spTree>
    <p:extLst>
      <p:ext uri="{BB962C8B-B14F-4D97-AF65-F5344CB8AC3E}">
        <p14:creationId xmlns:p14="http://schemas.microsoft.com/office/powerpoint/2010/main" val="34039252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434686" y="600719"/>
            <a:ext cx="9889099" cy="492443"/>
          </a:xfrm>
          <a:prstGeom prst="rect">
            <a:avLst/>
          </a:prstGeom>
          <a:noFill/>
        </p:spPr>
        <p:txBody>
          <a:bodyPr wrap="square" rtlCol="0">
            <a:spAutoFit/>
          </a:bodyPr>
          <a:lstStyle/>
          <a:p>
            <a:r>
              <a:rPr lang="es-MX" sz="2600" b="1" dirty="0" smtClean="0">
                <a:solidFill>
                  <a:schemeClr val="accent1">
                    <a:lumMod val="75000"/>
                  </a:schemeClr>
                </a:solidFill>
              </a:rPr>
              <a:t>La reforma constitucional de  </a:t>
            </a:r>
            <a:r>
              <a:rPr lang="es-MX" sz="2600" b="1" dirty="0" smtClean="0">
                <a:solidFill>
                  <a:schemeClr val="accent1">
                    <a:lumMod val="75000"/>
                  </a:schemeClr>
                </a:solidFill>
              </a:rPr>
              <a:t>2014</a:t>
            </a:r>
            <a:endParaRPr lang="es-MX" sz="2600" b="1" dirty="0">
              <a:solidFill>
                <a:schemeClr val="accent1">
                  <a:lumMod val="75000"/>
                </a:schemeClr>
              </a:solidFill>
            </a:endParaRPr>
          </a:p>
        </p:txBody>
      </p:sp>
      <p:graphicFrame>
        <p:nvGraphicFramePr>
          <p:cNvPr id="7" name="6 Diagrama"/>
          <p:cNvGraphicFramePr/>
          <p:nvPr>
            <p:extLst>
              <p:ext uri="{D42A27DB-BD31-4B8C-83A1-F6EECF244321}">
                <p14:modId xmlns:p14="http://schemas.microsoft.com/office/powerpoint/2010/main" val="4200500764"/>
              </p:ext>
            </p:extLst>
          </p:nvPr>
        </p:nvGraphicFramePr>
        <p:xfrm>
          <a:off x="848907" y="1473172"/>
          <a:ext cx="10584392"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899806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660318" y="612594"/>
            <a:ext cx="9889099" cy="492443"/>
          </a:xfrm>
          <a:prstGeom prst="rect">
            <a:avLst/>
          </a:prstGeom>
          <a:noFill/>
        </p:spPr>
        <p:txBody>
          <a:bodyPr wrap="square" rtlCol="0">
            <a:spAutoFit/>
          </a:bodyPr>
          <a:lstStyle/>
          <a:p>
            <a:r>
              <a:rPr lang="es-MX" sz="2600" b="1" dirty="0" smtClean="0">
                <a:solidFill>
                  <a:schemeClr val="accent1">
                    <a:lumMod val="75000"/>
                  </a:schemeClr>
                </a:solidFill>
              </a:rPr>
              <a:t>La reforma constitucional de 2014 (ii)</a:t>
            </a:r>
            <a:endParaRPr lang="es-MX" sz="2600" b="1" dirty="0">
              <a:solidFill>
                <a:schemeClr val="accent1">
                  <a:lumMod val="75000"/>
                </a:schemeClr>
              </a:solidFill>
            </a:endParaRPr>
          </a:p>
        </p:txBody>
      </p:sp>
      <p:graphicFrame>
        <p:nvGraphicFramePr>
          <p:cNvPr id="5" name="4 Diagrama"/>
          <p:cNvGraphicFramePr/>
          <p:nvPr>
            <p:extLst>
              <p:ext uri="{D42A27DB-BD31-4B8C-83A1-F6EECF244321}">
                <p14:modId xmlns:p14="http://schemas.microsoft.com/office/powerpoint/2010/main" val="1074706556"/>
              </p:ext>
            </p:extLst>
          </p:nvPr>
        </p:nvGraphicFramePr>
        <p:xfrm>
          <a:off x="609603" y="1556792"/>
          <a:ext cx="11343049" cy="53012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294629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529689" y="850100"/>
            <a:ext cx="9889099" cy="492443"/>
          </a:xfrm>
          <a:prstGeom prst="rect">
            <a:avLst/>
          </a:prstGeom>
          <a:noFill/>
        </p:spPr>
        <p:txBody>
          <a:bodyPr wrap="square" rtlCol="0">
            <a:spAutoFit/>
          </a:bodyPr>
          <a:lstStyle/>
          <a:p>
            <a:r>
              <a:rPr lang="es-MX" sz="2600" b="1" dirty="0" smtClean="0">
                <a:solidFill>
                  <a:schemeClr val="accent1">
                    <a:lumMod val="75000"/>
                  </a:schemeClr>
                </a:solidFill>
              </a:rPr>
              <a:t>Los retos</a:t>
            </a:r>
            <a:endParaRPr lang="es-MX" sz="2600" b="1" dirty="0">
              <a:solidFill>
                <a:schemeClr val="accent1">
                  <a:lumMod val="75000"/>
                </a:schemeClr>
              </a:solidFill>
            </a:endParaRPr>
          </a:p>
        </p:txBody>
      </p:sp>
      <p:sp>
        <p:nvSpPr>
          <p:cNvPr id="5" name="Rectangle 3"/>
          <p:cNvSpPr txBox="1">
            <a:spLocks noChangeArrowheads="1"/>
          </p:cNvSpPr>
          <p:nvPr/>
        </p:nvSpPr>
        <p:spPr>
          <a:xfrm>
            <a:off x="630711" y="1518578"/>
            <a:ext cx="10972800" cy="4525962"/>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l">
              <a:buFont typeface="Arial"/>
              <a:buChar char="•"/>
            </a:pPr>
            <a:r>
              <a:rPr lang="es-ES" altLang="es-MX" sz="2400" dirty="0" smtClean="0">
                <a:solidFill>
                  <a:schemeClr val="accent1">
                    <a:lumMod val="75000"/>
                  </a:schemeClr>
                </a:solidFill>
                <a:latin typeface="Calibri" panose="020F0502020204030204" pitchFamily="34" charset="0"/>
              </a:rPr>
              <a:t>Una nueva arquitectura institucional</a:t>
            </a:r>
          </a:p>
          <a:p>
            <a:pPr marL="342900" indent="-342900" algn="l">
              <a:buFont typeface="Arial" panose="020B0604020202020204" pitchFamily="34" charset="0"/>
              <a:buChar char="•"/>
            </a:pPr>
            <a:r>
              <a:rPr lang="es-ES" altLang="es-MX" sz="2400" dirty="0" smtClean="0">
                <a:solidFill>
                  <a:schemeClr val="accent1">
                    <a:lumMod val="75000"/>
                  </a:schemeClr>
                </a:solidFill>
                <a:latin typeface="Calibri" panose="020F0502020204030204" pitchFamily="34" charset="0"/>
              </a:rPr>
              <a:t>Un </a:t>
            </a:r>
            <a:r>
              <a:rPr lang="es-ES" altLang="es-MX" sz="2400" dirty="0" smtClean="0">
                <a:solidFill>
                  <a:schemeClr val="accent1">
                    <a:lumMod val="75000"/>
                  </a:schemeClr>
                </a:solidFill>
                <a:latin typeface="Calibri" panose="020F0502020204030204" pitchFamily="34" charset="0"/>
              </a:rPr>
              <a:t>INAI </a:t>
            </a:r>
            <a:r>
              <a:rPr lang="es-ES" altLang="es-MX" sz="2400" dirty="0" smtClean="0">
                <a:solidFill>
                  <a:schemeClr val="accent1">
                    <a:lumMod val="75000"/>
                  </a:schemeClr>
                </a:solidFill>
                <a:latin typeface="Calibri" panose="020F0502020204030204" pitchFamily="34" charset="0"/>
              </a:rPr>
              <a:t>como autoridad nacional </a:t>
            </a:r>
          </a:p>
          <a:p>
            <a:pPr marL="342900" indent="-342900" algn="l">
              <a:buFont typeface="Arial" panose="020B0604020202020204" pitchFamily="34" charset="0"/>
              <a:buChar char="•"/>
            </a:pPr>
            <a:r>
              <a:rPr lang="es-ES" altLang="es-MX" sz="2400" dirty="0" smtClean="0">
                <a:solidFill>
                  <a:schemeClr val="accent1">
                    <a:lumMod val="75000"/>
                  </a:schemeClr>
                </a:solidFill>
                <a:latin typeface="Calibri" panose="020F0502020204030204" pitchFamily="34" charset="0"/>
              </a:rPr>
              <a:t>Se mantiene el doble estándar en materia de datos personales con incertidumbre sobre la competencia del </a:t>
            </a:r>
            <a:r>
              <a:rPr lang="es-ES" altLang="es-MX" sz="2400" dirty="0" smtClean="0">
                <a:solidFill>
                  <a:schemeClr val="accent1">
                    <a:lumMod val="75000"/>
                  </a:schemeClr>
                </a:solidFill>
                <a:latin typeface="Calibri" panose="020F0502020204030204" pitchFamily="34" charset="0"/>
              </a:rPr>
              <a:t>INAI</a:t>
            </a:r>
            <a:endParaRPr lang="es-ES" altLang="es-MX" sz="2400" dirty="0" smtClean="0">
              <a:solidFill>
                <a:schemeClr val="accent1">
                  <a:lumMod val="75000"/>
                </a:schemeClr>
              </a:solidFill>
              <a:latin typeface="Calibri" panose="020F0502020204030204" pitchFamily="34" charset="0"/>
            </a:endParaRPr>
          </a:p>
          <a:p>
            <a:pPr marL="342900" indent="-342900" algn="l">
              <a:buFont typeface="Arial" panose="020B0604020202020204" pitchFamily="34" charset="0"/>
              <a:buChar char="•"/>
            </a:pPr>
            <a:r>
              <a:rPr lang="es-ES" altLang="es-MX" sz="2400" dirty="0" smtClean="0">
                <a:solidFill>
                  <a:schemeClr val="accent1">
                    <a:lumMod val="75000"/>
                  </a:schemeClr>
                </a:solidFill>
                <a:latin typeface="Calibri" panose="020F0502020204030204" pitchFamily="34" charset="0"/>
              </a:rPr>
              <a:t>Arquitectura sólo resuelve parcialmente el problema de la naturaleza del mecanismo de garantía doble (administrativo y jurisdiccional)</a:t>
            </a:r>
          </a:p>
          <a:p>
            <a:pPr marL="342900" indent="-342900" algn="l">
              <a:buFont typeface="Arial" panose="020B0604020202020204" pitchFamily="34" charset="0"/>
              <a:buChar char="•"/>
            </a:pPr>
            <a:r>
              <a:rPr lang="es-ES" altLang="es-MX" sz="2400" dirty="0" smtClean="0">
                <a:solidFill>
                  <a:schemeClr val="accent1">
                    <a:lumMod val="75000"/>
                  </a:schemeClr>
                </a:solidFill>
                <a:latin typeface="Calibri" panose="020F0502020204030204" pitchFamily="34" charset="0"/>
              </a:rPr>
              <a:t>Tampoco resuelve el problema de la competencia frente a la CNDH </a:t>
            </a:r>
          </a:p>
          <a:p>
            <a:pPr marL="342900" indent="-342900" algn="l">
              <a:buFont typeface="Arial" panose="020B0604020202020204" pitchFamily="34" charset="0"/>
              <a:buChar char="•"/>
            </a:pPr>
            <a:r>
              <a:rPr lang="es-ES" altLang="es-MX" sz="2400" dirty="0" smtClean="0">
                <a:solidFill>
                  <a:schemeClr val="accent1">
                    <a:lumMod val="75000"/>
                  </a:schemeClr>
                </a:solidFill>
                <a:latin typeface="Calibri" panose="020F0502020204030204" pitchFamily="34" charset="0"/>
              </a:rPr>
              <a:t>La intersección en materia de archivos no quedo resuelta</a:t>
            </a:r>
          </a:p>
          <a:p>
            <a:pPr marL="342900" indent="-342900" algn="l">
              <a:buFont typeface="Arial" panose="020B0604020202020204" pitchFamily="34" charset="0"/>
              <a:buChar char="•"/>
            </a:pPr>
            <a:r>
              <a:rPr lang="es-ES" altLang="es-MX" sz="2400" dirty="0" smtClean="0">
                <a:solidFill>
                  <a:schemeClr val="accent1">
                    <a:lumMod val="75000"/>
                  </a:schemeClr>
                </a:solidFill>
                <a:latin typeface="Calibri" panose="020F0502020204030204" pitchFamily="34" charset="0"/>
              </a:rPr>
              <a:t>Tampoco la articulación con el “sistema de rendición de cuentas” por lo que subsiste la fragmentación</a:t>
            </a:r>
          </a:p>
          <a:p>
            <a:pPr marL="342900" indent="-342900" algn="l">
              <a:buFont typeface="Arial" panose="020B0604020202020204" pitchFamily="34" charset="0"/>
              <a:buChar char="•"/>
            </a:pPr>
            <a:r>
              <a:rPr lang="es-ES" altLang="es-MX" sz="2400" dirty="0" smtClean="0">
                <a:solidFill>
                  <a:schemeClr val="accent1">
                    <a:lumMod val="75000"/>
                  </a:schemeClr>
                </a:solidFill>
                <a:latin typeface="Calibri" panose="020F0502020204030204" pitchFamily="34" charset="0"/>
              </a:rPr>
              <a:t>El problema de la </a:t>
            </a:r>
            <a:r>
              <a:rPr lang="es-ES" altLang="es-MX" sz="2400" dirty="0" smtClean="0">
                <a:solidFill>
                  <a:schemeClr val="accent1">
                    <a:lumMod val="75000"/>
                  </a:schemeClr>
                </a:solidFill>
                <a:latin typeface="Calibri" panose="020F0502020204030204" pitchFamily="34" charset="0"/>
              </a:rPr>
              <a:t>legislación secundaria</a:t>
            </a:r>
            <a:endParaRPr lang="es-ES" altLang="es-MX" sz="2400" dirty="0" smtClean="0">
              <a:solidFill>
                <a:schemeClr val="accent1">
                  <a:lumMod val="75000"/>
                </a:schemeClr>
              </a:solidFill>
              <a:latin typeface="Calibri" panose="020F0502020204030204" pitchFamily="34" charset="0"/>
            </a:endParaRPr>
          </a:p>
          <a:p>
            <a:pPr marL="342900" indent="-342900" algn="l">
              <a:buFont typeface="Arial" panose="020B0604020202020204" pitchFamily="34" charset="0"/>
              <a:buChar char="•"/>
            </a:pPr>
            <a:endParaRPr lang="es-ES" altLang="es-MX" sz="2400" dirty="0" smtClean="0">
              <a:solidFill>
                <a:schemeClr val="tx1"/>
              </a:solidFill>
              <a:latin typeface="Calibri" panose="020F0502020204030204" pitchFamily="34" charset="0"/>
            </a:endParaRPr>
          </a:p>
        </p:txBody>
      </p:sp>
    </p:spTree>
    <p:extLst>
      <p:ext uri="{BB962C8B-B14F-4D97-AF65-F5344CB8AC3E}">
        <p14:creationId xmlns:p14="http://schemas.microsoft.com/office/powerpoint/2010/main" val="13838266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1725363956"/>
              </p:ext>
            </p:extLst>
          </p:nvPr>
        </p:nvGraphicFramePr>
        <p:xfrm>
          <a:off x="722597" y="1301994"/>
          <a:ext cx="10574965" cy="41373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CuadroTexto"/>
          <p:cNvSpPr txBox="1"/>
          <p:nvPr/>
        </p:nvSpPr>
        <p:spPr>
          <a:xfrm>
            <a:off x="577190" y="809551"/>
            <a:ext cx="9889099" cy="492443"/>
          </a:xfrm>
          <a:prstGeom prst="rect">
            <a:avLst/>
          </a:prstGeom>
          <a:noFill/>
        </p:spPr>
        <p:txBody>
          <a:bodyPr wrap="square" rtlCol="0">
            <a:spAutoFit/>
          </a:bodyPr>
          <a:lstStyle/>
          <a:p>
            <a:r>
              <a:rPr lang="es-MX" sz="2600" b="1" dirty="0" smtClean="0">
                <a:solidFill>
                  <a:schemeClr val="accent1">
                    <a:lumMod val="75000"/>
                  </a:schemeClr>
                </a:solidFill>
              </a:rPr>
              <a:t>La ley general</a:t>
            </a:r>
            <a:endParaRPr lang="es-MX" sz="2600" b="1" dirty="0">
              <a:solidFill>
                <a:schemeClr val="accent1">
                  <a:lumMod val="75000"/>
                </a:schemeClr>
              </a:solidFill>
            </a:endParaRPr>
          </a:p>
        </p:txBody>
      </p:sp>
    </p:spTree>
    <p:extLst>
      <p:ext uri="{BB962C8B-B14F-4D97-AF65-F5344CB8AC3E}">
        <p14:creationId xmlns:p14="http://schemas.microsoft.com/office/powerpoint/2010/main" val="3841910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7235" y="503447"/>
            <a:ext cx="11425269" cy="809232"/>
          </a:xfrm>
        </p:spPr>
        <p:txBody>
          <a:bodyPr>
            <a:noAutofit/>
          </a:bodyPr>
          <a:lstStyle/>
          <a:p>
            <a:r>
              <a:rPr lang="es-MX" sz="3200" b="1" dirty="0">
                <a:solidFill>
                  <a:schemeClr val="accent1">
                    <a:lumMod val="75000"/>
                  </a:schemeClr>
                </a:solidFill>
              </a:rPr>
              <a:t>Ley General de transparencia, acceso a la </a:t>
            </a:r>
            <a:r>
              <a:rPr lang="es-MX" sz="3200" b="1" dirty="0" smtClean="0">
                <a:solidFill>
                  <a:schemeClr val="accent1">
                    <a:lumMod val="75000"/>
                  </a:schemeClr>
                </a:solidFill>
              </a:rPr>
              <a:t/>
            </a:r>
            <a:br>
              <a:rPr lang="es-MX" sz="3200" b="1" dirty="0" smtClean="0">
                <a:solidFill>
                  <a:schemeClr val="accent1">
                    <a:lumMod val="75000"/>
                  </a:schemeClr>
                </a:solidFill>
              </a:rPr>
            </a:br>
            <a:r>
              <a:rPr lang="es-MX" sz="3200" b="1" dirty="0" smtClean="0">
                <a:solidFill>
                  <a:schemeClr val="accent1">
                    <a:lumMod val="75000"/>
                  </a:schemeClr>
                </a:solidFill>
              </a:rPr>
              <a:t>información </a:t>
            </a:r>
            <a:r>
              <a:rPr lang="es-MX" sz="3200" b="1" dirty="0">
                <a:solidFill>
                  <a:schemeClr val="accent1">
                    <a:lumMod val="75000"/>
                  </a:schemeClr>
                </a:solidFill>
              </a:rPr>
              <a:t>y protección de datos personales</a:t>
            </a:r>
          </a:p>
        </p:txBody>
      </p:sp>
      <p:graphicFrame>
        <p:nvGraphicFramePr>
          <p:cNvPr id="4" name="3 Diagrama"/>
          <p:cNvGraphicFramePr/>
          <p:nvPr>
            <p:extLst>
              <p:ext uri="{D42A27DB-BD31-4B8C-83A1-F6EECF244321}">
                <p14:modId xmlns:p14="http://schemas.microsoft.com/office/powerpoint/2010/main" val="427027600"/>
              </p:ext>
            </p:extLst>
          </p:nvPr>
        </p:nvGraphicFramePr>
        <p:xfrm>
          <a:off x="896408" y="1988841"/>
          <a:ext cx="10584392" cy="44119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CuadroTexto"/>
          <p:cNvSpPr txBox="1"/>
          <p:nvPr/>
        </p:nvSpPr>
        <p:spPr>
          <a:xfrm>
            <a:off x="593357" y="1988841"/>
            <a:ext cx="6641608" cy="584763"/>
          </a:xfrm>
          <a:prstGeom prst="rect">
            <a:avLst/>
          </a:prstGeom>
          <a:noFill/>
        </p:spPr>
        <p:txBody>
          <a:bodyPr wrap="square" lIns="91428" tIns="45714" rIns="91428" bIns="45714" rtlCol="0">
            <a:spAutoFit/>
          </a:bodyPr>
          <a:lstStyle/>
          <a:p>
            <a:r>
              <a:rPr lang="es-MX" sz="1600" b="1"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Evolución del concepto </a:t>
            </a:r>
            <a:r>
              <a:rPr lang="es-MX" sz="1600" b="1"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de</a:t>
            </a:r>
          </a:p>
          <a:p>
            <a:r>
              <a:rPr lang="es-MX" sz="1600" b="1"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a:t>
            </a:r>
            <a:r>
              <a:rPr lang="es-MX" sz="1600" b="1"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“leyes generales”:</a:t>
            </a:r>
          </a:p>
        </p:txBody>
      </p:sp>
    </p:spTree>
    <p:extLst>
      <p:ext uri="{BB962C8B-B14F-4D97-AF65-F5344CB8AC3E}">
        <p14:creationId xmlns:p14="http://schemas.microsoft.com/office/powerpoint/2010/main" val="2689692976"/>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ción">
  <a:themeElements>
    <a:clrScheme name="Rojo">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Retrospecció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D26EA377-59BD-4C9C-9D94-EE8416EE4C79}"/>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962</TotalTime>
  <Words>2675</Words>
  <Application>Microsoft Office PowerPoint</Application>
  <PresentationFormat>Personalizado</PresentationFormat>
  <Paragraphs>830</Paragraphs>
  <Slides>35</Slides>
  <Notes>1</Notes>
  <HiddenSlides>0</HiddenSlides>
  <MMClips>0</MMClips>
  <ScaleCrop>false</ScaleCrop>
  <HeadingPairs>
    <vt:vector size="4" baseType="variant">
      <vt:variant>
        <vt:lpstr>Tema</vt:lpstr>
      </vt:variant>
      <vt:variant>
        <vt:i4>1</vt:i4>
      </vt:variant>
      <vt:variant>
        <vt:lpstr>Títulos de diapositiva</vt:lpstr>
      </vt:variant>
      <vt:variant>
        <vt:i4>35</vt:i4>
      </vt:variant>
    </vt:vector>
  </HeadingPairs>
  <TitlesOfParts>
    <vt:vector size="36" baseType="lpstr">
      <vt:lpstr>Retrospección</vt:lpstr>
      <vt:lpstr>Alcances y retos de la Ley General de Transparencia  </vt:lpstr>
      <vt:lpstr>Presentación de PowerPoint</vt:lpstr>
      <vt:lpstr>México</vt:lpstr>
      <vt:lpstr>La elección de Presidente Peña Nieto</vt:lpstr>
      <vt:lpstr>Presentación de PowerPoint</vt:lpstr>
      <vt:lpstr>Presentación de PowerPoint</vt:lpstr>
      <vt:lpstr>Presentación de PowerPoint</vt:lpstr>
      <vt:lpstr>Presentación de PowerPoint</vt:lpstr>
      <vt:lpstr>Ley General de transparencia, acceso a la  información y protección de datos personales</vt:lpstr>
      <vt:lpstr>Jurisprudencia en materia de Ley General</vt:lpstr>
      <vt:lpstr>El resultado</vt:lpstr>
      <vt:lpstr>Premisa central: Derecho de acceso ≠ Política de transparencia</vt:lpstr>
      <vt:lpstr>Argumento reciente</vt:lpstr>
      <vt:lpstr>la ley: condición necesaria, pero no suficiente</vt:lpstr>
      <vt:lpstr>Retos de la política de transparencia</vt:lpstr>
      <vt:lpstr>Implicaciones de la LGTAIP: Información pública de oficio</vt:lpstr>
      <vt:lpstr>Presentación de PowerPoint</vt:lpstr>
      <vt:lpstr>Implicaciones de la LGTAIP: Información pública de oficio</vt:lpstr>
      <vt:lpstr>Implicaciones de la LGTAIP: Información pública de oficio</vt:lpstr>
      <vt:lpstr>Implicaciones de la LGTAIP: Información pública de oficio</vt:lpstr>
      <vt:lpstr>Presentación de PowerPoint</vt:lpstr>
      <vt:lpstr>Presentación de PowerPoint</vt:lpstr>
      <vt:lpstr>Presentación de PowerPoint</vt:lpstr>
      <vt:lpstr>Presentación de PowerPoint</vt:lpstr>
      <vt:lpstr>Implicaciones de la LGTAIP: solicitudes de información</vt:lpstr>
      <vt:lpstr>Implicaciones de la LGTAIP: solicitudes de información</vt:lpstr>
      <vt:lpstr>Implicaciones de la LGTAIP: solicitudes de información</vt:lpstr>
      <vt:lpstr>Implicaciones de la LGTAIP: solicitudes de información</vt:lpstr>
      <vt:lpstr>Cuatro puntos de reflexión sobre archivos</vt:lpstr>
      <vt:lpstr>Presentación de PowerPoint</vt:lpstr>
      <vt:lpstr>Implicaciones de la LGTAIP: órganos garantes y sistema nacional</vt:lpstr>
      <vt:lpstr>B. Las demandas del sistema nacional de transparencia</vt:lpstr>
      <vt:lpstr>Presentación de PowerPoint</vt:lpstr>
      <vt:lpstr>Implicaciones de la LGTAIP: órganos garantes y sistema nacional</vt:lpstr>
      <vt:lpstr>Conclusiones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Sergio López Ayllón</cp:lastModifiedBy>
  <cp:revision>75</cp:revision>
  <cp:lastPrinted>2015-09-17T17:37:49Z</cp:lastPrinted>
  <dcterms:created xsi:type="dcterms:W3CDTF">2015-06-25T03:07:37Z</dcterms:created>
  <dcterms:modified xsi:type="dcterms:W3CDTF">2015-09-17T20:22:02Z</dcterms:modified>
</cp:coreProperties>
</file>