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8" r:id="rId8"/>
    <p:sldId id="267" r:id="rId9"/>
    <p:sldId id="269" r:id="rId10"/>
    <p:sldId id="264"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417926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1861787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474FFD0-E66D-41F4-9E8A-5D8FBF721464}" type="slidenum">
              <a:rPr lang="es-MX" smtClean="0"/>
              <a:t>‹Nº›</a:t>
            </a:fld>
            <a:endParaRPr lang="es-MX"/>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7442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6384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474FFD0-E66D-41F4-9E8A-5D8FBF721464}" type="slidenum">
              <a:rPr lang="es-MX" smtClean="0"/>
              <a:t>‹Nº›</a:t>
            </a:fld>
            <a:endParaRPr lang="es-MX"/>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3427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3844290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497609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106106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3680342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C1FBAFF-B4FE-4C09-B65B-DAB58ABACF18}" type="datetimeFigureOut">
              <a:rPr lang="es-MX" smtClean="0"/>
              <a:t>07/12/2015</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1094285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94324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C1FBAFF-B4FE-4C09-B65B-DAB58ABACF18}" type="datetimeFigureOut">
              <a:rPr lang="es-MX" smtClean="0"/>
              <a:t>07/12/2015</a:t>
            </a:fld>
            <a:endParaRPr lang="es-MX"/>
          </a:p>
        </p:txBody>
      </p:sp>
      <p:sp>
        <p:nvSpPr>
          <p:cNvPr id="8" name="Footer Placeholder 7"/>
          <p:cNvSpPr>
            <a:spLocks noGrp="1"/>
          </p:cNvSpPr>
          <p:nvPr>
            <p:ph type="ftr" sz="quarter" idx="11"/>
          </p:nvPr>
        </p:nvSpPr>
        <p:spPr/>
        <p:txBody>
          <a:bodyPr/>
          <a:lstStyle/>
          <a:p>
            <a:endParaRPr lang="es-MX"/>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270128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C1FBAFF-B4FE-4C09-B65B-DAB58ABACF18}" type="datetimeFigureOut">
              <a:rPr lang="es-MX" smtClean="0"/>
              <a:t>07/12/2015</a:t>
            </a:fld>
            <a:endParaRPr lang="es-MX"/>
          </a:p>
        </p:txBody>
      </p:sp>
      <p:sp>
        <p:nvSpPr>
          <p:cNvPr id="4" name="Footer Placeholder 3"/>
          <p:cNvSpPr>
            <a:spLocks noGrp="1"/>
          </p:cNvSpPr>
          <p:nvPr>
            <p:ph type="ftr" sz="quarter" idx="11"/>
          </p:nvPr>
        </p:nvSpPr>
        <p:spPr/>
        <p:txBody>
          <a:bodyPr/>
          <a:lstStyle/>
          <a:p>
            <a:endParaRPr lang="es-MX"/>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19808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FBAFF-B4FE-4C09-B65B-DAB58ABACF18}" type="datetimeFigureOut">
              <a:rPr lang="es-MX" smtClean="0"/>
              <a:t>07/12/2015</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259708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2859749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C1FBAFF-B4FE-4C09-B65B-DAB58ABACF18}" type="datetimeFigureOut">
              <a:rPr lang="es-MX" smtClean="0"/>
              <a:t>07/12/2015</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474FFD0-E66D-41F4-9E8A-5D8FBF721464}" type="slidenum">
              <a:rPr lang="es-MX" smtClean="0"/>
              <a:t>‹Nº›</a:t>
            </a:fld>
            <a:endParaRPr lang="es-MX"/>
          </a:p>
        </p:txBody>
      </p:sp>
    </p:spTree>
    <p:extLst>
      <p:ext uri="{BB962C8B-B14F-4D97-AF65-F5344CB8AC3E}">
        <p14:creationId xmlns:p14="http://schemas.microsoft.com/office/powerpoint/2010/main" val="1258916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C1FBAFF-B4FE-4C09-B65B-DAB58ABACF18}" type="datetimeFigureOut">
              <a:rPr lang="es-MX" smtClean="0"/>
              <a:t>07/12/2015</a:t>
            </a:fld>
            <a:endParaRPr lang="es-MX"/>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0474FFD0-E66D-41F4-9E8A-5D8FBF721464}" type="slidenum">
              <a:rPr lang="es-MX" smtClean="0"/>
              <a:t>‹Nº›</a:t>
            </a:fld>
            <a:endParaRPr lang="es-MX"/>
          </a:p>
        </p:txBody>
      </p:sp>
    </p:spTree>
    <p:extLst>
      <p:ext uri="{BB962C8B-B14F-4D97-AF65-F5344CB8AC3E}">
        <p14:creationId xmlns:p14="http://schemas.microsoft.com/office/powerpoint/2010/main" val="22118149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inicio.ifai.org.mx/nuevo/Propuesta%20%20de%20Ley%20General%20de%20TAI%20PDF.pd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MX" dirty="0" smtClean="0"/>
              <a:t>ARCHIVISTICA-HISTORIA-INFORMACION</a:t>
            </a:r>
            <a:endParaRPr lang="es-MX" dirty="0"/>
          </a:p>
        </p:txBody>
      </p:sp>
      <p:sp>
        <p:nvSpPr>
          <p:cNvPr id="3" name="2 Subtítulo"/>
          <p:cNvSpPr>
            <a:spLocks noGrp="1"/>
          </p:cNvSpPr>
          <p:nvPr>
            <p:ph type="subTitle" idx="1"/>
          </p:nvPr>
        </p:nvSpPr>
        <p:spPr/>
        <p:txBody>
          <a:bodyPr/>
          <a:lstStyle/>
          <a:p>
            <a:r>
              <a:rPr lang="es-MX" dirty="0" smtClean="0"/>
              <a:t>El futuro de la formación del profesional de los archivos e información</a:t>
            </a:r>
            <a:endParaRPr lang="es-MX" dirty="0"/>
          </a:p>
        </p:txBody>
      </p:sp>
    </p:spTree>
    <p:extLst>
      <p:ext uri="{BB962C8B-B14F-4D97-AF65-F5344CB8AC3E}">
        <p14:creationId xmlns:p14="http://schemas.microsoft.com/office/powerpoint/2010/main" val="2791902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1052736"/>
            <a:ext cx="7835906" cy="566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7743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907704" y="260648"/>
            <a:ext cx="6589199" cy="1280890"/>
          </a:xfrm>
        </p:spPr>
        <p:txBody>
          <a:bodyPr/>
          <a:lstStyle/>
          <a:p>
            <a:r>
              <a:rPr lang="es-MX" dirty="0" smtClean="0"/>
              <a:t>Diplomática y archivos</a:t>
            </a:r>
            <a:endParaRPr lang="es-MX" dirty="0"/>
          </a:p>
        </p:txBody>
      </p:sp>
      <p:sp>
        <p:nvSpPr>
          <p:cNvPr id="4" name="3 Marcador de contenido"/>
          <p:cNvSpPr>
            <a:spLocks noGrp="1"/>
          </p:cNvSpPr>
          <p:nvPr>
            <p:ph idx="1"/>
          </p:nvPr>
        </p:nvSpPr>
        <p:spPr>
          <a:xfrm>
            <a:off x="683568" y="1264591"/>
            <a:ext cx="7600097" cy="3777622"/>
          </a:xfrm>
        </p:spPr>
        <p:txBody>
          <a:bodyPr>
            <a:noAutofit/>
          </a:bodyPr>
          <a:lstStyle/>
          <a:p>
            <a:r>
              <a:rPr lang="es-MX" sz="2800" dirty="0" smtClean="0"/>
              <a:t>Las polémicas entre </a:t>
            </a:r>
            <a:r>
              <a:rPr lang="es-MX" sz="2800" dirty="0" err="1" smtClean="0"/>
              <a:t>Mabillón-Papenbroeck</a:t>
            </a:r>
            <a:r>
              <a:rPr lang="es-MX" sz="2800" dirty="0" smtClean="0"/>
              <a:t>, de las que nace la Diplomática como ciencia independiente, en los últimos años del siglo XVIII, propician que los archiveros, en contacto directo con los diplomas, comienzan pronto a interesarse por esta nueva ciencia, y a través de ella, por la publicación de fuentes –naturalmente, las medievales- y la interpretación de las mismas. En el siglo XVIII, el sentido histórico no era extraño a los archiveros [españoles], antes al contrario.</a:t>
            </a:r>
            <a:endParaRPr lang="es-MX" sz="2800" dirty="0"/>
          </a:p>
        </p:txBody>
      </p:sp>
    </p:spTree>
    <p:extLst>
      <p:ext uri="{BB962C8B-B14F-4D97-AF65-F5344CB8AC3E}">
        <p14:creationId xmlns:p14="http://schemas.microsoft.com/office/powerpoint/2010/main" val="3779796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Los archivos: fuente para la historia</a:t>
            </a:r>
            <a:endParaRPr lang="es-MX" dirty="0"/>
          </a:p>
        </p:txBody>
      </p:sp>
      <p:sp>
        <p:nvSpPr>
          <p:cNvPr id="3" name="2 Marcador de contenido"/>
          <p:cNvSpPr>
            <a:spLocks noGrp="1"/>
          </p:cNvSpPr>
          <p:nvPr>
            <p:ph idx="1"/>
          </p:nvPr>
        </p:nvSpPr>
        <p:spPr>
          <a:xfrm>
            <a:off x="683569" y="2133600"/>
            <a:ext cx="7850832" cy="3777622"/>
          </a:xfrm>
        </p:spPr>
        <p:txBody>
          <a:bodyPr>
            <a:noAutofit/>
          </a:bodyPr>
          <a:lstStyle/>
          <a:p>
            <a:r>
              <a:rPr lang="es-MX" sz="2800" dirty="0" smtClean="0"/>
              <a:t>Los archivos dejan de ser única y exclusivamente la memoria histórica de la administración y comienzan a ser requeridos para un uso secundario, aunque muy minoritario: la investigación histórica.</a:t>
            </a:r>
          </a:p>
          <a:p>
            <a:r>
              <a:rPr lang="es-MX" sz="2800" dirty="0" smtClean="0"/>
              <a:t>Los cambios sociales, políticos y culturales producidos en Europa por las Revoluciones entre 1789 y 1848 van a acelerar este proceso.</a:t>
            </a:r>
            <a:endParaRPr lang="es-MX" sz="2800" dirty="0"/>
          </a:p>
        </p:txBody>
      </p:sp>
    </p:spTree>
    <p:extLst>
      <p:ext uri="{BB962C8B-B14F-4D97-AF65-F5344CB8AC3E}">
        <p14:creationId xmlns:p14="http://schemas.microsoft.com/office/powerpoint/2010/main" val="3608191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Época clásica: mediados del siglo XIX al primer tercio del siglo XX</a:t>
            </a:r>
            <a:endParaRPr lang="es-MX" dirty="0"/>
          </a:p>
        </p:txBody>
      </p:sp>
      <p:sp>
        <p:nvSpPr>
          <p:cNvPr id="3" name="2 Marcador de contenido"/>
          <p:cNvSpPr>
            <a:spLocks noGrp="1"/>
          </p:cNvSpPr>
          <p:nvPr>
            <p:ph idx="1"/>
          </p:nvPr>
        </p:nvSpPr>
        <p:spPr>
          <a:xfrm>
            <a:off x="1403649" y="2133600"/>
            <a:ext cx="7130752" cy="3777622"/>
          </a:xfrm>
        </p:spPr>
        <p:txBody>
          <a:bodyPr>
            <a:noAutofit/>
          </a:bodyPr>
          <a:lstStyle/>
          <a:p>
            <a:r>
              <a:rPr lang="es-MX" sz="2800" dirty="0" smtClean="0"/>
              <a:t>Los archivos ven diluirse paulatinamente su carácter de memoria histórica de la administración y pasan a convertirse en el útil trabajo de los historiadores. Nace con ello una situación asimismo nueva: la relación de mutua influencia, usuario-archivero.</a:t>
            </a:r>
            <a:endParaRPr lang="es-MX" sz="2800" dirty="0"/>
          </a:p>
        </p:txBody>
      </p:sp>
    </p:spTree>
    <p:extLst>
      <p:ext uri="{BB962C8B-B14F-4D97-AF65-F5344CB8AC3E}">
        <p14:creationId xmlns:p14="http://schemas.microsoft.com/office/powerpoint/2010/main" val="572410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Función primordial del archivero o archivista</a:t>
            </a:r>
            <a:endParaRPr lang="es-MX" dirty="0"/>
          </a:p>
        </p:txBody>
      </p:sp>
      <p:sp>
        <p:nvSpPr>
          <p:cNvPr id="3" name="2 Marcador de contenido"/>
          <p:cNvSpPr>
            <a:spLocks noGrp="1"/>
          </p:cNvSpPr>
          <p:nvPr>
            <p:ph idx="1"/>
          </p:nvPr>
        </p:nvSpPr>
        <p:spPr>
          <a:xfrm>
            <a:off x="395536" y="2060848"/>
            <a:ext cx="8282880" cy="3777622"/>
          </a:xfrm>
        </p:spPr>
        <p:txBody>
          <a:bodyPr>
            <a:noAutofit/>
          </a:bodyPr>
          <a:lstStyle/>
          <a:p>
            <a:r>
              <a:rPr lang="es-MX" sz="2400" dirty="0" smtClean="0"/>
              <a:t>La función primordial del archivero es tener bien organizada la documentación producida por la administración, que en cualquier momento puede recurrir a ella para la gestión de sus asuntos.</a:t>
            </a:r>
          </a:p>
          <a:p>
            <a:r>
              <a:rPr lang="es-MX" sz="2400" dirty="0" smtClean="0"/>
              <a:t>El funcionamiento de la administración hará que la ocupación del archivero consista en clasificar orgánicamente las transferencias de expedientes que se le hacen desde diferentes departamentos, sin ningún orden aparente.</a:t>
            </a:r>
          </a:p>
          <a:p>
            <a:r>
              <a:rPr lang="es-MX" sz="2400" dirty="0" smtClean="0"/>
              <a:t>Su función prioritaria es la organización e inventarios de los fondos.</a:t>
            </a:r>
          </a:p>
          <a:p>
            <a:endParaRPr lang="es-MX" sz="2400" dirty="0"/>
          </a:p>
        </p:txBody>
      </p:sp>
    </p:spTree>
    <p:extLst>
      <p:ext uri="{BB962C8B-B14F-4D97-AF65-F5344CB8AC3E}">
        <p14:creationId xmlns:p14="http://schemas.microsoft.com/office/powerpoint/2010/main" val="1455539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Archivero y patrimonio documental</a:t>
            </a:r>
            <a:endParaRPr lang="es-MX" dirty="0"/>
          </a:p>
        </p:txBody>
      </p:sp>
      <p:sp>
        <p:nvSpPr>
          <p:cNvPr id="3" name="2 Marcador de contenido"/>
          <p:cNvSpPr>
            <a:spLocks noGrp="1"/>
          </p:cNvSpPr>
          <p:nvPr>
            <p:ph idx="1"/>
          </p:nvPr>
        </p:nvSpPr>
        <p:spPr>
          <a:xfrm>
            <a:off x="1331640" y="1988840"/>
            <a:ext cx="6591985" cy="3777622"/>
          </a:xfrm>
        </p:spPr>
        <p:txBody>
          <a:bodyPr>
            <a:noAutofit/>
          </a:bodyPr>
          <a:lstStyle/>
          <a:p>
            <a:r>
              <a:rPr lang="es-MX" sz="2800" dirty="0" smtClean="0"/>
              <a:t>¿Hasta dónde llega la responsabilidad del archivero de cara al Patrimonio Documental?</a:t>
            </a:r>
          </a:p>
          <a:p>
            <a:pPr lvl="1"/>
            <a:r>
              <a:rPr lang="es-MX" sz="2800" dirty="0" smtClean="0"/>
              <a:t>Velar por la correcta conservación y tratamiento apropiado del Patrimonio,</a:t>
            </a:r>
          </a:p>
          <a:p>
            <a:pPr lvl="1"/>
            <a:r>
              <a:rPr lang="es-MX" sz="2800" dirty="0" smtClean="0"/>
              <a:t>Garantizar el acceso al mismo tiempo del mayor número posible de usuarios y en las mejores condiciones posibles.</a:t>
            </a:r>
            <a:endParaRPr lang="es-MX" sz="2800" dirty="0"/>
          </a:p>
        </p:txBody>
      </p:sp>
    </p:spTree>
    <p:extLst>
      <p:ext uri="{BB962C8B-B14F-4D97-AF65-F5344CB8AC3E}">
        <p14:creationId xmlns:p14="http://schemas.microsoft.com/office/powerpoint/2010/main" val="459072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Derecho de acceso a la información</a:t>
            </a:r>
            <a:endParaRPr lang="es-MX" dirty="0"/>
          </a:p>
        </p:txBody>
      </p:sp>
      <p:sp>
        <p:nvSpPr>
          <p:cNvPr id="3" name="2 Marcador de contenido"/>
          <p:cNvSpPr>
            <a:spLocks noGrp="1"/>
          </p:cNvSpPr>
          <p:nvPr>
            <p:ph idx="1"/>
          </p:nvPr>
        </p:nvSpPr>
        <p:spPr/>
        <p:txBody>
          <a:bodyPr>
            <a:normAutofit/>
          </a:bodyPr>
          <a:lstStyle/>
          <a:p>
            <a:pPr marL="0" indent="0">
              <a:buNone/>
            </a:pPr>
            <a:endParaRPr lang="es-MX" sz="2800" dirty="0" smtClean="0"/>
          </a:p>
          <a:p>
            <a:endParaRPr lang="es-MX" sz="2800" dirty="0"/>
          </a:p>
          <a:p>
            <a:r>
              <a:rPr lang="es-MX" sz="2800" dirty="0" smtClean="0"/>
              <a:t>file</a:t>
            </a:r>
            <a:r>
              <a:rPr lang="es-MX" sz="2800" dirty="0"/>
              <a:t>:///L:/IFAI%202014/derecho_acceso16.pdf</a:t>
            </a:r>
          </a:p>
        </p:txBody>
      </p:sp>
    </p:spTree>
    <p:extLst>
      <p:ext uri="{BB962C8B-B14F-4D97-AF65-F5344CB8AC3E}">
        <p14:creationId xmlns:p14="http://schemas.microsoft.com/office/powerpoint/2010/main" val="3829516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116632"/>
            <a:ext cx="8496944" cy="7417415"/>
          </a:xfrm>
          <a:prstGeom prst="rect">
            <a:avLst/>
          </a:prstGeom>
        </p:spPr>
        <p:txBody>
          <a:bodyPr wrap="square">
            <a:spAutoFit/>
          </a:bodyPr>
          <a:lstStyle/>
          <a:p>
            <a:r>
              <a:rPr lang="es-MX" sz="2800" b="1" dirty="0"/>
              <a:t>Alcances del derecho de acceso a la información</a:t>
            </a:r>
          </a:p>
          <a:p>
            <a:r>
              <a:rPr lang="es-MX" sz="2800" dirty="0"/>
              <a:t>Se define que el derecho a la información pública es un derecho fundamental, y  que este comprende la libertad de: difundir, investigar y recabar información pública. Con ello se busca reconocer por un lado la evolución que la libertad de expresión ha tenido, cuya alcance se ha ampliado para ser entendido no solo como la libertad emitir mensajes, sino abarca las libertades antes referidas; por otro lado, se entiende que dicho derecho está blindado, </a:t>
            </a:r>
            <a:r>
              <a:rPr lang="es-MX" sz="2800" dirty="0" smtClean="0"/>
              <a:t>Consultado </a:t>
            </a:r>
            <a:r>
              <a:rPr lang="es-MX" sz="2800" dirty="0"/>
              <a:t>en: </a:t>
            </a:r>
            <a:r>
              <a:rPr lang="es-MX" sz="2800" u="sng" dirty="0">
                <a:hlinkClick r:id="rId2"/>
              </a:rPr>
              <a:t>http://inicio.ifai.org.mx/nuevo/Propuesta%20%20de%20Ley%20General%20de%20TAI%20PDF.pdf</a:t>
            </a:r>
            <a:endParaRPr lang="es-MX" sz="2800" dirty="0"/>
          </a:p>
          <a:p>
            <a:r>
              <a:rPr lang="es-MX" sz="2800" dirty="0"/>
              <a:t>Fecha </a:t>
            </a:r>
            <a:r>
              <a:rPr lang="es-MX" sz="2800" dirty="0" smtClean="0"/>
              <a:t>de </a:t>
            </a:r>
            <a:r>
              <a:rPr lang="es-MX" sz="2800" dirty="0"/>
              <a:t>consulta: 02/10/14</a:t>
            </a:r>
          </a:p>
        </p:txBody>
      </p:sp>
    </p:spTree>
    <p:extLst>
      <p:ext uri="{BB962C8B-B14F-4D97-AF65-F5344CB8AC3E}">
        <p14:creationId xmlns:p14="http://schemas.microsoft.com/office/powerpoint/2010/main" val="3660909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7745" y="1484784"/>
            <a:ext cx="8784976" cy="5262979"/>
          </a:xfrm>
          <a:prstGeom prst="rect">
            <a:avLst/>
          </a:prstGeom>
          <a:noFill/>
        </p:spPr>
        <p:txBody>
          <a:bodyPr wrap="square" rtlCol="0">
            <a:spAutoFit/>
          </a:bodyPr>
          <a:lstStyle/>
          <a:p>
            <a:r>
              <a:rPr lang="es-MX" sz="2800" dirty="0"/>
              <a:t>ya que es oponible al Estado en cuanto a que no pueden desconocerlo o ignorarlo, por el contrario existe la obligación del Estado de procurar todos los medios posibles para la satisfacción o ejercicio de dicho derecho humano, y en caso de violación sancionar a las autoridades o particulares responsables y reparar su transgresión.</a:t>
            </a:r>
          </a:p>
          <a:p>
            <a:r>
              <a:rPr lang="es-MX" sz="2800" dirty="0"/>
              <a:t>Fuente:  Propuesta de Ley General de Transparencia y Acceso a la Información Pública. P. XVIII</a:t>
            </a:r>
          </a:p>
          <a:p>
            <a:endParaRPr lang="es-MX" sz="2800" dirty="0"/>
          </a:p>
        </p:txBody>
      </p:sp>
    </p:spTree>
    <p:extLst>
      <p:ext uri="{BB962C8B-B14F-4D97-AF65-F5344CB8AC3E}">
        <p14:creationId xmlns:p14="http://schemas.microsoft.com/office/powerpoint/2010/main" val="387033440"/>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TotalTime>
  <Words>537</Words>
  <Application>Microsoft Office PowerPoint</Application>
  <PresentationFormat>Presentación en pantalla (4:3)</PresentationFormat>
  <Paragraphs>26</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Century Gothic</vt:lpstr>
      <vt:lpstr>Wingdings 3</vt:lpstr>
      <vt:lpstr>Espiral</vt:lpstr>
      <vt:lpstr>ARCHIVISTICA-HISTORIA-INFORMACION</vt:lpstr>
      <vt:lpstr>Diplomática y archivos</vt:lpstr>
      <vt:lpstr>Los archivos: fuente para la historia</vt:lpstr>
      <vt:lpstr>Época clásica: mediados del siglo XIX al primer tercio del siglo XX</vt:lpstr>
      <vt:lpstr>Función primordial del archivero o archivista</vt:lpstr>
      <vt:lpstr>Archivero y patrimonio documental</vt:lpstr>
      <vt:lpstr>Derecho de acceso a la información</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RELACIÓN DIPLOMATICA-ARCHIVISTA ó ARCHIVOLOGO</dc:title>
  <dc:creator>prueba</dc:creator>
  <cp:lastModifiedBy>CECTEM</cp:lastModifiedBy>
  <cp:revision>13</cp:revision>
  <dcterms:created xsi:type="dcterms:W3CDTF">2012-11-20T21:22:38Z</dcterms:created>
  <dcterms:modified xsi:type="dcterms:W3CDTF">2015-12-07T16:54:23Z</dcterms:modified>
</cp:coreProperties>
</file>