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448" r:id="rId3"/>
    <p:sldId id="449" r:id="rId4"/>
    <p:sldId id="450" r:id="rId5"/>
    <p:sldId id="451" r:id="rId6"/>
    <p:sldId id="452" r:id="rId7"/>
    <p:sldId id="453" r:id="rId8"/>
    <p:sldId id="454" r:id="rId9"/>
    <p:sldId id="455" r:id="rId10"/>
    <p:sldId id="471" r:id="rId11"/>
    <p:sldId id="456" r:id="rId12"/>
    <p:sldId id="457" r:id="rId13"/>
    <p:sldId id="458" r:id="rId14"/>
    <p:sldId id="459" r:id="rId15"/>
    <p:sldId id="462" r:id="rId16"/>
    <p:sldId id="463" r:id="rId17"/>
    <p:sldId id="466" r:id="rId18"/>
    <p:sldId id="475" r:id="rId19"/>
    <p:sldId id="472" r:id="rId20"/>
    <p:sldId id="473" r:id="rId21"/>
    <p:sldId id="476" r:id="rId22"/>
    <p:sldId id="474" r:id="rId23"/>
    <p:sldId id="363" r:id="rId24"/>
  </p:sldIdLst>
  <p:sldSz cx="9144000" cy="6858000" type="screen4x3"/>
  <p:notesSz cx="6797675" cy="9931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2AC"/>
    <a:srgbClr val="00B1AB"/>
    <a:srgbClr val="22DEA4"/>
    <a:srgbClr val="97509E"/>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5501" autoAdjust="0"/>
  </p:normalViewPr>
  <p:slideViewPr>
    <p:cSldViewPr snapToGrid="0" snapToObjects="1">
      <p:cViewPr varScale="1">
        <p:scale>
          <a:sx n="84" d="100"/>
          <a:sy n="84" d="100"/>
        </p:scale>
        <p:origin x="151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7D921-2A07-404D-9D4C-F6F826658098}" type="doc">
      <dgm:prSet loTypeId="urn:microsoft.com/office/officeart/2005/8/layout/cycle5" loCatId="cycle" qsTypeId="urn:microsoft.com/office/officeart/2005/8/quickstyle/3d4" qsCatId="3D" csTypeId="urn:microsoft.com/office/officeart/2005/8/colors/colorful1" csCatId="colorful" phldr="1"/>
      <dgm:spPr/>
      <dgm:t>
        <a:bodyPr/>
        <a:lstStyle/>
        <a:p>
          <a:endParaRPr lang="es-ES"/>
        </a:p>
      </dgm:t>
    </dgm:pt>
    <dgm:pt modelId="{2854DB0B-F183-4E0B-B94F-47DBE479FAFB}">
      <dgm:prSet phldrT="[Texto]"/>
      <dgm:spPr>
        <a:solidFill>
          <a:srgbClr val="01B2AC"/>
        </a:solidFill>
      </dgm:spPr>
      <dgm:t>
        <a:bodyPr/>
        <a:lstStyle/>
        <a:p>
          <a:r>
            <a:rPr lang="es-ES" b="1" dirty="0" smtClean="0">
              <a:effectLst>
                <a:outerShdw blurRad="38100" dist="38100" dir="2700000" algn="tl">
                  <a:srgbClr val="000000">
                    <a:alpha val="43137"/>
                  </a:srgbClr>
                </a:outerShdw>
              </a:effectLst>
            </a:rPr>
            <a:t>Automatiza la atención de la solicitud</a:t>
          </a:r>
          <a:endParaRPr lang="es-ES" b="1" dirty="0">
            <a:effectLst>
              <a:outerShdw blurRad="38100" dist="38100" dir="2700000" algn="tl">
                <a:srgbClr val="000000">
                  <a:alpha val="43137"/>
                </a:srgbClr>
              </a:outerShdw>
            </a:effectLst>
          </a:endParaRPr>
        </a:p>
      </dgm:t>
    </dgm:pt>
    <dgm:pt modelId="{82E3FC1C-9CCF-4A42-9856-F73C2B2FD908}" type="parTrans" cxnId="{07FEAA04-D434-4136-A602-C27BC3191D90}">
      <dgm:prSet/>
      <dgm:spPr/>
      <dgm:t>
        <a:bodyPr/>
        <a:lstStyle/>
        <a:p>
          <a:endParaRPr lang="es-ES"/>
        </a:p>
      </dgm:t>
    </dgm:pt>
    <dgm:pt modelId="{1107213C-F3C8-44B5-A54A-7E08B479A536}" type="sibTrans" cxnId="{07FEAA04-D434-4136-A602-C27BC3191D90}">
      <dgm:prSet/>
      <dgm:spPr/>
      <dgm:t>
        <a:bodyPr/>
        <a:lstStyle/>
        <a:p>
          <a:endParaRPr lang="es-ES"/>
        </a:p>
      </dgm:t>
    </dgm:pt>
    <dgm:pt modelId="{2218E626-60A1-486B-87FB-5BEFA077F65D}">
      <dgm:prSet phldrT="[Texto]"/>
      <dgm:spPr>
        <a:solidFill>
          <a:schemeClr val="bg1">
            <a:lumMod val="50000"/>
          </a:schemeClr>
        </a:solidFill>
      </dgm:spPr>
      <dgm:t>
        <a:bodyPr/>
        <a:lstStyle/>
        <a:p>
          <a:r>
            <a:rPr lang="es-ES" b="1" dirty="0" smtClean="0">
              <a:effectLst>
                <a:outerShdw blurRad="38100" dist="38100" dir="2700000" algn="tl">
                  <a:srgbClr val="000000">
                    <a:alpha val="43137"/>
                  </a:srgbClr>
                </a:outerShdw>
              </a:effectLst>
            </a:rPr>
            <a:t>Conserva expediente electrónico</a:t>
          </a:r>
          <a:endParaRPr lang="es-ES" b="1" dirty="0">
            <a:effectLst>
              <a:outerShdw blurRad="38100" dist="38100" dir="2700000" algn="tl">
                <a:srgbClr val="000000">
                  <a:alpha val="43137"/>
                </a:srgbClr>
              </a:outerShdw>
            </a:effectLst>
          </a:endParaRPr>
        </a:p>
      </dgm:t>
    </dgm:pt>
    <dgm:pt modelId="{30D96DF0-BE72-408A-BDC7-3403060941A1}" type="parTrans" cxnId="{48E58717-824E-4A5A-9952-555BDF207407}">
      <dgm:prSet/>
      <dgm:spPr/>
      <dgm:t>
        <a:bodyPr/>
        <a:lstStyle/>
        <a:p>
          <a:endParaRPr lang="es-ES"/>
        </a:p>
      </dgm:t>
    </dgm:pt>
    <dgm:pt modelId="{40C2F309-5D0E-408B-8E55-C6A85A9F7340}" type="sibTrans" cxnId="{48E58717-824E-4A5A-9952-555BDF207407}">
      <dgm:prSet/>
      <dgm:spPr/>
      <dgm:t>
        <a:bodyPr/>
        <a:lstStyle/>
        <a:p>
          <a:endParaRPr lang="es-ES"/>
        </a:p>
      </dgm:t>
    </dgm:pt>
    <dgm:pt modelId="{C1C8E94D-B4F3-42E6-8894-3254EF7870B9}">
      <dgm:prSet phldrT="[Texto]"/>
      <dgm:spPr/>
      <dgm:t>
        <a:bodyPr/>
        <a:lstStyle/>
        <a:p>
          <a:r>
            <a:rPr lang="es-ES" b="1" dirty="0" smtClean="0">
              <a:effectLst>
                <a:outerShdw blurRad="38100" dist="38100" dir="2700000" algn="tl">
                  <a:srgbClr val="000000">
                    <a:alpha val="43137"/>
                  </a:srgbClr>
                </a:outerShdw>
              </a:effectLst>
            </a:rPr>
            <a:t>Detalle de la interacción del sujeto obligado</a:t>
          </a:r>
          <a:endParaRPr lang="es-ES" b="1" dirty="0">
            <a:effectLst>
              <a:outerShdw blurRad="38100" dist="38100" dir="2700000" algn="tl">
                <a:srgbClr val="000000">
                  <a:alpha val="43137"/>
                </a:srgbClr>
              </a:outerShdw>
            </a:effectLst>
          </a:endParaRPr>
        </a:p>
      </dgm:t>
    </dgm:pt>
    <dgm:pt modelId="{AF559E3D-8CB1-48A3-9CB8-0D68A8109341}" type="parTrans" cxnId="{05F2B159-7FF9-4DC7-BE63-295E32C01B93}">
      <dgm:prSet/>
      <dgm:spPr/>
      <dgm:t>
        <a:bodyPr/>
        <a:lstStyle/>
        <a:p>
          <a:endParaRPr lang="es-ES"/>
        </a:p>
      </dgm:t>
    </dgm:pt>
    <dgm:pt modelId="{8E2ED011-E29C-418F-80DE-2FC781E6275D}" type="sibTrans" cxnId="{05F2B159-7FF9-4DC7-BE63-295E32C01B93}">
      <dgm:prSet/>
      <dgm:spPr/>
      <dgm:t>
        <a:bodyPr/>
        <a:lstStyle/>
        <a:p>
          <a:endParaRPr lang="es-ES"/>
        </a:p>
      </dgm:t>
    </dgm:pt>
    <dgm:pt modelId="{36D934BF-1C76-47D8-BE90-089A3C3DE9CC}">
      <dgm:prSet phldrT="[Texto]"/>
      <dgm:spPr>
        <a:solidFill>
          <a:srgbClr val="01B2AC"/>
        </a:solidFill>
      </dgm:spPr>
      <dgm:t>
        <a:bodyPr/>
        <a:lstStyle/>
        <a:p>
          <a:r>
            <a:rPr lang="es-ES" b="1" dirty="0" smtClean="0">
              <a:effectLst>
                <a:outerShdw blurRad="38100" dist="38100" dir="2700000" algn="tl">
                  <a:srgbClr val="000000">
                    <a:alpha val="43137"/>
                  </a:srgbClr>
                </a:outerShdw>
              </a:effectLst>
            </a:rPr>
            <a:t>Permite la impugnación de la respuesta</a:t>
          </a:r>
          <a:endParaRPr lang="es-ES" b="1" dirty="0">
            <a:effectLst>
              <a:outerShdw blurRad="38100" dist="38100" dir="2700000" algn="tl">
                <a:srgbClr val="000000">
                  <a:alpha val="43137"/>
                </a:srgbClr>
              </a:outerShdw>
            </a:effectLst>
          </a:endParaRPr>
        </a:p>
      </dgm:t>
    </dgm:pt>
    <dgm:pt modelId="{F66EA867-726A-44EA-8641-62032690D73B}" type="parTrans" cxnId="{58B8260F-4252-4336-B9F4-A75271EA561B}">
      <dgm:prSet/>
      <dgm:spPr/>
      <dgm:t>
        <a:bodyPr/>
        <a:lstStyle/>
        <a:p>
          <a:endParaRPr lang="es-ES"/>
        </a:p>
      </dgm:t>
    </dgm:pt>
    <dgm:pt modelId="{D870EB34-F385-4A5D-917F-FEE2F5785D43}" type="sibTrans" cxnId="{58B8260F-4252-4336-B9F4-A75271EA561B}">
      <dgm:prSet/>
      <dgm:spPr/>
      <dgm:t>
        <a:bodyPr/>
        <a:lstStyle/>
        <a:p>
          <a:endParaRPr lang="es-ES"/>
        </a:p>
      </dgm:t>
    </dgm:pt>
    <dgm:pt modelId="{9BA46CBA-3C1C-4BD4-9932-37A4E97484F7}">
      <dgm:prSet phldrT="[Texto]"/>
      <dgm:spPr>
        <a:solidFill>
          <a:schemeClr val="bg1">
            <a:lumMod val="50000"/>
          </a:schemeClr>
        </a:solidFill>
      </dgm:spPr>
      <dgm:t>
        <a:bodyPr/>
        <a:lstStyle/>
        <a:p>
          <a:r>
            <a:rPr lang="es-ES" b="1" dirty="0" smtClean="0">
              <a:effectLst>
                <a:outerShdw blurRad="38100" dist="38100" dir="2700000" algn="tl">
                  <a:srgbClr val="000000">
                    <a:alpha val="43137"/>
                  </a:srgbClr>
                </a:outerShdw>
              </a:effectLst>
            </a:rPr>
            <a:t>Atención del recurso de revisión</a:t>
          </a:r>
          <a:endParaRPr lang="es-ES" b="1" dirty="0">
            <a:effectLst>
              <a:outerShdw blurRad="38100" dist="38100" dir="2700000" algn="tl">
                <a:srgbClr val="000000">
                  <a:alpha val="43137"/>
                </a:srgbClr>
              </a:outerShdw>
            </a:effectLst>
          </a:endParaRPr>
        </a:p>
      </dgm:t>
    </dgm:pt>
    <dgm:pt modelId="{3654FA02-B39D-4C42-8C0F-B2E36270E526}" type="parTrans" cxnId="{B317D9A7-731A-4B19-BE5C-D0E1C2DC5AED}">
      <dgm:prSet/>
      <dgm:spPr/>
      <dgm:t>
        <a:bodyPr/>
        <a:lstStyle/>
        <a:p>
          <a:endParaRPr lang="es-ES"/>
        </a:p>
      </dgm:t>
    </dgm:pt>
    <dgm:pt modelId="{3B206977-3357-4C07-B26F-81158AC210B7}" type="sibTrans" cxnId="{B317D9A7-731A-4B19-BE5C-D0E1C2DC5AED}">
      <dgm:prSet/>
      <dgm:spPr/>
      <dgm:t>
        <a:bodyPr/>
        <a:lstStyle/>
        <a:p>
          <a:endParaRPr lang="es-ES"/>
        </a:p>
      </dgm:t>
    </dgm:pt>
    <dgm:pt modelId="{DE7017B0-C0D4-495E-A88F-A22E1D031A2D}">
      <dgm:prSet phldrT="[Texto]"/>
      <dgm:spPr>
        <a:solidFill>
          <a:srgbClr val="97509E"/>
        </a:solidFill>
      </dgm:spPr>
      <dgm:t>
        <a:bodyPr/>
        <a:lstStyle/>
        <a:p>
          <a:r>
            <a:rPr lang="es-ES" b="1" dirty="0" smtClean="0">
              <a:effectLst>
                <a:outerShdw blurRad="38100" dist="38100" dir="2700000" algn="tl">
                  <a:srgbClr val="000000">
                    <a:alpha val="43137"/>
                  </a:srgbClr>
                </a:outerShdw>
              </a:effectLst>
            </a:rPr>
            <a:t>Simplifica ejercicio del DAI</a:t>
          </a:r>
          <a:endParaRPr lang="es-ES" b="1" dirty="0">
            <a:effectLst>
              <a:outerShdw blurRad="38100" dist="38100" dir="2700000" algn="tl">
                <a:srgbClr val="000000">
                  <a:alpha val="43137"/>
                </a:srgbClr>
              </a:outerShdw>
            </a:effectLst>
          </a:endParaRPr>
        </a:p>
      </dgm:t>
    </dgm:pt>
    <dgm:pt modelId="{65F463FD-1699-41DE-AC48-6D8E272E0E4B}" type="parTrans" cxnId="{159432A4-699D-45E2-B238-5B31DDD18E72}">
      <dgm:prSet/>
      <dgm:spPr/>
      <dgm:t>
        <a:bodyPr/>
        <a:lstStyle/>
        <a:p>
          <a:endParaRPr lang="es-ES"/>
        </a:p>
      </dgm:t>
    </dgm:pt>
    <dgm:pt modelId="{7FA8C23A-5CE3-420A-8B6F-E50DEC26E383}" type="sibTrans" cxnId="{159432A4-699D-45E2-B238-5B31DDD18E72}">
      <dgm:prSet/>
      <dgm:spPr/>
      <dgm:t>
        <a:bodyPr/>
        <a:lstStyle/>
        <a:p>
          <a:endParaRPr lang="es-ES"/>
        </a:p>
      </dgm:t>
    </dgm:pt>
    <dgm:pt modelId="{47F24EA4-3E45-41C5-A895-89A899E46BD5}" type="pres">
      <dgm:prSet presAssocID="{3E77D921-2A07-404D-9D4C-F6F826658098}" presName="cycle" presStyleCnt="0">
        <dgm:presLayoutVars>
          <dgm:dir/>
          <dgm:resizeHandles val="exact"/>
        </dgm:presLayoutVars>
      </dgm:prSet>
      <dgm:spPr/>
      <dgm:t>
        <a:bodyPr/>
        <a:lstStyle/>
        <a:p>
          <a:endParaRPr lang="es-ES"/>
        </a:p>
      </dgm:t>
    </dgm:pt>
    <dgm:pt modelId="{E6D360B9-77A0-4C66-90F2-F1A07039BE1A}" type="pres">
      <dgm:prSet presAssocID="{2854DB0B-F183-4E0B-B94F-47DBE479FAFB}" presName="node" presStyleLbl="node1" presStyleIdx="0" presStyleCnt="6" custScaleX="130472" custScaleY="123694" custRadScaleRad="100558" custRadScaleInc="30220">
        <dgm:presLayoutVars>
          <dgm:bulletEnabled val="1"/>
        </dgm:presLayoutVars>
      </dgm:prSet>
      <dgm:spPr/>
      <dgm:t>
        <a:bodyPr/>
        <a:lstStyle/>
        <a:p>
          <a:endParaRPr lang="es-ES"/>
        </a:p>
      </dgm:t>
    </dgm:pt>
    <dgm:pt modelId="{76F644D4-5996-44CB-AFB2-63E6CB7D6C68}" type="pres">
      <dgm:prSet presAssocID="{2854DB0B-F183-4E0B-B94F-47DBE479FAFB}" presName="spNode" presStyleCnt="0"/>
      <dgm:spPr/>
    </dgm:pt>
    <dgm:pt modelId="{B8D2EF5E-3F69-4D25-A2AE-054201FBAA26}" type="pres">
      <dgm:prSet presAssocID="{1107213C-F3C8-44B5-A54A-7E08B479A536}" presName="sibTrans" presStyleLbl="sibTrans1D1" presStyleIdx="0" presStyleCnt="6"/>
      <dgm:spPr/>
      <dgm:t>
        <a:bodyPr/>
        <a:lstStyle/>
        <a:p>
          <a:endParaRPr lang="es-ES"/>
        </a:p>
      </dgm:t>
    </dgm:pt>
    <dgm:pt modelId="{EB79E4A1-4B30-473A-B82E-9B4A71DB010F}" type="pres">
      <dgm:prSet presAssocID="{2218E626-60A1-486B-87FB-5BEFA077F65D}" presName="node" presStyleLbl="node1" presStyleIdx="1" presStyleCnt="6" custScaleX="130472" custScaleY="123694" custRadScaleRad="109297" custRadScaleInc="13880">
        <dgm:presLayoutVars>
          <dgm:bulletEnabled val="1"/>
        </dgm:presLayoutVars>
      </dgm:prSet>
      <dgm:spPr/>
      <dgm:t>
        <a:bodyPr/>
        <a:lstStyle/>
        <a:p>
          <a:endParaRPr lang="es-ES"/>
        </a:p>
      </dgm:t>
    </dgm:pt>
    <dgm:pt modelId="{3BF53651-949D-4AE0-BFC7-7AD6CB3CB0E7}" type="pres">
      <dgm:prSet presAssocID="{2218E626-60A1-486B-87FB-5BEFA077F65D}" presName="spNode" presStyleCnt="0"/>
      <dgm:spPr/>
    </dgm:pt>
    <dgm:pt modelId="{B09873B4-6A27-4431-8C37-B17DDDF1281D}" type="pres">
      <dgm:prSet presAssocID="{40C2F309-5D0E-408B-8E55-C6A85A9F7340}" presName="sibTrans" presStyleLbl="sibTrans1D1" presStyleIdx="1" presStyleCnt="6"/>
      <dgm:spPr/>
      <dgm:t>
        <a:bodyPr/>
        <a:lstStyle/>
        <a:p>
          <a:endParaRPr lang="es-ES"/>
        </a:p>
      </dgm:t>
    </dgm:pt>
    <dgm:pt modelId="{14DE4C02-64C5-443C-A0F2-B8EC4EEEB966}" type="pres">
      <dgm:prSet presAssocID="{C1C8E94D-B4F3-42E6-8894-3254EF7870B9}" presName="node" presStyleLbl="node1" presStyleIdx="2" presStyleCnt="6" custScaleX="130472" custScaleY="123694" custRadScaleRad="109297" custRadScaleInc="-13880">
        <dgm:presLayoutVars>
          <dgm:bulletEnabled val="1"/>
        </dgm:presLayoutVars>
      </dgm:prSet>
      <dgm:spPr/>
      <dgm:t>
        <a:bodyPr/>
        <a:lstStyle/>
        <a:p>
          <a:endParaRPr lang="es-ES"/>
        </a:p>
      </dgm:t>
    </dgm:pt>
    <dgm:pt modelId="{273EE9C5-7352-4C23-8E60-174BB8E4222F}" type="pres">
      <dgm:prSet presAssocID="{C1C8E94D-B4F3-42E6-8894-3254EF7870B9}" presName="spNode" presStyleCnt="0"/>
      <dgm:spPr/>
    </dgm:pt>
    <dgm:pt modelId="{FBED322D-13C9-41C8-B2F2-76C168D1720C}" type="pres">
      <dgm:prSet presAssocID="{8E2ED011-E29C-418F-80DE-2FC781E6275D}" presName="sibTrans" presStyleLbl="sibTrans1D1" presStyleIdx="2" presStyleCnt="6"/>
      <dgm:spPr/>
      <dgm:t>
        <a:bodyPr/>
        <a:lstStyle/>
        <a:p>
          <a:endParaRPr lang="es-ES"/>
        </a:p>
      </dgm:t>
    </dgm:pt>
    <dgm:pt modelId="{EB3471C2-6FB8-405B-A3EE-6A6A72A07348}" type="pres">
      <dgm:prSet presAssocID="{36D934BF-1C76-47D8-BE90-089A3C3DE9CC}" presName="node" presStyleLbl="node1" presStyleIdx="3" presStyleCnt="6" custScaleX="130472" custScaleY="123694" custRadScaleRad="100558" custRadScaleInc="-30220">
        <dgm:presLayoutVars>
          <dgm:bulletEnabled val="1"/>
        </dgm:presLayoutVars>
      </dgm:prSet>
      <dgm:spPr/>
      <dgm:t>
        <a:bodyPr/>
        <a:lstStyle/>
        <a:p>
          <a:endParaRPr lang="es-ES"/>
        </a:p>
      </dgm:t>
    </dgm:pt>
    <dgm:pt modelId="{FCBA3D74-93F6-48AB-A26B-407CBA352401}" type="pres">
      <dgm:prSet presAssocID="{36D934BF-1C76-47D8-BE90-089A3C3DE9CC}" presName="spNode" presStyleCnt="0"/>
      <dgm:spPr/>
    </dgm:pt>
    <dgm:pt modelId="{85CFF36B-8F0E-4EF8-8456-C4FAB1F5777A}" type="pres">
      <dgm:prSet presAssocID="{D870EB34-F385-4A5D-917F-FEE2F5785D43}" presName="sibTrans" presStyleLbl="sibTrans1D1" presStyleIdx="3" presStyleCnt="6"/>
      <dgm:spPr/>
      <dgm:t>
        <a:bodyPr/>
        <a:lstStyle/>
        <a:p>
          <a:endParaRPr lang="es-ES"/>
        </a:p>
      </dgm:t>
    </dgm:pt>
    <dgm:pt modelId="{7DE84A9B-6289-453D-9D4D-49417033FD06}" type="pres">
      <dgm:prSet presAssocID="{9BA46CBA-3C1C-4BD4-9932-37A4E97484F7}" presName="node" presStyleLbl="node1" presStyleIdx="4" presStyleCnt="6" custScaleX="130472" custScaleY="123694" custRadScaleRad="90985" custRadScaleInc="-16678">
        <dgm:presLayoutVars>
          <dgm:bulletEnabled val="1"/>
        </dgm:presLayoutVars>
      </dgm:prSet>
      <dgm:spPr/>
      <dgm:t>
        <a:bodyPr/>
        <a:lstStyle/>
        <a:p>
          <a:endParaRPr lang="es-ES"/>
        </a:p>
      </dgm:t>
    </dgm:pt>
    <dgm:pt modelId="{0813A0D1-7334-4D2B-B7E7-0C8BEC20CB10}" type="pres">
      <dgm:prSet presAssocID="{9BA46CBA-3C1C-4BD4-9932-37A4E97484F7}" presName="spNode" presStyleCnt="0"/>
      <dgm:spPr/>
    </dgm:pt>
    <dgm:pt modelId="{7D87BBAD-C549-48DC-B9B5-F4FD3025D9E4}" type="pres">
      <dgm:prSet presAssocID="{3B206977-3357-4C07-B26F-81158AC210B7}" presName="sibTrans" presStyleLbl="sibTrans1D1" presStyleIdx="4" presStyleCnt="6"/>
      <dgm:spPr/>
      <dgm:t>
        <a:bodyPr/>
        <a:lstStyle/>
        <a:p>
          <a:endParaRPr lang="es-ES"/>
        </a:p>
      </dgm:t>
    </dgm:pt>
    <dgm:pt modelId="{6A7E2DD0-8DAE-4BDD-B805-665B1534CA98}" type="pres">
      <dgm:prSet presAssocID="{DE7017B0-C0D4-495E-A88F-A22E1D031A2D}" presName="node" presStyleLbl="node1" presStyleIdx="5" presStyleCnt="6" custScaleX="130472" custScaleY="123694" custRadScaleRad="90985" custRadScaleInc="16678">
        <dgm:presLayoutVars>
          <dgm:bulletEnabled val="1"/>
        </dgm:presLayoutVars>
      </dgm:prSet>
      <dgm:spPr/>
      <dgm:t>
        <a:bodyPr/>
        <a:lstStyle/>
        <a:p>
          <a:endParaRPr lang="es-ES"/>
        </a:p>
      </dgm:t>
    </dgm:pt>
    <dgm:pt modelId="{A39B59EE-76D0-4AE4-868F-1F0D3C6CEFDB}" type="pres">
      <dgm:prSet presAssocID="{DE7017B0-C0D4-495E-A88F-A22E1D031A2D}" presName="spNode" presStyleCnt="0"/>
      <dgm:spPr/>
    </dgm:pt>
    <dgm:pt modelId="{2AD40F36-6DF0-4039-919F-38CCFD70B6BA}" type="pres">
      <dgm:prSet presAssocID="{7FA8C23A-5CE3-420A-8B6F-E50DEC26E383}" presName="sibTrans" presStyleLbl="sibTrans1D1" presStyleIdx="5" presStyleCnt="6"/>
      <dgm:spPr/>
      <dgm:t>
        <a:bodyPr/>
        <a:lstStyle/>
        <a:p>
          <a:endParaRPr lang="es-ES"/>
        </a:p>
      </dgm:t>
    </dgm:pt>
  </dgm:ptLst>
  <dgm:cxnLst>
    <dgm:cxn modelId="{C6B80157-1FBE-4986-A28C-84EA49A2CC79}" type="presOf" srcId="{3E77D921-2A07-404D-9D4C-F6F826658098}" destId="{47F24EA4-3E45-41C5-A895-89A899E46BD5}" srcOrd="0" destOrd="0" presId="urn:microsoft.com/office/officeart/2005/8/layout/cycle5"/>
    <dgm:cxn modelId="{88B15DF9-1537-415B-840D-A7DB5AD0245E}" type="presOf" srcId="{40C2F309-5D0E-408B-8E55-C6A85A9F7340}" destId="{B09873B4-6A27-4431-8C37-B17DDDF1281D}" srcOrd="0" destOrd="0" presId="urn:microsoft.com/office/officeart/2005/8/layout/cycle5"/>
    <dgm:cxn modelId="{EA0D4188-761A-4034-98A9-8EC4BFD53FAD}" type="presOf" srcId="{C1C8E94D-B4F3-42E6-8894-3254EF7870B9}" destId="{14DE4C02-64C5-443C-A0F2-B8EC4EEEB966}" srcOrd="0" destOrd="0" presId="urn:microsoft.com/office/officeart/2005/8/layout/cycle5"/>
    <dgm:cxn modelId="{07FEAA04-D434-4136-A602-C27BC3191D90}" srcId="{3E77D921-2A07-404D-9D4C-F6F826658098}" destId="{2854DB0B-F183-4E0B-B94F-47DBE479FAFB}" srcOrd="0" destOrd="0" parTransId="{82E3FC1C-9CCF-4A42-9856-F73C2B2FD908}" sibTransId="{1107213C-F3C8-44B5-A54A-7E08B479A536}"/>
    <dgm:cxn modelId="{6967E73E-6A30-4F5E-905C-E38ADED99E83}" type="presOf" srcId="{1107213C-F3C8-44B5-A54A-7E08B479A536}" destId="{B8D2EF5E-3F69-4D25-A2AE-054201FBAA26}" srcOrd="0" destOrd="0" presId="urn:microsoft.com/office/officeart/2005/8/layout/cycle5"/>
    <dgm:cxn modelId="{9E2F8B5F-4EC1-4BE7-B5D5-AC41F6277E77}" type="presOf" srcId="{2218E626-60A1-486B-87FB-5BEFA077F65D}" destId="{EB79E4A1-4B30-473A-B82E-9B4A71DB010F}" srcOrd="0" destOrd="0" presId="urn:microsoft.com/office/officeart/2005/8/layout/cycle5"/>
    <dgm:cxn modelId="{01781471-F22A-49FD-8140-1944278B3F1A}" type="presOf" srcId="{36D934BF-1C76-47D8-BE90-089A3C3DE9CC}" destId="{EB3471C2-6FB8-405B-A3EE-6A6A72A07348}" srcOrd="0" destOrd="0" presId="urn:microsoft.com/office/officeart/2005/8/layout/cycle5"/>
    <dgm:cxn modelId="{48E58717-824E-4A5A-9952-555BDF207407}" srcId="{3E77D921-2A07-404D-9D4C-F6F826658098}" destId="{2218E626-60A1-486B-87FB-5BEFA077F65D}" srcOrd="1" destOrd="0" parTransId="{30D96DF0-BE72-408A-BDC7-3403060941A1}" sibTransId="{40C2F309-5D0E-408B-8E55-C6A85A9F7340}"/>
    <dgm:cxn modelId="{77ABB84B-B05B-4AC3-B3D0-6A245CC2C36E}" type="presOf" srcId="{D870EB34-F385-4A5D-917F-FEE2F5785D43}" destId="{85CFF36B-8F0E-4EF8-8456-C4FAB1F5777A}" srcOrd="0" destOrd="0" presId="urn:microsoft.com/office/officeart/2005/8/layout/cycle5"/>
    <dgm:cxn modelId="{58B8260F-4252-4336-B9F4-A75271EA561B}" srcId="{3E77D921-2A07-404D-9D4C-F6F826658098}" destId="{36D934BF-1C76-47D8-BE90-089A3C3DE9CC}" srcOrd="3" destOrd="0" parTransId="{F66EA867-726A-44EA-8641-62032690D73B}" sibTransId="{D870EB34-F385-4A5D-917F-FEE2F5785D43}"/>
    <dgm:cxn modelId="{BABCC81B-073C-4F2D-B8A5-560CD82F5213}" type="presOf" srcId="{DE7017B0-C0D4-495E-A88F-A22E1D031A2D}" destId="{6A7E2DD0-8DAE-4BDD-B805-665B1534CA98}" srcOrd="0" destOrd="0" presId="urn:microsoft.com/office/officeart/2005/8/layout/cycle5"/>
    <dgm:cxn modelId="{924F3C53-8964-47E2-8BFA-5D3F1D8D07E7}" type="presOf" srcId="{9BA46CBA-3C1C-4BD4-9932-37A4E97484F7}" destId="{7DE84A9B-6289-453D-9D4D-49417033FD06}" srcOrd="0" destOrd="0" presId="urn:microsoft.com/office/officeart/2005/8/layout/cycle5"/>
    <dgm:cxn modelId="{64FE7B58-B6C2-4D0B-BB55-24A99C1C9B3D}" type="presOf" srcId="{2854DB0B-F183-4E0B-B94F-47DBE479FAFB}" destId="{E6D360B9-77A0-4C66-90F2-F1A07039BE1A}" srcOrd="0" destOrd="0" presId="urn:microsoft.com/office/officeart/2005/8/layout/cycle5"/>
    <dgm:cxn modelId="{05F2B159-7FF9-4DC7-BE63-295E32C01B93}" srcId="{3E77D921-2A07-404D-9D4C-F6F826658098}" destId="{C1C8E94D-B4F3-42E6-8894-3254EF7870B9}" srcOrd="2" destOrd="0" parTransId="{AF559E3D-8CB1-48A3-9CB8-0D68A8109341}" sibTransId="{8E2ED011-E29C-418F-80DE-2FC781E6275D}"/>
    <dgm:cxn modelId="{B317D9A7-731A-4B19-BE5C-D0E1C2DC5AED}" srcId="{3E77D921-2A07-404D-9D4C-F6F826658098}" destId="{9BA46CBA-3C1C-4BD4-9932-37A4E97484F7}" srcOrd="4" destOrd="0" parTransId="{3654FA02-B39D-4C42-8C0F-B2E36270E526}" sibTransId="{3B206977-3357-4C07-B26F-81158AC210B7}"/>
    <dgm:cxn modelId="{159432A4-699D-45E2-B238-5B31DDD18E72}" srcId="{3E77D921-2A07-404D-9D4C-F6F826658098}" destId="{DE7017B0-C0D4-495E-A88F-A22E1D031A2D}" srcOrd="5" destOrd="0" parTransId="{65F463FD-1699-41DE-AC48-6D8E272E0E4B}" sibTransId="{7FA8C23A-5CE3-420A-8B6F-E50DEC26E383}"/>
    <dgm:cxn modelId="{D4022AEF-9FC1-429F-94A4-2F7DE8321004}" type="presOf" srcId="{7FA8C23A-5CE3-420A-8B6F-E50DEC26E383}" destId="{2AD40F36-6DF0-4039-919F-38CCFD70B6BA}" srcOrd="0" destOrd="0" presId="urn:microsoft.com/office/officeart/2005/8/layout/cycle5"/>
    <dgm:cxn modelId="{0ED55B06-2C92-4C29-8CB4-CEC78D0BDB5E}" type="presOf" srcId="{3B206977-3357-4C07-B26F-81158AC210B7}" destId="{7D87BBAD-C549-48DC-B9B5-F4FD3025D9E4}" srcOrd="0" destOrd="0" presId="urn:microsoft.com/office/officeart/2005/8/layout/cycle5"/>
    <dgm:cxn modelId="{4D11C5BD-FC67-4E42-ACD6-3B99406C3407}" type="presOf" srcId="{8E2ED011-E29C-418F-80DE-2FC781E6275D}" destId="{FBED322D-13C9-41C8-B2F2-76C168D1720C}" srcOrd="0" destOrd="0" presId="urn:microsoft.com/office/officeart/2005/8/layout/cycle5"/>
    <dgm:cxn modelId="{FF45F96C-2B25-4391-8B55-0EA6FCC2F271}" type="presParOf" srcId="{47F24EA4-3E45-41C5-A895-89A899E46BD5}" destId="{E6D360B9-77A0-4C66-90F2-F1A07039BE1A}" srcOrd="0" destOrd="0" presId="urn:microsoft.com/office/officeart/2005/8/layout/cycle5"/>
    <dgm:cxn modelId="{F8A7D45F-C0DA-4BDF-90B5-6B2D9B132DD0}" type="presParOf" srcId="{47F24EA4-3E45-41C5-A895-89A899E46BD5}" destId="{76F644D4-5996-44CB-AFB2-63E6CB7D6C68}" srcOrd="1" destOrd="0" presId="urn:microsoft.com/office/officeart/2005/8/layout/cycle5"/>
    <dgm:cxn modelId="{25DD01DF-5091-4B24-A666-6FEE0604FBD5}" type="presParOf" srcId="{47F24EA4-3E45-41C5-A895-89A899E46BD5}" destId="{B8D2EF5E-3F69-4D25-A2AE-054201FBAA26}" srcOrd="2" destOrd="0" presId="urn:microsoft.com/office/officeart/2005/8/layout/cycle5"/>
    <dgm:cxn modelId="{1BEE6031-8E71-4FAD-BC12-9B3B466576AE}" type="presParOf" srcId="{47F24EA4-3E45-41C5-A895-89A899E46BD5}" destId="{EB79E4A1-4B30-473A-B82E-9B4A71DB010F}" srcOrd="3" destOrd="0" presId="urn:microsoft.com/office/officeart/2005/8/layout/cycle5"/>
    <dgm:cxn modelId="{B471D53E-46D3-4B80-9CDC-D23E3B0D506D}" type="presParOf" srcId="{47F24EA4-3E45-41C5-A895-89A899E46BD5}" destId="{3BF53651-949D-4AE0-BFC7-7AD6CB3CB0E7}" srcOrd="4" destOrd="0" presId="urn:microsoft.com/office/officeart/2005/8/layout/cycle5"/>
    <dgm:cxn modelId="{335393F3-5104-418E-9E94-23DBE7FADC27}" type="presParOf" srcId="{47F24EA4-3E45-41C5-A895-89A899E46BD5}" destId="{B09873B4-6A27-4431-8C37-B17DDDF1281D}" srcOrd="5" destOrd="0" presId="urn:microsoft.com/office/officeart/2005/8/layout/cycle5"/>
    <dgm:cxn modelId="{E9D99BAF-42E7-4B13-913F-4EF5FCA2A23E}" type="presParOf" srcId="{47F24EA4-3E45-41C5-A895-89A899E46BD5}" destId="{14DE4C02-64C5-443C-A0F2-B8EC4EEEB966}" srcOrd="6" destOrd="0" presId="urn:microsoft.com/office/officeart/2005/8/layout/cycle5"/>
    <dgm:cxn modelId="{A3D1CCB0-EB65-4E0B-9480-FF6FCDD0ADF6}" type="presParOf" srcId="{47F24EA4-3E45-41C5-A895-89A899E46BD5}" destId="{273EE9C5-7352-4C23-8E60-174BB8E4222F}" srcOrd="7" destOrd="0" presId="urn:microsoft.com/office/officeart/2005/8/layout/cycle5"/>
    <dgm:cxn modelId="{4AB7E40B-F704-4269-AA89-A416DD8D05BC}" type="presParOf" srcId="{47F24EA4-3E45-41C5-A895-89A899E46BD5}" destId="{FBED322D-13C9-41C8-B2F2-76C168D1720C}" srcOrd="8" destOrd="0" presId="urn:microsoft.com/office/officeart/2005/8/layout/cycle5"/>
    <dgm:cxn modelId="{A542CEE2-92E6-4A1C-805A-75C22AAC118B}" type="presParOf" srcId="{47F24EA4-3E45-41C5-A895-89A899E46BD5}" destId="{EB3471C2-6FB8-405B-A3EE-6A6A72A07348}" srcOrd="9" destOrd="0" presId="urn:microsoft.com/office/officeart/2005/8/layout/cycle5"/>
    <dgm:cxn modelId="{5EAA2942-6D02-4762-BCFB-5DD29F5A4ABA}" type="presParOf" srcId="{47F24EA4-3E45-41C5-A895-89A899E46BD5}" destId="{FCBA3D74-93F6-48AB-A26B-407CBA352401}" srcOrd="10" destOrd="0" presId="urn:microsoft.com/office/officeart/2005/8/layout/cycle5"/>
    <dgm:cxn modelId="{3D401416-9706-4C60-AA7D-FDA1BC959130}" type="presParOf" srcId="{47F24EA4-3E45-41C5-A895-89A899E46BD5}" destId="{85CFF36B-8F0E-4EF8-8456-C4FAB1F5777A}" srcOrd="11" destOrd="0" presId="urn:microsoft.com/office/officeart/2005/8/layout/cycle5"/>
    <dgm:cxn modelId="{6D5A5F14-8685-44CF-90DF-C9F60F43E806}" type="presParOf" srcId="{47F24EA4-3E45-41C5-A895-89A899E46BD5}" destId="{7DE84A9B-6289-453D-9D4D-49417033FD06}" srcOrd="12" destOrd="0" presId="urn:microsoft.com/office/officeart/2005/8/layout/cycle5"/>
    <dgm:cxn modelId="{F1A4173E-5095-406E-BC9A-5EBC380B33A9}" type="presParOf" srcId="{47F24EA4-3E45-41C5-A895-89A899E46BD5}" destId="{0813A0D1-7334-4D2B-B7E7-0C8BEC20CB10}" srcOrd="13" destOrd="0" presId="urn:microsoft.com/office/officeart/2005/8/layout/cycle5"/>
    <dgm:cxn modelId="{550DDE6C-7966-4FA2-BCCD-83F1E98EA148}" type="presParOf" srcId="{47F24EA4-3E45-41C5-A895-89A899E46BD5}" destId="{7D87BBAD-C549-48DC-B9B5-F4FD3025D9E4}" srcOrd="14" destOrd="0" presId="urn:microsoft.com/office/officeart/2005/8/layout/cycle5"/>
    <dgm:cxn modelId="{36DA52B7-6AE8-4BC6-9239-94B1D042CE26}" type="presParOf" srcId="{47F24EA4-3E45-41C5-A895-89A899E46BD5}" destId="{6A7E2DD0-8DAE-4BDD-B805-665B1534CA98}" srcOrd="15" destOrd="0" presId="urn:microsoft.com/office/officeart/2005/8/layout/cycle5"/>
    <dgm:cxn modelId="{8F3C052A-BDF1-4809-A1FD-522D7F45B8F1}" type="presParOf" srcId="{47F24EA4-3E45-41C5-A895-89A899E46BD5}" destId="{A39B59EE-76D0-4AE4-868F-1F0D3C6CEFDB}" srcOrd="16" destOrd="0" presId="urn:microsoft.com/office/officeart/2005/8/layout/cycle5"/>
    <dgm:cxn modelId="{CF35F21C-D9AF-40FA-A634-39949CC57D70}" type="presParOf" srcId="{47F24EA4-3E45-41C5-A895-89A899E46BD5}" destId="{2AD40F36-6DF0-4039-919F-38CCFD70B6B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7D921-2A07-404D-9D4C-F6F826658098}" type="doc">
      <dgm:prSet loTypeId="urn:microsoft.com/office/officeart/2005/8/layout/cycle5" loCatId="cycle" qsTypeId="urn:microsoft.com/office/officeart/2005/8/quickstyle/3d4" qsCatId="3D" csTypeId="urn:microsoft.com/office/officeart/2005/8/colors/colorful1" csCatId="colorful" phldr="1"/>
      <dgm:spPr/>
      <dgm:t>
        <a:bodyPr/>
        <a:lstStyle/>
        <a:p>
          <a:endParaRPr lang="es-ES"/>
        </a:p>
      </dgm:t>
    </dgm:pt>
    <dgm:pt modelId="{2854DB0B-F183-4E0B-B94F-47DBE479FAFB}">
      <dgm:prSet phldrT="[Texto]"/>
      <dgm:spPr>
        <a:solidFill>
          <a:srgbClr val="01B2AC"/>
        </a:solidFill>
      </dgm:spPr>
      <dgm:t>
        <a:bodyPr/>
        <a:lstStyle/>
        <a:p>
          <a:r>
            <a:rPr lang="es-ES" b="1" dirty="0" smtClean="0">
              <a:effectLst>
                <a:outerShdw blurRad="38100" dist="38100" dir="2700000" algn="tl">
                  <a:srgbClr val="000000">
                    <a:alpha val="43137"/>
                  </a:srgbClr>
                </a:outerShdw>
              </a:effectLst>
            </a:rPr>
            <a:t>Automatiza la atención de las solicitudes de  derechos ARCO</a:t>
          </a:r>
          <a:endParaRPr lang="es-ES" b="1" dirty="0">
            <a:effectLst>
              <a:outerShdw blurRad="38100" dist="38100" dir="2700000" algn="tl">
                <a:srgbClr val="000000">
                  <a:alpha val="43137"/>
                </a:srgbClr>
              </a:outerShdw>
            </a:effectLst>
          </a:endParaRPr>
        </a:p>
      </dgm:t>
    </dgm:pt>
    <dgm:pt modelId="{82E3FC1C-9CCF-4A42-9856-F73C2B2FD908}" type="parTrans" cxnId="{07FEAA04-D434-4136-A602-C27BC3191D90}">
      <dgm:prSet/>
      <dgm:spPr/>
      <dgm:t>
        <a:bodyPr/>
        <a:lstStyle/>
        <a:p>
          <a:endParaRPr lang="es-ES"/>
        </a:p>
      </dgm:t>
    </dgm:pt>
    <dgm:pt modelId="{1107213C-F3C8-44B5-A54A-7E08B479A536}" type="sibTrans" cxnId="{07FEAA04-D434-4136-A602-C27BC3191D90}">
      <dgm:prSet/>
      <dgm:spPr/>
      <dgm:t>
        <a:bodyPr/>
        <a:lstStyle/>
        <a:p>
          <a:endParaRPr lang="es-ES"/>
        </a:p>
      </dgm:t>
    </dgm:pt>
    <dgm:pt modelId="{2218E626-60A1-486B-87FB-5BEFA077F65D}">
      <dgm:prSet phldrT="[Texto]"/>
      <dgm:spPr>
        <a:solidFill>
          <a:schemeClr val="bg1">
            <a:lumMod val="50000"/>
          </a:schemeClr>
        </a:solidFill>
      </dgm:spPr>
      <dgm:t>
        <a:bodyPr/>
        <a:lstStyle/>
        <a:p>
          <a:r>
            <a:rPr lang="es-ES" b="1" dirty="0" smtClean="0">
              <a:effectLst>
                <a:outerShdw blurRad="38100" dist="38100" dir="2700000" algn="tl">
                  <a:srgbClr val="000000">
                    <a:alpha val="43137"/>
                  </a:srgbClr>
                </a:outerShdw>
              </a:effectLst>
            </a:rPr>
            <a:t>Conserva expediente electrónico</a:t>
          </a:r>
          <a:endParaRPr lang="es-ES" b="1" dirty="0">
            <a:effectLst>
              <a:outerShdw blurRad="38100" dist="38100" dir="2700000" algn="tl">
                <a:srgbClr val="000000">
                  <a:alpha val="43137"/>
                </a:srgbClr>
              </a:outerShdw>
            </a:effectLst>
          </a:endParaRPr>
        </a:p>
      </dgm:t>
    </dgm:pt>
    <dgm:pt modelId="{30D96DF0-BE72-408A-BDC7-3403060941A1}" type="parTrans" cxnId="{48E58717-824E-4A5A-9952-555BDF207407}">
      <dgm:prSet/>
      <dgm:spPr/>
      <dgm:t>
        <a:bodyPr/>
        <a:lstStyle/>
        <a:p>
          <a:endParaRPr lang="es-ES"/>
        </a:p>
      </dgm:t>
    </dgm:pt>
    <dgm:pt modelId="{40C2F309-5D0E-408B-8E55-C6A85A9F7340}" type="sibTrans" cxnId="{48E58717-824E-4A5A-9952-555BDF207407}">
      <dgm:prSet/>
      <dgm:spPr/>
      <dgm:t>
        <a:bodyPr/>
        <a:lstStyle/>
        <a:p>
          <a:endParaRPr lang="es-ES"/>
        </a:p>
      </dgm:t>
    </dgm:pt>
    <dgm:pt modelId="{C1C8E94D-B4F3-42E6-8894-3254EF7870B9}">
      <dgm:prSet phldrT="[Texto]"/>
      <dgm:spPr/>
      <dgm:t>
        <a:bodyPr/>
        <a:lstStyle/>
        <a:p>
          <a:r>
            <a:rPr lang="es-ES" b="1" dirty="0" smtClean="0">
              <a:effectLst>
                <a:outerShdw blurRad="38100" dist="38100" dir="2700000" algn="tl">
                  <a:srgbClr val="000000">
                    <a:alpha val="43137"/>
                  </a:srgbClr>
                </a:outerShdw>
              </a:effectLst>
            </a:rPr>
            <a:t>Detalle de la interacción del sujeto obligado</a:t>
          </a:r>
          <a:endParaRPr lang="es-ES" b="1" dirty="0">
            <a:effectLst>
              <a:outerShdw blurRad="38100" dist="38100" dir="2700000" algn="tl">
                <a:srgbClr val="000000">
                  <a:alpha val="43137"/>
                </a:srgbClr>
              </a:outerShdw>
            </a:effectLst>
          </a:endParaRPr>
        </a:p>
      </dgm:t>
    </dgm:pt>
    <dgm:pt modelId="{AF559E3D-8CB1-48A3-9CB8-0D68A8109341}" type="parTrans" cxnId="{05F2B159-7FF9-4DC7-BE63-295E32C01B93}">
      <dgm:prSet/>
      <dgm:spPr/>
      <dgm:t>
        <a:bodyPr/>
        <a:lstStyle/>
        <a:p>
          <a:endParaRPr lang="es-ES"/>
        </a:p>
      </dgm:t>
    </dgm:pt>
    <dgm:pt modelId="{8E2ED011-E29C-418F-80DE-2FC781E6275D}" type="sibTrans" cxnId="{05F2B159-7FF9-4DC7-BE63-295E32C01B93}">
      <dgm:prSet/>
      <dgm:spPr/>
      <dgm:t>
        <a:bodyPr/>
        <a:lstStyle/>
        <a:p>
          <a:endParaRPr lang="es-ES"/>
        </a:p>
      </dgm:t>
    </dgm:pt>
    <dgm:pt modelId="{36D934BF-1C76-47D8-BE90-089A3C3DE9CC}">
      <dgm:prSet phldrT="[Texto]"/>
      <dgm:spPr>
        <a:solidFill>
          <a:srgbClr val="01B2AC"/>
        </a:solidFill>
      </dgm:spPr>
      <dgm:t>
        <a:bodyPr/>
        <a:lstStyle/>
        <a:p>
          <a:r>
            <a:rPr lang="es-ES" b="1" dirty="0" smtClean="0">
              <a:effectLst>
                <a:outerShdw blurRad="38100" dist="38100" dir="2700000" algn="tl">
                  <a:srgbClr val="000000">
                    <a:alpha val="43137"/>
                  </a:srgbClr>
                </a:outerShdw>
              </a:effectLst>
            </a:rPr>
            <a:t>Permite la impugnación de la respuesta</a:t>
          </a:r>
          <a:endParaRPr lang="es-ES" b="1" dirty="0">
            <a:effectLst>
              <a:outerShdw blurRad="38100" dist="38100" dir="2700000" algn="tl">
                <a:srgbClr val="000000">
                  <a:alpha val="43137"/>
                </a:srgbClr>
              </a:outerShdw>
            </a:effectLst>
          </a:endParaRPr>
        </a:p>
      </dgm:t>
    </dgm:pt>
    <dgm:pt modelId="{F66EA867-726A-44EA-8641-62032690D73B}" type="parTrans" cxnId="{58B8260F-4252-4336-B9F4-A75271EA561B}">
      <dgm:prSet/>
      <dgm:spPr/>
      <dgm:t>
        <a:bodyPr/>
        <a:lstStyle/>
        <a:p>
          <a:endParaRPr lang="es-ES"/>
        </a:p>
      </dgm:t>
    </dgm:pt>
    <dgm:pt modelId="{D870EB34-F385-4A5D-917F-FEE2F5785D43}" type="sibTrans" cxnId="{58B8260F-4252-4336-B9F4-A75271EA561B}">
      <dgm:prSet/>
      <dgm:spPr/>
      <dgm:t>
        <a:bodyPr/>
        <a:lstStyle/>
        <a:p>
          <a:endParaRPr lang="es-ES"/>
        </a:p>
      </dgm:t>
    </dgm:pt>
    <dgm:pt modelId="{9BA46CBA-3C1C-4BD4-9932-37A4E97484F7}">
      <dgm:prSet phldrT="[Texto]"/>
      <dgm:spPr>
        <a:solidFill>
          <a:schemeClr val="bg1">
            <a:lumMod val="50000"/>
          </a:schemeClr>
        </a:solidFill>
      </dgm:spPr>
      <dgm:t>
        <a:bodyPr/>
        <a:lstStyle/>
        <a:p>
          <a:r>
            <a:rPr lang="es-ES" b="1" dirty="0" smtClean="0">
              <a:effectLst>
                <a:outerShdw blurRad="38100" dist="38100" dir="2700000" algn="tl">
                  <a:srgbClr val="000000">
                    <a:alpha val="43137"/>
                  </a:srgbClr>
                </a:outerShdw>
              </a:effectLst>
            </a:rPr>
            <a:t>Atención del recurso de revisión</a:t>
          </a:r>
          <a:endParaRPr lang="es-ES" b="1" dirty="0">
            <a:effectLst>
              <a:outerShdw blurRad="38100" dist="38100" dir="2700000" algn="tl">
                <a:srgbClr val="000000">
                  <a:alpha val="43137"/>
                </a:srgbClr>
              </a:outerShdw>
            </a:effectLst>
          </a:endParaRPr>
        </a:p>
      </dgm:t>
    </dgm:pt>
    <dgm:pt modelId="{3654FA02-B39D-4C42-8C0F-B2E36270E526}" type="parTrans" cxnId="{B317D9A7-731A-4B19-BE5C-D0E1C2DC5AED}">
      <dgm:prSet/>
      <dgm:spPr/>
      <dgm:t>
        <a:bodyPr/>
        <a:lstStyle/>
        <a:p>
          <a:endParaRPr lang="es-ES"/>
        </a:p>
      </dgm:t>
    </dgm:pt>
    <dgm:pt modelId="{3B206977-3357-4C07-B26F-81158AC210B7}" type="sibTrans" cxnId="{B317D9A7-731A-4B19-BE5C-D0E1C2DC5AED}">
      <dgm:prSet/>
      <dgm:spPr/>
      <dgm:t>
        <a:bodyPr/>
        <a:lstStyle/>
        <a:p>
          <a:endParaRPr lang="es-ES"/>
        </a:p>
      </dgm:t>
    </dgm:pt>
    <dgm:pt modelId="{DE7017B0-C0D4-495E-A88F-A22E1D031A2D}">
      <dgm:prSet phldrT="[Texto]"/>
      <dgm:spPr>
        <a:solidFill>
          <a:srgbClr val="97509E"/>
        </a:solidFill>
      </dgm:spPr>
      <dgm:t>
        <a:bodyPr/>
        <a:lstStyle/>
        <a:p>
          <a:r>
            <a:rPr lang="es-ES" b="1" dirty="0" smtClean="0">
              <a:effectLst>
                <a:outerShdw blurRad="38100" dist="38100" dir="2700000" algn="tl">
                  <a:srgbClr val="000000">
                    <a:alpha val="43137"/>
                  </a:srgbClr>
                </a:outerShdw>
              </a:effectLst>
            </a:rPr>
            <a:t>Simplifica ejercicio de derechos ARCO</a:t>
          </a:r>
          <a:endParaRPr lang="es-ES" b="1" dirty="0">
            <a:effectLst>
              <a:outerShdw blurRad="38100" dist="38100" dir="2700000" algn="tl">
                <a:srgbClr val="000000">
                  <a:alpha val="43137"/>
                </a:srgbClr>
              </a:outerShdw>
            </a:effectLst>
          </a:endParaRPr>
        </a:p>
      </dgm:t>
    </dgm:pt>
    <dgm:pt modelId="{65F463FD-1699-41DE-AC48-6D8E272E0E4B}" type="parTrans" cxnId="{159432A4-699D-45E2-B238-5B31DDD18E72}">
      <dgm:prSet/>
      <dgm:spPr/>
      <dgm:t>
        <a:bodyPr/>
        <a:lstStyle/>
        <a:p>
          <a:endParaRPr lang="es-ES"/>
        </a:p>
      </dgm:t>
    </dgm:pt>
    <dgm:pt modelId="{7FA8C23A-5CE3-420A-8B6F-E50DEC26E383}" type="sibTrans" cxnId="{159432A4-699D-45E2-B238-5B31DDD18E72}">
      <dgm:prSet/>
      <dgm:spPr/>
      <dgm:t>
        <a:bodyPr/>
        <a:lstStyle/>
        <a:p>
          <a:endParaRPr lang="es-ES"/>
        </a:p>
      </dgm:t>
    </dgm:pt>
    <dgm:pt modelId="{47F24EA4-3E45-41C5-A895-89A899E46BD5}" type="pres">
      <dgm:prSet presAssocID="{3E77D921-2A07-404D-9D4C-F6F826658098}" presName="cycle" presStyleCnt="0">
        <dgm:presLayoutVars>
          <dgm:dir/>
          <dgm:resizeHandles val="exact"/>
        </dgm:presLayoutVars>
      </dgm:prSet>
      <dgm:spPr/>
      <dgm:t>
        <a:bodyPr/>
        <a:lstStyle/>
        <a:p>
          <a:endParaRPr lang="es-ES"/>
        </a:p>
      </dgm:t>
    </dgm:pt>
    <dgm:pt modelId="{E6D360B9-77A0-4C66-90F2-F1A07039BE1A}" type="pres">
      <dgm:prSet presAssocID="{2854DB0B-F183-4E0B-B94F-47DBE479FAFB}" presName="node" presStyleLbl="node1" presStyleIdx="0" presStyleCnt="6" custScaleX="130472" custScaleY="123694" custRadScaleRad="100558" custRadScaleInc="30220">
        <dgm:presLayoutVars>
          <dgm:bulletEnabled val="1"/>
        </dgm:presLayoutVars>
      </dgm:prSet>
      <dgm:spPr/>
      <dgm:t>
        <a:bodyPr/>
        <a:lstStyle/>
        <a:p>
          <a:endParaRPr lang="es-ES"/>
        </a:p>
      </dgm:t>
    </dgm:pt>
    <dgm:pt modelId="{76F644D4-5996-44CB-AFB2-63E6CB7D6C68}" type="pres">
      <dgm:prSet presAssocID="{2854DB0B-F183-4E0B-B94F-47DBE479FAFB}" presName="spNode" presStyleCnt="0"/>
      <dgm:spPr/>
    </dgm:pt>
    <dgm:pt modelId="{B8D2EF5E-3F69-4D25-A2AE-054201FBAA26}" type="pres">
      <dgm:prSet presAssocID="{1107213C-F3C8-44B5-A54A-7E08B479A536}" presName="sibTrans" presStyleLbl="sibTrans1D1" presStyleIdx="0" presStyleCnt="6"/>
      <dgm:spPr/>
      <dgm:t>
        <a:bodyPr/>
        <a:lstStyle/>
        <a:p>
          <a:endParaRPr lang="es-ES"/>
        </a:p>
      </dgm:t>
    </dgm:pt>
    <dgm:pt modelId="{EB79E4A1-4B30-473A-B82E-9B4A71DB010F}" type="pres">
      <dgm:prSet presAssocID="{2218E626-60A1-486B-87FB-5BEFA077F65D}" presName="node" presStyleLbl="node1" presStyleIdx="1" presStyleCnt="6" custScaleX="130472" custScaleY="123694" custRadScaleRad="109297" custRadScaleInc="13880">
        <dgm:presLayoutVars>
          <dgm:bulletEnabled val="1"/>
        </dgm:presLayoutVars>
      </dgm:prSet>
      <dgm:spPr/>
      <dgm:t>
        <a:bodyPr/>
        <a:lstStyle/>
        <a:p>
          <a:endParaRPr lang="es-ES"/>
        </a:p>
      </dgm:t>
    </dgm:pt>
    <dgm:pt modelId="{3BF53651-949D-4AE0-BFC7-7AD6CB3CB0E7}" type="pres">
      <dgm:prSet presAssocID="{2218E626-60A1-486B-87FB-5BEFA077F65D}" presName="spNode" presStyleCnt="0"/>
      <dgm:spPr/>
    </dgm:pt>
    <dgm:pt modelId="{B09873B4-6A27-4431-8C37-B17DDDF1281D}" type="pres">
      <dgm:prSet presAssocID="{40C2F309-5D0E-408B-8E55-C6A85A9F7340}" presName="sibTrans" presStyleLbl="sibTrans1D1" presStyleIdx="1" presStyleCnt="6"/>
      <dgm:spPr/>
      <dgm:t>
        <a:bodyPr/>
        <a:lstStyle/>
        <a:p>
          <a:endParaRPr lang="es-ES"/>
        </a:p>
      </dgm:t>
    </dgm:pt>
    <dgm:pt modelId="{14DE4C02-64C5-443C-A0F2-B8EC4EEEB966}" type="pres">
      <dgm:prSet presAssocID="{C1C8E94D-B4F3-42E6-8894-3254EF7870B9}" presName="node" presStyleLbl="node1" presStyleIdx="2" presStyleCnt="6" custScaleX="130472" custScaleY="123694" custRadScaleRad="109297" custRadScaleInc="-13880">
        <dgm:presLayoutVars>
          <dgm:bulletEnabled val="1"/>
        </dgm:presLayoutVars>
      </dgm:prSet>
      <dgm:spPr/>
      <dgm:t>
        <a:bodyPr/>
        <a:lstStyle/>
        <a:p>
          <a:endParaRPr lang="es-ES"/>
        </a:p>
      </dgm:t>
    </dgm:pt>
    <dgm:pt modelId="{273EE9C5-7352-4C23-8E60-174BB8E4222F}" type="pres">
      <dgm:prSet presAssocID="{C1C8E94D-B4F3-42E6-8894-3254EF7870B9}" presName="spNode" presStyleCnt="0"/>
      <dgm:spPr/>
    </dgm:pt>
    <dgm:pt modelId="{FBED322D-13C9-41C8-B2F2-76C168D1720C}" type="pres">
      <dgm:prSet presAssocID="{8E2ED011-E29C-418F-80DE-2FC781E6275D}" presName="sibTrans" presStyleLbl="sibTrans1D1" presStyleIdx="2" presStyleCnt="6"/>
      <dgm:spPr/>
      <dgm:t>
        <a:bodyPr/>
        <a:lstStyle/>
        <a:p>
          <a:endParaRPr lang="es-ES"/>
        </a:p>
      </dgm:t>
    </dgm:pt>
    <dgm:pt modelId="{EB3471C2-6FB8-405B-A3EE-6A6A72A07348}" type="pres">
      <dgm:prSet presAssocID="{36D934BF-1C76-47D8-BE90-089A3C3DE9CC}" presName="node" presStyleLbl="node1" presStyleIdx="3" presStyleCnt="6" custScaleX="130472" custScaleY="123694" custRadScaleRad="100558" custRadScaleInc="-30220">
        <dgm:presLayoutVars>
          <dgm:bulletEnabled val="1"/>
        </dgm:presLayoutVars>
      </dgm:prSet>
      <dgm:spPr/>
      <dgm:t>
        <a:bodyPr/>
        <a:lstStyle/>
        <a:p>
          <a:endParaRPr lang="es-ES"/>
        </a:p>
      </dgm:t>
    </dgm:pt>
    <dgm:pt modelId="{FCBA3D74-93F6-48AB-A26B-407CBA352401}" type="pres">
      <dgm:prSet presAssocID="{36D934BF-1C76-47D8-BE90-089A3C3DE9CC}" presName="spNode" presStyleCnt="0"/>
      <dgm:spPr/>
    </dgm:pt>
    <dgm:pt modelId="{85CFF36B-8F0E-4EF8-8456-C4FAB1F5777A}" type="pres">
      <dgm:prSet presAssocID="{D870EB34-F385-4A5D-917F-FEE2F5785D43}" presName="sibTrans" presStyleLbl="sibTrans1D1" presStyleIdx="3" presStyleCnt="6"/>
      <dgm:spPr/>
      <dgm:t>
        <a:bodyPr/>
        <a:lstStyle/>
        <a:p>
          <a:endParaRPr lang="es-ES"/>
        </a:p>
      </dgm:t>
    </dgm:pt>
    <dgm:pt modelId="{7DE84A9B-6289-453D-9D4D-49417033FD06}" type="pres">
      <dgm:prSet presAssocID="{9BA46CBA-3C1C-4BD4-9932-37A4E97484F7}" presName="node" presStyleLbl="node1" presStyleIdx="4" presStyleCnt="6" custScaleX="130472" custScaleY="123694" custRadScaleRad="90985" custRadScaleInc="-16678">
        <dgm:presLayoutVars>
          <dgm:bulletEnabled val="1"/>
        </dgm:presLayoutVars>
      </dgm:prSet>
      <dgm:spPr/>
      <dgm:t>
        <a:bodyPr/>
        <a:lstStyle/>
        <a:p>
          <a:endParaRPr lang="es-ES"/>
        </a:p>
      </dgm:t>
    </dgm:pt>
    <dgm:pt modelId="{0813A0D1-7334-4D2B-B7E7-0C8BEC20CB10}" type="pres">
      <dgm:prSet presAssocID="{9BA46CBA-3C1C-4BD4-9932-37A4E97484F7}" presName="spNode" presStyleCnt="0"/>
      <dgm:spPr/>
    </dgm:pt>
    <dgm:pt modelId="{7D87BBAD-C549-48DC-B9B5-F4FD3025D9E4}" type="pres">
      <dgm:prSet presAssocID="{3B206977-3357-4C07-B26F-81158AC210B7}" presName="sibTrans" presStyleLbl="sibTrans1D1" presStyleIdx="4" presStyleCnt="6"/>
      <dgm:spPr/>
      <dgm:t>
        <a:bodyPr/>
        <a:lstStyle/>
        <a:p>
          <a:endParaRPr lang="es-ES"/>
        </a:p>
      </dgm:t>
    </dgm:pt>
    <dgm:pt modelId="{6A7E2DD0-8DAE-4BDD-B805-665B1534CA98}" type="pres">
      <dgm:prSet presAssocID="{DE7017B0-C0D4-495E-A88F-A22E1D031A2D}" presName="node" presStyleLbl="node1" presStyleIdx="5" presStyleCnt="6" custScaleX="130472" custScaleY="123694" custRadScaleRad="90985" custRadScaleInc="16678">
        <dgm:presLayoutVars>
          <dgm:bulletEnabled val="1"/>
        </dgm:presLayoutVars>
      </dgm:prSet>
      <dgm:spPr/>
      <dgm:t>
        <a:bodyPr/>
        <a:lstStyle/>
        <a:p>
          <a:endParaRPr lang="es-ES"/>
        </a:p>
      </dgm:t>
    </dgm:pt>
    <dgm:pt modelId="{A39B59EE-76D0-4AE4-868F-1F0D3C6CEFDB}" type="pres">
      <dgm:prSet presAssocID="{DE7017B0-C0D4-495E-A88F-A22E1D031A2D}" presName="spNode" presStyleCnt="0"/>
      <dgm:spPr/>
    </dgm:pt>
    <dgm:pt modelId="{2AD40F36-6DF0-4039-919F-38CCFD70B6BA}" type="pres">
      <dgm:prSet presAssocID="{7FA8C23A-5CE3-420A-8B6F-E50DEC26E383}" presName="sibTrans" presStyleLbl="sibTrans1D1" presStyleIdx="5" presStyleCnt="6"/>
      <dgm:spPr/>
      <dgm:t>
        <a:bodyPr/>
        <a:lstStyle/>
        <a:p>
          <a:endParaRPr lang="es-ES"/>
        </a:p>
      </dgm:t>
    </dgm:pt>
  </dgm:ptLst>
  <dgm:cxnLst>
    <dgm:cxn modelId="{F2307FC5-229B-419F-AF24-0E6E97AE9AD2}" type="presOf" srcId="{2854DB0B-F183-4E0B-B94F-47DBE479FAFB}" destId="{E6D360B9-77A0-4C66-90F2-F1A07039BE1A}" srcOrd="0" destOrd="0" presId="urn:microsoft.com/office/officeart/2005/8/layout/cycle5"/>
    <dgm:cxn modelId="{4ED21458-C4FA-48DD-8B89-C9BAD4F48721}" type="presOf" srcId="{40C2F309-5D0E-408B-8E55-C6A85A9F7340}" destId="{B09873B4-6A27-4431-8C37-B17DDDF1281D}" srcOrd="0" destOrd="0" presId="urn:microsoft.com/office/officeart/2005/8/layout/cycle5"/>
    <dgm:cxn modelId="{48E58717-824E-4A5A-9952-555BDF207407}" srcId="{3E77D921-2A07-404D-9D4C-F6F826658098}" destId="{2218E626-60A1-486B-87FB-5BEFA077F65D}" srcOrd="1" destOrd="0" parTransId="{30D96DF0-BE72-408A-BDC7-3403060941A1}" sibTransId="{40C2F309-5D0E-408B-8E55-C6A85A9F7340}"/>
    <dgm:cxn modelId="{D8599B8F-DA06-4CF3-B517-BDFDDF39D67E}" type="presOf" srcId="{2218E626-60A1-486B-87FB-5BEFA077F65D}" destId="{EB79E4A1-4B30-473A-B82E-9B4A71DB010F}" srcOrd="0" destOrd="0" presId="urn:microsoft.com/office/officeart/2005/8/layout/cycle5"/>
    <dgm:cxn modelId="{4B859520-4E90-4D8B-B27A-AFCC57CC66F0}" type="presOf" srcId="{7FA8C23A-5CE3-420A-8B6F-E50DEC26E383}" destId="{2AD40F36-6DF0-4039-919F-38CCFD70B6BA}" srcOrd="0" destOrd="0" presId="urn:microsoft.com/office/officeart/2005/8/layout/cycle5"/>
    <dgm:cxn modelId="{58B8260F-4252-4336-B9F4-A75271EA561B}" srcId="{3E77D921-2A07-404D-9D4C-F6F826658098}" destId="{36D934BF-1C76-47D8-BE90-089A3C3DE9CC}" srcOrd="3" destOrd="0" parTransId="{F66EA867-726A-44EA-8641-62032690D73B}" sibTransId="{D870EB34-F385-4A5D-917F-FEE2F5785D43}"/>
    <dgm:cxn modelId="{159432A4-699D-45E2-B238-5B31DDD18E72}" srcId="{3E77D921-2A07-404D-9D4C-F6F826658098}" destId="{DE7017B0-C0D4-495E-A88F-A22E1D031A2D}" srcOrd="5" destOrd="0" parTransId="{65F463FD-1699-41DE-AC48-6D8E272E0E4B}" sibTransId="{7FA8C23A-5CE3-420A-8B6F-E50DEC26E383}"/>
    <dgm:cxn modelId="{E5F9FDEF-43AD-4D52-A199-257CA846A444}" type="presOf" srcId="{DE7017B0-C0D4-495E-A88F-A22E1D031A2D}" destId="{6A7E2DD0-8DAE-4BDD-B805-665B1534CA98}" srcOrd="0" destOrd="0" presId="urn:microsoft.com/office/officeart/2005/8/layout/cycle5"/>
    <dgm:cxn modelId="{67F009F2-2719-442C-AF41-E05EEC7F9B40}" type="presOf" srcId="{D870EB34-F385-4A5D-917F-FEE2F5785D43}" destId="{85CFF36B-8F0E-4EF8-8456-C4FAB1F5777A}" srcOrd="0" destOrd="0" presId="urn:microsoft.com/office/officeart/2005/8/layout/cycle5"/>
    <dgm:cxn modelId="{D1585834-A484-47D9-A655-C47BD909C786}" type="presOf" srcId="{1107213C-F3C8-44B5-A54A-7E08B479A536}" destId="{B8D2EF5E-3F69-4D25-A2AE-054201FBAA26}" srcOrd="0" destOrd="0" presId="urn:microsoft.com/office/officeart/2005/8/layout/cycle5"/>
    <dgm:cxn modelId="{05F2B159-7FF9-4DC7-BE63-295E32C01B93}" srcId="{3E77D921-2A07-404D-9D4C-F6F826658098}" destId="{C1C8E94D-B4F3-42E6-8894-3254EF7870B9}" srcOrd="2" destOrd="0" parTransId="{AF559E3D-8CB1-48A3-9CB8-0D68A8109341}" sibTransId="{8E2ED011-E29C-418F-80DE-2FC781E6275D}"/>
    <dgm:cxn modelId="{C05D94EB-E99D-4AA0-A716-D048E4411589}" type="presOf" srcId="{3B206977-3357-4C07-B26F-81158AC210B7}" destId="{7D87BBAD-C549-48DC-B9B5-F4FD3025D9E4}" srcOrd="0" destOrd="0" presId="urn:microsoft.com/office/officeart/2005/8/layout/cycle5"/>
    <dgm:cxn modelId="{07FEAA04-D434-4136-A602-C27BC3191D90}" srcId="{3E77D921-2A07-404D-9D4C-F6F826658098}" destId="{2854DB0B-F183-4E0B-B94F-47DBE479FAFB}" srcOrd="0" destOrd="0" parTransId="{82E3FC1C-9CCF-4A42-9856-F73C2B2FD908}" sibTransId="{1107213C-F3C8-44B5-A54A-7E08B479A536}"/>
    <dgm:cxn modelId="{5D56C5AC-202C-4BBE-9C84-F9DB14BF1BD6}" type="presOf" srcId="{C1C8E94D-B4F3-42E6-8894-3254EF7870B9}" destId="{14DE4C02-64C5-443C-A0F2-B8EC4EEEB966}" srcOrd="0" destOrd="0" presId="urn:microsoft.com/office/officeart/2005/8/layout/cycle5"/>
    <dgm:cxn modelId="{241CC9D6-4F69-44FA-AFB2-AE3F3CBBA884}" type="presOf" srcId="{36D934BF-1C76-47D8-BE90-089A3C3DE9CC}" destId="{EB3471C2-6FB8-405B-A3EE-6A6A72A07348}" srcOrd="0" destOrd="0" presId="urn:microsoft.com/office/officeart/2005/8/layout/cycle5"/>
    <dgm:cxn modelId="{5173A4C3-8522-4D2D-BBE6-F5A00895F738}" type="presOf" srcId="{9BA46CBA-3C1C-4BD4-9932-37A4E97484F7}" destId="{7DE84A9B-6289-453D-9D4D-49417033FD06}" srcOrd="0" destOrd="0" presId="urn:microsoft.com/office/officeart/2005/8/layout/cycle5"/>
    <dgm:cxn modelId="{B317D9A7-731A-4B19-BE5C-D0E1C2DC5AED}" srcId="{3E77D921-2A07-404D-9D4C-F6F826658098}" destId="{9BA46CBA-3C1C-4BD4-9932-37A4E97484F7}" srcOrd="4" destOrd="0" parTransId="{3654FA02-B39D-4C42-8C0F-B2E36270E526}" sibTransId="{3B206977-3357-4C07-B26F-81158AC210B7}"/>
    <dgm:cxn modelId="{4AF9204F-2EEC-4F64-9635-C4B359D9FFC5}" type="presOf" srcId="{3E77D921-2A07-404D-9D4C-F6F826658098}" destId="{47F24EA4-3E45-41C5-A895-89A899E46BD5}" srcOrd="0" destOrd="0" presId="urn:microsoft.com/office/officeart/2005/8/layout/cycle5"/>
    <dgm:cxn modelId="{4B059431-0FD0-480A-B997-D643591842FD}" type="presOf" srcId="{8E2ED011-E29C-418F-80DE-2FC781E6275D}" destId="{FBED322D-13C9-41C8-B2F2-76C168D1720C}" srcOrd="0" destOrd="0" presId="urn:microsoft.com/office/officeart/2005/8/layout/cycle5"/>
    <dgm:cxn modelId="{0DB30ED9-2CAD-40E8-9C6F-F0A42A297640}" type="presParOf" srcId="{47F24EA4-3E45-41C5-A895-89A899E46BD5}" destId="{E6D360B9-77A0-4C66-90F2-F1A07039BE1A}" srcOrd="0" destOrd="0" presId="urn:microsoft.com/office/officeart/2005/8/layout/cycle5"/>
    <dgm:cxn modelId="{3601193D-D4C2-4570-9E58-E3606F7A2CA3}" type="presParOf" srcId="{47F24EA4-3E45-41C5-A895-89A899E46BD5}" destId="{76F644D4-5996-44CB-AFB2-63E6CB7D6C68}" srcOrd="1" destOrd="0" presId="urn:microsoft.com/office/officeart/2005/8/layout/cycle5"/>
    <dgm:cxn modelId="{A1400BE0-305C-41BD-ADA7-A154FD0B3404}" type="presParOf" srcId="{47F24EA4-3E45-41C5-A895-89A899E46BD5}" destId="{B8D2EF5E-3F69-4D25-A2AE-054201FBAA26}" srcOrd="2" destOrd="0" presId="urn:microsoft.com/office/officeart/2005/8/layout/cycle5"/>
    <dgm:cxn modelId="{A1721B98-D007-4AEC-AB26-1D29FE241FCE}" type="presParOf" srcId="{47F24EA4-3E45-41C5-A895-89A899E46BD5}" destId="{EB79E4A1-4B30-473A-B82E-9B4A71DB010F}" srcOrd="3" destOrd="0" presId="urn:microsoft.com/office/officeart/2005/8/layout/cycle5"/>
    <dgm:cxn modelId="{3E32EC8B-0DD6-41C0-833F-18D0C8881826}" type="presParOf" srcId="{47F24EA4-3E45-41C5-A895-89A899E46BD5}" destId="{3BF53651-949D-4AE0-BFC7-7AD6CB3CB0E7}" srcOrd="4" destOrd="0" presId="urn:microsoft.com/office/officeart/2005/8/layout/cycle5"/>
    <dgm:cxn modelId="{788D20A7-7B46-45AC-B5D9-BAFCBEEBE862}" type="presParOf" srcId="{47F24EA4-3E45-41C5-A895-89A899E46BD5}" destId="{B09873B4-6A27-4431-8C37-B17DDDF1281D}" srcOrd="5" destOrd="0" presId="urn:microsoft.com/office/officeart/2005/8/layout/cycle5"/>
    <dgm:cxn modelId="{2A4CA717-5F83-42E5-B9CC-0D5C6EE6C5F9}" type="presParOf" srcId="{47F24EA4-3E45-41C5-A895-89A899E46BD5}" destId="{14DE4C02-64C5-443C-A0F2-B8EC4EEEB966}" srcOrd="6" destOrd="0" presId="urn:microsoft.com/office/officeart/2005/8/layout/cycle5"/>
    <dgm:cxn modelId="{E36C80B0-BC71-4443-9290-6F431DA16D6D}" type="presParOf" srcId="{47F24EA4-3E45-41C5-A895-89A899E46BD5}" destId="{273EE9C5-7352-4C23-8E60-174BB8E4222F}" srcOrd="7" destOrd="0" presId="urn:microsoft.com/office/officeart/2005/8/layout/cycle5"/>
    <dgm:cxn modelId="{B9456BC2-F4A4-4CDB-AC30-37905CB6ED48}" type="presParOf" srcId="{47F24EA4-3E45-41C5-A895-89A899E46BD5}" destId="{FBED322D-13C9-41C8-B2F2-76C168D1720C}" srcOrd="8" destOrd="0" presId="urn:microsoft.com/office/officeart/2005/8/layout/cycle5"/>
    <dgm:cxn modelId="{9B30FC15-7C75-4F3D-9F2D-6528D7EB1FA7}" type="presParOf" srcId="{47F24EA4-3E45-41C5-A895-89A899E46BD5}" destId="{EB3471C2-6FB8-405B-A3EE-6A6A72A07348}" srcOrd="9" destOrd="0" presId="urn:microsoft.com/office/officeart/2005/8/layout/cycle5"/>
    <dgm:cxn modelId="{15A82F33-5510-44FA-A247-22E29614CFD1}" type="presParOf" srcId="{47F24EA4-3E45-41C5-A895-89A899E46BD5}" destId="{FCBA3D74-93F6-48AB-A26B-407CBA352401}" srcOrd="10" destOrd="0" presId="urn:microsoft.com/office/officeart/2005/8/layout/cycle5"/>
    <dgm:cxn modelId="{F6C63FA1-48DB-4E15-9BFF-957DD694F9FD}" type="presParOf" srcId="{47F24EA4-3E45-41C5-A895-89A899E46BD5}" destId="{85CFF36B-8F0E-4EF8-8456-C4FAB1F5777A}" srcOrd="11" destOrd="0" presId="urn:microsoft.com/office/officeart/2005/8/layout/cycle5"/>
    <dgm:cxn modelId="{F01FD8DC-ED3A-4140-95A1-3A2C6BA4C196}" type="presParOf" srcId="{47F24EA4-3E45-41C5-A895-89A899E46BD5}" destId="{7DE84A9B-6289-453D-9D4D-49417033FD06}" srcOrd="12" destOrd="0" presId="urn:microsoft.com/office/officeart/2005/8/layout/cycle5"/>
    <dgm:cxn modelId="{E6DF9290-7D56-4D3C-9B9B-54402C4BB3BA}" type="presParOf" srcId="{47F24EA4-3E45-41C5-A895-89A899E46BD5}" destId="{0813A0D1-7334-4D2B-B7E7-0C8BEC20CB10}" srcOrd="13" destOrd="0" presId="urn:microsoft.com/office/officeart/2005/8/layout/cycle5"/>
    <dgm:cxn modelId="{78E4666C-69B7-4F2B-B3F6-6D4164417172}" type="presParOf" srcId="{47F24EA4-3E45-41C5-A895-89A899E46BD5}" destId="{7D87BBAD-C549-48DC-B9B5-F4FD3025D9E4}" srcOrd="14" destOrd="0" presId="urn:microsoft.com/office/officeart/2005/8/layout/cycle5"/>
    <dgm:cxn modelId="{E7A6A181-8585-48F4-89E2-5AE43C4F0ABE}" type="presParOf" srcId="{47F24EA4-3E45-41C5-A895-89A899E46BD5}" destId="{6A7E2DD0-8DAE-4BDD-B805-665B1534CA98}" srcOrd="15" destOrd="0" presId="urn:microsoft.com/office/officeart/2005/8/layout/cycle5"/>
    <dgm:cxn modelId="{3219DD97-DAE4-4839-AD75-67AA56BB7830}" type="presParOf" srcId="{47F24EA4-3E45-41C5-A895-89A899E46BD5}" destId="{A39B59EE-76D0-4AE4-868F-1F0D3C6CEFDB}" srcOrd="16" destOrd="0" presId="urn:microsoft.com/office/officeart/2005/8/layout/cycle5"/>
    <dgm:cxn modelId="{458654E1-7B7C-4FDA-9F59-2B746FD63823}" type="presParOf" srcId="{47F24EA4-3E45-41C5-A895-89A899E46BD5}" destId="{2AD40F36-6DF0-4039-919F-38CCFD70B6B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360B9-77A0-4C66-90F2-F1A07039BE1A}">
      <dsp:nvSpPr>
        <dsp:cNvPr id="0" name=""/>
        <dsp:cNvSpPr/>
      </dsp:nvSpPr>
      <dsp:spPr>
        <a:xfrm>
          <a:off x="3229962" y="-107954"/>
          <a:ext cx="1838254" cy="1132792"/>
        </a:xfrm>
        <a:prstGeom prst="roundRect">
          <a:avLst/>
        </a:prstGeom>
        <a:solidFill>
          <a:srgbClr val="01B2A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Automatiza la atención de la solicitud</a:t>
          </a:r>
          <a:endParaRPr lang="es-ES" sz="1700" b="1" kern="1200" dirty="0">
            <a:effectLst>
              <a:outerShdw blurRad="38100" dist="38100" dir="2700000" algn="tl">
                <a:srgbClr val="000000">
                  <a:alpha val="43137"/>
                </a:srgbClr>
              </a:outerShdw>
            </a:effectLst>
          </a:endParaRPr>
        </a:p>
      </dsp:txBody>
      <dsp:txXfrm>
        <a:off x="3285260" y="-52656"/>
        <a:ext cx="1727658" cy="1022196"/>
      </dsp:txXfrm>
    </dsp:sp>
    <dsp:sp modelId="{B8D2EF5E-3F69-4D25-A2AE-054201FBAA26}">
      <dsp:nvSpPr>
        <dsp:cNvPr id="0" name=""/>
        <dsp:cNvSpPr/>
      </dsp:nvSpPr>
      <dsp:spPr>
        <a:xfrm>
          <a:off x="2451396" y="725454"/>
          <a:ext cx="4318098" cy="4318098"/>
        </a:xfrm>
        <a:custGeom>
          <a:avLst/>
          <a:gdLst/>
          <a:ahLst/>
          <a:cxnLst/>
          <a:rect l="0" t="0" r="0" b="0"/>
          <a:pathLst>
            <a:path>
              <a:moveTo>
                <a:pt x="2729060" y="76603"/>
              </a:moveTo>
              <a:arcTo wR="2159049" hR="2159049" stAng="17118489" swAng="554855"/>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B79E4A1-4B30-473A-B82E-9B4A71DB010F}">
      <dsp:nvSpPr>
        <dsp:cNvPr id="0" name=""/>
        <dsp:cNvSpPr/>
      </dsp:nvSpPr>
      <dsp:spPr>
        <a:xfrm>
          <a:off x="5099734" y="971546"/>
          <a:ext cx="1838254" cy="1132792"/>
        </a:xfrm>
        <a:prstGeom prst="round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Conserva expediente electrónico</a:t>
          </a:r>
          <a:endParaRPr lang="es-ES" sz="1700" b="1" kern="1200" dirty="0">
            <a:effectLst>
              <a:outerShdw blurRad="38100" dist="38100" dir="2700000" algn="tl">
                <a:srgbClr val="000000">
                  <a:alpha val="43137"/>
                </a:srgbClr>
              </a:outerShdw>
            </a:effectLst>
          </a:endParaRPr>
        </a:p>
      </dsp:txBody>
      <dsp:txXfrm>
        <a:off x="5155032" y="1026844"/>
        <a:ext cx="1727658" cy="1022196"/>
      </dsp:txXfrm>
    </dsp:sp>
    <dsp:sp modelId="{B09873B4-6A27-4431-8C37-B17DDDF1281D}">
      <dsp:nvSpPr>
        <dsp:cNvPr id="0" name=""/>
        <dsp:cNvSpPr/>
      </dsp:nvSpPr>
      <dsp:spPr>
        <a:xfrm>
          <a:off x="1967565" y="458420"/>
          <a:ext cx="4318098" cy="4318098"/>
        </a:xfrm>
        <a:custGeom>
          <a:avLst/>
          <a:gdLst/>
          <a:ahLst/>
          <a:cxnLst/>
          <a:rect l="0" t="0" r="0" b="0"/>
          <a:pathLst>
            <a:path>
              <a:moveTo>
                <a:pt x="4295473" y="1847305"/>
              </a:moveTo>
              <a:arcTo wR="2159049" hR="2159049" stAng="21101885" swAng="996229"/>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4DE4C02-64C5-443C-A0F2-B8EC4EEEB966}">
      <dsp:nvSpPr>
        <dsp:cNvPr id="0" name=""/>
        <dsp:cNvSpPr/>
      </dsp:nvSpPr>
      <dsp:spPr>
        <a:xfrm>
          <a:off x="5099734" y="3130601"/>
          <a:ext cx="1838254" cy="1132792"/>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Detalle de la interacción del sujeto obligado</a:t>
          </a:r>
          <a:endParaRPr lang="es-ES" sz="1700" b="1" kern="1200" dirty="0">
            <a:effectLst>
              <a:outerShdw blurRad="38100" dist="38100" dir="2700000" algn="tl">
                <a:srgbClr val="000000">
                  <a:alpha val="43137"/>
                </a:srgbClr>
              </a:outerShdw>
            </a:effectLst>
          </a:endParaRPr>
        </a:p>
      </dsp:txBody>
      <dsp:txXfrm>
        <a:off x="5155032" y="3185899"/>
        <a:ext cx="1727658" cy="1022196"/>
      </dsp:txXfrm>
    </dsp:sp>
    <dsp:sp modelId="{FBED322D-13C9-41C8-B2F2-76C168D1720C}">
      <dsp:nvSpPr>
        <dsp:cNvPr id="0" name=""/>
        <dsp:cNvSpPr/>
      </dsp:nvSpPr>
      <dsp:spPr>
        <a:xfrm>
          <a:off x="2451396" y="191387"/>
          <a:ext cx="4318098" cy="4318098"/>
        </a:xfrm>
        <a:custGeom>
          <a:avLst/>
          <a:gdLst/>
          <a:ahLst/>
          <a:cxnLst/>
          <a:rect l="0" t="0" r="0" b="0"/>
          <a:pathLst>
            <a:path>
              <a:moveTo>
                <a:pt x="3056303" y="4122828"/>
              </a:moveTo>
              <a:arcTo wR="2159049" hR="2159049" stAng="3926656" swAng="554855"/>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B3471C2-6FB8-405B-A3EE-6A6A72A07348}">
      <dsp:nvSpPr>
        <dsp:cNvPr id="0" name=""/>
        <dsp:cNvSpPr/>
      </dsp:nvSpPr>
      <dsp:spPr>
        <a:xfrm>
          <a:off x="3229962" y="4210102"/>
          <a:ext cx="1838254" cy="1132792"/>
        </a:xfrm>
        <a:prstGeom prst="roundRect">
          <a:avLst/>
        </a:prstGeom>
        <a:solidFill>
          <a:srgbClr val="01B2A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Permite la impugnación de la respuesta</a:t>
          </a:r>
          <a:endParaRPr lang="es-ES" sz="1700" b="1" kern="1200" dirty="0">
            <a:effectLst>
              <a:outerShdw blurRad="38100" dist="38100" dir="2700000" algn="tl">
                <a:srgbClr val="000000">
                  <a:alpha val="43137"/>
                </a:srgbClr>
              </a:outerShdw>
            </a:effectLst>
          </a:endParaRPr>
        </a:p>
      </dsp:txBody>
      <dsp:txXfrm>
        <a:off x="3285260" y="4265400"/>
        <a:ext cx="1727658" cy="1022196"/>
      </dsp:txXfrm>
    </dsp:sp>
    <dsp:sp modelId="{85CFF36B-8F0E-4EF8-8456-C4FAB1F5777A}">
      <dsp:nvSpPr>
        <dsp:cNvPr id="0" name=""/>
        <dsp:cNvSpPr/>
      </dsp:nvSpPr>
      <dsp:spPr>
        <a:xfrm>
          <a:off x="2450962" y="856369"/>
          <a:ext cx="4318098" cy="4318098"/>
        </a:xfrm>
        <a:custGeom>
          <a:avLst/>
          <a:gdLst/>
          <a:ahLst/>
          <a:cxnLst/>
          <a:rect l="0" t="0" r="0" b="0"/>
          <a:pathLst>
            <a:path>
              <a:moveTo>
                <a:pt x="694465" y="3745393"/>
              </a:moveTo>
              <a:arcTo wR="2159049" hR="2159049" stAng="7962875" swAng="539467"/>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DE84A9B-6289-453D-9D4D-49417033FD06}">
      <dsp:nvSpPr>
        <dsp:cNvPr id="0" name=""/>
        <dsp:cNvSpPr/>
      </dsp:nvSpPr>
      <dsp:spPr>
        <a:xfrm>
          <a:off x="1360164" y="3130600"/>
          <a:ext cx="1838254" cy="1132792"/>
        </a:xfrm>
        <a:prstGeom prst="round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Atención del recurso de revisión</a:t>
          </a:r>
          <a:endParaRPr lang="es-ES" sz="1700" b="1" kern="1200" dirty="0">
            <a:effectLst>
              <a:outerShdw blurRad="38100" dist="38100" dir="2700000" algn="tl">
                <a:srgbClr val="000000">
                  <a:alpha val="43137"/>
                </a:srgbClr>
              </a:outerShdw>
            </a:effectLst>
          </a:endParaRPr>
        </a:p>
      </dsp:txBody>
      <dsp:txXfrm>
        <a:off x="1415462" y="3185898"/>
        <a:ext cx="1727658" cy="1022196"/>
      </dsp:txXfrm>
    </dsp:sp>
    <dsp:sp modelId="{7D87BBAD-C549-48DC-B9B5-F4FD3025D9E4}">
      <dsp:nvSpPr>
        <dsp:cNvPr id="0" name=""/>
        <dsp:cNvSpPr/>
      </dsp:nvSpPr>
      <dsp:spPr>
        <a:xfrm>
          <a:off x="1962418" y="458420"/>
          <a:ext cx="4318098" cy="4318098"/>
        </a:xfrm>
        <a:custGeom>
          <a:avLst/>
          <a:gdLst/>
          <a:ahLst/>
          <a:cxnLst/>
          <a:rect l="0" t="0" r="0" b="0"/>
          <a:pathLst>
            <a:path>
              <a:moveTo>
                <a:pt x="22624" y="2470791"/>
              </a:moveTo>
              <a:arcTo wR="2159049" hR="2159049" stAng="10301887" swAng="996226"/>
            </a:path>
          </a:pathLst>
        </a:custGeom>
        <a:noFill/>
        <a:ln w="9525" cap="flat" cmpd="sng" algn="ctr">
          <a:solidFill>
            <a:schemeClr val="accent6">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6A7E2DD0-8DAE-4BDD-B805-665B1534CA98}">
      <dsp:nvSpPr>
        <dsp:cNvPr id="0" name=""/>
        <dsp:cNvSpPr/>
      </dsp:nvSpPr>
      <dsp:spPr>
        <a:xfrm>
          <a:off x="1360164" y="971547"/>
          <a:ext cx="1838254" cy="1132792"/>
        </a:xfrm>
        <a:prstGeom prst="roundRect">
          <a:avLst/>
        </a:prstGeom>
        <a:solidFill>
          <a:srgbClr val="97509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Simplifica ejercicio del DAI</a:t>
          </a:r>
          <a:endParaRPr lang="es-ES" sz="1700" b="1" kern="1200" dirty="0">
            <a:effectLst>
              <a:outerShdw blurRad="38100" dist="38100" dir="2700000" algn="tl">
                <a:srgbClr val="000000">
                  <a:alpha val="43137"/>
                </a:srgbClr>
              </a:outerShdw>
            </a:effectLst>
          </a:endParaRPr>
        </a:p>
      </dsp:txBody>
      <dsp:txXfrm>
        <a:off x="1415462" y="1026845"/>
        <a:ext cx="1727658" cy="1022196"/>
      </dsp:txXfrm>
    </dsp:sp>
    <dsp:sp modelId="{2AD40F36-6DF0-4039-919F-38CCFD70B6BA}">
      <dsp:nvSpPr>
        <dsp:cNvPr id="0" name=""/>
        <dsp:cNvSpPr/>
      </dsp:nvSpPr>
      <dsp:spPr>
        <a:xfrm>
          <a:off x="2450962" y="60472"/>
          <a:ext cx="4318098" cy="4318098"/>
        </a:xfrm>
        <a:custGeom>
          <a:avLst/>
          <a:gdLst/>
          <a:ahLst/>
          <a:cxnLst/>
          <a:rect l="0" t="0" r="0" b="0"/>
          <a:pathLst>
            <a:path>
              <a:moveTo>
                <a:pt x="464545" y="821084"/>
              </a:moveTo>
              <a:arcTo wR="2159049" hR="2159049" stAng="13097659" swAng="539467"/>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360B9-77A0-4C66-90F2-F1A07039BE1A}">
      <dsp:nvSpPr>
        <dsp:cNvPr id="0" name=""/>
        <dsp:cNvSpPr/>
      </dsp:nvSpPr>
      <dsp:spPr>
        <a:xfrm>
          <a:off x="3229962" y="-107954"/>
          <a:ext cx="1838254" cy="1132792"/>
        </a:xfrm>
        <a:prstGeom prst="roundRect">
          <a:avLst/>
        </a:prstGeom>
        <a:solidFill>
          <a:srgbClr val="01B2A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Automatiza la atención de las solicitudes de  derechos ARCO</a:t>
          </a:r>
          <a:endParaRPr lang="es-ES" sz="1400" b="1" kern="1200" dirty="0">
            <a:effectLst>
              <a:outerShdw blurRad="38100" dist="38100" dir="2700000" algn="tl">
                <a:srgbClr val="000000">
                  <a:alpha val="43137"/>
                </a:srgbClr>
              </a:outerShdw>
            </a:effectLst>
          </a:endParaRPr>
        </a:p>
      </dsp:txBody>
      <dsp:txXfrm>
        <a:off x="3285260" y="-52656"/>
        <a:ext cx="1727658" cy="1022196"/>
      </dsp:txXfrm>
    </dsp:sp>
    <dsp:sp modelId="{B8D2EF5E-3F69-4D25-A2AE-054201FBAA26}">
      <dsp:nvSpPr>
        <dsp:cNvPr id="0" name=""/>
        <dsp:cNvSpPr/>
      </dsp:nvSpPr>
      <dsp:spPr>
        <a:xfrm>
          <a:off x="2451396" y="725454"/>
          <a:ext cx="4318098" cy="4318098"/>
        </a:xfrm>
        <a:custGeom>
          <a:avLst/>
          <a:gdLst/>
          <a:ahLst/>
          <a:cxnLst/>
          <a:rect l="0" t="0" r="0" b="0"/>
          <a:pathLst>
            <a:path>
              <a:moveTo>
                <a:pt x="2729060" y="76603"/>
              </a:moveTo>
              <a:arcTo wR="2159049" hR="2159049" stAng="17118489" swAng="554855"/>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B79E4A1-4B30-473A-B82E-9B4A71DB010F}">
      <dsp:nvSpPr>
        <dsp:cNvPr id="0" name=""/>
        <dsp:cNvSpPr/>
      </dsp:nvSpPr>
      <dsp:spPr>
        <a:xfrm>
          <a:off x="5099734" y="971546"/>
          <a:ext cx="1838254" cy="1132792"/>
        </a:xfrm>
        <a:prstGeom prst="round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Conserva expediente electrónico</a:t>
          </a:r>
          <a:endParaRPr lang="es-ES" sz="1400" b="1" kern="1200" dirty="0">
            <a:effectLst>
              <a:outerShdw blurRad="38100" dist="38100" dir="2700000" algn="tl">
                <a:srgbClr val="000000">
                  <a:alpha val="43137"/>
                </a:srgbClr>
              </a:outerShdw>
            </a:effectLst>
          </a:endParaRPr>
        </a:p>
      </dsp:txBody>
      <dsp:txXfrm>
        <a:off x="5155032" y="1026844"/>
        <a:ext cx="1727658" cy="1022196"/>
      </dsp:txXfrm>
    </dsp:sp>
    <dsp:sp modelId="{B09873B4-6A27-4431-8C37-B17DDDF1281D}">
      <dsp:nvSpPr>
        <dsp:cNvPr id="0" name=""/>
        <dsp:cNvSpPr/>
      </dsp:nvSpPr>
      <dsp:spPr>
        <a:xfrm>
          <a:off x="1967565" y="458420"/>
          <a:ext cx="4318098" cy="4318098"/>
        </a:xfrm>
        <a:custGeom>
          <a:avLst/>
          <a:gdLst/>
          <a:ahLst/>
          <a:cxnLst/>
          <a:rect l="0" t="0" r="0" b="0"/>
          <a:pathLst>
            <a:path>
              <a:moveTo>
                <a:pt x="4295473" y="1847305"/>
              </a:moveTo>
              <a:arcTo wR="2159049" hR="2159049" stAng="21101885" swAng="996229"/>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4DE4C02-64C5-443C-A0F2-B8EC4EEEB966}">
      <dsp:nvSpPr>
        <dsp:cNvPr id="0" name=""/>
        <dsp:cNvSpPr/>
      </dsp:nvSpPr>
      <dsp:spPr>
        <a:xfrm>
          <a:off x="5099734" y="3130601"/>
          <a:ext cx="1838254" cy="1132792"/>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Detalle de la interacción del sujeto obligado</a:t>
          </a:r>
          <a:endParaRPr lang="es-ES" sz="1400" b="1" kern="1200" dirty="0">
            <a:effectLst>
              <a:outerShdw blurRad="38100" dist="38100" dir="2700000" algn="tl">
                <a:srgbClr val="000000">
                  <a:alpha val="43137"/>
                </a:srgbClr>
              </a:outerShdw>
            </a:effectLst>
          </a:endParaRPr>
        </a:p>
      </dsp:txBody>
      <dsp:txXfrm>
        <a:off x="5155032" y="3185899"/>
        <a:ext cx="1727658" cy="1022196"/>
      </dsp:txXfrm>
    </dsp:sp>
    <dsp:sp modelId="{FBED322D-13C9-41C8-B2F2-76C168D1720C}">
      <dsp:nvSpPr>
        <dsp:cNvPr id="0" name=""/>
        <dsp:cNvSpPr/>
      </dsp:nvSpPr>
      <dsp:spPr>
        <a:xfrm>
          <a:off x="2451396" y="191387"/>
          <a:ext cx="4318098" cy="4318098"/>
        </a:xfrm>
        <a:custGeom>
          <a:avLst/>
          <a:gdLst/>
          <a:ahLst/>
          <a:cxnLst/>
          <a:rect l="0" t="0" r="0" b="0"/>
          <a:pathLst>
            <a:path>
              <a:moveTo>
                <a:pt x="3056303" y="4122828"/>
              </a:moveTo>
              <a:arcTo wR="2159049" hR="2159049" stAng="3926656" swAng="554855"/>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B3471C2-6FB8-405B-A3EE-6A6A72A07348}">
      <dsp:nvSpPr>
        <dsp:cNvPr id="0" name=""/>
        <dsp:cNvSpPr/>
      </dsp:nvSpPr>
      <dsp:spPr>
        <a:xfrm>
          <a:off x="3229962" y="4210102"/>
          <a:ext cx="1838254" cy="1132792"/>
        </a:xfrm>
        <a:prstGeom prst="roundRect">
          <a:avLst/>
        </a:prstGeom>
        <a:solidFill>
          <a:srgbClr val="01B2A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Permite la impugnación de la respuesta</a:t>
          </a:r>
          <a:endParaRPr lang="es-ES" sz="1400" b="1" kern="1200" dirty="0">
            <a:effectLst>
              <a:outerShdw blurRad="38100" dist="38100" dir="2700000" algn="tl">
                <a:srgbClr val="000000">
                  <a:alpha val="43137"/>
                </a:srgbClr>
              </a:outerShdw>
            </a:effectLst>
          </a:endParaRPr>
        </a:p>
      </dsp:txBody>
      <dsp:txXfrm>
        <a:off x="3285260" y="4265400"/>
        <a:ext cx="1727658" cy="1022196"/>
      </dsp:txXfrm>
    </dsp:sp>
    <dsp:sp modelId="{85CFF36B-8F0E-4EF8-8456-C4FAB1F5777A}">
      <dsp:nvSpPr>
        <dsp:cNvPr id="0" name=""/>
        <dsp:cNvSpPr/>
      </dsp:nvSpPr>
      <dsp:spPr>
        <a:xfrm>
          <a:off x="2450962" y="856369"/>
          <a:ext cx="4318098" cy="4318098"/>
        </a:xfrm>
        <a:custGeom>
          <a:avLst/>
          <a:gdLst/>
          <a:ahLst/>
          <a:cxnLst/>
          <a:rect l="0" t="0" r="0" b="0"/>
          <a:pathLst>
            <a:path>
              <a:moveTo>
                <a:pt x="694465" y="3745393"/>
              </a:moveTo>
              <a:arcTo wR="2159049" hR="2159049" stAng="7962875" swAng="539467"/>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DE84A9B-6289-453D-9D4D-49417033FD06}">
      <dsp:nvSpPr>
        <dsp:cNvPr id="0" name=""/>
        <dsp:cNvSpPr/>
      </dsp:nvSpPr>
      <dsp:spPr>
        <a:xfrm>
          <a:off x="1360164" y="3130600"/>
          <a:ext cx="1838254" cy="1132792"/>
        </a:xfrm>
        <a:prstGeom prst="round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Atención del recurso de revisión</a:t>
          </a:r>
          <a:endParaRPr lang="es-ES" sz="1400" b="1" kern="1200" dirty="0">
            <a:effectLst>
              <a:outerShdw blurRad="38100" dist="38100" dir="2700000" algn="tl">
                <a:srgbClr val="000000">
                  <a:alpha val="43137"/>
                </a:srgbClr>
              </a:outerShdw>
            </a:effectLst>
          </a:endParaRPr>
        </a:p>
      </dsp:txBody>
      <dsp:txXfrm>
        <a:off x="1415462" y="3185898"/>
        <a:ext cx="1727658" cy="1022196"/>
      </dsp:txXfrm>
    </dsp:sp>
    <dsp:sp modelId="{7D87BBAD-C549-48DC-B9B5-F4FD3025D9E4}">
      <dsp:nvSpPr>
        <dsp:cNvPr id="0" name=""/>
        <dsp:cNvSpPr/>
      </dsp:nvSpPr>
      <dsp:spPr>
        <a:xfrm>
          <a:off x="1962418" y="458420"/>
          <a:ext cx="4318098" cy="4318098"/>
        </a:xfrm>
        <a:custGeom>
          <a:avLst/>
          <a:gdLst/>
          <a:ahLst/>
          <a:cxnLst/>
          <a:rect l="0" t="0" r="0" b="0"/>
          <a:pathLst>
            <a:path>
              <a:moveTo>
                <a:pt x="22624" y="2470791"/>
              </a:moveTo>
              <a:arcTo wR="2159049" hR="2159049" stAng="10301887" swAng="996226"/>
            </a:path>
          </a:pathLst>
        </a:custGeom>
        <a:noFill/>
        <a:ln w="9525" cap="flat" cmpd="sng" algn="ctr">
          <a:solidFill>
            <a:schemeClr val="accent6">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6A7E2DD0-8DAE-4BDD-B805-665B1534CA98}">
      <dsp:nvSpPr>
        <dsp:cNvPr id="0" name=""/>
        <dsp:cNvSpPr/>
      </dsp:nvSpPr>
      <dsp:spPr>
        <a:xfrm>
          <a:off x="1360164" y="971547"/>
          <a:ext cx="1838254" cy="1132792"/>
        </a:xfrm>
        <a:prstGeom prst="roundRect">
          <a:avLst/>
        </a:prstGeom>
        <a:solidFill>
          <a:srgbClr val="97509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Simplifica ejercicio de derechos ARCO</a:t>
          </a:r>
          <a:endParaRPr lang="es-ES" sz="1400" b="1" kern="1200" dirty="0">
            <a:effectLst>
              <a:outerShdw blurRad="38100" dist="38100" dir="2700000" algn="tl">
                <a:srgbClr val="000000">
                  <a:alpha val="43137"/>
                </a:srgbClr>
              </a:outerShdw>
            </a:effectLst>
          </a:endParaRPr>
        </a:p>
      </dsp:txBody>
      <dsp:txXfrm>
        <a:off x="1415462" y="1026845"/>
        <a:ext cx="1727658" cy="1022196"/>
      </dsp:txXfrm>
    </dsp:sp>
    <dsp:sp modelId="{2AD40F36-6DF0-4039-919F-38CCFD70B6BA}">
      <dsp:nvSpPr>
        <dsp:cNvPr id="0" name=""/>
        <dsp:cNvSpPr/>
      </dsp:nvSpPr>
      <dsp:spPr>
        <a:xfrm>
          <a:off x="2450962" y="60472"/>
          <a:ext cx="4318098" cy="4318098"/>
        </a:xfrm>
        <a:custGeom>
          <a:avLst/>
          <a:gdLst/>
          <a:ahLst/>
          <a:cxnLst/>
          <a:rect l="0" t="0" r="0" b="0"/>
          <a:pathLst>
            <a:path>
              <a:moveTo>
                <a:pt x="464545" y="821084"/>
              </a:moveTo>
              <a:arcTo wR="2159049" hR="2159049" stAng="13097659" swAng="539467"/>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2945659" cy="49829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5" y="0"/>
            <a:ext cx="2945659" cy="498295"/>
          </a:xfrm>
          <a:prstGeom prst="rect">
            <a:avLst/>
          </a:prstGeom>
        </p:spPr>
        <p:txBody>
          <a:bodyPr vert="horz" lIns="91440" tIns="45720" rIns="91440" bIns="45720" rtlCol="0"/>
          <a:lstStyle>
            <a:lvl1pPr algn="r">
              <a:defRPr sz="1200"/>
            </a:lvl1pPr>
          </a:lstStyle>
          <a:p>
            <a:fld id="{56A442CF-B001-4B33-B811-C92FA7242ACB}" type="datetimeFigureOut">
              <a:rPr lang="es-MX" smtClean="0"/>
              <a:t>23/05/2016</a:t>
            </a:fld>
            <a:endParaRPr lang="es-MX" dirty="0"/>
          </a:p>
        </p:txBody>
      </p:sp>
      <p:sp>
        <p:nvSpPr>
          <p:cNvPr id="4" name="Marcador de imagen de diapositiva 3"/>
          <p:cNvSpPr>
            <a:spLocks noGrp="1" noRot="1" noChangeAspect="1"/>
          </p:cNvSpPr>
          <p:nvPr>
            <p:ph type="sldImg" idx="2"/>
          </p:nvPr>
        </p:nvSpPr>
        <p:spPr>
          <a:xfrm>
            <a:off x="1166813" y="1243013"/>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9486"/>
            <a:ext cx="5438140" cy="3910489"/>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2" y="9433107"/>
            <a:ext cx="2945659" cy="49829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5" y="9433107"/>
            <a:ext cx="2945659" cy="498294"/>
          </a:xfrm>
          <a:prstGeom prst="rect">
            <a:avLst/>
          </a:prstGeom>
        </p:spPr>
        <p:txBody>
          <a:bodyPr vert="horz" lIns="91440" tIns="45720" rIns="91440" bIns="45720" rtlCol="0" anchor="b"/>
          <a:lstStyle>
            <a:lvl1pPr algn="r">
              <a:defRPr sz="1200"/>
            </a:lvl1pPr>
          </a:lstStyle>
          <a:p>
            <a:fld id="{F10E3B15-9D4A-49DA-934E-CF555740EEA0}" type="slidenum">
              <a:rPr lang="es-MX" smtClean="0"/>
              <a:t>‹Nº›</a:t>
            </a:fld>
            <a:endParaRPr lang="es-MX" dirty="0"/>
          </a:p>
        </p:txBody>
      </p:sp>
    </p:spTree>
    <p:extLst>
      <p:ext uri="{BB962C8B-B14F-4D97-AF65-F5344CB8AC3E}">
        <p14:creationId xmlns:p14="http://schemas.microsoft.com/office/powerpoint/2010/main" val="380540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F10E3B15-9D4A-49DA-934E-CF555740EEA0}" type="slidenum">
              <a:rPr lang="es-MX" smtClean="0"/>
              <a:t>1</a:t>
            </a:fld>
            <a:endParaRPr lang="es-MX" dirty="0"/>
          </a:p>
        </p:txBody>
      </p:sp>
    </p:spTree>
    <p:extLst>
      <p:ext uri="{BB962C8B-B14F-4D97-AF65-F5344CB8AC3E}">
        <p14:creationId xmlns:p14="http://schemas.microsoft.com/office/powerpoint/2010/main" val="213589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F10E3B15-9D4A-49DA-934E-CF555740EEA0}" type="slidenum">
              <a:rPr lang="es-MX" smtClean="0"/>
              <a:t>2</a:t>
            </a:fld>
            <a:endParaRPr lang="es-MX" dirty="0"/>
          </a:p>
        </p:txBody>
      </p:sp>
    </p:spTree>
    <p:extLst>
      <p:ext uri="{BB962C8B-B14F-4D97-AF65-F5344CB8AC3E}">
        <p14:creationId xmlns:p14="http://schemas.microsoft.com/office/powerpoint/2010/main" val="178588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D7EBF64-36DF-42F1-9BEF-80364CDA6CCF}" type="datetime1">
              <a:rPr lang="es-ES" smtClean="0"/>
              <a:t>23/05/2016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284816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1821EF87-6DC3-41D9-8B4B-AE1CC8979D38}" type="datetime1">
              <a:rPr lang="es-ES" smtClean="0"/>
              <a:t>23/05/2016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393343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BD00A04-A115-492E-B0E6-887BB7F1D2EC}" type="datetime1">
              <a:rPr lang="es-ES" smtClean="0"/>
              <a:t>23/05/2016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202466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4D24A33-7724-4796-8E3A-78A577F4C647}" type="datetime1">
              <a:rPr lang="es-ES" smtClean="0"/>
              <a:t>23/05/2016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192864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86522B76-5AE1-47E7-BA08-F9FA84CF329F}" type="datetime1">
              <a:rPr lang="es-ES" smtClean="0"/>
              <a:t>23/05/2016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424519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013D3B6-233B-41C9-8DF3-8F8110B235B4}" type="datetime1">
              <a:rPr lang="es-ES" smtClean="0"/>
              <a:t>23/05/2016</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345839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7FAAB6E-9E38-4217-BE27-F5C90971DCF5}" type="datetime1">
              <a:rPr lang="es-ES" smtClean="0"/>
              <a:t>23/05/2016</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277592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F6FFE4D-0DDF-474D-ADD4-4D6801DBAAD5}" type="datetime1">
              <a:rPr lang="es-ES" smtClean="0"/>
              <a:t>23/05/2016</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148227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202DB5F-11A4-4FE0-884E-DCEF52AF1C59}" type="datetime1">
              <a:rPr lang="es-ES" smtClean="0"/>
              <a:t>23/05/2016</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262712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58099C3-096E-4F2B-9E2E-3C7197BE09B4}" type="datetime1">
              <a:rPr lang="es-ES" smtClean="0"/>
              <a:t>23/05/2016</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361890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5C8D2F8-7126-49B2-82A1-37D9A3E2A96E}" type="datetime1">
              <a:rPr lang="es-ES" smtClean="0"/>
              <a:t>23/05/2016</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dirty="0"/>
          </a:p>
        </p:txBody>
      </p:sp>
    </p:spTree>
    <p:extLst>
      <p:ext uri="{BB962C8B-B14F-4D97-AF65-F5344CB8AC3E}">
        <p14:creationId xmlns:p14="http://schemas.microsoft.com/office/powerpoint/2010/main" val="267538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8A85C-1792-4F13-9D6F-F7FBB459AD9C}" type="datetime1">
              <a:rPr lang="es-ES" smtClean="0"/>
              <a:t>23/05/2016</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60302-D3D4-9F40-B218-6A5E49D19F92}" type="slidenum">
              <a:rPr lang="es-ES" smtClean="0"/>
              <a:t>‹Nº›</a:t>
            </a:fld>
            <a:endParaRPr lang="es-ES" dirty="0"/>
          </a:p>
        </p:txBody>
      </p:sp>
    </p:spTree>
    <p:extLst>
      <p:ext uri="{BB962C8B-B14F-4D97-AF65-F5344CB8AC3E}">
        <p14:creationId xmlns:p14="http://schemas.microsoft.com/office/powerpoint/2010/main" val="279185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Tabla%20de%20aplicabilidad%20Infoem.xlsx"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descr="PORTADA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44" y="-98579"/>
            <a:ext cx="9603971" cy="7543800"/>
          </a:xfrm>
          <a:prstGeom prst="rect">
            <a:avLst/>
          </a:prstGeom>
        </p:spPr>
      </p:pic>
      <p:sp>
        <p:nvSpPr>
          <p:cNvPr id="5" name="Subtítulo 2"/>
          <p:cNvSpPr txBox="1">
            <a:spLocks/>
          </p:cNvSpPr>
          <p:nvPr/>
        </p:nvSpPr>
        <p:spPr>
          <a:xfrm>
            <a:off x="3838205" y="6382376"/>
            <a:ext cx="4182800" cy="3408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endParaRPr lang="es-ES" sz="1400" b="1" dirty="0">
              <a:solidFill>
                <a:schemeClr val="tx1"/>
              </a:solidFill>
              <a:latin typeface="Palatino Linotype"/>
              <a:cs typeface="Palatino Linotype"/>
            </a:endParaRPr>
          </a:p>
        </p:txBody>
      </p:sp>
      <p:sp>
        <p:nvSpPr>
          <p:cNvPr id="3" name="Subtítulo 2"/>
          <p:cNvSpPr>
            <a:spLocks noGrp="1"/>
          </p:cNvSpPr>
          <p:nvPr>
            <p:ph type="subTitle" idx="1"/>
          </p:nvPr>
        </p:nvSpPr>
        <p:spPr>
          <a:xfrm>
            <a:off x="552298" y="2044420"/>
            <a:ext cx="7890376" cy="2630450"/>
          </a:xfrm>
        </p:spPr>
        <p:txBody>
          <a:bodyPr anchor="t">
            <a:noAutofit/>
          </a:bodyPr>
          <a:lstStyle/>
          <a:p>
            <a:r>
              <a:rPr lang="es-ES" sz="4400" b="1" dirty="0" smtClean="0">
                <a:solidFill>
                  <a:srgbClr val="7030A0"/>
                </a:solidFill>
                <a:effectLst>
                  <a:outerShdw blurRad="38100" dist="38100" dir="2700000" algn="tl">
                    <a:srgbClr val="000000">
                      <a:alpha val="43137"/>
                    </a:srgbClr>
                  </a:outerShdw>
                </a:effectLst>
                <a:cs typeface="Palatino Linotype"/>
              </a:rPr>
              <a:t>“Plataforma Nacional de Transparencia”</a:t>
            </a:r>
          </a:p>
          <a:p>
            <a:endParaRPr lang="es-MX" sz="2000" b="1" dirty="0" smtClean="0">
              <a:solidFill>
                <a:srgbClr val="7030A0"/>
              </a:solidFill>
              <a:effectLst>
                <a:outerShdw blurRad="38100" dist="38100" dir="2700000" algn="tl">
                  <a:srgbClr val="000000">
                    <a:alpha val="43137"/>
                  </a:srgbClr>
                </a:outerShdw>
              </a:effectLst>
              <a:cs typeface="Palatino Linotype"/>
            </a:endParaRPr>
          </a:p>
          <a:p>
            <a:endParaRPr lang="es-MX" sz="700" b="1" dirty="0">
              <a:solidFill>
                <a:srgbClr val="7030A0"/>
              </a:solidFill>
              <a:effectLst>
                <a:outerShdw blurRad="38100" dist="38100" dir="2700000" algn="tl">
                  <a:srgbClr val="000000">
                    <a:alpha val="43137"/>
                  </a:srgbClr>
                </a:outerShdw>
              </a:effectLst>
              <a:latin typeface="Palatino Linotype"/>
              <a:cs typeface="Palatino Linotype"/>
            </a:endParaRPr>
          </a:p>
          <a:p>
            <a:r>
              <a:rPr lang="es-MX" sz="2000" b="1" dirty="0" smtClean="0">
                <a:solidFill>
                  <a:srgbClr val="7030A0"/>
                </a:solidFill>
                <a:effectLst>
                  <a:outerShdw blurRad="38100" dist="38100" dir="2700000" algn="tl">
                    <a:srgbClr val="000000">
                      <a:alpha val="43137"/>
                    </a:srgbClr>
                  </a:outerShdw>
                </a:effectLst>
                <a:latin typeface="Palatino Linotype"/>
                <a:cs typeface="Palatino Linotype"/>
              </a:rPr>
              <a:t>Mayo 2016</a:t>
            </a:r>
          </a:p>
        </p:txBody>
      </p:sp>
      <p:pic>
        <p:nvPicPr>
          <p:cNvPr id="9" name="Imagen 8" descr="logo infoe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513" y="189129"/>
            <a:ext cx="2341266" cy="1406304"/>
          </a:xfrm>
          <a:prstGeom prst="rect">
            <a:avLst/>
          </a:prstGeom>
        </p:spPr>
      </p:pic>
      <p:sp>
        <p:nvSpPr>
          <p:cNvPr id="10" name="Subtítulo 2"/>
          <p:cNvSpPr txBox="1">
            <a:spLocks/>
          </p:cNvSpPr>
          <p:nvPr/>
        </p:nvSpPr>
        <p:spPr>
          <a:xfrm>
            <a:off x="713677" y="5024178"/>
            <a:ext cx="7797983" cy="74523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800" dirty="0" smtClean="0">
                <a:solidFill>
                  <a:srgbClr val="7030A0"/>
                </a:solidFill>
                <a:latin typeface="Palatino Linotype"/>
                <a:cs typeface="Palatino Linotype"/>
              </a:rPr>
              <a:t>Mtra. Zulema Martínez Sánchez</a:t>
            </a:r>
            <a:endParaRPr lang="es-ES" sz="1800" dirty="0">
              <a:solidFill>
                <a:srgbClr val="7030A0"/>
              </a:solidFill>
              <a:latin typeface="Palatino Linotype"/>
              <a:cs typeface="Palatino Linotype"/>
            </a:endParaRPr>
          </a:p>
          <a:p>
            <a:r>
              <a:rPr lang="es-ES" sz="1800" i="1" dirty="0" smtClean="0">
                <a:solidFill>
                  <a:srgbClr val="7030A0"/>
                </a:solidFill>
                <a:latin typeface="Palatino Linotype"/>
                <a:cs typeface="Palatino Linotype"/>
              </a:rPr>
              <a:t>Comisionada</a:t>
            </a:r>
          </a:p>
        </p:txBody>
      </p:sp>
      <p:pic>
        <p:nvPicPr>
          <p:cNvPr id="8" name="Imagen 7"/>
          <p:cNvPicPr>
            <a:picLocks noChangeAspect="1"/>
          </p:cNvPicPr>
          <p:nvPr/>
        </p:nvPicPr>
        <p:blipFill>
          <a:blip r:embed="rId5"/>
          <a:stretch>
            <a:fillRect/>
          </a:stretch>
        </p:blipFill>
        <p:spPr>
          <a:xfrm>
            <a:off x="3333847" y="240342"/>
            <a:ext cx="2295774" cy="1334996"/>
          </a:xfrm>
          <a:prstGeom prst="rect">
            <a:avLst/>
          </a:prstGeom>
        </p:spPr>
      </p:pic>
      <p:sp>
        <p:nvSpPr>
          <p:cNvPr id="6" name="Marcador de pie de página 5"/>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88530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solidFill>
                  <a:srgbClr val="7030A0"/>
                </a:solidFill>
                <a:effectLst>
                  <a:outerShdw blurRad="38100" dist="38100" dir="2700000" algn="tl">
                    <a:srgbClr val="000000">
                      <a:alpha val="43137"/>
                    </a:srgbClr>
                  </a:outerShdw>
                </a:effectLst>
                <a:latin typeface="Palatino Linotype"/>
                <a:cs typeface="Palatino Linotype"/>
              </a:rPr>
              <a:t>Tabla de Aplicabilidad</a:t>
            </a:r>
            <a:endParaRPr lang="es-ES" sz="32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4" name="Rectángulo 3"/>
          <p:cNvSpPr/>
          <p:nvPr/>
        </p:nvSpPr>
        <p:spPr>
          <a:xfrm>
            <a:off x="160020" y="2617999"/>
            <a:ext cx="8658313" cy="923330"/>
          </a:xfrm>
          <a:prstGeom prst="rect">
            <a:avLst/>
          </a:prstGeom>
        </p:spPr>
        <p:txBody>
          <a:bodyPr wrap="square">
            <a:spAutoFit/>
          </a:bodyPr>
          <a:lstStyle/>
          <a:p>
            <a:pPr algn="just"/>
            <a:r>
              <a:rPr lang="es-MX" dirty="0"/>
              <a:t>Los sujetos obligados remitirán a sus correspondientes organismos garantes las tablas de aplicabilidad respecto de las obligaciones de transparencia comunes, a efecto de que el Pleno de cada organismo garante apruebe las Tablas en comento.</a:t>
            </a:r>
          </a:p>
        </p:txBody>
      </p:sp>
      <p:sp>
        <p:nvSpPr>
          <p:cNvPr id="10" name="CuadroTexto 9"/>
          <p:cNvSpPr txBox="1"/>
          <p:nvPr/>
        </p:nvSpPr>
        <p:spPr>
          <a:xfrm>
            <a:off x="7743371" y="-12919"/>
            <a:ext cx="1400629" cy="954107"/>
          </a:xfrm>
          <a:prstGeom prst="rect">
            <a:avLst/>
          </a:prstGeom>
          <a:noFill/>
        </p:spPr>
        <p:txBody>
          <a:bodyPr wrap="square" rtlCol="0">
            <a:spAutoFit/>
          </a:bodyPr>
          <a:lstStyle/>
          <a:p>
            <a:pPr algn="ctr"/>
            <a:r>
              <a:rPr lang="es-ES" sz="1400" b="1" dirty="0" smtClean="0">
                <a:solidFill>
                  <a:srgbClr val="97509E"/>
                </a:solidFill>
                <a:effectLst>
                  <a:outerShdw blurRad="38100" dist="38100" dir="2700000" algn="tl">
                    <a:srgbClr val="000000">
                      <a:alpha val="43137"/>
                    </a:srgbClr>
                  </a:outerShdw>
                </a:effectLst>
              </a:rPr>
              <a:t>Quinto Transitorio de los Lineamientos</a:t>
            </a:r>
            <a:endParaRPr lang="es-ES" sz="1400" b="1" dirty="0">
              <a:solidFill>
                <a:srgbClr val="97509E"/>
              </a:solidFill>
              <a:effectLst>
                <a:outerShdw blurRad="38100" dist="38100" dir="2700000" algn="tl">
                  <a:srgbClr val="000000">
                    <a:alpha val="43137"/>
                  </a:srgbClr>
                </a:outerShdw>
              </a:effectLst>
            </a:endParaRPr>
          </a:p>
        </p:txBody>
      </p:sp>
      <p:sp>
        <p:nvSpPr>
          <p:cNvPr id="7" name="Marcador de pie de página 1"/>
          <p:cNvSpPr>
            <a:spLocks noGrp="1"/>
          </p:cNvSpPr>
          <p:nvPr>
            <p:ph type="ftr" sz="quarter" idx="11"/>
          </p:nvPr>
        </p:nvSpPr>
        <p:spPr>
          <a:xfrm>
            <a:off x="3124200" y="6356350"/>
            <a:ext cx="2895600" cy="365125"/>
          </a:xfrm>
        </p:spPr>
        <p:txBody>
          <a:bodyPr/>
          <a:lstStyle/>
          <a:p>
            <a:fld id="{F756E159-73BA-4AFE-95BC-2BE1EF7577AC}" type="slidenum">
              <a:rPr lang="es-ES" smtClean="0"/>
              <a:t>10</a:t>
            </a:fld>
            <a:endParaRPr lang="es-ES" dirty="0"/>
          </a:p>
        </p:txBody>
      </p:sp>
      <p:sp>
        <p:nvSpPr>
          <p:cNvPr id="8" name="Rectángulo 7"/>
          <p:cNvSpPr/>
          <p:nvPr/>
        </p:nvSpPr>
        <p:spPr>
          <a:xfrm>
            <a:off x="160020" y="1123745"/>
            <a:ext cx="8658313" cy="1200329"/>
          </a:xfrm>
          <a:prstGeom prst="rect">
            <a:avLst/>
          </a:prstGeom>
        </p:spPr>
        <p:txBody>
          <a:bodyPr wrap="square">
            <a:spAutoFit/>
          </a:bodyPr>
          <a:lstStyle/>
          <a:p>
            <a:pPr algn="just"/>
            <a:r>
              <a:rPr lang="es-MX" dirty="0"/>
              <a:t>Es importante </a:t>
            </a:r>
            <a:r>
              <a:rPr lang="es-MX" dirty="0" smtClean="0"/>
              <a:t>verificar </a:t>
            </a:r>
            <a:r>
              <a:rPr lang="es-MX" dirty="0"/>
              <a:t>sus atribuciones y funciones legales, con la finalidad de visualizar cada una de las obligaciones de transparencia que le son </a:t>
            </a:r>
            <a:r>
              <a:rPr lang="es-MX" dirty="0" smtClean="0"/>
              <a:t>aplicables.</a:t>
            </a:r>
          </a:p>
          <a:p>
            <a:pPr algn="just"/>
            <a:endParaRPr lang="es-MX" dirty="0"/>
          </a:p>
          <a:p>
            <a:pPr algn="just"/>
            <a:r>
              <a:rPr lang="es-MX" dirty="0" smtClean="0"/>
              <a:t>El </a:t>
            </a:r>
            <a:r>
              <a:rPr lang="es-MX" dirty="0" err="1"/>
              <a:t>Infoem</a:t>
            </a:r>
            <a:r>
              <a:rPr lang="es-MX" dirty="0"/>
              <a:t> </a:t>
            </a:r>
            <a:r>
              <a:rPr lang="es-MX" dirty="0" smtClean="0"/>
              <a:t>verificará </a:t>
            </a:r>
            <a:r>
              <a:rPr lang="es-MX" dirty="0"/>
              <a:t>que la información que nos proporcionen sea </a:t>
            </a:r>
            <a:r>
              <a:rPr lang="es-MX" dirty="0" smtClean="0"/>
              <a:t>verídica.</a:t>
            </a:r>
            <a:endParaRPr lang="es-MX" dirty="0"/>
          </a:p>
        </p:txBody>
      </p:sp>
      <p:pic>
        <p:nvPicPr>
          <p:cNvPr id="2" name="Imagen 1">
            <a:hlinkClick r:id="rId3" action="ppaction://hlinkfile"/>
          </p:cNvPr>
          <p:cNvPicPr>
            <a:picLocks noChangeAspect="1"/>
          </p:cNvPicPr>
          <p:nvPr/>
        </p:nvPicPr>
        <p:blipFill rotWithShape="1">
          <a:blip r:embed="rId4"/>
          <a:srcRect l="1625" t="23333" r="40875" b="10445"/>
          <a:stretch/>
        </p:blipFill>
        <p:spPr>
          <a:xfrm>
            <a:off x="2138739" y="3623234"/>
            <a:ext cx="4319211" cy="2798098"/>
          </a:xfrm>
          <a:prstGeom prst="rect">
            <a:avLst/>
          </a:prstGeom>
        </p:spPr>
      </p:pic>
    </p:spTree>
    <p:extLst>
      <p:ext uri="{BB962C8B-B14F-4D97-AF65-F5344CB8AC3E}">
        <p14:creationId xmlns:p14="http://schemas.microsoft.com/office/powerpoint/2010/main" val="10428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solidFill>
                  <a:srgbClr val="7030A0"/>
                </a:solidFill>
                <a:effectLst>
                  <a:outerShdw blurRad="38100" dist="38100" dir="2700000" algn="tl">
                    <a:srgbClr val="000000">
                      <a:alpha val="43137"/>
                    </a:srgbClr>
                  </a:outerShdw>
                </a:effectLst>
                <a:latin typeface="Palatino Linotype"/>
                <a:cs typeface="Palatino Linotype"/>
              </a:rPr>
              <a:t>Formatos</a:t>
            </a:r>
            <a:endParaRPr lang="es-ES" sz="32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4" name="Rectángulo 3"/>
          <p:cNvSpPr/>
          <p:nvPr/>
        </p:nvSpPr>
        <p:spPr>
          <a:xfrm>
            <a:off x="384930" y="1251764"/>
            <a:ext cx="8126730" cy="1323439"/>
          </a:xfrm>
          <a:prstGeom prst="rect">
            <a:avLst/>
          </a:prstGeom>
        </p:spPr>
        <p:txBody>
          <a:bodyPr wrap="square">
            <a:spAutoFit/>
          </a:bodyPr>
          <a:lstStyle/>
          <a:p>
            <a:pPr marL="342900" marR="539750" lvl="0" indent="-342900" algn="just">
              <a:spcAft>
                <a:spcPts val="0"/>
              </a:spcAft>
              <a:buFont typeface="+mj-lt"/>
              <a:buAutoNum type="romanUcPeriod"/>
            </a:pPr>
            <a:r>
              <a:rPr lang="es-MX" sz="2000" b="1" i="1" dirty="0">
                <a:latin typeface="Calibri" panose="020F0502020204030204" pitchFamily="34" charset="0"/>
              </a:rPr>
              <a:t>El marco normativo aplicable al sujeto obligado, en el que deberá incluirse leyes, códigos, reglamentos, decretos de creación, manuales administrativos, reglas de operación, criterios, políticas, entre otros; </a:t>
            </a:r>
            <a:endParaRPr lang="es-MX" sz="2000" b="1" dirty="0">
              <a:effectLst/>
            </a:endParaRPr>
          </a:p>
        </p:txBody>
      </p:sp>
      <p:sp>
        <p:nvSpPr>
          <p:cNvPr id="2" name="Rectángulo 1"/>
          <p:cNvSpPr/>
          <p:nvPr/>
        </p:nvSpPr>
        <p:spPr>
          <a:xfrm>
            <a:off x="457200" y="2997646"/>
            <a:ext cx="8054460" cy="2058256"/>
          </a:xfrm>
          <a:prstGeom prst="rect">
            <a:avLst/>
          </a:prstGeom>
        </p:spPr>
        <p:txBody>
          <a:bodyPr wrap="square">
            <a:spAutoFit/>
          </a:bodyPr>
          <a:lstStyle/>
          <a:p>
            <a:pPr marR="30480" algn="just">
              <a:lnSpc>
                <a:spcPct val="115000"/>
              </a:lnSpc>
              <a:spcAft>
                <a:spcPts val="0"/>
              </a:spcAft>
            </a:pPr>
            <a:r>
              <a:rPr lang="es-MX" sz="1600" dirty="0">
                <a:solidFill>
                  <a:srgbClr val="000000"/>
                </a:solidFill>
                <a:latin typeface="+mj-lt"/>
                <a:ea typeface="Calibri" panose="020F0502020204030204" pitchFamily="34" charset="0"/>
                <a:cs typeface="Calibri" panose="020F0502020204030204" pitchFamily="34" charset="0"/>
              </a:rPr>
              <a:t>Los sujetos obligados deberán publicar un listado con la normatividad que emplean para el ejercicio de sus funciones. Cada norma deberá estar categorizada y contener un hipervínculo al documento correspondiente. </a:t>
            </a:r>
          </a:p>
          <a:p>
            <a:pPr marR="30480" algn="just">
              <a:lnSpc>
                <a:spcPct val="115000"/>
              </a:lnSpc>
              <a:spcAft>
                <a:spcPts val="0"/>
              </a:spcAft>
            </a:pPr>
            <a:r>
              <a:rPr lang="es-MX" sz="1600" dirty="0">
                <a:solidFill>
                  <a:srgbClr val="000000"/>
                </a:solidFill>
                <a:latin typeface="+mj-lt"/>
                <a:ea typeface="Calibri" panose="020F0502020204030204" pitchFamily="34" charset="0"/>
                <a:cs typeface="Calibri" panose="020F0502020204030204" pitchFamily="34" charset="0"/>
              </a:rPr>
              <a:t> </a:t>
            </a:r>
          </a:p>
          <a:p>
            <a:pPr marR="30480" algn="just">
              <a:lnSpc>
                <a:spcPct val="115000"/>
              </a:lnSpc>
              <a:spcAft>
                <a:spcPts val="0"/>
              </a:spcAft>
            </a:pPr>
            <a:r>
              <a:rPr lang="es-MX" sz="1600" dirty="0" smtClean="0">
                <a:solidFill>
                  <a:srgbClr val="000000"/>
                </a:solidFill>
                <a:latin typeface="+mj-lt"/>
                <a:ea typeface="Calibri" panose="020F0502020204030204" pitchFamily="34" charset="0"/>
                <a:cs typeface="Calibri" panose="020F0502020204030204" pitchFamily="34" charset="0"/>
              </a:rPr>
              <a:t>Cuando </a:t>
            </a:r>
            <a:r>
              <a:rPr lang="es-MX" sz="1600" dirty="0">
                <a:solidFill>
                  <a:srgbClr val="000000"/>
                </a:solidFill>
                <a:latin typeface="+mj-lt"/>
                <a:ea typeface="Calibri" panose="020F0502020204030204" pitchFamily="34" charset="0"/>
                <a:cs typeface="Calibri" panose="020F0502020204030204" pitchFamily="34" charset="0"/>
              </a:rPr>
              <a:t>exista alguna reforma, adición, derogación o abrogación de alguna norma aplicable al sujeto obligado, ésta deberá actualizarse en el sitio de Internet y en la Plataforma Nacional en un plazo no mayor a 15 días hábiles a partir de su publicación.</a:t>
            </a:r>
            <a:endParaRPr lang="es-MX" sz="1600" dirty="0">
              <a:solidFill>
                <a:srgbClr val="000000"/>
              </a:solidFill>
              <a:effectLst/>
              <a:latin typeface="+mj-lt"/>
              <a:ea typeface="Calibri" panose="020F0502020204030204" pitchFamily="34" charset="0"/>
              <a:cs typeface="Calibri" panose="020F0502020204030204" pitchFamily="34" charset="0"/>
            </a:endParaRPr>
          </a:p>
        </p:txBody>
      </p:sp>
      <p:sp>
        <p:nvSpPr>
          <p:cNvPr id="3" name="Marcador de pie de página 2"/>
          <p:cNvSpPr>
            <a:spLocks noGrp="1"/>
          </p:cNvSpPr>
          <p:nvPr>
            <p:ph type="ftr" sz="quarter" idx="11"/>
          </p:nvPr>
        </p:nvSpPr>
        <p:spPr/>
        <p:txBody>
          <a:bodyPr/>
          <a:lstStyle/>
          <a:p>
            <a:fld id="{65E6C433-5831-4805-8635-A8242494E490}" type="slidenum">
              <a:rPr lang="es-ES" smtClean="0"/>
              <a:t>11</a:t>
            </a:fld>
            <a:endParaRPr lang="es-ES" dirty="0"/>
          </a:p>
        </p:txBody>
      </p:sp>
    </p:spTree>
    <p:extLst>
      <p:ext uri="{BB962C8B-B14F-4D97-AF65-F5344CB8AC3E}">
        <p14:creationId xmlns:p14="http://schemas.microsoft.com/office/powerpoint/2010/main" val="361731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solidFill>
                  <a:srgbClr val="7030A0"/>
                </a:solidFill>
                <a:effectLst>
                  <a:outerShdw blurRad="38100" dist="38100" dir="2700000" algn="tl">
                    <a:srgbClr val="000000">
                      <a:alpha val="43137"/>
                    </a:srgbClr>
                  </a:outerShdw>
                </a:effectLst>
                <a:latin typeface="Palatino Linotype"/>
                <a:cs typeface="Palatino Linotype"/>
              </a:rPr>
              <a:t>Formatos</a:t>
            </a:r>
            <a:endParaRPr lang="es-ES" sz="32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5" name="Rectángulo 4"/>
          <p:cNvSpPr/>
          <p:nvPr/>
        </p:nvSpPr>
        <p:spPr>
          <a:xfrm>
            <a:off x="80010" y="1070682"/>
            <a:ext cx="8126730" cy="307777"/>
          </a:xfrm>
          <a:prstGeom prst="rect">
            <a:avLst/>
          </a:prstGeom>
        </p:spPr>
        <p:txBody>
          <a:bodyPr wrap="square">
            <a:spAutoFit/>
          </a:bodyPr>
          <a:lstStyle/>
          <a:p>
            <a:r>
              <a:rPr lang="es-MX" sz="1400" b="1" dirty="0"/>
              <a:t>Formato 1. </a:t>
            </a:r>
            <a:r>
              <a:rPr lang="es-MX" sz="1400" b="1" dirty="0" smtClean="0"/>
              <a:t>LGT_Art_70_Fr_I</a:t>
            </a:r>
            <a:endParaRPr lang="es-MX" sz="1400" dirty="0"/>
          </a:p>
        </p:txBody>
      </p:sp>
      <p:sp>
        <p:nvSpPr>
          <p:cNvPr id="2" name="Rectángulo 1"/>
          <p:cNvSpPr/>
          <p:nvPr/>
        </p:nvSpPr>
        <p:spPr>
          <a:xfrm>
            <a:off x="3040335" y="1374466"/>
            <a:ext cx="2409378" cy="369332"/>
          </a:xfrm>
          <a:prstGeom prst="rect">
            <a:avLst/>
          </a:prstGeom>
        </p:spPr>
        <p:txBody>
          <a:bodyPr wrap="none">
            <a:spAutoFit/>
          </a:bodyPr>
          <a:lstStyle/>
          <a:p>
            <a:r>
              <a:rPr lang="es-MX" b="1" dirty="0">
                <a:latin typeface="Calibri" panose="020F0502020204030204" pitchFamily="34" charset="0"/>
                <a:ea typeface="Calibri" panose="020F0502020204030204" pitchFamily="34" charset="0"/>
                <a:cs typeface="Calibri" panose="020F0502020204030204" pitchFamily="34" charset="0"/>
              </a:rPr>
              <a:t>Normatividad </a:t>
            </a:r>
            <a:r>
              <a:rPr lang="es-MX" b="1" dirty="0" smtClean="0">
                <a:latin typeface="Calibri" panose="020F0502020204030204" pitchFamily="34" charset="0"/>
                <a:ea typeface="Calibri" panose="020F0502020204030204" pitchFamily="34" charset="0"/>
                <a:cs typeface="Calibri" panose="020F0502020204030204" pitchFamily="34" charset="0"/>
              </a:rPr>
              <a:t>aplicable</a:t>
            </a:r>
            <a:endParaRPr lang="es-MX" dirty="0"/>
          </a:p>
        </p:txBody>
      </p:sp>
      <p:graphicFrame>
        <p:nvGraphicFramePr>
          <p:cNvPr id="3" name="Tabla 2"/>
          <p:cNvGraphicFramePr>
            <a:graphicFrameLocks noGrp="1"/>
          </p:cNvGraphicFramePr>
          <p:nvPr>
            <p:extLst/>
          </p:nvPr>
        </p:nvGraphicFramePr>
        <p:xfrm>
          <a:off x="144900" y="1750237"/>
          <a:ext cx="8781930" cy="4627704"/>
        </p:xfrm>
        <a:graphic>
          <a:graphicData uri="http://schemas.openxmlformats.org/drawingml/2006/table">
            <a:tbl>
              <a:tblPr bandRow="1">
                <a:tableStyleId>{8799B23B-EC83-4686-B30A-512413B5E67A}</a:tableStyleId>
              </a:tblPr>
              <a:tblGrid>
                <a:gridCol w="3028350"/>
                <a:gridCol w="1719804"/>
                <a:gridCol w="1845549"/>
                <a:gridCol w="1132952"/>
                <a:gridCol w="1055275"/>
              </a:tblGrid>
              <a:tr h="3038089">
                <a:tc>
                  <a:txBody>
                    <a:bodyPr/>
                    <a:lstStyle/>
                    <a:p>
                      <a:pPr marL="93345" algn="ctr">
                        <a:lnSpc>
                          <a:spcPct val="115000"/>
                        </a:lnSpc>
                        <a:spcAft>
                          <a:spcPts val="0"/>
                        </a:spcAft>
                      </a:pPr>
                      <a:r>
                        <a:rPr lang="es-MX" sz="1000" dirty="0">
                          <a:effectLst/>
                        </a:rPr>
                        <a:t>Tipo de normatividad (Incluir catálogo: Constitución Política de los Estados Unidos Mexicanos / Tratados internacionales / Constitución Política de la entidad federativa o Estatuto de gobierno del Distrito Federal / Leyes: generales, federales y locales / Códigos / Reglamentos / Decreto de creación / Manuales administrativos, de integración, organizacionales / Reglas de operación / Criterios / Políticas / Otros documentos normativos: normas, bandos, resoluciones, lineamientos circulares, acuerdos, convenios, contratos, estatutos sindicales, estatutos universitarios, estatutos de personas morales, memorandos de entendimiento, entre otros aplicables al sujeto obligado de conformidad con sus facultades y atribuciones)</a:t>
                      </a:r>
                      <a:endParaRPr lang="es-MX"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Bef>
                          <a:spcPts val="2400"/>
                        </a:spcBef>
                        <a:spcAft>
                          <a:spcPts val="0"/>
                        </a:spcAft>
                      </a:pPr>
                      <a:r>
                        <a:rPr lang="es-MX" sz="1000" dirty="0">
                          <a:effectLst/>
                        </a:rPr>
                        <a:t>Denominación de la norma</a:t>
                      </a:r>
                      <a:endParaRPr lang="es-MX"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Bef>
                          <a:spcPts val="2400"/>
                        </a:spcBef>
                        <a:spcAft>
                          <a:spcPts val="0"/>
                        </a:spcAft>
                      </a:pPr>
                      <a:r>
                        <a:rPr lang="es-MX" sz="1000" dirty="0">
                          <a:effectLst/>
                        </a:rPr>
                        <a:t>Fecha de publicación en DOF u otro medio oficial o institucional. Para el caso de Otros documentos normativos se incluirá la fecha de publicación y/o fecha de firma o aprobación y en el caso de Tratados Internacionales se registrará la fecha de publicación y/o fecha de ratificación</a:t>
                      </a:r>
                      <a:endParaRPr lang="es-MX"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Bef>
                          <a:spcPts val="2400"/>
                        </a:spcBef>
                        <a:spcAft>
                          <a:spcPts val="0"/>
                        </a:spcAft>
                      </a:pPr>
                      <a:r>
                        <a:rPr lang="es-MX" sz="1000" dirty="0">
                          <a:effectLst/>
                        </a:rPr>
                        <a:t>Fecha de última modificación, en su caso</a:t>
                      </a:r>
                      <a:endParaRPr lang="es-MX"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Bef>
                          <a:spcPts val="2400"/>
                        </a:spcBef>
                        <a:spcAft>
                          <a:spcPts val="0"/>
                        </a:spcAft>
                      </a:pPr>
                      <a:r>
                        <a:rPr lang="es-MX" sz="1000" dirty="0">
                          <a:effectLst/>
                        </a:rPr>
                        <a:t>Hipervínculo al documento de la norma</a:t>
                      </a:r>
                      <a:endParaRPr lang="es-MX"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183459">
                <a:tc>
                  <a:txBody>
                    <a:bodyPr/>
                    <a:lstStyle/>
                    <a:p>
                      <a:pPr algn="ctr">
                        <a:lnSpc>
                          <a:spcPct val="115000"/>
                        </a:lnSpc>
                        <a:spcAft>
                          <a:spcPts val="0"/>
                        </a:spcAft>
                      </a:pPr>
                      <a:r>
                        <a:rPr lang="es-MX" sz="800">
                          <a:effectLst/>
                        </a:rPr>
                        <a:t> </a:t>
                      </a:r>
                      <a:endParaRPr lang="es-MX"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800">
                          <a:effectLst/>
                        </a:rPr>
                        <a:t> </a:t>
                      </a:r>
                      <a:endParaRPr lang="es-MX"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800">
                          <a:effectLst/>
                        </a:rPr>
                        <a:t> </a:t>
                      </a:r>
                      <a:endParaRPr lang="es-MX"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800">
                          <a:effectLst/>
                        </a:rPr>
                        <a:t> </a:t>
                      </a:r>
                      <a:endParaRPr lang="es-MX"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800">
                          <a:effectLst/>
                        </a:rPr>
                        <a:t> </a:t>
                      </a:r>
                      <a:endParaRPr lang="es-MX"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1406156">
                <a:tc>
                  <a:txBody>
                    <a:bodyPr/>
                    <a:lstStyle/>
                    <a:p>
                      <a:pPr algn="ctr">
                        <a:lnSpc>
                          <a:spcPct val="115000"/>
                        </a:lnSpc>
                        <a:spcAft>
                          <a:spcPts val="0"/>
                        </a:spcAft>
                      </a:pPr>
                      <a:r>
                        <a:rPr lang="es-MX" sz="1600" b="1" dirty="0">
                          <a:effectLst/>
                        </a:rPr>
                        <a:t> </a:t>
                      </a:r>
                      <a:r>
                        <a:rPr lang="es-MX" sz="1600" b="1" dirty="0" smtClean="0">
                          <a:effectLst/>
                        </a:rPr>
                        <a:t>Ley Local</a:t>
                      </a:r>
                      <a:endParaRPr lang="es-MX"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ES" sz="1200" b="1" dirty="0" smtClean="0">
                          <a:effectLst/>
                        </a:rPr>
                        <a:t>Ley de Transparencia y Acceso a la Información</a:t>
                      </a:r>
                    </a:p>
                    <a:p>
                      <a:pPr algn="ctr">
                        <a:lnSpc>
                          <a:spcPct val="115000"/>
                        </a:lnSpc>
                        <a:spcAft>
                          <a:spcPts val="0"/>
                        </a:spcAft>
                      </a:pPr>
                      <a:r>
                        <a:rPr lang="es-ES" sz="1200" b="1" dirty="0" smtClean="0">
                          <a:effectLst/>
                        </a:rPr>
                        <a:t>Pública del Estado de México y Municipios</a:t>
                      </a:r>
                      <a:r>
                        <a:rPr lang="es-MX" sz="1200" b="1" dirty="0" smtClean="0">
                          <a:effectLst/>
                        </a:rPr>
                        <a:t> </a:t>
                      </a:r>
                      <a:endParaRPr lang="es-MX"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1400" b="1" dirty="0">
                          <a:effectLst/>
                        </a:rPr>
                        <a:t> </a:t>
                      </a:r>
                      <a:r>
                        <a:rPr lang="es-MX" sz="1400" b="1" dirty="0" smtClean="0">
                          <a:effectLst/>
                        </a:rPr>
                        <a:t>04/05/2016</a:t>
                      </a:r>
                      <a:endParaRPr lang="es-MX"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1400" b="1" dirty="0">
                          <a:effectLst/>
                        </a:rPr>
                        <a:t> </a:t>
                      </a:r>
                      <a:r>
                        <a:rPr lang="es-MX" sz="1400" b="1" dirty="0" smtClean="0">
                          <a:effectLst/>
                        </a:rPr>
                        <a:t>04/05/2016</a:t>
                      </a:r>
                      <a:endParaRPr lang="es-MX"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1000" b="1" dirty="0">
                          <a:effectLst/>
                        </a:rPr>
                        <a:t> </a:t>
                      </a:r>
                      <a:r>
                        <a:rPr lang="es-MX" sz="1000" b="1" dirty="0" smtClean="0">
                          <a:effectLst/>
                        </a:rPr>
                        <a:t>http://legislacion.edomex.gob.mx/sites/legislacion.edomex.gob.mx/files/files/pdf/gct/2016/may045.pdf</a:t>
                      </a:r>
                      <a:endParaRPr lang="es-MX"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bl>
          </a:graphicData>
        </a:graphic>
      </p:graphicFrame>
      <p:sp>
        <p:nvSpPr>
          <p:cNvPr id="4" name="Marcador de pie de página 3"/>
          <p:cNvSpPr>
            <a:spLocks noGrp="1"/>
          </p:cNvSpPr>
          <p:nvPr>
            <p:ph type="ftr" sz="quarter" idx="11"/>
          </p:nvPr>
        </p:nvSpPr>
        <p:spPr/>
        <p:txBody>
          <a:bodyPr/>
          <a:lstStyle/>
          <a:p>
            <a:fld id="{4917ACFF-BD66-4378-82DB-E6BC2938B6B0}" type="slidenum">
              <a:rPr lang="es-ES" smtClean="0"/>
              <a:t>12</a:t>
            </a:fld>
            <a:endParaRPr lang="es-ES" dirty="0"/>
          </a:p>
        </p:txBody>
      </p:sp>
    </p:spTree>
    <p:extLst>
      <p:ext uri="{BB962C8B-B14F-4D97-AF65-F5344CB8AC3E}">
        <p14:creationId xmlns:p14="http://schemas.microsoft.com/office/powerpoint/2010/main" val="257114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solidFill>
                  <a:srgbClr val="7030A0"/>
                </a:solidFill>
                <a:effectLst>
                  <a:outerShdw blurRad="38100" dist="38100" dir="2700000" algn="tl">
                    <a:srgbClr val="000000">
                      <a:alpha val="43137"/>
                    </a:srgbClr>
                  </a:outerShdw>
                </a:effectLst>
                <a:latin typeface="Palatino Linotype"/>
                <a:cs typeface="Palatino Linotype"/>
              </a:rPr>
              <a:t>Formatos</a:t>
            </a:r>
            <a:endParaRPr lang="es-ES" sz="32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2" name="Rectángulo 1"/>
          <p:cNvSpPr/>
          <p:nvPr/>
        </p:nvSpPr>
        <p:spPr>
          <a:xfrm>
            <a:off x="355887" y="1147585"/>
            <a:ext cx="3539302" cy="400110"/>
          </a:xfrm>
          <a:prstGeom prst="rect">
            <a:avLst/>
          </a:prstGeom>
        </p:spPr>
        <p:txBody>
          <a:bodyPr wrap="none">
            <a:spAutoFit/>
          </a:bodyPr>
          <a:lstStyle/>
          <a:p>
            <a:pPr lvl="0">
              <a:spcAft>
                <a:spcPts val="0"/>
              </a:spcAft>
            </a:pPr>
            <a:r>
              <a:rPr lang="es-MX" sz="2000" b="1" i="1" dirty="0" smtClean="0">
                <a:latin typeface="Calibri" panose="020F0502020204030204" pitchFamily="34" charset="0"/>
              </a:rPr>
              <a:t>III. Las </a:t>
            </a:r>
            <a:r>
              <a:rPr lang="es-MX" sz="2000" b="1" i="1" dirty="0">
                <a:latin typeface="Calibri" panose="020F0502020204030204" pitchFamily="34" charset="0"/>
              </a:rPr>
              <a:t>facultades de cada Área;</a:t>
            </a:r>
            <a:endParaRPr lang="es-MX" sz="2000" b="1" dirty="0">
              <a:effectLst/>
            </a:endParaRPr>
          </a:p>
        </p:txBody>
      </p:sp>
      <p:sp>
        <p:nvSpPr>
          <p:cNvPr id="4" name="Rectángulo 3"/>
          <p:cNvSpPr/>
          <p:nvPr/>
        </p:nvSpPr>
        <p:spPr>
          <a:xfrm>
            <a:off x="447431" y="2313388"/>
            <a:ext cx="8229600" cy="2803524"/>
          </a:xfrm>
          <a:prstGeom prst="rect">
            <a:avLst/>
          </a:prstGeom>
        </p:spPr>
        <p:txBody>
          <a:bodyPr wrap="square">
            <a:spAutoFit/>
          </a:bodyPr>
          <a:lstStyle/>
          <a:p>
            <a:pPr algn="just">
              <a:lnSpc>
                <a:spcPct val="115000"/>
              </a:lnSpc>
              <a:spcAft>
                <a:spcPts val="0"/>
              </a:spcAft>
            </a:pPr>
            <a:r>
              <a:rPr lang="es-MX" sz="1400" dirty="0">
                <a:solidFill>
                  <a:srgbClr val="000000"/>
                </a:solidFill>
                <a:latin typeface="+mj-lt"/>
                <a:ea typeface="Calibri" panose="020F0502020204030204" pitchFamily="34" charset="0"/>
                <a:cs typeface="Calibri" panose="020F0502020204030204" pitchFamily="34" charset="0"/>
              </a:rPr>
              <a:t>En cumplimiento a esta fracción, los sujetos obligados publicarán las facultades respecto de cada una de las áreas previstas en el reglamento interior, estatuto orgánico o normatividad equivalente respectiva, entendidas éstas como las aptitudes o potestades que les otorga la ley para para llevar a cabo actos administrativos y/o legales válidos, de los cuales surgen obligaciones, derechos y atribuciones. </a:t>
            </a:r>
          </a:p>
          <a:p>
            <a:pPr algn="just">
              <a:lnSpc>
                <a:spcPct val="115000"/>
              </a:lnSpc>
              <a:spcAft>
                <a:spcPts val="0"/>
              </a:spcAft>
            </a:pPr>
            <a:r>
              <a:rPr lang="es-MX" sz="1400" dirty="0">
                <a:solidFill>
                  <a:srgbClr val="000000"/>
                </a:solidFill>
                <a:latin typeface="+mj-lt"/>
                <a:ea typeface="Calibri" panose="020F0502020204030204" pitchFamily="34" charset="0"/>
                <a:cs typeface="Calibri" panose="020F0502020204030204" pitchFamily="34" charset="0"/>
              </a:rPr>
              <a:t> </a:t>
            </a:r>
          </a:p>
          <a:p>
            <a:pPr algn="just">
              <a:lnSpc>
                <a:spcPct val="115000"/>
              </a:lnSpc>
              <a:spcAft>
                <a:spcPts val="0"/>
              </a:spcAft>
            </a:pPr>
            <a:r>
              <a:rPr lang="es-MX" sz="1400" dirty="0">
                <a:solidFill>
                  <a:srgbClr val="000000"/>
                </a:solidFill>
                <a:latin typeface="+mj-lt"/>
                <a:ea typeface="Calibri" panose="020F0502020204030204" pitchFamily="34" charset="0"/>
                <a:cs typeface="Calibri" panose="020F0502020204030204" pitchFamily="34" charset="0"/>
              </a:rPr>
              <a:t>Esta fracción guarda relación directa con la estructura orgánica publicada por los sujetos obligados en cumplimiento de la fracción II, toda vez que deben describirse las facultades de cada una de las áreas que la conforman. También guarda correspondencia con lo publicado en las fracciones IV (metas y objetivos), V (indicadores de interés), VI (indicadores de resultados) y XIII (unidad de transparencia) del artículo 70 de la Ley General.</a:t>
            </a:r>
            <a:endParaRPr lang="es-MX" sz="1400" dirty="0">
              <a:solidFill>
                <a:srgbClr val="000000"/>
              </a:solidFill>
              <a:effectLst/>
              <a:latin typeface="+mj-lt"/>
              <a:ea typeface="Calibri" panose="020F0502020204030204" pitchFamily="34" charset="0"/>
              <a:cs typeface="Calibri" panose="020F0502020204030204" pitchFamily="34" charset="0"/>
            </a:endParaRPr>
          </a:p>
        </p:txBody>
      </p:sp>
      <p:sp>
        <p:nvSpPr>
          <p:cNvPr id="3" name="Marcador de pie de página 2"/>
          <p:cNvSpPr>
            <a:spLocks noGrp="1"/>
          </p:cNvSpPr>
          <p:nvPr>
            <p:ph type="ftr" sz="quarter" idx="11"/>
          </p:nvPr>
        </p:nvSpPr>
        <p:spPr/>
        <p:txBody>
          <a:bodyPr/>
          <a:lstStyle/>
          <a:p>
            <a:fld id="{D4961944-04E0-4667-B38E-9BB9C656EEAD}" type="slidenum">
              <a:rPr lang="es-ES" smtClean="0"/>
              <a:t>13</a:t>
            </a:fld>
            <a:endParaRPr lang="es-ES" dirty="0"/>
          </a:p>
        </p:txBody>
      </p:sp>
    </p:spTree>
    <p:extLst>
      <p:ext uri="{BB962C8B-B14F-4D97-AF65-F5344CB8AC3E}">
        <p14:creationId xmlns:p14="http://schemas.microsoft.com/office/powerpoint/2010/main" val="360738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solidFill>
                  <a:srgbClr val="7030A0"/>
                </a:solidFill>
                <a:effectLst>
                  <a:outerShdw blurRad="38100" dist="38100" dir="2700000" algn="tl">
                    <a:srgbClr val="000000">
                      <a:alpha val="43137"/>
                    </a:srgbClr>
                  </a:outerShdw>
                </a:effectLst>
                <a:latin typeface="Palatino Linotype"/>
                <a:cs typeface="Palatino Linotype"/>
              </a:rPr>
              <a:t>Formatos</a:t>
            </a:r>
            <a:endParaRPr lang="es-ES" sz="32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3" name="Rectángulo 2"/>
          <p:cNvSpPr/>
          <p:nvPr/>
        </p:nvSpPr>
        <p:spPr>
          <a:xfrm>
            <a:off x="0" y="1162565"/>
            <a:ext cx="3773790" cy="410882"/>
          </a:xfrm>
          <a:prstGeom prst="rect">
            <a:avLst/>
          </a:prstGeom>
        </p:spPr>
        <p:txBody>
          <a:bodyPr wrap="none">
            <a:spAutoFit/>
          </a:bodyPr>
          <a:lstStyle/>
          <a:p>
            <a:pPr marL="228600" marR="539750" algn="just">
              <a:lnSpc>
                <a:spcPct val="115000"/>
              </a:lnSpc>
              <a:spcAft>
                <a:spcPts val="0"/>
              </a:spcAft>
            </a:pPr>
            <a:r>
              <a:rPr lang="es-MX" b="1" dirty="0">
                <a:solidFill>
                  <a:srgbClr val="000000"/>
                </a:solidFill>
                <a:latin typeface="Calibri" panose="020F0502020204030204" pitchFamily="34" charset="0"/>
                <a:ea typeface="Calibri" panose="020F0502020204030204" pitchFamily="34" charset="0"/>
                <a:cs typeface="Calibri" panose="020F0502020204030204" pitchFamily="34" charset="0"/>
              </a:rPr>
              <a:t>Formato 3. LGT_Art_70_Fr_III</a:t>
            </a:r>
            <a:endParaRPr lang="es-MX"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ángulo 5"/>
          <p:cNvSpPr/>
          <p:nvPr/>
        </p:nvSpPr>
        <p:spPr>
          <a:xfrm>
            <a:off x="3176339" y="1573447"/>
            <a:ext cx="2539862" cy="369332"/>
          </a:xfrm>
          <a:prstGeom prst="rect">
            <a:avLst/>
          </a:prstGeom>
        </p:spPr>
        <p:txBody>
          <a:bodyPr wrap="none">
            <a:spAutoFit/>
          </a:bodyPr>
          <a:lstStyle/>
          <a:p>
            <a:r>
              <a:rPr lang="es-MX" b="1" dirty="0">
                <a:latin typeface="Calibri" panose="020F0502020204030204" pitchFamily="34" charset="0"/>
                <a:ea typeface="Calibri" panose="020F0502020204030204" pitchFamily="34" charset="0"/>
                <a:cs typeface="Calibri" panose="020F0502020204030204" pitchFamily="34" charset="0"/>
              </a:rPr>
              <a:t>Facultades de cada Área </a:t>
            </a:r>
            <a:endParaRPr lang="es-MX" dirty="0"/>
          </a:p>
        </p:txBody>
      </p:sp>
      <p:graphicFrame>
        <p:nvGraphicFramePr>
          <p:cNvPr id="9" name="Tabla 8"/>
          <p:cNvGraphicFramePr>
            <a:graphicFrameLocks noGrp="1"/>
          </p:cNvGraphicFramePr>
          <p:nvPr>
            <p:extLst/>
          </p:nvPr>
        </p:nvGraphicFramePr>
        <p:xfrm>
          <a:off x="355887" y="2135105"/>
          <a:ext cx="8536653" cy="4172199"/>
        </p:xfrm>
        <a:graphic>
          <a:graphicData uri="http://schemas.openxmlformats.org/drawingml/2006/table">
            <a:tbl>
              <a:tblPr bandRow="1">
                <a:tableStyleId>{8799B23B-EC83-4686-B30A-512413B5E67A}</a:tableStyleId>
              </a:tblPr>
              <a:tblGrid>
                <a:gridCol w="1564353"/>
                <a:gridCol w="2963074"/>
                <a:gridCol w="1540346"/>
                <a:gridCol w="2468880"/>
              </a:tblGrid>
              <a:tr h="937559">
                <a:tc>
                  <a:txBody>
                    <a:bodyPr/>
                    <a:lstStyle/>
                    <a:p>
                      <a:pPr algn="ctr">
                        <a:lnSpc>
                          <a:spcPct val="115000"/>
                        </a:lnSpc>
                        <a:spcAft>
                          <a:spcPts val="0"/>
                        </a:spcAft>
                      </a:pPr>
                      <a:r>
                        <a:rPr lang="es-MX"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Denominación del Área (catálogo)</a:t>
                      </a:r>
                      <a:endParaRPr lang="es-MX"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Denominación de la norma que establece las facultades del Área </a:t>
                      </a:r>
                      <a:endParaRPr lang="es-MX"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Fundamento Legal (artículo y/o fracción)</a:t>
                      </a:r>
                      <a:endParaRPr lang="es-MX"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Fragmento del reglamento interior, estatuto orgánico o normatividad equivalente en el que se observen las facultades del área</a:t>
                      </a:r>
                      <a:endParaRPr lang="es-MX"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158827">
                <a:tc>
                  <a:txBody>
                    <a:bodyPr/>
                    <a:lstStyle/>
                    <a:p>
                      <a:pPr algn="ctr">
                        <a:lnSpc>
                          <a:spcPct val="115000"/>
                        </a:lnSpc>
                        <a:spcAft>
                          <a:spcPts val="0"/>
                        </a:spcAft>
                      </a:pPr>
                      <a:r>
                        <a:rPr lang="es-MX" sz="800">
                          <a:effectLst/>
                        </a:rPr>
                        <a:t> </a:t>
                      </a:r>
                      <a:endParaRPr lang="es-MX"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800">
                          <a:effectLst/>
                        </a:rPr>
                        <a:t> </a:t>
                      </a:r>
                      <a:endParaRPr lang="es-MX"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800">
                          <a:effectLst/>
                        </a:rPr>
                        <a:t> </a:t>
                      </a:r>
                      <a:endParaRPr lang="es-MX"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800">
                          <a:effectLst/>
                        </a:rPr>
                        <a:t> </a:t>
                      </a:r>
                      <a:endParaRPr lang="es-MX"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1317558">
                <a:tc>
                  <a:txBody>
                    <a:bodyPr/>
                    <a:lstStyle/>
                    <a:p>
                      <a:pPr algn="ctr">
                        <a:lnSpc>
                          <a:spcPct val="115000"/>
                        </a:lnSpc>
                        <a:spcAft>
                          <a:spcPts val="0"/>
                        </a:spcAft>
                      </a:pPr>
                      <a:r>
                        <a:rPr lang="es-MX" sz="1600" b="1" dirty="0">
                          <a:effectLst/>
                        </a:rPr>
                        <a:t> </a:t>
                      </a:r>
                      <a:r>
                        <a:rPr lang="es-MX" sz="1600" b="1" dirty="0" smtClean="0">
                          <a:effectLst/>
                        </a:rPr>
                        <a:t>Comisionado</a:t>
                      </a:r>
                      <a:endParaRPr lang="es-MX"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just">
                        <a:lnSpc>
                          <a:spcPct val="115000"/>
                        </a:lnSpc>
                        <a:spcAft>
                          <a:spcPts val="0"/>
                        </a:spcAft>
                      </a:pPr>
                      <a:r>
                        <a:rPr lang="es-ES" sz="1200" b="1" dirty="0" smtClean="0">
                          <a:effectLst/>
                        </a:rPr>
                        <a:t>Reglamento Interior del Instituto de Transparencia, Acceso a la Información Pública y Protección de Datos Personales del Estado de México y Municipios</a:t>
                      </a:r>
                      <a:endParaRPr lang="es-MX"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s-MX" sz="1400" b="1" dirty="0">
                          <a:effectLst/>
                        </a:rPr>
                        <a:t> </a:t>
                      </a:r>
                      <a:r>
                        <a:rPr lang="es-MX" sz="1400" b="1" dirty="0" smtClean="0">
                          <a:effectLst/>
                        </a:rPr>
                        <a:t>Artículo 30</a:t>
                      </a:r>
                      <a:endParaRPr lang="es-MX"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just">
                        <a:lnSpc>
                          <a:spcPct val="115000"/>
                        </a:lnSpc>
                        <a:spcAft>
                          <a:spcPts val="0"/>
                        </a:spcAft>
                      </a:pPr>
                      <a:r>
                        <a:rPr lang="es-ES" sz="650" dirty="0" smtClean="0"/>
                        <a:t>Artículo 30. Los Comisionados tendrán las siguientes atribuciones: </a:t>
                      </a:r>
                    </a:p>
                    <a:p>
                      <a:pPr algn="just">
                        <a:lnSpc>
                          <a:spcPct val="115000"/>
                        </a:lnSpc>
                        <a:spcAft>
                          <a:spcPts val="0"/>
                        </a:spcAft>
                      </a:pPr>
                      <a:r>
                        <a:rPr lang="es-ES" sz="650" dirty="0" smtClean="0"/>
                        <a:t>I. Asistir a las sesiones del Pleno, con voz y voto; </a:t>
                      </a:r>
                    </a:p>
                    <a:p>
                      <a:pPr algn="just">
                        <a:lnSpc>
                          <a:spcPct val="115000"/>
                        </a:lnSpc>
                        <a:spcAft>
                          <a:spcPts val="0"/>
                        </a:spcAft>
                      </a:pPr>
                      <a:r>
                        <a:rPr lang="es-ES" sz="650" dirty="0" smtClean="0"/>
                        <a:t>II. Realizar, por sí mismos o por medio del personal adscrito a su Ponencia, las diligencias para mejor proveer, cuando así lo estimen conveniente en los asuntos de su competencia; </a:t>
                      </a:r>
                    </a:p>
                    <a:p>
                      <a:pPr algn="just">
                        <a:lnSpc>
                          <a:spcPct val="115000"/>
                        </a:lnSpc>
                        <a:spcAft>
                          <a:spcPts val="0"/>
                        </a:spcAft>
                      </a:pPr>
                      <a:r>
                        <a:rPr lang="es-ES" sz="650" dirty="0" smtClean="0"/>
                        <a:t>III. Celebrar, por sí mismos o por medio del personal adscrito a su Ponencia, las audiencias necesarias con las partes y procurar la conciliación entre las autoridades y los titulares de los datos en asuntos relativos a los recursos de revisión que sustancien y atendiendo a la naturaleza de estos asuntos; </a:t>
                      </a:r>
                    </a:p>
                    <a:p>
                      <a:pPr algn="just">
                        <a:lnSpc>
                          <a:spcPct val="115000"/>
                        </a:lnSpc>
                        <a:spcAft>
                          <a:spcPts val="0"/>
                        </a:spcAft>
                      </a:pPr>
                      <a:r>
                        <a:rPr lang="es-ES" sz="650" dirty="0" smtClean="0"/>
                        <a:t>IV. Instruir los recursos de revisión que les sean turnados y formular los proyectos de resolución correspondientes; </a:t>
                      </a:r>
                    </a:p>
                    <a:p>
                      <a:pPr algn="just">
                        <a:lnSpc>
                          <a:spcPct val="115000"/>
                        </a:lnSpc>
                        <a:spcAft>
                          <a:spcPts val="0"/>
                        </a:spcAft>
                      </a:pPr>
                      <a:r>
                        <a:rPr lang="es-ES" sz="650" dirty="0" smtClean="0"/>
                        <a:t>V. Someter al Pleno el proyecto de resolución de los recursos de revisión; </a:t>
                      </a:r>
                    </a:p>
                    <a:p>
                      <a:pPr algn="just">
                        <a:lnSpc>
                          <a:spcPct val="115000"/>
                        </a:lnSpc>
                        <a:spcAft>
                          <a:spcPts val="0"/>
                        </a:spcAft>
                      </a:pPr>
                      <a:r>
                        <a:rPr lang="es-ES" sz="650" dirty="0" smtClean="0"/>
                        <a:t>VI. Proponer asuntos en el orden del día de las sesiones ordinarias; </a:t>
                      </a:r>
                    </a:p>
                    <a:p>
                      <a:pPr algn="just">
                        <a:lnSpc>
                          <a:spcPct val="115000"/>
                        </a:lnSpc>
                        <a:spcAft>
                          <a:spcPts val="0"/>
                        </a:spcAft>
                      </a:pPr>
                      <a:r>
                        <a:rPr lang="es-ES" sz="650" dirty="0" smtClean="0"/>
                        <a:t>VII. Proponer el retiro de asuntos en el orden del día de las sesiones ordinarias y, en su caso, retirar los asuntos que sean de su responsabilidad; </a:t>
                      </a:r>
                    </a:p>
                    <a:p>
                      <a:pPr algn="just">
                        <a:lnSpc>
                          <a:spcPct val="115000"/>
                        </a:lnSpc>
                        <a:spcAft>
                          <a:spcPts val="0"/>
                        </a:spcAft>
                      </a:pPr>
                      <a:r>
                        <a:rPr lang="es-ES" sz="650" dirty="0" smtClean="0"/>
                        <a:t>VIII. Solicitar la celebración de sesiones extraordinarias; </a:t>
                      </a:r>
                    </a:p>
                    <a:p>
                      <a:pPr algn="just">
                        <a:lnSpc>
                          <a:spcPct val="115000"/>
                        </a:lnSpc>
                        <a:spcAft>
                          <a:spcPts val="0"/>
                        </a:spcAft>
                      </a:pPr>
                      <a:r>
                        <a:rPr lang="es-ES" sz="650" dirty="0" smtClean="0"/>
                        <a:t>IX. Solicitar al Secretario que registre, en el acta correspondiente, el sentido de su voto, a favor o en contra; </a:t>
                      </a:r>
                    </a:p>
                    <a:p>
                      <a:pPr algn="just">
                        <a:lnSpc>
                          <a:spcPct val="115000"/>
                        </a:lnSpc>
                        <a:spcAft>
                          <a:spcPts val="0"/>
                        </a:spcAft>
                      </a:pPr>
                      <a:r>
                        <a:rPr lang="es-ES" sz="650" dirty="0" smtClean="0"/>
                        <a:t>X. Formular, en el plazo de siete días hábiles siguientes a la resolución del asunto, su voto u opinión particular o disidente, en los términos de este Reglamento; </a:t>
                      </a:r>
                    </a:p>
                    <a:p>
                      <a:pPr algn="just">
                        <a:lnSpc>
                          <a:spcPct val="115000"/>
                        </a:lnSpc>
                        <a:spcAft>
                          <a:spcPts val="0"/>
                        </a:spcAft>
                      </a:pPr>
                      <a:r>
                        <a:rPr lang="es-ES" sz="650" dirty="0" smtClean="0"/>
                        <a:t>…</a:t>
                      </a:r>
                    </a:p>
                  </a:txBody>
                  <a:tcPr marL="68580" marR="68580" marT="0" marB="0" anchor="ctr"/>
                </a:tc>
              </a:tr>
            </a:tbl>
          </a:graphicData>
        </a:graphic>
      </p:graphicFrame>
      <p:sp>
        <p:nvSpPr>
          <p:cNvPr id="2" name="Marcador de pie de página 1"/>
          <p:cNvSpPr>
            <a:spLocks noGrp="1"/>
          </p:cNvSpPr>
          <p:nvPr>
            <p:ph type="ftr" sz="quarter" idx="11"/>
          </p:nvPr>
        </p:nvSpPr>
        <p:spPr/>
        <p:txBody>
          <a:bodyPr/>
          <a:lstStyle/>
          <a:p>
            <a:fld id="{4507B434-112D-416D-8115-A35002F10A5C}" type="slidenum">
              <a:rPr lang="es-ES" smtClean="0"/>
              <a:t>14</a:t>
            </a:fld>
            <a:endParaRPr lang="es-ES" dirty="0"/>
          </a:p>
        </p:txBody>
      </p:sp>
    </p:spTree>
    <p:extLst>
      <p:ext uri="{BB962C8B-B14F-4D97-AF65-F5344CB8AC3E}">
        <p14:creationId xmlns:p14="http://schemas.microsoft.com/office/powerpoint/2010/main" val="1774069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a:solidFill>
                  <a:srgbClr val="7030A0"/>
                </a:solidFill>
                <a:effectLst>
                  <a:outerShdw blurRad="38100" dist="38100" dir="2700000" algn="tl">
                    <a:srgbClr val="000000">
                      <a:alpha val="43137"/>
                    </a:srgbClr>
                  </a:outerShdw>
                </a:effectLst>
                <a:cs typeface="Palatino Linotype"/>
              </a:rPr>
              <a:t>Tabla de </a:t>
            </a:r>
            <a:r>
              <a:rPr lang="es-ES" sz="2400" b="1" dirty="0" smtClean="0">
                <a:solidFill>
                  <a:srgbClr val="7030A0"/>
                </a:solidFill>
                <a:effectLst>
                  <a:outerShdw blurRad="38100" dist="38100" dir="2700000" algn="tl">
                    <a:srgbClr val="000000">
                      <a:alpha val="43137"/>
                    </a:srgbClr>
                  </a:outerShdw>
                </a:effectLst>
                <a:cs typeface="Palatino Linotype"/>
              </a:rPr>
              <a:t>conservación, Obligaciones Generales</a:t>
            </a:r>
            <a:endParaRPr lang="es-ES" sz="2400" b="1" dirty="0">
              <a:solidFill>
                <a:srgbClr val="7030A0"/>
              </a:solidFill>
              <a:effectLst>
                <a:outerShdw blurRad="38100" dist="38100" dir="2700000" algn="tl">
                  <a:srgbClr val="000000">
                    <a:alpha val="43137"/>
                  </a:srgbClr>
                </a:outerShdw>
              </a:effectLst>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653312234"/>
              </p:ext>
            </p:extLst>
          </p:nvPr>
        </p:nvGraphicFramePr>
        <p:xfrm>
          <a:off x="171449" y="1245870"/>
          <a:ext cx="8686801" cy="5269230"/>
        </p:xfrm>
        <a:graphic>
          <a:graphicData uri="http://schemas.openxmlformats.org/drawingml/2006/table">
            <a:tbl>
              <a:tblPr bandRow="1">
                <a:tableStyleId>{F5AB1C69-6EDB-4FF4-983F-18BD219EF322}</a:tableStyleId>
              </a:tblPr>
              <a:tblGrid>
                <a:gridCol w="1846113"/>
                <a:gridCol w="2226245"/>
                <a:gridCol w="1222629"/>
                <a:gridCol w="1904015"/>
                <a:gridCol w="1487799"/>
              </a:tblGrid>
              <a:tr h="635795">
                <a:tc>
                  <a:txBody>
                    <a:bodyPr/>
                    <a:lstStyle/>
                    <a:p>
                      <a:pPr algn="ctr">
                        <a:lnSpc>
                          <a:spcPct val="115000"/>
                        </a:lnSpc>
                        <a:spcAft>
                          <a:spcPts val="0"/>
                        </a:spcAft>
                      </a:pPr>
                      <a:r>
                        <a:rPr lang="es-MX" sz="900" b="1" dirty="0">
                          <a:effectLst/>
                        </a:rPr>
                        <a:t>Artículo</a:t>
                      </a:r>
                      <a:endParaRPr lang="es-MX"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900" b="1" dirty="0">
                          <a:effectLst/>
                        </a:rPr>
                        <a:t>Fracción/inciso</a:t>
                      </a:r>
                      <a:endParaRPr lang="es-MX"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900" b="1" dirty="0">
                          <a:effectLst/>
                        </a:rPr>
                        <a:t>Periodo de actualización</a:t>
                      </a:r>
                      <a:endParaRPr lang="es-MX"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900" b="1" dirty="0">
                          <a:effectLst/>
                        </a:rPr>
                        <a:t>Observaciones acerca de la información a publicar</a:t>
                      </a:r>
                      <a:endParaRPr lang="es-MX"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900" b="1" dirty="0">
                          <a:effectLst/>
                        </a:rPr>
                        <a:t>Periodo de Conservación de la información</a:t>
                      </a:r>
                      <a:endParaRPr lang="es-MX"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nchor="ctr"/>
                </a:tc>
              </a:tr>
              <a:tr h="2853709">
                <a:tc>
                  <a:txBody>
                    <a:bodyPr/>
                    <a:lstStyle/>
                    <a:p>
                      <a:pPr algn="just">
                        <a:lnSpc>
                          <a:spcPct val="115000"/>
                        </a:lnSpc>
                        <a:spcAft>
                          <a:spcPts val="0"/>
                        </a:spcAft>
                      </a:pPr>
                      <a:r>
                        <a:rPr lang="es-MX" sz="1000" dirty="0">
                          <a:effectLst/>
                        </a:rPr>
                        <a:t>Artículo 70</a:t>
                      </a:r>
                      <a:br>
                        <a:rPr lang="es-MX" sz="1000" dirty="0">
                          <a:effectLst/>
                        </a:rPr>
                      </a:br>
                      <a:r>
                        <a:rPr lang="es-MX" sz="1000" dirty="0">
                          <a:effectLst/>
                        </a:rPr>
                        <a:t>En la Ley Federal y de las Entidades Federativas se contemplará que los sujetos obligados pongan a disposición del público y mantengan actualizada, en los respectivos medios electrónicos, de acuerdo con sus facultades, atribuciones, funciones u objeto social, según corresponda, la información, por lo menos, de los temas, documentos y políticas que a continuación se señalan:</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c>
                  <a:txBody>
                    <a:bodyPr/>
                    <a:lstStyle/>
                    <a:p>
                      <a:pPr algn="just">
                        <a:lnSpc>
                          <a:spcPct val="115000"/>
                        </a:lnSpc>
                        <a:spcAft>
                          <a:spcPts val="0"/>
                        </a:spcAft>
                      </a:pPr>
                      <a:r>
                        <a:rPr lang="es-MX" sz="1050" b="1" dirty="0">
                          <a:effectLst/>
                        </a:rPr>
                        <a:t>Fracción I El marco normativo aplicable al sujeto obligado</a:t>
                      </a:r>
                      <a:r>
                        <a:rPr lang="es-MX" sz="1000" dirty="0">
                          <a:effectLst/>
                        </a:rPr>
                        <a:t>, en el que deberá incluirse leyes, códigos, reglamentos, decretos de creación, manuales administrativos, reglas de operación, criterios, políticas, entre otros;</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c>
                  <a:txBody>
                    <a:bodyPr/>
                    <a:lstStyle/>
                    <a:p>
                      <a:pPr algn="ctr">
                        <a:lnSpc>
                          <a:spcPct val="115000"/>
                        </a:lnSpc>
                        <a:spcAft>
                          <a:spcPts val="0"/>
                        </a:spcAft>
                      </a:pPr>
                      <a:r>
                        <a:rPr lang="es-MX" sz="1000" dirty="0">
                          <a:effectLst/>
                        </a:rPr>
                        <a:t>Trimestral </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c>
                  <a:txBody>
                    <a:bodyPr/>
                    <a:lstStyle/>
                    <a:p>
                      <a:pPr algn="just">
                        <a:lnSpc>
                          <a:spcPct val="115000"/>
                        </a:lnSpc>
                        <a:spcAft>
                          <a:spcPts val="0"/>
                        </a:spcAft>
                      </a:pPr>
                      <a:r>
                        <a:rPr lang="es-MX" sz="1000" dirty="0">
                          <a:effectLst/>
                        </a:rPr>
                        <a:t>Cuando se decrete, reforme, adicione, derogue o abrogue cualquier norma aplicable al sujeto obligado. La información deberá publicarse y/o actualizarse en un plazo no mayor a 15 días hábiles a partir de su publicación en el Diario Oficial de la Federación (DOF), periódico o Gaceta oficial, o de su acuerdo de aprobación en el caso de normas publicadas por medios distintos como el sitio de Internet.</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c>
                  <a:txBody>
                    <a:bodyPr/>
                    <a:lstStyle/>
                    <a:p>
                      <a:pPr algn="ctr">
                        <a:lnSpc>
                          <a:spcPct val="115000"/>
                        </a:lnSpc>
                        <a:spcAft>
                          <a:spcPts val="0"/>
                        </a:spcAft>
                      </a:pPr>
                      <a:r>
                        <a:rPr lang="es-MX" sz="1000" dirty="0">
                          <a:effectLst/>
                        </a:rPr>
                        <a:t>Información vigente</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r>
              <a:tr h="1779726">
                <a:tc>
                  <a:txBody>
                    <a:bodyPr/>
                    <a:lstStyle/>
                    <a:p>
                      <a:pPr algn="just">
                        <a:lnSpc>
                          <a:spcPct val="115000"/>
                        </a:lnSpc>
                        <a:spcAft>
                          <a:spcPts val="0"/>
                        </a:spcAft>
                      </a:pPr>
                      <a:r>
                        <a:rPr lang="es-MX" sz="1000" dirty="0">
                          <a:effectLst/>
                        </a:rPr>
                        <a:t>Artículo 70</a:t>
                      </a:r>
                      <a:br>
                        <a:rPr lang="es-MX" sz="1000" dirty="0">
                          <a:effectLst/>
                        </a:rPr>
                      </a:br>
                      <a:r>
                        <a:rPr lang="es-MX" sz="1000" dirty="0">
                          <a:effectLst/>
                        </a:rPr>
                        <a:t/>
                      </a:r>
                      <a:br>
                        <a:rPr lang="es-MX" sz="1000" dirty="0">
                          <a:effectLst/>
                        </a:rPr>
                      </a:br>
                      <a:r>
                        <a:rPr lang="es-MX" sz="1000" dirty="0">
                          <a:effectLst/>
                        </a:rPr>
                        <a:t>…</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c>
                  <a:txBody>
                    <a:bodyPr/>
                    <a:lstStyle/>
                    <a:p>
                      <a:pPr algn="just">
                        <a:lnSpc>
                          <a:spcPct val="115000"/>
                        </a:lnSpc>
                        <a:spcAft>
                          <a:spcPts val="0"/>
                        </a:spcAft>
                      </a:pPr>
                      <a:r>
                        <a:rPr lang="es-MX" sz="1050" b="1" dirty="0">
                          <a:effectLst/>
                        </a:rPr>
                        <a:t>Fracción II Su estructura orgánica completa</a:t>
                      </a:r>
                      <a:r>
                        <a:rPr lang="es-MX" sz="1000" dirty="0">
                          <a:effectLst/>
                        </a:rPr>
                        <a:t>, en un formato que permita vincular cada parte de la estructura, las atribuciones y responsabilidades que le corresponden a cada servidor público, prestador de servicios profesionales o miembro de los sujetos obligados, de conformidad con las disposiciones aplicables;</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c>
                  <a:txBody>
                    <a:bodyPr/>
                    <a:lstStyle/>
                    <a:p>
                      <a:pPr algn="ctr">
                        <a:lnSpc>
                          <a:spcPct val="115000"/>
                        </a:lnSpc>
                        <a:spcAft>
                          <a:spcPts val="0"/>
                        </a:spcAft>
                      </a:pPr>
                      <a:r>
                        <a:rPr lang="es-MX" sz="1000" dirty="0">
                          <a:effectLst/>
                        </a:rPr>
                        <a:t>Trimestral</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c>
                  <a:txBody>
                    <a:bodyPr/>
                    <a:lstStyle/>
                    <a:p>
                      <a:pPr algn="just">
                        <a:lnSpc>
                          <a:spcPct val="115000"/>
                        </a:lnSpc>
                        <a:spcAft>
                          <a:spcPts val="0"/>
                        </a:spcAft>
                      </a:pPr>
                      <a:r>
                        <a:rPr lang="es-MX" sz="1000" dirty="0">
                          <a:effectLst/>
                        </a:rPr>
                        <a:t>En su caso, 15 días hábiles después de la aprobación de alguna modificación a la estructura orgánica</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c>
                  <a:txBody>
                    <a:bodyPr/>
                    <a:lstStyle/>
                    <a:p>
                      <a:pPr algn="ctr">
                        <a:lnSpc>
                          <a:spcPct val="115000"/>
                        </a:lnSpc>
                        <a:spcAft>
                          <a:spcPts val="0"/>
                        </a:spcAft>
                      </a:pPr>
                      <a:r>
                        <a:rPr lang="es-MX" sz="1000" dirty="0">
                          <a:effectLst/>
                        </a:rPr>
                        <a:t>Información vigente</a:t>
                      </a:r>
                      <a:endParaRPr lang="es-MX"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99" marR="61599" marT="0" marB="0"/>
                </a:tc>
              </a:tr>
            </a:tbl>
          </a:graphicData>
        </a:graphic>
      </p:graphicFrame>
      <p:sp>
        <p:nvSpPr>
          <p:cNvPr id="4" name="Marcador de pie de página 3"/>
          <p:cNvSpPr>
            <a:spLocks noGrp="1"/>
          </p:cNvSpPr>
          <p:nvPr>
            <p:ph type="ftr" sz="quarter" idx="11"/>
          </p:nvPr>
        </p:nvSpPr>
        <p:spPr/>
        <p:txBody>
          <a:bodyPr/>
          <a:lstStyle/>
          <a:p>
            <a:fld id="{187BCA82-8AE3-4402-8CA3-0A8D93706FA2}" type="slidenum">
              <a:rPr lang="es-ES" smtClean="0"/>
              <a:t>15</a:t>
            </a:fld>
            <a:endParaRPr lang="es-ES" dirty="0"/>
          </a:p>
        </p:txBody>
      </p:sp>
    </p:spTree>
    <p:extLst>
      <p:ext uri="{BB962C8B-B14F-4D97-AF65-F5344CB8AC3E}">
        <p14:creationId xmlns:p14="http://schemas.microsoft.com/office/powerpoint/2010/main" val="29655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a:solidFill>
                  <a:srgbClr val="7030A0"/>
                </a:solidFill>
                <a:effectLst>
                  <a:outerShdw blurRad="38100" dist="38100" dir="2700000" algn="tl">
                    <a:srgbClr val="000000">
                      <a:alpha val="43137"/>
                    </a:srgbClr>
                  </a:outerShdw>
                </a:effectLst>
                <a:cs typeface="Palatino Linotype"/>
              </a:rPr>
              <a:t>Tabla de conservación, Obligaciones Generales</a:t>
            </a: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849320205"/>
              </p:ext>
            </p:extLst>
          </p:nvPr>
        </p:nvGraphicFramePr>
        <p:xfrm>
          <a:off x="171449" y="1245870"/>
          <a:ext cx="8686801" cy="5278377"/>
        </p:xfrm>
        <a:graphic>
          <a:graphicData uri="http://schemas.openxmlformats.org/drawingml/2006/table">
            <a:tbl>
              <a:tblPr bandRow="1">
                <a:tableStyleId>{F5AB1C69-6EDB-4FF4-983F-18BD219EF322}</a:tableStyleId>
              </a:tblPr>
              <a:tblGrid>
                <a:gridCol w="1846113"/>
                <a:gridCol w="2226245"/>
                <a:gridCol w="1222629"/>
                <a:gridCol w="1904015"/>
                <a:gridCol w="1487799"/>
              </a:tblGrid>
              <a:tr h="520005">
                <a:tc>
                  <a:txBody>
                    <a:bodyPr/>
                    <a:lstStyle/>
                    <a:p>
                      <a:pPr algn="ctr">
                        <a:lnSpc>
                          <a:spcPct val="115000"/>
                        </a:lnSpc>
                        <a:spcAft>
                          <a:spcPts val="0"/>
                        </a:spcAft>
                      </a:pPr>
                      <a:r>
                        <a:rPr lang="es-MX" sz="1050" b="1" dirty="0">
                          <a:effectLst/>
                          <a:latin typeface="+mn-lt"/>
                        </a:rPr>
                        <a:t>Artículo</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Fracción/inciso</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Periodo de actualización</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Observaciones acerca de la información a publicar</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Periodo de Conservación de la información</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r>
              <a:tr h="1127188">
                <a:tc>
                  <a:txBody>
                    <a:bodyPr/>
                    <a:lstStyle/>
                    <a:p>
                      <a:pPr algn="just">
                        <a:lnSpc>
                          <a:spcPct val="115000"/>
                        </a:lnSpc>
                        <a:spcAft>
                          <a:spcPts val="0"/>
                        </a:spcAft>
                      </a:pPr>
                      <a:r>
                        <a:rPr lang="es-MX" sz="1050" b="0" i="0" dirty="0">
                          <a:solidFill>
                            <a:srgbClr val="000000"/>
                          </a:solidFill>
                          <a:effectLst/>
                          <a:latin typeface="+mn-lt"/>
                          <a:ea typeface="Calibri" panose="020F0502020204030204" pitchFamily="34" charset="0"/>
                          <a:cs typeface="Calibri" panose="020F0502020204030204" pitchFamily="34" charset="0"/>
                        </a:rPr>
                        <a:t>Artículo </a:t>
                      </a:r>
                      <a:r>
                        <a:rPr lang="es-MX" sz="1050" b="0" i="0" dirty="0" smtClean="0">
                          <a:solidFill>
                            <a:srgbClr val="000000"/>
                          </a:solidFill>
                          <a:effectLst/>
                          <a:latin typeface="+mn-lt"/>
                          <a:ea typeface="Calibri" panose="020F0502020204030204" pitchFamily="34" charset="0"/>
                          <a:cs typeface="Calibri" panose="020F0502020204030204" pitchFamily="34" charset="0"/>
                        </a:rPr>
                        <a:t>70…</a:t>
                      </a:r>
                      <a:endParaRPr lang="es-MX" sz="1050" b="0" i="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just">
                        <a:lnSpc>
                          <a:spcPct val="115000"/>
                        </a:lnSpc>
                        <a:spcAft>
                          <a:spcPts val="0"/>
                        </a:spcAft>
                      </a:pPr>
                      <a:r>
                        <a:rPr lang="es-MX" sz="1050" b="1" i="0" dirty="0">
                          <a:solidFill>
                            <a:srgbClr val="000000"/>
                          </a:solidFill>
                          <a:effectLst/>
                          <a:latin typeface="+mn-lt"/>
                          <a:ea typeface="Calibri" panose="020F0502020204030204" pitchFamily="34" charset="0"/>
                          <a:cs typeface="Calibri" panose="020F0502020204030204" pitchFamily="34" charset="0"/>
                        </a:rPr>
                        <a:t>Fracción III Las facultades de cada Área;</a:t>
                      </a:r>
                    </a:p>
                  </a:txBody>
                  <a:tcPr marL="68580" marR="68580" marT="0" marB="0"/>
                </a:tc>
                <a:tc>
                  <a:txBody>
                    <a:bodyPr/>
                    <a:lstStyle/>
                    <a:p>
                      <a:pPr algn="ctr">
                        <a:lnSpc>
                          <a:spcPct val="115000"/>
                        </a:lnSpc>
                        <a:spcAft>
                          <a:spcPts val="0"/>
                        </a:spcAft>
                      </a:pPr>
                      <a:r>
                        <a:rPr lang="es-MX" sz="1050" dirty="0">
                          <a:solidFill>
                            <a:srgbClr val="000000"/>
                          </a:solidFill>
                          <a:effectLst/>
                          <a:latin typeface="+mn-lt"/>
                          <a:ea typeface="Calibri" panose="020F0502020204030204" pitchFamily="34" charset="0"/>
                          <a:cs typeface="Calibri" panose="020F0502020204030204" pitchFamily="34" charset="0"/>
                        </a:rPr>
                        <a:t>Trimestral</a:t>
                      </a:r>
                    </a:p>
                  </a:txBody>
                  <a:tcPr marL="68580" marR="68580" marT="0" marB="0"/>
                </a:tc>
                <a:tc>
                  <a:txBody>
                    <a:bodyPr/>
                    <a:lstStyle/>
                    <a:p>
                      <a:pPr algn="just">
                        <a:lnSpc>
                          <a:spcPct val="115000"/>
                        </a:lnSpc>
                        <a:spcAft>
                          <a:spcPts val="0"/>
                        </a:spcAft>
                      </a:pPr>
                      <a:r>
                        <a:rPr lang="es-MX" sz="1050" dirty="0">
                          <a:solidFill>
                            <a:srgbClr val="000000"/>
                          </a:solidFill>
                          <a:effectLst/>
                          <a:latin typeface="+mn-lt"/>
                          <a:ea typeface="Calibri" panose="020F0502020204030204" pitchFamily="34" charset="0"/>
                          <a:cs typeface="Calibri" panose="020F0502020204030204" pitchFamily="34" charset="0"/>
                        </a:rPr>
                        <a:t>En su caso, 15 días hábiles después de alguna modificación </a:t>
                      </a:r>
                    </a:p>
                  </a:txBody>
                  <a:tcPr marL="68580" marR="68580" marT="0" marB="0"/>
                </a:tc>
                <a:tc>
                  <a:txBody>
                    <a:bodyPr/>
                    <a:lstStyle/>
                    <a:p>
                      <a:pPr algn="ctr">
                        <a:lnSpc>
                          <a:spcPct val="115000"/>
                        </a:lnSpc>
                        <a:spcAft>
                          <a:spcPts val="0"/>
                        </a:spcAft>
                      </a:pPr>
                      <a:r>
                        <a:rPr lang="es-MX" sz="1050" dirty="0">
                          <a:solidFill>
                            <a:srgbClr val="000000"/>
                          </a:solidFill>
                          <a:effectLst/>
                          <a:latin typeface="+mn-lt"/>
                          <a:ea typeface="Calibri" panose="020F0502020204030204" pitchFamily="34" charset="0"/>
                          <a:cs typeface="Calibri" panose="020F0502020204030204" pitchFamily="34" charset="0"/>
                        </a:rPr>
                        <a:t>Información vigente</a:t>
                      </a:r>
                    </a:p>
                  </a:txBody>
                  <a:tcPr marL="68580" marR="68580" marT="0" marB="0"/>
                </a:tc>
              </a:tr>
              <a:tr h="1314450">
                <a:tc>
                  <a:txBody>
                    <a:bodyPr/>
                    <a:lstStyle/>
                    <a:p>
                      <a:pPr algn="just">
                        <a:lnSpc>
                          <a:spcPct val="115000"/>
                        </a:lnSpc>
                        <a:spcAft>
                          <a:spcPts val="0"/>
                        </a:spcAft>
                      </a:pPr>
                      <a:r>
                        <a:rPr lang="es-MX" sz="1050" b="0" i="0" dirty="0">
                          <a:solidFill>
                            <a:srgbClr val="000000"/>
                          </a:solidFill>
                          <a:effectLst/>
                          <a:latin typeface="+mn-lt"/>
                          <a:ea typeface="Calibri" panose="020F0502020204030204" pitchFamily="34" charset="0"/>
                          <a:cs typeface="Calibri" panose="020F0502020204030204" pitchFamily="34" charset="0"/>
                        </a:rPr>
                        <a:t>Artículo </a:t>
                      </a:r>
                      <a:r>
                        <a:rPr lang="es-MX" sz="1050" b="0" i="0" dirty="0" smtClean="0">
                          <a:solidFill>
                            <a:srgbClr val="000000"/>
                          </a:solidFill>
                          <a:effectLst/>
                          <a:latin typeface="+mn-lt"/>
                          <a:ea typeface="Calibri" panose="020F0502020204030204" pitchFamily="34" charset="0"/>
                          <a:cs typeface="Calibri" panose="020F0502020204030204" pitchFamily="34" charset="0"/>
                        </a:rPr>
                        <a:t>70…</a:t>
                      </a:r>
                      <a:endParaRPr lang="es-MX" sz="1050" b="0" i="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just">
                        <a:lnSpc>
                          <a:spcPct val="115000"/>
                        </a:lnSpc>
                        <a:spcAft>
                          <a:spcPts val="0"/>
                        </a:spcAft>
                      </a:pPr>
                      <a:r>
                        <a:rPr lang="es-MX" sz="1050" b="1" i="0" dirty="0">
                          <a:solidFill>
                            <a:srgbClr val="000000"/>
                          </a:solidFill>
                          <a:effectLst/>
                          <a:latin typeface="+mn-lt"/>
                          <a:ea typeface="Calibri" panose="020F0502020204030204" pitchFamily="34" charset="0"/>
                          <a:cs typeface="Calibri" panose="020F0502020204030204" pitchFamily="34" charset="0"/>
                        </a:rPr>
                        <a:t>Fracción IV Las metas y objetivos de las Áreas de conformidad con sus programas operativos;</a:t>
                      </a:r>
                    </a:p>
                  </a:txBody>
                  <a:tcPr marL="68580" marR="68580" marT="0" marB="0"/>
                </a:tc>
                <a:tc>
                  <a:txBody>
                    <a:bodyPr/>
                    <a:lstStyle/>
                    <a:p>
                      <a:pPr algn="ctr">
                        <a:lnSpc>
                          <a:spcPct val="115000"/>
                        </a:lnSpc>
                        <a:spcAft>
                          <a:spcPts val="0"/>
                        </a:spcAft>
                      </a:pPr>
                      <a:r>
                        <a:rPr lang="es-MX" sz="1050" dirty="0">
                          <a:solidFill>
                            <a:srgbClr val="000000"/>
                          </a:solidFill>
                          <a:effectLst/>
                          <a:latin typeface="+mn-lt"/>
                          <a:ea typeface="Calibri" panose="020F0502020204030204" pitchFamily="34" charset="0"/>
                          <a:cs typeface="Calibri" panose="020F0502020204030204" pitchFamily="34" charset="0"/>
                        </a:rPr>
                        <a:t>Anual</a:t>
                      </a:r>
                    </a:p>
                  </a:txBody>
                  <a:tcPr marL="68580" marR="68580" marT="0" marB="0"/>
                </a:tc>
                <a:tc>
                  <a:txBody>
                    <a:bodyPr/>
                    <a:lstStyle/>
                    <a:p>
                      <a:pPr algn="ctr">
                        <a:lnSpc>
                          <a:spcPct val="115000"/>
                        </a:lnSpc>
                        <a:spcAft>
                          <a:spcPts val="0"/>
                        </a:spcAft>
                      </a:pPr>
                      <a:r>
                        <a:rPr lang="es-MX" sz="1050" dirty="0">
                          <a:solidFill>
                            <a:srgbClr val="000000"/>
                          </a:solidFill>
                          <a:effectLst/>
                          <a:latin typeface="+mn-lt"/>
                          <a:ea typeface="Calibri" panose="020F0502020204030204" pitchFamily="34" charset="0"/>
                          <a:cs typeface="Calibri" panose="020F0502020204030204" pitchFamily="34" charset="0"/>
                        </a:rPr>
                        <a:t>o---o</a:t>
                      </a:r>
                    </a:p>
                  </a:txBody>
                  <a:tcPr marL="68580" marR="68580" marT="0" marB="0"/>
                </a:tc>
                <a:tc>
                  <a:txBody>
                    <a:bodyPr/>
                    <a:lstStyle/>
                    <a:p>
                      <a:pPr algn="ctr">
                        <a:lnSpc>
                          <a:spcPct val="115000"/>
                        </a:lnSpc>
                        <a:spcAft>
                          <a:spcPts val="0"/>
                        </a:spcAft>
                      </a:pPr>
                      <a:r>
                        <a:rPr lang="es-MX" sz="1050" dirty="0">
                          <a:solidFill>
                            <a:srgbClr val="000000"/>
                          </a:solidFill>
                          <a:effectLst/>
                          <a:latin typeface="+mn-lt"/>
                          <a:ea typeface="Calibri" panose="020F0502020204030204" pitchFamily="34" charset="0"/>
                          <a:cs typeface="Calibri" panose="020F0502020204030204" pitchFamily="34" charset="0"/>
                        </a:rPr>
                        <a:t>Información del ejercicio en curso la correspondiente a los últimos seis ejercicios anteriores.</a:t>
                      </a:r>
                    </a:p>
                  </a:txBody>
                  <a:tcPr marL="68580" marR="68580" marT="0" marB="0"/>
                </a:tc>
              </a:tr>
              <a:tr h="1288924">
                <a:tc>
                  <a:txBody>
                    <a:bodyPr/>
                    <a:lstStyle/>
                    <a:p>
                      <a:pPr marL="0" algn="just" defTabSz="457200" rtl="0" eaLnBrk="1" latinLnBrk="0" hangingPunct="1">
                        <a:lnSpc>
                          <a:spcPct val="115000"/>
                        </a:lnSpc>
                        <a:spcAft>
                          <a:spcPts val="0"/>
                        </a:spcAft>
                      </a:pPr>
                      <a:r>
                        <a:rPr lang="es-MX" sz="1050" kern="1200" dirty="0">
                          <a:solidFill>
                            <a:srgbClr val="000000"/>
                          </a:solidFill>
                          <a:effectLst/>
                          <a:latin typeface="+mn-lt"/>
                          <a:ea typeface="Calibri" panose="020F0502020204030204" pitchFamily="34" charset="0"/>
                          <a:cs typeface="Calibri" panose="020F0502020204030204" pitchFamily="34" charset="0"/>
                        </a:rPr>
                        <a:t>Artículo 70…</a:t>
                      </a:r>
                    </a:p>
                  </a:txBody>
                  <a:tcPr marL="68580" marR="68580" marT="0" marB="0"/>
                </a:tc>
                <a:tc>
                  <a:txBody>
                    <a:bodyPr/>
                    <a:lstStyle/>
                    <a:p>
                      <a:pPr marL="0" algn="just" defTabSz="457200" rtl="0" eaLnBrk="1" latinLnBrk="0" hangingPunct="1">
                        <a:lnSpc>
                          <a:spcPct val="115000"/>
                        </a:lnSpc>
                        <a:spcAft>
                          <a:spcPts val="0"/>
                        </a:spcAft>
                      </a:pPr>
                      <a:r>
                        <a:rPr lang="es-MX" sz="1050" b="1" kern="1200" dirty="0">
                          <a:solidFill>
                            <a:srgbClr val="000000"/>
                          </a:solidFill>
                          <a:effectLst/>
                          <a:latin typeface="+mn-lt"/>
                          <a:ea typeface="Calibri" panose="020F0502020204030204" pitchFamily="34" charset="0"/>
                          <a:cs typeface="Calibri" panose="020F0502020204030204" pitchFamily="34" charset="0"/>
                        </a:rPr>
                        <a:t>Fracción V Los indicadores relacionados con temas de interés público o trascendencia social que conforme a sus funciones, deban establecer;</a:t>
                      </a:r>
                    </a:p>
                  </a:txBody>
                  <a:tcPr marL="68580" marR="68580" marT="0" marB="0"/>
                </a:tc>
                <a:tc>
                  <a:txBody>
                    <a:bodyPr/>
                    <a:lstStyle/>
                    <a:p>
                      <a:pPr marL="0" algn="ctr" defTabSz="457200" rtl="0" eaLnBrk="1" latinLnBrk="0" hangingPunct="1">
                        <a:lnSpc>
                          <a:spcPct val="115000"/>
                        </a:lnSpc>
                        <a:spcAft>
                          <a:spcPts val="0"/>
                        </a:spcAft>
                      </a:pPr>
                      <a:r>
                        <a:rPr lang="es-MX" sz="1050" kern="1200" dirty="0">
                          <a:solidFill>
                            <a:srgbClr val="000000"/>
                          </a:solidFill>
                          <a:effectLst/>
                          <a:latin typeface="+mn-lt"/>
                          <a:ea typeface="Calibri" panose="020F0502020204030204" pitchFamily="34" charset="0"/>
                          <a:cs typeface="Calibri" panose="020F0502020204030204" pitchFamily="34" charset="0"/>
                        </a:rPr>
                        <a:t>Anual</a:t>
                      </a:r>
                    </a:p>
                  </a:txBody>
                  <a:tcPr marL="68580" marR="68580" marT="0" marB="0"/>
                </a:tc>
                <a:tc>
                  <a:txBody>
                    <a:bodyPr/>
                    <a:lstStyle/>
                    <a:p>
                      <a:pPr marL="0" algn="ctr" defTabSz="457200" rtl="0" eaLnBrk="1" latinLnBrk="0" hangingPunct="1">
                        <a:lnSpc>
                          <a:spcPct val="115000"/>
                        </a:lnSpc>
                        <a:spcAft>
                          <a:spcPts val="0"/>
                        </a:spcAft>
                      </a:pPr>
                      <a:r>
                        <a:rPr lang="es-MX" sz="1050" kern="1200" dirty="0">
                          <a:solidFill>
                            <a:srgbClr val="000000"/>
                          </a:solidFill>
                          <a:effectLst/>
                          <a:latin typeface="+mn-lt"/>
                          <a:ea typeface="Calibri" panose="020F0502020204030204" pitchFamily="34" charset="0"/>
                          <a:cs typeface="Calibri" panose="020F0502020204030204" pitchFamily="34" charset="0"/>
                        </a:rPr>
                        <a:t>o---o</a:t>
                      </a:r>
                    </a:p>
                  </a:txBody>
                  <a:tcPr marL="68580" marR="68580" marT="0" marB="0"/>
                </a:tc>
                <a:tc>
                  <a:txBody>
                    <a:bodyPr/>
                    <a:lstStyle/>
                    <a:p>
                      <a:pPr marL="0" algn="ctr" defTabSz="457200" rtl="0" eaLnBrk="1" latinLnBrk="0" hangingPunct="1">
                        <a:lnSpc>
                          <a:spcPct val="115000"/>
                        </a:lnSpc>
                        <a:spcAft>
                          <a:spcPts val="0"/>
                        </a:spcAft>
                      </a:pPr>
                      <a:r>
                        <a:rPr lang="es-MX" sz="1050" kern="1200" dirty="0">
                          <a:solidFill>
                            <a:srgbClr val="000000"/>
                          </a:solidFill>
                          <a:effectLst/>
                          <a:latin typeface="+mn-lt"/>
                          <a:ea typeface="Calibri" panose="020F0502020204030204" pitchFamily="34" charset="0"/>
                          <a:cs typeface="Calibri" panose="020F0502020204030204" pitchFamily="34" charset="0"/>
                        </a:rPr>
                        <a:t>Información del ejercicio en curso y la correspondiente a los últimos seis ejercicios anteriores</a:t>
                      </a:r>
                    </a:p>
                  </a:txBody>
                  <a:tcPr marL="68580" marR="68580" marT="0" marB="0"/>
                </a:tc>
              </a:tr>
              <a:tr h="995746">
                <a:tc>
                  <a:txBody>
                    <a:bodyPr/>
                    <a:lstStyle/>
                    <a:p>
                      <a:pPr marL="0" algn="l" defTabSz="457200" rtl="0" eaLnBrk="1" latinLnBrk="0" hangingPunct="1">
                        <a:lnSpc>
                          <a:spcPct val="115000"/>
                        </a:lnSpc>
                        <a:spcAft>
                          <a:spcPts val="0"/>
                        </a:spcAft>
                      </a:pPr>
                      <a:r>
                        <a:rPr lang="es-MX" sz="1050" kern="1200" dirty="0">
                          <a:solidFill>
                            <a:srgbClr val="000000"/>
                          </a:solidFill>
                          <a:effectLst/>
                          <a:latin typeface="+mn-lt"/>
                          <a:ea typeface="Calibri" panose="020F0502020204030204" pitchFamily="34" charset="0"/>
                          <a:cs typeface="Calibri" panose="020F0502020204030204" pitchFamily="34" charset="0"/>
                        </a:rPr>
                        <a:t>Artículo </a:t>
                      </a:r>
                      <a:r>
                        <a:rPr lang="es-MX" sz="1050" kern="1200" dirty="0" smtClean="0">
                          <a:solidFill>
                            <a:srgbClr val="000000"/>
                          </a:solidFill>
                          <a:effectLst/>
                          <a:latin typeface="+mn-lt"/>
                          <a:ea typeface="Calibri" panose="020F0502020204030204" pitchFamily="34" charset="0"/>
                          <a:cs typeface="Calibri" panose="020F0502020204030204" pitchFamily="34" charset="0"/>
                        </a:rPr>
                        <a:t>70…</a:t>
                      </a:r>
                      <a:endParaRPr lang="es-MX" sz="1050" kern="12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marL="0" algn="just" defTabSz="457200" rtl="0" eaLnBrk="1" latinLnBrk="0" hangingPunct="1">
                        <a:lnSpc>
                          <a:spcPct val="115000"/>
                        </a:lnSpc>
                        <a:spcAft>
                          <a:spcPts val="0"/>
                        </a:spcAft>
                      </a:pPr>
                      <a:r>
                        <a:rPr lang="es-MX" sz="1050" b="1" kern="1200" dirty="0">
                          <a:solidFill>
                            <a:srgbClr val="000000"/>
                          </a:solidFill>
                          <a:effectLst/>
                          <a:latin typeface="+mn-lt"/>
                          <a:ea typeface="Calibri" panose="020F0502020204030204" pitchFamily="34" charset="0"/>
                          <a:cs typeface="Calibri" panose="020F0502020204030204" pitchFamily="34" charset="0"/>
                        </a:rPr>
                        <a:t>Fracción VI Los indicadores que permitan rendir cuenta de sus objetivos y resultados;</a:t>
                      </a:r>
                    </a:p>
                  </a:txBody>
                  <a:tcPr marL="68580" marR="68580" marT="0" marB="0"/>
                </a:tc>
                <a:tc>
                  <a:txBody>
                    <a:bodyPr/>
                    <a:lstStyle/>
                    <a:p>
                      <a:pPr marL="0" algn="ctr" defTabSz="457200" rtl="0" eaLnBrk="1" latinLnBrk="0" hangingPunct="1">
                        <a:lnSpc>
                          <a:spcPct val="115000"/>
                        </a:lnSpc>
                        <a:spcAft>
                          <a:spcPts val="0"/>
                        </a:spcAft>
                      </a:pPr>
                      <a:r>
                        <a:rPr lang="es-MX" sz="1050" kern="1200" dirty="0">
                          <a:solidFill>
                            <a:srgbClr val="000000"/>
                          </a:solidFill>
                          <a:effectLst/>
                          <a:latin typeface="+mn-lt"/>
                          <a:ea typeface="Calibri" panose="020F0502020204030204" pitchFamily="34" charset="0"/>
                          <a:cs typeface="Calibri" panose="020F0502020204030204" pitchFamily="34" charset="0"/>
                        </a:rPr>
                        <a:t>Anual</a:t>
                      </a:r>
                    </a:p>
                  </a:txBody>
                  <a:tcPr marL="68580" marR="68580" marT="0" marB="0"/>
                </a:tc>
                <a:tc>
                  <a:txBody>
                    <a:bodyPr/>
                    <a:lstStyle/>
                    <a:p>
                      <a:pPr marL="0" algn="ctr" defTabSz="457200" rtl="0" eaLnBrk="1" latinLnBrk="0" hangingPunct="1">
                        <a:lnSpc>
                          <a:spcPct val="115000"/>
                        </a:lnSpc>
                        <a:spcAft>
                          <a:spcPts val="0"/>
                        </a:spcAft>
                      </a:pPr>
                      <a:r>
                        <a:rPr lang="es-MX" sz="1050" kern="1200" dirty="0">
                          <a:solidFill>
                            <a:srgbClr val="000000"/>
                          </a:solidFill>
                          <a:effectLst/>
                          <a:latin typeface="+mn-lt"/>
                          <a:ea typeface="Calibri" panose="020F0502020204030204" pitchFamily="34" charset="0"/>
                          <a:cs typeface="Calibri" panose="020F0502020204030204" pitchFamily="34" charset="0"/>
                        </a:rPr>
                        <a:t>o---o</a:t>
                      </a:r>
                    </a:p>
                  </a:txBody>
                  <a:tcPr marL="68580" marR="68580" marT="0" marB="0"/>
                </a:tc>
                <a:tc>
                  <a:txBody>
                    <a:bodyPr/>
                    <a:lstStyle/>
                    <a:p>
                      <a:pPr marL="0" algn="ctr" defTabSz="457200" rtl="0" eaLnBrk="1" latinLnBrk="0" hangingPunct="1">
                        <a:lnSpc>
                          <a:spcPct val="115000"/>
                        </a:lnSpc>
                        <a:spcAft>
                          <a:spcPts val="0"/>
                        </a:spcAft>
                      </a:pPr>
                      <a:r>
                        <a:rPr lang="es-MX" sz="1050" kern="1200" dirty="0">
                          <a:solidFill>
                            <a:srgbClr val="000000"/>
                          </a:solidFill>
                          <a:effectLst/>
                          <a:latin typeface="+mn-lt"/>
                          <a:ea typeface="Calibri" panose="020F0502020204030204" pitchFamily="34" charset="0"/>
                          <a:cs typeface="Calibri" panose="020F0502020204030204" pitchFamily="34" charset="0"/>
                        </a:rPr>
                        <a:t>Información del ejercicio en curso y la correspondiente a los seis ejercicios anteriores, en su caso</a:t>
                      </a:r>
                    </a:p>
                  </a:txBody>
                  <a:tcPr marL="68580" marR="68580" marT="0" marB="0"/>
                </a:tc>
              </a:tr>
            </a:tbl>
          </a:graphicData>
        </a:graphic>
      </p:graphicFrame>
      <p:sp>
        <p:nvSpPr>
          <p:cNvPr id="2" name="Marcador de pie de página 1"/>
          <p:cNvSpPr>
            <a:spLocks noGrp="1"/>
          </p:cNvSpPr>
          <p:nvPr>
            <p:ph type="ftr" sz="quarter" idx="11"/>
          </p:nvPr>
        </p:nvSpPr>
        <p:spPr/>
        <p:txBody>
          <a:bodyPr/>
          <a:lstStyle/>
          <a:p>
            <a:fld id="{5AF29C5F-D97E-4CCA-8A22-49B9CECCE572}" type="slidenum">
              <a:rPr lang="es-ES" smtClean="0"/>
              <a:t>16</a:t>
            </a:fld>
            <a:endParaRPr lang="es-ES" dirty="0"/>
          </a:p>
        </p:txBody>
      </p:sp>
    </p:spTree>
    <p:extLst>
      <p:ext uri="{BB962C8B-B14F-4D97-AF65-F5344CB8AC3E}">
        <p14:creationId xmlns:p14="http://schemas.microsoft.com/office/powerpoint/2010/main" val="198144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45770" y="9175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a:solidFill>
                  <a:srgbClr val="7030A0"/>
                </a:solidFill>
                <a:effectLst>
                  <a:outerShdw blurRad="38100" dist="38100" dir="2700000" algn="tl">
                    <a:srgbClr val="000000">
                      <a:alpha val="43137"/>
                    </a:srgbClr>
                  </a:outerShdw>
                </a:effectLst>
                <a:cs typeface="Palatino Linotype"/>
              </a:rPr>
              <a:t>Tabla de conservación, </a:t>
            </a:r>
            <a:r>
              <a:rPr lang="es-ES" sz="2400" b="1" u="sng" dirty="0">
                <a:solidFill>
                  <a:srgbClr val="7030A0"/>
                </a:solidFill>
                <a:effectLst>
                  <a:outerShdw blurRad="38100" dist="38100" dir="2700000" algn="tl">
                    <a:srgbClr val="000000">
                      <a:alpha val="43137"/>
                    </a:srgbClr>
                  </a:outerShdw>
                </a:effectLst>
                <a:cs typeface="Palatino Linotype"/>
              </a:rPr>
              <a:t>Fideicomisos, fondos públicos, mandatos o cualquier contrato análogo</a:t>
            </a: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730659107"/>
              </p:ext>
            </p:extLst>
          </p:nvPr>
        </p:nvGraphicFramePr>
        <p:xfrm>
          <a:off x="171449" y="1100638"/>
          <a:ext cx="8686801" cy="5184457"/>
        </p:xfrm>
        <a:graphic>
          <a:graphicData uri="http://schemas.openxmlformats.org/drawingml/2006/table">
            <a:tbl>
              <a:tblPr bandRow="1">
                <a:tableStyleId>{F5AB1C69-6EDB-4FF4-983F-18BD219EF322}</a:tableStyleId>
              </a:tblPr>
              <a:tblGrid>
                <a:gridCol w="1846113"/>
                <a:gridCol w="2382988"/>
                <a:gridCol w="1065886"/>
                <a:gridCol w="1904015"/>
                <a:gridCol w="1487799"/>
              </a:tblGrid>
              <a:tr h="520005">
                <a:tc>
                  <a:txBody>
                    <a:bodyPr/>
                    <a:lstStyle/>
                    <a:p>
                      <a:pPr algn="ctr">
                        <a:lnSpc>
                          <a:spcPct val="115000"/>
                        </a:lnSpc>
                        <a:spcAft>
                          <a:spcPts val="0"/>
                        </a:spcAft>
                      </a:pPr>
                      <a:r>
                        <a:rPr lang="es-MX" sz="1050" b="1" dirty="0">
                          <a:effectLst/>
                          <a:latin typeface="+mn-lt"/>
                        </a:rPr>
                        <a:t>Artículo</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Fracción/inciso</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Periodo de actualización</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Observaciones acerca de la información a publicar</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Periodo de Conservación de la información</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r>
              <a:tr h="1127188">
                <a:tc>
                  <a:txBody>
                    <a:bodyPr/>
                    <a:lstStyle/>
                    <a:p>
                      <a:pPr algn="just">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Artículo 77. Además de lo señalado en el artículo 70 de la presente Ley, los fideicomisos, fondos públicos, mandatos o cualquier contrato análogo, deberán poner a disposición del público y mantener actualizada y accesible, en lo que resulte aplicable a cada contrato, la siguiente información:</a:t>
                      </a:r>
                    </a:p>
                  </a:txBody>
                  <a:tcPr marL="68580" marR="68580" marT="0" marB="0" anchor="ctr"/>
                </a:tc>
                <a:tc>
                  <a:txBody>
                    <a:bodyPr/>
                    <a:lstStyle/>
                    <a:p>
                      <a:pPr algn="just">
                        <a:lnSpc>
                          <a:spcPct val="115000"/>
                        </a:lnSpc>
                        <a:spcAft>
                          <a:spcPts val="0"/>
                        </a:spcAft>
                      </a:pPr>
                      <a:r>
                        <a:rPr lang="es-MX" sz="1000" b="1" i="0" dirty="0">
                          <a:effectLst/>
                          <a:latin typeface="+mj-lt"/>
                          <a:ea typeface="Calibri" panose="020F0502020204030204" pitchFamily="34" charset="0"/>
                          <a:cs typeface="Times New Roman" panose="02020603050405020304" pitchFamily="18" charset="0"/>
                        </a:rPr>
                        <a:t>Fracción I El nombre del servidor público y de la persona física o moral que represente al fideicomitente, al fiduciario y al fideicomisario;</a:t>
                      </a:r>
                    </a:p>
                  </a:txBody>
                  <a:tcPr marL="68580" marR="68580" marT="0" marB="0" anchor="ctr"/>
                </a:tc>
                <a:tc>
                  <a:txBody>
                    <a:bodyPr/>
                    <a:lstStyle/>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Trimestral</a:t>
                      </a:r>
                    </a:p>
                  </a:txBody>
                  <a:tcPr marL="68580" marR="68580" marT="0" marB="0" anchor="ctr"/>
                </a:tc>
                <a:tc>
                  <a:txBody>
                    <a:bodyPr/>
                    <a:lstStyle/>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o---o</a:t>
                      </a:r>
                    </a:p>
                  </a:txBody>
                  <a:tcPr marL="68580" marR="68580" marT="0" marB="0" anchor="ctr"/>
                </a:tc>
                <a:tc>
                  <a:txBody>
                    <a:bodyPr/>
                    <a:lstStyle/>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Información vigente </a:t>
                      </a:r>
                    </a:p>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 </a:t>
                      </a:r>
                    </a:p>
                  </a:txBody>
                  <a:tcPr marL="68580" marR="68580" marT="0" marB="0" anchor="ctr"/>
                </a:tc>
              </a:tr>
              <a:tr h="1127188">
                <a:tc>
                  <a:txBody>
                    <a:bodyPr/>
                    <a:lstStyle/>
                    <a:p>
                      <a:pPr algn="l">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Artículo </a:t>
                      </a:r>
                      <a:r>
                        <a:rPr lang="es-MX" sz="1000" b="0" i="0" dirty="0" smtClean="0">
                          <a:effectLst/>
                          <a:latin typeface="+mj-lt"/>
                          <a:ea typeface="Calibri" panose="020F0502020204030204" pitchFamily="34" charset="0"/>
                          <a:cs typeface="Times New Roman" panose="02020603050405020304" pitchFamily="18" charset="0"/>
                        </a:rPr>
                        <a:t>77…</a:t>
                      </a:r>
                      <a:endParaRPr lang="es-MX" sz="10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1000" b="1" i="0" dirty="0">
                          <a:effectLst/>
                          <a:latin typeface="+mj-lt"/>
                          <a:ea typeface="Calibri" panose="020F0502020204030204" pitchFamily="34" charset="0"/>
                          <a:cs typeface="Times New Roman" panose="02020603050405020304" pitchFamily="18" charset="0"/>
                        </a:rPr>
                        <a:t>Fracción </a:t>
                      </a:r>
                      <a:r>
                        <a:rPr lang="es-MX" sz="1000" b="1" i="0" dirty="0" smtClean="0">
                          <a:effectLst/>
                          <a:latin typeface="+mj-lt"/>
                          <a:ea typeface="Calibri" panose="020F0502020204030204" pitchFamily="34" charset="0"/>
                          <a:cs typeface="Times New Roman" panose="02020603050405020304" pitchFamily="18" charset="0"/>
                        </a:rPr>
                        <a:t>II La </a:t>
                      </a:r>
                      <a:r>
                        <a:rPr lang="es-MX" sz="1000" b="1" i="0" dirty="0">
                          <a:effectLst/>
                          <a:latin typeface="+mj-lt"/>
                          <a:ea typeface="Calibri" panose="020F0502020204030204" pitchFamily="34" charset="0"/>
                          <a:cs typeface="Times New Roman" panose="02020603050405020304" pitchFamily="18" charset="0"/>
                        </a:rPr>
                        <a:t>unidad administrativa responsable del fideicomiso;</a:t>
                      </a:r>
                    </a:p>
                  </a:txBody>
                  <a:tcPr marL="68580" marR="68580" marT="0" marB="0" anchor="ctr"/>
                </a:tc>
                <a:tc>
                  <a:txBody>
                    <a:bodyPr/>
                    <a:lstStyle/>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Trimestral </a:t>
                      </a:r>
                    </a:p>
                  </a:txBody>
                  <a:tcPr marL="68580" marR="68580" marT="0" marB="0" anchor="ctr"/>
                </a:tc>
                <a:tc>
                  <a:txBody>
                    <a:bodyPr/>
                    <a:lstStyle/>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o---o</a:t>
                      </a:r>
                    </a:p>
                  </a:txBody>
                  <a:tcPr marL="68580" marR="68580" marT="0" marB="0" anchor="ctr"/>
                </a:tc>
                <a:tc>
                  <a:txBody>
                    <a:bodyPr/>
                    <a:lstStyle/>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Información vigente</a:t>
                      </a:r>
                    </a:p>
                  </a:txBody>
                  <a:tcPr marL="68580" marR="68580" marT="0" marB="0" anchor="ctr"/>
                </a:tc>
              </a:tr>
              <a:tr h="1127188">
                <a:tc>
                  <a:txBody>
                    <a:bodyPr/>
                    <a:lstStyle/>
                    <a:p>
                      <a:pPr algn="just">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Artículo </a:t>
                      </a:r>
                      <a:r>
                        <a:rPr lang="es-MX" sz="1000" b="0" i="0" dirty="0" smtClean="0">
                          <a:effectLst/>
                          <a:latin typeface="+mj-lt"/>
                          <a:ea typeface="Calibri" panose="020F0502020204030204" pitchFamily="34" charset="0"/>
                          <a:cs typeface="Times New Roman" panose="02020603050405020304" pitchFamily="18" charset="0"/>
                        </a:rPr>
                        <a:t>77…</a:t>
                      </a:r>
                      <a:endParaRPr lang="es-MX" sz="10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1000" b="1" i="0" dirty="0">
                          <a:effectLst/>
                          <a:latin typeface="+mj-lt"/>
                          <a:ea typeface="Calibri" panose="020F0502020204030204" pitchFamily="34" charset="0"/>
                          <a:cs typeface="Times New Roman" panose="02020603050405020304" pitchFamily="18" charset="0"/>
                        </a:rPr>
                        <a:t>Fracción </a:t>
                      </a:r>
                      <a:r>
                        <a:rPr lang="es-MX" sz="1000" b="1" i="0" dirty="0" smtClean="0">
                          <a:effectLst/>
                          <a:latin typeface="+mj-lt"/>
                          <a:ea typeface="Calibri" panose="020F0502020204030204" pitchFamily="34" charset="0"/>
                          <a:cs typeface="Times New Roman" panose="02020603050405020304" pitchFamily="18" charset="0"/>
                        </a:rPr>
                        <a:t>III El </a:t>
                      </a:r>
                      <a:r>
                        <a:rPr lang="es-MX" sz="1000" b="1" i="0" dirty="0">
                          <a:effectLst/>
                          <a:latin typeface="+mj-lt"/>
                          <a:ea typeface="Calibri" panose="020F0502020204030204" pitchFamily="34" charset="0"/>
                          <a:cs typeface="Times New Roman" panose="02020603050405020304" pitchFamily="18" charset="0"/>
                        </a:rPr>
                        <a:t>monto total, el uso y destino del patrimonio </a:t>
                      </a:r>
                      <a:r>
                        <a:rPr lang="es-MX" sz="1000" b="1" i="0" dirty="0" err="1">
                          <a:effectLst/>
                          <a:latin typeface="+mj-lt"/>
                          <a:ea typeface="Calibri" panose="020F0502020204030204" pitchFamily="34" charset="0"/>
                          <a:cs typeface="Times New Roman" panose="02020603050405020304" pitchFamily="18" charset="0"/>
                        </a:rPr>
                        <a:t>fideicomitido</a:t>
                      </a:r>
                      <a:r>
                        <a:rPr lang="es-MX" sz="1000" b="1" i="0" dirty="0">
                          <a:effectLst/>
                          <a:latin typeface="+mj-lt"/>
                          <a:ea typeface="Calibri" panose="020F0502020204030204" pitchFamily="34" charset="0"/>
                          <a:cs typeface="Times New Roman" panose="02020603050405020304" pitchFamily="18" charset="0"/>
                        </a:rPr>
                        <a:t>, distinguiendo las aportaciones públicas y fuente de los recursos, los subsidios, donaciones, transferencias, excedentes, inversiones realizadas y aportaciones o subvenciones que reciban;</a:t>
                      </a:r>
                    </a:p>
                  </a:txBody>
                  <a:tcPr marL="68580" marR="68580" marT="0" marB="0" anchor="ctr"/>
                </a:tc>
                <a:tc>
                  <a:txBody>
                    <a:bodyPr/>
                    <a:lstStyle/>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Trimestral</a:t>
                      </a:r>
                    </a:p>
                  </a:txBody>
                  <a:tcPr marL="68580" marR="68580" marT="0" marB="0" anchor="ctr"/>
                </a:tc>
                <a:tc>
                  <a:txBody>
                    <a:bodyPr/>
                    <a:lstStyle/>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o---o</a:t>
                      </a:r>
                    </a:p>
                  </a:txBody>
                  <a:tcPr marL="68580" marR="68580" marT="0" marB="0" anchor="ctr"/>
                </a:tc>
                <a:tc>
                  <a:txBody>
                    <a:bodyPr/>
                    <a:lstStyle/>
                    <a:p>
                      <a:pPr algn="ctr">
                        <a:lnSpc>
                          <a:spcPct val="115000"/>
                        </a:lnSpc>
                        <a:spcAft>
                          <a:spcPts val="0"/>
                        </a:spcAft>
                      </a:pPr>
                      <a:r>
                        <a:rPr lang="es-MX" sz="1000" b="0" i="0" dirty="0">
                          <a:effectLst/>
                          <a:latin typeface="+mj-lt"/>
                          <a:ea typeface="Calibri" panose="020F0502020204030204" pitchFamily="34" charset="0"/>
                          <a:cs typeface="Times New Roman" panose="02020603050405020304" pitchFamily="18" charset="0"/>
                        </a:rPr>
                        <a:t>Información del ejercicio en curso y la correspondiente al ejercicio inmediato anterior </a:t>
                      </a:r>
                    </a:p>
                  </a:txBody>
                  <a:tcPr marL="68580" marR="68580" marT="0" marB="0" anchor="ctr"/>
                </a:tc>
              </a:tr>
            </a:tbl>
          </a:graphicData>
        </a:graphic>
      </p:graphicFrame>
      <p:sp>
        <p:nvSpPr>
          <p:cNvPr id="2" name="Marcador de pie de página 1"/>
          <p:cNvSpPr>
            <a:spLocks noGrp="1"/>
          </p:cNvSpPr>
          <p:nvPr>
            <p:ph type="ftr" sz="quarter" idx="11"/>
          </p:nvPr>
        </p:nvSpPr>
        <p:spPr/>
        <p:txBody>
          <a:bodyPr/>
          <a:lstStyle/>
          <a:p>
            <a:fld id="{319F3118-B0D7-411C-B69B-1F81736AC2E5}" type="slidenum">
              <a:rPr lang="es-ES" smtClean="0"/>
              <a:t>17</a:t>
            </a:fld>
            <a:endParaRPr lang="es-ES" dirty="0"/>
          </a:p>
        </p:txBody>
      </p:sp>
    </p:spTree>
    <p:extLst>
      <p:ext uri="{BB962C8B-B14F-4D97-AF65-F5344CB8AC3E}">
        <p14:creationId xmlns:p14="http://schemas.microsoft.com/office/powerpoint/2010/main" val="172977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45770" y="9175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a:solidFill>
                  <a:srgbClr val="7030A0"/>
                </a:solidFill>
                <a:effectLst>
                  <a:outerShdw blurRad="38100" dist="38100" dir="2700000" algn="tl">
                    <a:srgbClr val="000000">
                      <a:alpha val="43137"/>
                    </a:srgbClr>
                  </a:outerShdw>
                </a:effectLst>
                <a:cs typeface="Palatino Linotype"/>
              </a:rPr>
              <a:t>Tabla de conservación, </a:t>
            </a:r>
            <a:r>
              <a:rPr lang="es-ES" sz="2400" b="1" u="sng" dirty="0" smtClean="0">
                <a:solidFill>
                  <a:srgbClr val="7030A0"/>
                </a:solidFill>
                <a:effectLst>
                  <a:outerShdw blurRad="38100" dist="38100" dir="2700000" algn="tl">
                    <a:srgbClr val="000000">
                      <a:alpha val="43137"/>
                    </a:srgbClr>
                  </a:outerShdw>
                </a:effectLst>
                <a:cs typeface="Palatino Linotype"/>
              </a:rPr>
              <a:t>Sindicatos</a:t>
            </a:r>
            <a:endParaRPr lang="es-ES" sz="2400" b="1" u="sng" dirty="0">
              <a:solidFill>
                <a:srgbClr val="7030A0"/>
              </a:solidFill>
              <a:effectLst>
                <a:outerShdw blurRad="38100" dist="38100" dir="2700000" algn="tl">
                  <a:srgbClr val="000000">
                    <a:alpha val="43137"/>
                  </a:srgbClr>
                </a:outerShdw>
              </a:effectLst>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118573339"/>
              </p:ext>
            </p:extLst>
          </p:nvPr>
        </p:nvGraphicFramePr>
        <p:xfrm>
          <a:off x="171449" y="1649278"/>
          <a:ext cx="8686801" cy="4068699"/>
        </p:xfrm>
        <a:graphic>
          <a:graphicData uri="http://schemas.openxmlformats.org/drawingml/2006/table">
            <a:tbl>
              <a:tblPr bandRow="1">
                <a:tableStyleId>{F5AB1C69-6EDB-4FF4-983F-18BD219EF322}</a:tableStyleId>
              </a:tblPr>
              <a:tblGrid>
                <a:gridCol w="1846113"/>
                <a:gridCol w="2382988"/>
                <a:gridCol w="1428750"/>
                <a:gridCol w="1541151"/>
                <a:gridCol w="1487799"/>
              </a:tblGrid>
              <a:tr h="520005">
                <a:tc>
                  <a:txBody>
                    <a:bodyPr/>
                    <a:lstStyle/>
                    <a:p>
                      <a:pPr algn="ctr">
                        <a:lnSpc>
                          <a:spcPct val="115000"/>
                        </a:lnSpc>
                        <a:spcAft>
                          <a:spcPts val="0"/>
                        </a:spcAft>
                      </a:pPr>
                      <a:r>
                        <a:rPr lang="es-MX" sz="1050" b="1" dirty="0">
                          <a:effectLst/>
                          <a:latin typeface="+mn-lt"/>
                        </a:rPr>
                        <a:t>Artículo</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Fracción/inciso</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Periodo de actualización</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Observaciones acerca de la información a publicar</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c>
                  <a:txBody>
                    <a:bodyPr/>
                    <a:lstStyle/>
                    <a:p>
                      <a:pPr algn="ctr">
                        <a:lnSpc>
                          <a:spcPct val="115000"/>
                        </a:lnSpc>
                        <a:spcAft>
                          <a:spcPts val="0"/>
                        </a:spcAft>
                      </a:pPr>
                      <a:r>
                        <a:rPr lang="es-MX" sz="1050" b="1" dirty="0">
                          <a:effectLst/>
                          <a:latin typeface="+mn-lt"/>
                        </a:rPr>
                        <a:t>Periodo de Conservación de la información</a:t>
                      </a:r>
                      <a:endParaRPr lang="es-MX" sz="1050" b="1" dirty="0">
                        <a:solidFill>
                          <a:srgbClr val="000000"/>
                        </a:solidFill>
                        <a:effectLst/>
                        <a:latin typeface="+mn-lt"/>
                        <a:ea typeface="Calibri" panose="020F0502020204030204" pitchFamily="34" charset="0"/>
                        <a:cs typeface="Calibri" panose="020F0502020204030204" pitchFamily="34" charset="0"/>
                      </a:endParaRPr>
                    </a:p>
                  </a:txBody>
                  <a:tcPr marL="61599" marR="61599" marT="0" marB="0" anchor="ctr"/>
                </a:tc>
              </a:tr>
              <a:tr h="1127188">
                <a:tc rowSpan="2">
                  <a:txBody>
                    <a:bodyPr/>
                    <a:lstStyle/>
                    <a:p>
                      <a:pPr algn="just">
                        <a:lnSpc>
                          <a:spcPct val="115000"/>
                        </a:lnSpc>
                        <a:spcAft>
                          <a:spcPts val="0"/>
                        </a:spcAft>
                      </a:pPr>
                      <a:r>
                        <a:rPr lang="es-MX" sz="1050" b="0" i="0" dirty="0">
                          <a:effectLst/>
                          <a:latin typeface="+mj-lt"/>
                          <a:ea typeface="Calibri" panose="020F0502020204030204" pitchFamily="34" charset="0"/>
                          <a:cs typeface="Times New Roman" panose="02020603050405020304" pitchFamily="18" charset="0"/>
                        </a:rPr>
                        <a:t>Artículo </a:t>
                      </a:r>
                      <a:r>
                        <a:rPr lang="es-MX" sz="1050" b="0" i="0" dirty="0" smtClean="0">
                          <a:effectLst/>
                          <a:latin typeface="+mj-lt"/>
                          <a:ea typeface="Calibri" panose="020F0502020204030204" pitchFamily="34" charset="0"/>
                          <a:cs typeface="Times New Roman" panose="02020603050405020304" pitchFamily="18" charset="0"/>
                        </a:rPr>
                        <a:t>77. </a:t>
                      </a:r>
                      <a:r>
                        <a:rPr lang="es-MX" sz="1050" b="0" i="0" kern="1200" dirty="0" smtClean="0">
                          <a:solidFill>
                            <a:schemeClr val="dk1"/>
                          </a:solidFill>
                          <a:effectLst/>
                          <a:latin typeface="+mj-lt"/>
                          <a:ea typeface="+mn-ea"/>
                          <a:cs typeface="+mn-cs"/>
                        </a:rPr>
                        <a:t>Los sindicatos que reciban y ejerzan recursos públicos deberán mantener actualizada y accesible, de forma impresa para consulta directa y en los respectivos sitios de Internet, la información aplicable del artículo 70 de esta Ley, la señalada en el artículo anterior y la siguiente:</a:t>
                      </a:r>
                      <a:endParaRPr lang="es-MX" sz="1050" b="0" i="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449580" algn="l"/>
                        </a:tabLst>
                      </a:pPr>
                      <a:r>
                        <a:rPr lang="es-MX" sz="1050" b="1" i="0" dirty="0">
                          <a:solidFill>
                            <a:srgbClr val="000000"/>
                          </a:solidFill>
                          <a:effectLst/>
                          <a:latin typeface="+mj-lt"/>
                          <a:ea typeface="Calibri" panose="020F0502020204030204" pitchFamily="34" charset="0"/>
                          <a:cs typeface="Calibri" panose="020F0502020204030204" pitchFamily="34" charset="0"/>
                        </a:rPr>
                        <a:t>Fracción I. Contratos y convenios entre sindicatos y autoridades;</a:t>
                      </a:r>
                      <a:endParaRPr lang="es-MX" sz="1050" b="1" i="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449580" algn="l"/>
                        </a:tabLst>
                      </a:pPr>
                      <a:r>
                        <a:rPr lang="es-MX" sz="1050" b="0" i="0" dirty="0">
                          <a:solidFill>
                            <a:srgbClr val="000000"/>
                          </a:solidFill>
                          <a:effectLst/>
                          <a:latin typeface="+mj-lt"/>
                          <a:ea typeface="Calibri" panose="020F0502020204030204" pitchFamily="34" charset="0"/>
                          <a:cs typeface="Calibri" panose="020F0502020204030204" pitchFamily="34" charset="0"/>
                        </a:rPr>
                        <a:t>Trimestral</a:t>
                      </a:r>
                      <a:endParaRPr lang="es-MX" sz="1050" b="0" i="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449580" algn="l"/>
                        </a:tabLst>
                      </a:pPr>
                      <a:r>
                        <a:rPr lang="es-MX" sz="1050" b="0" i="0" dirty="0">
                          <a:solidFill>
                            <a:srgbClr val="000000"/>
                          </a:solidFill>
                          <a:effectLst/>
                          <a:latin typeface="+mj-lt"/>
                          <a:ea typeface="Calibri" panose="020F0502020204030204" pitchFamily="34" charset="0"/>
                          <a:cs typeface="Calibri" panose="020F0502020204030204" pitchFamily="34" charset="0"/>
                        </a:rPr>
                        <a:t>o---o</a:t>
                      </a:r>
                      <a:endParaRPr lang="es-MX" sz="1050" b="0" i="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449580" algn="l"/>
                        </a:tabLst>
                      </a:pPr>
                      <a:r>
                        <a:rPr lang="es-MX" sz="1050" b="0" i="0" dirty="0">
                          <a:solidFill>
                            <a:srgbClr val="000000"/>
                          </a:solidFill>
                          <a:effectLst/>
                          <a:latin typeface="+mj-lt"/>
                          <a:ea typeface="Calibri" panose="020F0502020204030204" pitchFamily="34" charset="0"/>
                          <a:cs typeface="Calibri" panose="020F0502020204030204" pitchFamily="34" charset="0"/>
                        </a:rPr>
                        <a:t>Información vigente y la correspondiente al menos a seis años anteriores </a:t>
                      </a:r>
                      <a:endParaRPr lang="es-MX" sz="1050" b="0" i="0" dirty="0">
                        <a:effectLst/>
                        <a:latin typeface="+mj-lt"/>
                        <a:ea typeface="Calibri" panose="020F0502020204030204" pitchFamily="34" charset="0"/>
                        <a:cs typeface="Times New Roman" panose="02020603050405020304" pitchFamily="18" charset="0"/>
                      </a:endParaRPr>
                    </a:p>
                  </a:txBody>
                  <a:tcPr marL="68580" marR="68580" marT="0" marB="0"/>
                </a:tc>
              </a:tr>
              <a:tr h="1127188">
                <a:tc vMerge="1">
                  <a:txBody>
                    <a:bodyPr/>
                    <a:lstStyle/>
                    <a:p>
                      <a:endParaRPr lang="es-MX" dirty="0"/>
                    </a:p>
                  </a:txBody>
                  <a:tcPr marL="68580" marR="68580" marT="0" marB="0" anchor="ctr"/>
                </a:tc>
                <a:tc>
                  <a:txBody>
                    <a:bodyPr/>
                    <a:lstStyle/>
                    <a:p>
                      <a:pPr algn="just">
                        <a:lnSpc>
                          <a:spcPct val="107000"/>
                        </a:lnSpc>
                        <a:spcAft>
                          <a:spcPts val="0"/>
                        </a:spcAft>
                        <a:tabLst>
                          <a:tab pos="449580" algn="l"/>
                        </a:tabLst>
                      </a:pPr>
                      <a:r>
                        <a:rPr lang="es-MX" sz="1050" b="1" i="0" dirty="0">
                          <a:solidFill>
                            <a:srgbClr val="000000"/>
                          </a:solidFill>
                          <a:effectLst/>
                          <a:latin typeface="+mj-lt"/>
                          <a:ea typeface="Calibri" panose="020F0502020204030204" pitchFamily="34" charset="0"/>
                          <a:cs typeface="Calibri" panose="020F0502020204030204" pitchFamily="34" charset="0"/>
                        </a:rPr>
                        <a:t>Fracción II. El directorio del Comité Ejecutivo;</a:t>
                      </a:r>
                      <a:endParaRPr lang="es-MX" sz="1050" b="1" i="0" dirty="0">
                        <a:effectLst/>
                        <a:latin typeface="+mj-lt"/>
                        <a:ea typeface="Calibri" panose="020F0502020204030204" pitchFamily="34" charset="0"/>
                        <a:cs typeface="Times New Roman" panose="02020603050405020304" pitchFamily="18" charset="0"/>
                      </a:endParaRPr>
                    </a:p>
                    <a:p>
                      <a:pPr algn="just">
                        <a:lnSpc>
                          <a:spcPct val="107000"/>
                        </a:lnSpc>
                        <a:spcAft>
                          <a:spcPts val="0"/>
                        </a:spcAft>
                        <a:tabLst>
                          <a:tab pos="449580" algn="l"/>
                        </a:tabLst>
                      </a:pPr>
                      <a:r>
                        <a:rPr lang="es-MX" sz="1050" b="1" i="0" dirty="0">
                          <a:solidFill>
                            <a:srgbClr val="000000"/>
                          </a:solidFill>
                          <a:effectLst/>
                          <a:latin typeface="+mj-lt"/>
                          <a:ea typeface="Calibri" panose="020F0502020204030204" pitchFamily="34" charset="0"/>
                          <a:cs typeface="Calibri" panose="020F0502020204030204" pitchFamily="34" charset="0"/>
                        </a:rPr>
                        <a:t> </a:t>
                      </a:r>
                      <a:endParaRPr lang="es-MX" sz="1050" b="1" i="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449580" algn="l"/>
                        </a:tabLst>
                      </a:pPr>
                      <a:r>
                        <a:rPr lang="es-MX" sz="1050" b="0" i="0" dirty="0">
                          <a:solidFill>
                            <a:srgbClr val="000000"/>
                          </a:solidFill>
                          <a:effectLst/>
                          <a:latin typeface="+mj-lt"/>
                          <a:ea typeface="Calibri" panose="020F0502020204030204" pitchFamily="34" charset="0"/>
                          <a:cs typeface="Calibri" panose="020F0502020204030204" pitchFamily="34" charset="0"/>
                        </a:rPr>
                        <a:t>Anual y  cuando se actualice la información de los integrantes del Comité Ejecutivo o los órganos que desempeñen las funciones propias de las directivas sindicales deberá publicarse y/o actualizarse en un plazo no mayor a tres días hábiles</a:t>
                      </a:r>
                      <a:endParaRPr lang="es-MX" sz="1050" b="0" i="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449580" algn="l"/>
                        </a:tabLst>
                      </a:pPr>
                      <a:r>
                        <a:rPr lang="es-MX" sz="1050" b="0" i="0" dirty="0">
                          <a:solidFill>
                            <a:srgbClr val="000000"/>
                          </a:solidFill>
                          <a:effectLst/>
                          <a:latin typeface="+mj-lt"/>
                          <a:ea typeface="Calibri" panose="020F0502020204030204" pitchFamily="34" charset="0"/>
                          <a:cs typeface="Calibri" panose="020F0502020204030204" pitchFamily="34" charset="0"/>
                        </a:rPr>
                        <a:t>o---o</a:t>
                      </a:r>
                      <a:endParaRPr lang="es-MX" sz="1050" b="0" i="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449580" algn="l"/>
                        </a:tabLst>
                      </a:pPr>
                      <a:r>
                        <a:rPr lang="es-MX" sz="1050" b="0" i="0" dirty="0">
                          <a:solidFill>
                            <a:srgbClr val="000000"/>
                          </a:solidFill>
                          <a:effectLst/>
                          <a:latin typeface="+mj-lt"/>
                          <a:ea typeface="Calibri" panose="020F0502020204030204" pitchFamily="34" charset="0"/>
                          <a:cs typeface="Calibri" panose="020F0502020204030204" pitchFamily="34" charset="0"/>
                        </a:rPr>
                        <a:t>Información vigente y la correspondiente al menos a seis años anteriores </a:t>
                      </a:r>
                      <a:endParaRPr lang="es-MX" sz="1050" b="0" i="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Marcador de pie de página 1"/>
          <p:cNvSpPr>
            <a:spLocks noGrp="1"/>
          </p:cNvSpPr>
          <p:nvPr>
            <p:ph type="ftr" sz="quarter" idx="11"/>
          </p:nvPr>
        </p:nvSpPr>
        <p:spPr/>
        <p:txBody>
          <a:bodyPr/>
          <a:lstStyle/>
          <a:p>
            <a:fld id="{319F3118-B0D7-411C-B69B-1F81736AC2E5}" type="slidenum">
              <a:rPr lang="es-ES" smtClean="0"/>
              <a:t>18</a:t>
            </a:fld>
            <a:endParaRPr lang="es-ES" dirty="0"/>
          </a:p>
        </p:txBody>
      </p:sp>
    </p:spTree>
    <p:extLst>
      <p:ext uri="{BB962C8B-B14F-4D97-AF65-F5344CB8AC3E}">
        <p14:creationId xmlns:p14="http://schemas.microsoft.com/office/powerpoint/2010/main" val="2501311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solidFill>
                  <a:srgbClr val="7030A0"/>
                </a:solidFill>
                <a:effectLst>
                  <a:outerShdw blurRad="38100" dist="38100" dir="2700000" algn="tl">
                    <a:srgbClr val="000000">
                      <a:alpha val="43137"/>
                    </a:srgbClr>
                  </a:outerShdw>
                </a:effectLst>
                <a:cs typeface="Palatino Linotype"/>
              </a:rPr>
              <a:t>Información por competencia no generada</a:t>
            </a:r>
            <a:endParaRPr lang="es-ES" sz="2400" b="1" u="sng" dirty="0">
              <a:solidFill>
                <a:srgbClr val="7030A0"/>
              </a:solidFill>
              <a:effectLst>
                <a:outerShdw blurRad="38100" dist="38100" dir="2700000" algn="tl">
                  <a:srgbClr val="000000">
                    <a:alpha val="43137"/>
                  </a:srgbClr>
                </a:outerShdw>
              </a:effectLst>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2" name="Marcador de pie de página 1"/>
          <p:cNvSpPr>
            <a:spLocks noGrp="1"/>
          </p:cNvSpPr>
          <p:nvPr>
            <p:ph type="ftr" sz="quarter" idx="11"/>
          </p:nvPr>
        </p:nvSpPr>
        <p:spPr/>
        <p:txBody>
          <a:bodyPr/>
          <a:lstStyle/>
          <a:p>
            <a:fld id="{2ACFB6A8-7165-41B4-A2D7-58BF347EA9EE}" type="slidenum">
              <a:rPr lang="es-ES" smtClean="0"/>
              <a:t>19</a:t>
            </a:fld>
            <a:endParaRPr lang="es-ES" dirty="0"/>
          </a:p>
        </p:txBody>
      </p:sp>
      <p:sp>
        <p:nvSpPr>
          <p:cNvPr id="5" name="Rectángulo 4"/>
          <p:cNvSpPr/>
          <p:nvPr/>
        </p:nvSpPr>
        <p:spPr>
          <a:xfrm>
            <a:off x="457200" y="1031706"/>
            <a:ext cx="8229600" cy="694036"/>
          </a:xfrm>
          <a:prstGeom prst="rect">
            <a:avLst/>
          </a:prstGeom>
        </p:spPr>
        <p:txBody>
          <a:bodyPr wrap="square">
            <a:spAutoFit/>
          </a:bodyPr>
          <a:lstStyle/>
          <a:p>
            <a:pPr algn="just">
              <a:lnSpc>
                <a:spcPct val="115000"/>
              </a:lnSpc>
              <a:spcAft>
                <a:spcPts val="0"/>
              </a:spcAft>
            </a:pPr>
            <a:r>
              <a:rPr lang="es-MX" b="1" dirty="0">
                <a:solidFill>
                  <a:srgbClr val="000000"/>
                </a:solidFill>
                <a:latin typeface="Arial" panose="020B0604020202020204" pitchFamily="34" charset="0"/>
                <a:ea typeface="Arial" panose="020B0604020202020204" pitchFamily="34" charset="0"/>
                <a:cs typeface="Calibri" panose="020F0502020204030204" pitchFamily="34" charset="0"/>
              </a:rPr>
              <a:t>Octavo.</a:t>
            </a:r>
            <a:r>
              <a:rPr lang="es-MX" dirty="0">
                <a:solidFill>
                  <a:srgbClr val="000000"/>
                </a:solidFill>
                <a:latin typeface="Arial" panose="020B0604020202020204" pitchFamily="34" charset="0"/>
                <a:ea typeface="Arial" panose="020B0604020202020204" pitchFamily="34" charset="0"/>
                <a:cs typeface="Calibri" panose="020F0502020204030204" pitchFamily="34" charset="0"/>
              </a:rPr>
              <a:t> Las políticas para actualizar la información son las siguientes</a:t>
            </a:r>
            <a:r>
              <a:rPr lang="es-MX" dirty="0" smtClean="0">
                <a:solidFill>
                  <a:srgbClr val="000000"/>
                </a:solidFill>
                <a:latin typeface="Arial" panose="020B0604020202020204" pitchFamily="34" charset="0"/>
                <a:ea typeface="Arial" panose="020B0604020202020204" pitchFamily="34" charset="0"/>
                <a:cs typeface="Calibri" panose="020F0502020204030204" pitchFamily="34" charset="0"/>
              </a:rPr>
              <a:t>:</a:t>
            </a:r>
          </a:p>
          <a:p>
            <a:pPr algn="just">
              <a:lnSpc>
                <a:spcPct val="115000"/>
              </a:lnSpc>
              <a:spcAft>
                <a:spcPts val="0"/>
              </a:spcAft>
            </a:pPr>
            <a:r>
              <a:rPr lang="es-MX" sz="1600" dirty="0" smtClean="0">
                <a:solidFill>
                  <a:srgbClr val="000000"/>
                </a:solidFill>
                <a:effectLst/>
                <a:latin typeface="Arial" panose="020B0604020202020204" pitchFamily="34" charset="0"/>
                <a:ea typeface="Calibri" panose="020F0502020204030204" pitchFamily="34" charset="0"/>
                <a:cs typeface="Calibri" panose="020F0502020204030204" pitchFamily="34" charset="0"/>
              </a:rPr>
              <a:t>…</a:t>
            </a:r>
            <a:endParaRPr lang="es-MX"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ángulo 5"/>
          <p:cNvSpPr/>
          <p:nvPr/>
        </p:nvSpPr>
        <p:spPr>
          <a:xfrm>
            <a:off x="464940" y="1659766"/>
            <a:ext cx="8046720" cy="4339650"/>
          </a:xfrm>
          <a:prstGeom prst="rect">
            <a:avLst/>
          </a:prstGeom>
        </p:spPr>
        <p:txBody>
          <a:bodyPr wrap="square">
            <a:spAutoFit/>
          </a:bodyPr>
          <a:lstStyle/>
          <a:p>
            <a:pPr lvl="0" algn="just">
              <a:lnSpc>
                <a:spcPct val="115000"/>
              </a:lnSpc>
              <a:spcAft>
                <a:spcPts val="0"/>
              </a:spcAft>
              <a:buSzPts val="1200"/>
            </a:pPr>
            <a:r>
              <a:rPr lang="es-MX" sz="1400" dirty="0" smtClean="0">
                <a:solidFill>
                  <a:srgbClr val="000000"/>
                </a:solidFill>
                <a:latin typeface="+mj-lt"/>
                <a:ea typeface="Arial" panose="020B0604020202020204" pitchFamily="34" charset="0"/>
                <a:cs typeface="Calibri" panose="020F0502020204030204" pitchFamily="34" charset="0"/>
              </a:rPr>
              <a:t>V. En </a:t>
            </a:r>
            <a:r>
              <a:rPr lang="es-MX" sz="1400" dirty="0">
                <a:solidFill>
                  <a:srgbClr val="000000"/>
                </a:solidFill>
                <a:latin typeface="+mj-lt"/>
                <a:ea typeface="Arial" panose="020B0604020202020204" pitchFamily="34" charset="0"/>
                <a:cs typeface="Calibri" panose="020F0502020204030204" pitchFamily="34" charset="0"/>
              </a:rPr>
              <a:t>la sección “Transparencia” donde se difundirá la información pública correspondiente a las obligaciones de transparencia comunes del artículo 70 de la Ley General, aplicable a todos los sujetos obligados, así como la de las obligaciones específicas, de los artículos 71 a 83, se deberá incluir el número y el texto del artículo y de las fracciones y/o incisos, así como un hipervínculo para acceder a la información correspondiente. En caso de que respecto de alguna obligación de transparencia no se haya generado información en algún periodo determinado, se deberá incluir una explicación mediante una leyenda breve, clara, motivada y fundamentada. </a:t>
            </a:r>
            <a:r>
              <a:rPr lang="es-MX" sz="1600" b="1" dirty="0">
                <a:solidFill>
                  <a:srgbClr val="000000"/>
                </a:solidFill>
                <a:latin typeface="+mj-lt"/>
                <a:ea typeface="Arial" panose="020B0604020202020204" pitchFamily="34" charset="0"/>
                <a:cs typeface="Calibri" panose="020F0502020204030204" pitchFamily="34" charset="0"/>
              </a:rPr>
              <a:t>Si el sujeto obligado no ha generado nunca una información que por normatividad sea de su competencia, podrá difundir durante un año la información que considere equivalente, explicando con una leyenda por qué se considera equiparable; además deberá generar y publicar la información de su competencia una vez terminado el periodo de un año. En el supuesto de que el sujeto obligado no haya generado nunca una información que por normatividad sea de su competencia y que no exista información equivalente, por medio de una leyenda explicará que la información se generará y publicará en un periodo máximo de dos años</a:t>
            </a:r>
            <a:r>
              <a:rPr lang="es-MX" sz="1400" dirty="0">
                <a:solidFill>
                  <a:srgbClr val="000000"/>
                </a:solidFill>
                <a:latin typeface="+mj-lt"/>
                <a:ea typeface="Arial" panose="020B0604020202020204" pitchFamily="34" charset="0"/>
                <a:cs typeface="Calibri" panose="020F0502020204030204" pitchFamily="34" charset="0"/>
              </a:rPr>
              <a:t>, o en su caso, deberá fundar los motivos por los cuales no se genera la información;</a:t>
            </a:r>
            <a:endParaRPr lang="es-MX" sz="1200" dirty="0">
              <a:solidFill>
                <a:srgbClr val="000000"/>
              </a:solidFill>
              <a:effectLst/>
              <a:latin typeface="+mj-lt"/>
              <a:ea typeface="Calibri" panose="020F0502020204030204" pitchFamily="34" charset="0"/>
              <a:cs typeface="Calibri" panose="020F0502020204030204" pitchFamily="34" charset="0"/>
            </a:endParaRPr>
          </a:p>
        </p:txBody>
      </p:sp>
      <p:sp>
        <p:nvSpPr>
          <p:cNvPr id="9" name="Rectángulo 8"/>
          <p:cNvSpPr/>
          <p:nvPr/>
        </p:nvSpPr>
        <p:spPr>
          <a:xfrm>
            <a:off x="114300" y="6213593"/>
            <a:ext cx="8229600" cy="436210"/>
          </a:xfrm>
          <a:prstGeom prst="rect">
            <a:avLst/>
          </a:prstGeom>
        </p:spPr>
        <p:txBody>
          <a:bodyPr wrap="square">
            <a:spAutoFit/>
          </a:bodyPr>
          <a:lstStyle/>
          <a:p>
            <a:pPr algn="just">
              <a:lnSpc>
                <a:spcPct val="115000"/>
              </a:lnSpc>
            </a:pPr>
            <a:r>
              <a:rPr lang="es-MX" sz="1000" b="1" dirty="0" smtClean="0">
                <a:solidFill>
                  <a:srgbClr val="000000"/>
                </a:solidFill>
                <a:latin typeface="+mj-lt"/>
                <a:ea typeface="Arial" panose="020B0604020202020204" pitchFamily="34" charset="0"/>
                <a:cs typeface="Calibri" panose="020F0502020204030204" pitchFamily="34" charset="0"/>
              </a:rPr>
              <a:t>Fuente: </a:t>
            </a:r>
            <a:r>
              <a:rPr lang="es-ES" sz="1000" b="1" dirty="0">
                <a:solidFill>
                  <a:srgbClr val="7030A0"/>
                </a:solidFill>
                <a:effectLst>
                  <a:outerShdw blurRad="38100" dist="38100" dir="2700000" algn="tl">
                    <a:srgbClr val="000000">
                      <a:alpha val="43137"/>
                    </a:srgbClr>
                  </a:outerShdw>
                </a:effectLst>
                <a:latin typeface="+mj-lt"/>
                <a:cs typeface="Palatino Linotype"/>
              </a:rPr>
              <a:t>Lineamientos Técnicos Generales para la publicación, homologación y estandarización de la información de las obligaciones </a:t>
            </a:r>
          </a:p>
          <a:p>
            <a:pPr algn="just">
              <a:lnSpc>
                <a:spcPct val="115000"/>
              </a:lnSpc>
              <a:spcAft>
                <a:spcPts val="0"/>
              </a:spcAft>
            </a:pPr>
            <a:endParaRPr lang="es-MX" sz="1000" dirty="0">
              <a:solidFill>
                <a:srgbClr val="000000"/>
              </a:solidFill>
              <a:effectLst/>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8403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ES" sz="2800" b="1" dirty="0" smtClean="0">
                <a:solidFill>
                  <a:srgbClr val="7030A0"/>
                </a:solidFill>
                <a:effectLst>
                  <a:outerShdw blurRad="38100" dist="38100" dir="2700000" algn="tl">
                    <a:srgbClr val="000000">
                      <a:alpha val="43137"/>
                    </a:srgbClr>
                  </a:outerShdw>
                </a:effectLst>
                <a:latin typeface="Palatino Linotype"/>
                <a:cs typeface="Palatino Linotype"/>
              </a:rPr>
              <a:t>Plataforma Nacional de Transparencia PNT</a:t>
            </a:r>
            <a:endParaRPr lang="es-ES" sz="2800" b="1" dirty="0">
              <a:solidFill>
                <a:srgbClr val="7030A0"/>
              </a:solidFill>
              <a:effectLst>
                <a:outerShdw blurRad="38100" dist="38100" dir="2700000" algn="tl">
                  <a:srgbClr val="000000">
                    <a:alpha val="43137"/>
                  </a:srgbClr>
                </a:outerShdw>
              </a:effectLst>
              <a:latin typeface="Palatino Linotype"/>
              <a:cs typeface="Palatino Linotype"/>
            </a:endParaRPr>
          </a:p>
        </p:txBody>
      </p:sp>
      <p:sp>
        <p:nvSpPr>
          <p:cNvPr id="2" name="Rectángulo 1"/>
          <p:cNvSpPr/>
          <p:nvPr/>
        </p:nvSpPr>
        <p:spPr>
          <a:xfrm>
            <a:off x="1703070" y="1099216"/>
            <a:ext cx="6046470" cy="461665"/>
          </a:xfrm>
          <a:prstGeom prst="rect">
            <a:avLst/>
          </a:prstGeom>
        </p:spPr>
        <p:txBody>
          <a:bodyPr wrap="square">
            <a:spAutoFit/>
          </a:bodyPr>
          <a:lstStyle/>
          <a:p>
            <a:r>
              <a:rPr lang="es-MX" sz="2400" u="sng" dirty="0" smtClean="0">
                <a:solidFill>
                  <a:srgbClr val="97509E"/>
                </a:solidFill>
              </a:rPr>
              <a:t>www.plataformadetransparencia.org.mx</a:t>
            </a:r>
            <a:endParaRPr lang="es-MX" sz="2400" u="sng" dirty="0">
              <a:solidFill>
                <a:srgbClr val="97509E"/>
              </a:solidFill>
            </a:endParaRPr>
          </a:p>
        </p:txBody>
      </p:sp>
      <p:pic>
        <p:nvPicPr>
          <p:cNvPr id="3" name="Imagen 2"/>
          <p:cNvPicPr>
            <a:picLocks noChangeAspect="1"/>
          </p:cNvPicPr>
          <p:nvPr/>
        </p:nvPicPr>
        <p:blipFill rotWithShape="1">
          <a:blip r:embed="rId3"/>
          <a:srcRect l="7500" t="7556" r="6375" b="5556"/>
          <a:stretch/>
        </p:blipFill>
        <p:spPr>
          <a:xfrm>
            <a:off x="535362" y="1632840"/>
            <a:ext cx="8234008" cy="4672710"/>
          </a:xfrm>
          <a:prstGeom prst="rect">
            <a:avLst/>
          </a:prstGeom>
        </p:spPr>
      </p:pic>
      <p:pic>
        <p:nvPicPr>
          <p:cNvPr id="25" name="Imagen 24"/>
          <p:cNvPicPr>
            <a:picLocks noChangeAspect="1"/>
          </p:cNvPicPr>
          <p:nvPr/>
        </p:nvPicPr>
        <p:blipFill rotWithShape="1">
          <a:blip r:embed="rId4"/>
          <a:srcRect r="74190" b="19924"/>
          <a:stretch/>
        </p:blipFill>
        <p:spPr>
          <a:xfrm>
            <a:off x="8511660" y="5934106"/>
            <a:ext cx="515420" cy="929875"/>
          </a:xfrm>
          <a:prstGeom prst="rect">
            <a:avLst/>
          </a:prstGeom>
        </p:spPr>
      </p:pic>
      <p:sp>
        <p:nvSpPr>
          <p:cNvPr id="4" name="CuadroTexto 3"/>
          <p:cNvSpPr txBox="1"/>
          <p:nvPr/>
        </p:nvSpPr>
        <p:spPr>
          <a:xfrm>
            <a:off x="160020" y="5672496"/>
            <a:ext cx="2354580" cy="523220"/>
          </a:xfrm>
          <a:prstGeom prst="rect">
            <a:avLst/>
          </a:prstGeom>
          <a:noFill/>
        </p:spPr>
        <p:txBody>
          <a:bodyPr wrap="square" rtlCol="0">
            <a:spAutoFit/>
          </a:bodyPr>
          <a:lstStyle/>
          <a:p>
            <a:pPr algn="just"/>
            <a:r>
              <a:rPr lang="es-MX" sz="1400" dirty="0" smtClean="0"/>
              <a:t>En funcionamiento a partir del </a:t>
            </a:r>
            <a:r>
              <a:rPr lang="es-MX" sz="1400" b="1" dirty="0" smtClean="0">
                <a:effectLst>
                  <a:outerShdw blurRad="38100" dist="38100" dir="2700000" algn="tl">
                    <a:srgbClr val="000000">
                      <a:alpha val="43137"/>
                    </a:srgbClr>
                  </a:outerShdw>
                </a:effectLst>
              </a:rPr>
              <a:t>5 de mayo de 2016</a:t>
            </a:r>
            <a:endParaRPr lang="es-MX" sz="1400" b="1" dirty="0">
              <a:effectLst>
                <a:outerShdw blurRad="38100" dist="38100" dir="2700000" algn="tl">
                  <a:srgbClr val="000000">
                    <a:alpha val="43137"/>
                  </a:srgbClr>
                </a:outerShdw>
              </a:effectLst>
            </a:endParaRPr>
          </a:p>
        </p:txBody>
      </p:sp>
      <p:sp>
        <p:nvSpPr>
          <p:cNvPr id="5" name="Rectángulo 4"/>
          <p:cNvSpPr/>
          <p:nvPr/>
        </p:nvSpPr>
        <p:spPr>
          <a:xfrm>
            <a:off x="7749540" y="274638"/>
            <a:ext cx="1277540" cy="646331"/>
          </a:xfrm>
          <a:prstGeom prst="rect">
            <a:avLst/>
          </a:prstGeom>
        </p:spPr>
        <p:txBody>
          <a:bodyPr wrap="square">
            <a:spAutoFit/>
          </a:bodyPr>
          <a:lstStyle/>
          <a:p>
            <a:r>
              <a:rPr lang="es-ES" b="1" dirty="0">
                <a:solidFill>
                  <a:srgbClr val="7030A0"/>
                </a:solidFill>
                <a:effectLst>
                  <a:outerShdw blurRad="38100" dist="38100" dir="2700000" algn="tl">
                    <a:srgbClr val="000000">
                      <a:alpha val="43137"/>
                    </a:srgbClr>
                  </a:outerShdw>
                </a:effectLst>
                <a:cs typeface="Palatino Linotype"/>
              </a:rPr>
              <a:t>Art. </a:t>
            </a:r>
            <a:r>
              <a:rPr lang="es-ES" b="1" dirty="0" smtClean="0">
                <a:solidFill>
                  <a:srgbClr val="7030A0"/>
                </a:solidFill>
                <a:effectLst>
                  <a:outerShdw blurRad="38100" dist="38100" dir="2700000" algn="tl">
                    <a:srgbClr val="000000">
                      <a:alpha val="43137"/>
                    </a:srgbClr>
                  </a:outerShdw>
                </a:effectLst>
                <a:cs typeface="Palatino Linotype"/>
              </a:rPr>
              <a:t>49 LG</a:t>
            </a:r>
          </a:p>
          <a:p>
            <a:r>
              <a:rPr lang="es-ES" b="1" dirty="0" smtClean="0">
                <a:solidFill>
                  <a:srgbClr val="7030A0"/>
                </a:solidFill>
                <a:effectLst>
                  <a:outerShdw blurRad="38100" dist="38100" dir="2700000" algn="tl">
                    <a:srgbClr val="000000">
                      <a:alpha val="43137"/>
                    </a:srgbClr>
                  </a:outerShdw>
                </a:effectLst>
                <a:cs typeface="Palatino Linotype"/>
              </a:rPr>
              <a:t>Art. 64 LL</a:t>
            </a:r>
            <a:endParaRPr lang="es-ES" b="1" dirty="0">
              <a:solidFill>
                <a:srgbClr val="7030A0"/>
              </a:solidFill>
              <a:effectLst>
                <a:outerShdw blurRad="38100" dist="38100" dir="2700000" algn="tl">
                  <a:srgbClr val="000000">
                    <a:alpha val="43137"/>
                  </a:srgbClr>
                </a:outerShdw>
              </a:effectLst>
              <a:cs typeface="Palatino Linotype"/>
            </a:endParaRPr>
          </a:p>
        </p:txBody>
      </p:sp>
      <p:sp>
        <p:nvSpPr>
          <p:cNvPr id="6" name="Marcador de pie de página 5"/>
          <p:cNvSpPr>
            <a:spLocks noGrp="1"/>
          </p:cNvSpPr>
          <p:nvPr>
            <p:ph type="ftr" sz="quarter" idx="11"/>
          </p:nvPr>
        </p:nvSpPr>
        <p:spPr/>
        <p:txBody>
          <a:bodyPr/>
          <a:lstStyle/>
          <a:p>
            <a:fld id="{C32701E6-8D7B-429E-8683-6E4EF8CACEDC}" type="slidenum">
              <a:rPr lang="es-ES" smtClean="0"/>
              <a:t>2</a:t>
            </a:fld>
            <a:endParaRPr lang="es-ES" dirty="0"/>
          </a:p>
        </p:txBody>
      </p:sp>
    </p:spTree>
    <p:extLst>
      <p:ext uri="{BB962C8B-B14F-4D97-AF65-F5344CB8AC3E}">
        <p14:creationId xmlns:p14="http://schemas.microsoft.com/office/powerpoint/2010/main" val="96584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solidFill>
                  <a:srgbClr val="7030A0"/>
                </a:solidFill>
                <a:effectLst>
                  <a:outerShdw blurRad="38100" dist="38100" dir="2700000" algn="tl">
                    <a:srgbClr val="000000">
                      <a:alpha val="43137"/>
                    </a:srgbClr>
                  </a:outerShdw>
                </a:effectLst>
                <a:cs typeface="Palatino Linotype"/>
              </a:rPr>
              <a:t>Formato </a:t>
            </a:r>
            <a:r>
              <a:rPr lang="es-ES" sz="2400" b="1" dirty="0" smtClean="0">
                <a:solidFill>
                  <a:srgbClr val="7030A0"/>
                </a:solidFill>
                <a:effectLst>
                  <a:outerShdw blurRad="38100" dist="38100" dir="2700000" algn="tl">
                    <a:srgbClr val="000000">
                      <a:alpha val="43137"/>
                    </a:srgbClr>
                  </a:outerShdw>
                </a:effectLst>
                <a:cs typeface="Palatino Linotype"/>
              </a:rPr>
              <a:t>específico, Fideicomiso </a:t>
            </a:r>
            <a:endParaRPr lang="es-ES" sz="2400" b="1" u="sng" dirty="0">
              <a:solidFill>
                <a:srgbClr val="7030A0"/>
              </a:solidFill>
              <a:effectLst>
                <a:outerShdw blurRad="38100" dist="38100" dir="2700000" algn="tl">
                  <a:srgbClr val="000000">
                    <a:alpha val="43137"/>
                  </a:srgbClr>
                </a:outerShdw>
              </a:effectLst>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2" name="Marcador de pie de página 1"/>
          <p:cNvSpPr>
            <a:spLocks noGrp="1"/>
          </p:cNvSpPr>
          <p:nvPr>
            <p:ph type="ftr" sz="quarter" idx="11"/>
          </p:nvPr>
        </p:nvSpPr>
        <p:spPr/>
        <p:txBody>
          <a:bodyPr/>
          <a:lstStyle/>
          <a:p>
            <a:fld id="{2ACFB6A8-7165-41B4-A2D7-58BF347EA9EE}" type="slidenum">
              <a:rPr lang="es-ES" smtClean="0"/>
              <a:t>20</a:t>
            </a:fld>
            <a:endParaRPr lang="es-ES" dirty="0"/>
          </a:p>
        </p:txBody>
      </p:sp>
      <p:sp>
        <p:nvSpPr>
          <p:cNvPr id="3" name="Rectángulo 2"/>
          <p:cNvSpPr/>
          <p:nvPr/>
        </p:nvSpPr>
        <p:spPr>
          <a:xfrm>
            <a:off x="548640" y="1134852"/>
            <a:ext cx="7875270" cy="587853"/>
          </a:xfrm>
          <a:prstGeom prst="rect">
            <a:avLst/>
          </a:prstGeom>
        </p:spPr>
        <p:txBody>
          <a:bodyPr wrap="square">
            <a:spAutoFit/>
          </a:bodyPr>
          <a:lstStyle/>
          <a:p>
            <a:pPr lvl="0">
              <a:lnSpc>
                <a:spcPct val="115000"/>
              </a:lnSpc>
              <a:spcBef>
                <a:spcPts val="1000"/>
              </a:spcBef>
              <a:spcAft>
                <a:spcPts val="0"/>
              </a:spcAft>
            </a:pPr>
            <a:r>
              <a:rPr lang="es-ES" sz="1400" i="1" dirty="0">
                <a:latin typeface="+mj-lt"/>
                <a:ea typeface="Arial" panose="020B0604020202020204" pitchFamily="34" charset="0"/>
                <a:cs typeface="Times New Roman" panose="02020603050405020304" pitchFamily="18" charset="0"/>
              </a:rPr>
              <a:t>I.	El nombre del servidor público y de la persona física o moral que represente al fideicomitente, al fiduciario y al fideicomisario;</a:t>
            </a:r>
            <a:endParaRPr lang="es-MX" sz="1400" b="1" dirty="0">
              <a:effectLst/>
              <a:latin typeface="+mj-lt"/>
              <a:ea typeface="MS Gothic" panose="020B0609070205080204" pitchFamily="49" charset="-128"/>
              <a:cs typeface="Times New Roman" panose="02020603050405020304" pitchFamily="18" charset="0"/>
            </a:endParaRPr>
          </a:p>
        </p:txBody>
      </p:sp>
      <p:sp>
        <p:nvSpPr>
          <p:cNvPr id="8" name="Rectángulo 7"/>
          <p:cNvSpPr/>
          <p:nvPr/>
        </p:nvSpPr>
        <p:spPr>
          <a:xfrm>
            <a:off x="457199" y="1749181"/>
            <a:ext cx="8188451" cy="929678"/>
          </a:xfrm>
          <a:prstGeom prst="rect">
            <a:avLst/>
          </a:prstGeom>
        </p:spPr>
        <p:txBody>
          <a:bodyPr wrap="square">
            <a:spAutoFit/>
          </a:bodyPr>
          <a:lstStyle/>
          <a:p>
            <a:pPr>
              <a:lnSpc>
                <a:spcPct val="115000"/>
              </a:lnSpc>
              <a:spcAft>
                <a:spcPts val="0"/>
              </a:spcAft>
            </a:pPr>
            <a:r>
              <a:rPr lang="es-ES" sz="1200" b="1" dirty="0">
                <a:latin typeface="+mj-lt"/>
                <a:ea typeface="Calibri" panose="020F0502020204030204" pitchFamily="34" charset="0"/>
                <a:cs typeface="Times New Roman" panose="02020603050405020304" pitchFamily="18" charset="0"/>
              </a:rPr>
              <a:t>Formato 1 LGT_Art_77_Fr_I</a:t>
            </a:r>
          </a:p>
          <a:p>
            <a:pPr>
              <a:lnSpc>
                <a:spcPct val="115000"/>
              </a:lnSpc>
              <a:spcAft>
                <a:spcPts val="0"/>
              </a:spcAft>
            </a:pPr>
            <a:endParaRPr lang="es-ES" sz="1200" b="1" dirty="0">
              <a:latin typeface="+mj-lt"/>
              <a:ea typeface="Calibri" panose="020F0502020204030204" pitchFamily="34" charset="0"/>
              <a:cs typeface="Times New Roman" panose="02020603050405020304" pitchFamily="18" charset="0"/>
            </a:endParaRPr>
          </a:p>
          <a:p>
            <a:pPr>
              <a:lnSpc>
                <a:spcPct val="115000"/>
              </a:lnSpc>
              <a:spcAft>
                <a:spcPts val="0"/>
              </a:spcAft>
            </a:pPr>
            <a:r>
              <a:rPr lang="es-ES" sz="1200" b="1" dirty="0">
                <a:latin typeface="+mj-lt"/>
                <a:ea typeface="Calibri" panose="020F0502020204030204" pitchFamily="34" charset="0"/>
                <a:cs typeface="Times New Roman" panose="02020603050405020304" pitchFamily="18" charset="0"/>
              </a:rPr>
              <a:t>Nombre del servidor público y de la persona física o moral que represente al fideicomitente, al fiduciario y al fideicomisario &lt;&lt;sujeto obligado&gt;&gt;</a:t>
            </a:r>
          </a:p>
        </p:txBody>
      </p:sp>
      <p:graphicFrame>
        <p:nvGraphicFramePr>
          <p:cNvPr id="4" name="Tabla 3"/>
          <p:cNvGraphicFramePr>
            <a:graphicFrameLocks noGrp="1"/>
          </p:cNvGraphicFramePr>
          <p:nvPr>
            <p:extLst>
              <p:ext uri="{D42A27DB-BD31-4B8C-83A1-F6EECF244321}">
                <p14:modId xmlns:p14="http://schemas.microsoft.com/office/powerpoint/2010/main" val="2639909222"/>
              </p:ext>
            </p:extLst>
          </p:nvPr>
        </p:nvGraphicFramePr>
        <p:xfrm>
          <a:off x="251460" y="2760734"/>
          <a:ext cx="8775619" cy="1220851"/>
        </p:xfrm>
        <a:graphic>
          <a:graphicData uri="http://schemas.openxmlformats.org/drawingml/2006/table">
            <a:tbl>
              <a:tblPr firstRow="1" firstCol="1" bandRow="1">
                <a:tableStyleId>{8799B23B-EC83-4686-B30A-512413B5E67A}</a:tableStyleId>
              </a:tblPr>
              <a:tblGrid>
                <a:gridCol w="822020"/>
                <a:gridCol w="822020"/>
                <a:gridCol w="1101178"/>
                <a:gridCol w="1231581"/>
                <a:gridCol w="959184"/>
                <a:gridCol w="958219"/>
                <a:gridCol w="821054"/>
                <a:gridCol w="822020"/>
                <a:gridCol w="1238343"/>
              </a:tblGrid>
              <a:tr h="581025">
                <a:tc>
                  <a:txBody>
                    <a:bodyPr/>
                    <a:lstStyle/>
                    <a:p>
                      <a:pPr algn="ctr">
                        <a:lnSpc>
                          <a:spcPct val="115000"/>
                        </a:lnSpc>
                        <a:spcAft>
                          <a:spcPts val="0"/>
                        </a:spcAft>
                      </a:pPr>
                      <a:r>
                        <a:rPr lang="es-MX" sz="800" dirty="0">
                          <a:effectLst/>
                        </a:rPr>
                        <a:t>Ejercicio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Periodo que se informa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dirty="0">
                          <a:effectLst/>
                        </a:rPr>
                        <a:t>Número fideicomiso y fondo público, mandato o cualquier contrato análogo(en su caso)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Denominación del fideicomiso y fondo público, mandato o cualquier contrato análogo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Nombre o denominación del Fideicomitente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s-MX" sz="800">
                          <a:effectLst/>
                        </a:rPr>
                        <a:t>Nombre completo del servidor público, la persona física, en su caso, denominación o razón social de la persona moral que funja como representante del Fideicomitente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r>
              <a:tr h="239395">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Nombre(s)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Primer apellido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Segundo apellido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Denominación o razón de la persona moral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9395">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64542952"/>
              </p:ext>
            </p:extLst>
          </p:nvPr>
        </p:nvGraphicFramePr>
        <p:xfrm>
          <a:off x="251460" y="4146070"/>
          <a:ext cx="8775618" cy="849630"/>
        </p:xfrm>
        <a:graphic>
          <a:graphicData uri="http://schemas.openxmlformats.org/drawingml/2006/table">
            <a:tbl>
              <a:tblPr firstRow="1" firstCol="1" bandRow="1">
                <a:tableStyleId>{8799B23B-EC83-4686-B30A-512413B5E67A}</a:tableStyleId>
              </a:tblPr>
              <a:tblGrid>
                <a:gridCol w="2327162"/>
                <a:gridCol w="550407"/>
                <a:gridCol w="821749"/>
                <a:gridCol w="820783"/>
                <a:gridCol w="821749"/>
                <a:gridCol w="1100814"/>
                <a:gridCol w="1100814"/>
                <a:gridCol w="1232140"/>
              </a:tblGrid>
              <a:tr h="80010">
                <a:tc>
                  <a:txBody>
                    <a:bodyPr/>
                    <a:lstStyle/>
                    <a:p>
                      <a:pPr algn="ctr">
                        <a:lnSpc>
                          <a:spcPct val="115000"/>
                        </a:lnSpc>
                        <a:spcAft>
                          <a:spcPts val="0"/>
                        </a:spcAft>
                      </a:pPr>
                      <a:r>
                        <a:rPr lang="es-MX" sz="800" dirty="0">
                          <a:effectLst/>
                        </a:rPr>
                        <a:t>Cargo del servidor público que, en su </a:t>
                      </a:r>
                      <a:r>
                        <a:rPr lang="es-MX" sz="800" kern="1200" dirty="0">
                          <a:effectLst/>
                        </a:rPr>
                        <a:t>caso</a:t>
                      </a:r>
                      <a:r>
                        <a:rPr lang="es-MX" sz="800" dirty="0">
                          <a:effectLst/>
                        </a:rPr>
                        <a:t>, funja como representante del Fideicomitente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ctr">
                        <a:lnSpc>
                          <a:spcPct val="115000"/>
                        </a:lnSpc>
                        <a:spcAft>
                          <a:spcPts val="0"/>
                        </a:spcAft>
                      </a:pPr>
                      <a:r>
                        <a:rPr lang="es-MX" sz="800">
                          <a:effectLst/>
                        </a:rPr>
                        <a:t>Domicilio del servidor público que, en su caso, funja como representante del Fideicomitente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48590">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Calle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Número exterior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Número interior (en su caso)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Colonia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Delegación o municipio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Entidad federativa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Código postal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8590">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8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429854184"/>
              </p:ext>
            </p:extLst>
          </p:nvPr>
        </p:nvGraphicFramePr>
        <p:xfrm>
          <a:off x="232410" y="5242211"/>
          <a:ext cx="8229600" cy="1107821"/>
        </p:xfrm>
        <a:graphic>
          <a:graphicData uri="http://schemas.openxmlformats.org/drawingml/2006/table">
            <a:tbl>
              <a:tblPr firstRow="1" firstCol="1" bandRow="1">
                <a:tableStyleId>{8799B23B-EC83-4686-B30A-512413B5E67A}</a:tableStyleId>
              </a:tblPr>
              <a:tblGrid>
                <a:gridCol w="1371600"/>
                <a:gridCol w="1371600"/>
                <a:gridCol w="1371600"/>
                <a:gridCol w="1371600"/>
                <a:gridCol w="1371600"/>
                <a:gridCol w="1371600"/>
              </a:tblGrid>
              <a:tr h="586105">
                <a:tc>
                  <a:txBody>
                    <a:bodyPr/>
                    <a:lstStyle/>
                    <a:p>
                      <a:pPr algn="just">
                        <a:lnSpc>
                          <a:spcPct val="115000"/>
                        </a:lnSpc>
                        <a:spcAft>
                          <a:spcPts val="0"/>
                        </a:spcAft>
                      </a:pPr>
                      <a:r>
                        <a:rPr lang="es-MX" sz="800">
                          <a:effectLst/>
                        </a:rPr>
                        <a:t>Nombre o denominación de la Institución Fiduciaria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just">
                        <a:lnSpc>
                          <a:spcPct val="115000"/>
                        </a:lnSpc>
                        <a:spcAft>
                          <a:spcPts val="0"/>
                        </a:spcAft>
                      </a:pPr>
                      <a:r>
                        <a:rPr lang="es-MX" sz="800">
                          <a:effectLst/>
                        </a:rPr>
                        <a:t>Nombre completo del servidor público, la persona física, en su caso, denominación o razón social de la persona moral que represente a la Institución Fiduciaria (delegado fiduciario)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a:lnSpc>
                          <a:spcPct val="115000"/>
                        </a:lnSpc>
                        <a:spcAft>
                          <a:spcPts val="0"/>
                        </a:spcAft>
                      </a:pPr>
                      <a:r>
                        <a:rPr lang="es-MX" sz="700">
                          <a:effectLst/>
                        </a:rPr>
                        <a:t> </a:t>
                      </a:r>
                      <a:endParaRPr lang="es-MX" sz="1100">
                        <a:effectLst/>
                      </a:endParaRPr>
                    </a:p>
                    <a:p>
                      <a:pPr algn="ctr">
                        <a:lnSpc>
                          <a:spcPct val="115000"/>
                        </a:lnSpc>
                        <a:spcAft>
                          <a:spcPts val="0"/>
                        </a:spcAft>
                      </a:pPr>
                      <a:r>
                        <a:rPr lang="es-MX" sz="700">
                          <a:effectLst/>
                        </a:rPr>
                        <a:t> </a:t>
                      </a:r>
                      <a:endParaRPr lang="es-MX" sz="1100">
                        <a:effectLst/>
                      </a:endParaRPr>
                    </a:p>
                    <a:p>
                      <a:pPr algn="ctr">
                        <a:lnSpc>
                          <a:spcPct val="115000"/>
                        </a:lnSpc>
                        <a:spcAft>
                          <a:spcPts val="0"/>
                        </a:spcAft>
                      </a:pPr>
                      <a:r>
                        <a:rPr lang="es-MX" sz="700">
                          <a:effectLst/>
                        </a:rPr>
                        <a:t>Cargo del servidor público que, en su caso, represente a la Institución Fiduciaria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300">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800">
                          <a:effectLst/>
                        </a:rPr>
                        <a:t>Nombre(s)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Primer apellido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Segundo apellido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Denominación o razón de la persona moral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MX"/>
                    </a:p>
                  </a:txBody>
                  <a:tcPr/>
                </a:tc>
              </a:tr>
              <a:tr h="241300">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8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2030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solidFill>
                  <a:srgbClr val="7030A0"/>
                </a:solidFill>
                <a:effectLst>
                  <a:outerShdw blurRad="38100" dist="38100" dir="2700000" algn="tl">
                    <a:srgbClr val="000000">
                      <a:alpha val="43137"/>
                    </a:srgbClr>
                  </a:outerShdw>
                </a:effectLst>
                <a:cs typeface="Palatino Linotype"/>
              </a:rPr>
              <a:t>Formato </a:t>
            </a:r>
            <a:r>
              <a:rPr lang="es-ES" sz="2400" b="1" dirty="0" smtClean="0">
                <a:solidFill>
                  <a:srgbClr val="7030A0"/>
                </a:solidFill>
                <a:effectLst>
                  <a:outerShdw blurRad="38100" dist="38100" dir="2700000" algn="tl">
                    <a:srgbClr val="000000">
                      <a:alpha val="43137"/>
                    </a:srgbClr>
                  </a:outerShdw>
                </a:effectLst>
                <a:cs typeface="Palatino Linotype"/>
              </a:rPr>
              <a:t>específico, Fideicomiso </a:t>
            </a:r>
            <a:endParaRPr lang="es-ES" sz="2400" b="1" u="sng" dirty="0">
              <a:solidFill>
                <a:srgbClr val="7030A0"/>
              </a:solidFill>
              <a:effectLst>
                <a:outerShdw blurRad="38100" dist="38100" dir="2700000" algn="tl">
                  <a:srgbClr val="000000">
                    <a:alpha val="43137"/>
                  </a:srgbClr>
                </a:outerShdw>
              </a:effectLst>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2" name="Marcador de pie de página 1"/>
          <p:cNvSpPr>
            <a:spLocks noGrp="1"/>
          </p:cNvSpPr>
          <p:nvPr>
            <p:ph type="ftr" sz="quarter" idx="11"/>
          </p:nvPr>
        </p:nvSpPr>
        <p:spPr/>
        <p:txBody>
          <a:bodyPr/>
          <a:lstStyle/>
          <a:p>
            <a:fld id="{2ACFB6A8-7165-41B4-A2D7-58BF347EA9EE}" type="slidenum">
              <a:rPr lang="es-ES" smtClean="0"/>
              <a:t>21</a:t>
            </a:fld>
            <a:endParaRPr lang="es-ES" dirty="0"/>
          </a:p>
        </p:txBody>
      </p:sp>
      <p:sp>
        <p:nvSpPr>
          <p:cNvPr id="8" name="Rectángulo 7"/>
          <p:cNvSpPr/>
          <p:nvPr/>
        </p:nvSpPr>
        <p:spPr>
          <a:xfrm>
            <a:off x="152078" y="994801"/>
            <a:ext cx="8188451" cy="929678"/>
          </a:xfrm>
          <a:prstGeom prst="rect">
            <a:avLst/>
          </a:prstGeom>
        </p:spPr>
        <p:txBody>
          <a:bodyPr wrap="square">
            <a:spAutoFit/>
          </a:bodyPr>
          <a:lstStyle/>
          <a:p>
            <a:pPr>
              <a:lnSpc>
                <a:spcPct val="115000"/>
              </a:lnSpc>
              <a:spcAft>
                <a:spcPts val="0"/>
              </a:spcAft>
            </a:pPr>
            <a:r>
              <a:rPr lang="es-ES" sz="1200" b="1" dirty="0">
                <a:latin typeface="+mj-lt"/>
                <a:ea typeface="Calibri" panose="020F0502020204030204" pitchFamily="34" charset="0"/>
                <a:cs typeface="Times New Roman" panose="02020603050405020304" pitchFamily="18" charset="0"/>
              </a:rPr>
              <a:t>Formato 1 LGT_Art_77_Fr_I</a:t>
            </a:r>
          </a:p>
          <a:p>
            <a:pPr>
              <a:lnSpc>
                <a:spcPct val="115000"/>
              </a:lnSpc>
              <a:spcAft>
                <a:spcPts val="0"/>
              </a:spcAft>
            </a:pPr>
            <a:endParaRPr lang="es-ES" sz="1200" b="1" dirty="0">
              <a:latin typeface="+mj-lt"/>
              <a:ea typeface="Calibri" panose="020F0502020204030204" pitchFamily="34" charset="0"/>
              <a:cs typeface="Times New Roman" panose="02020603050405020304" pitchFamily="18" charset="0"/>
            </a:endParaRPr>
          </a:p>
          <a:p>
            <a:pPr>
              <a:lnSpc>
                <a:spcPct val="115000"/>
              </a:lnSpc>
              <a:spcAft>
                <a:spcPts val="0"/>
              </a:spcAft>
            </a:pPr>
            <a:r>
              <a:rPr lang="es-ES" sz="1200" b="1" dirty="0">
                <a:latin typeface="+mj-lt"/>
                <a:ea typeface="Calibri" panose="020F0502020204030204" pitchFamily="34" charset="0"/>
                <a:cs typeface="Times New Roman" panose="02020603050405020304" pitchFamily="18" charset="0"/>
              </a:rPr>
              <a:t>Nombre del servidor público y de la persona física o moral que represente al fideicomitente, al fiduciario y al fideicomisario &lt;&lt;sujeto obligado&gt;&gt;</a:t>
            </a:r>
          </a:p>
        </p:txBody>
      </p:sp>
      <p:graphicFrame>
        <p:nvGraphicFramePr>
          <p:cNvPr id="7" name="Tabla 6"/>
          <p:cNvGraphicFramePr>
            <a:graphicFrameLocks noGrp="1"/>
          </p:cNvGraphicFramePr>
          <p:nvPr>
            <p:extLst>
              <p:ext uri="{D42A27DB-BD31-4B8C-83A1-F6EECF244321}">
                <p14:modId xmlns:p14="http://schemas.microsoft.com/office/powerpoint/2010/main" val="1651420876"/>
              </p:ext>
            </p:extLst>
          </p:nvPr>
        </p:nvGraphicFramePr>
        <p:xfrm>
          <a:off x="134498" y="2075775"/>
          <a:ext cx="8875004" cy="955421"/>
        </p:xfrm>
        <a:graphic>
          <a:graphicData uri="http://schemas.openxmlformats.org/drawingml/2006/table">
            <a:tbl>
              <a:tblPr bandRow="1">
                <a:tableStyleId>{8799B23B-EC83-4686-B30A-512413B5E67A}</a:tableStyleId>
              </a:tblPr>
              <a:tblGrid>
                <a:gridCol w="693861"/>
                <a:gridCol w="693861"/>
                <a:gridCol w="693861"/>
                <a:gridCol w="693861"/>
                <a:gridCol w="693861"/>
                <a:gridCol w="693861"/>
                <a:gridCol w="693861"/>
                <a:gridCol w="693861"/>
                <a:gridCol w="693861"/>
                <a:gridCol w="693861"/>
                <a:gridCol w="693861"/>
                <a:gridCol w="693861"/>
                <a:gridCol w="548672"/>
              </a:tblGrid>
              <a:tr h="220345">
                <a:tc gridSpan="13">
                  <a:txBody>
                    <a:bodyPr/>
                    <a:lstStyle/>
                    <a:p>
                      <a:pPr algn="ctr">
                        <a:lnSpc>
                          <a:spcPct val="115000"/>
                        </a:lnSpc>
                        <a:spcAft>
                          <a:spcPts val="1000"/>
                        </a:spcAft>
                      </a:pPr>
                      <a:r>
                        <a:rPr lang="en-US" sz="700" dirty="0" err="1">
                          <a:effectLst/>
                        </a:rPr>
                        <a:t>Domicilio</a:t>
                      </a:r>
                      <a:r>
                        <a:rPr lang="en-US" sz="700" dirty="0">
                          <a:effectLst/>
                        </a:rPr>
                        <a:t> </a:t>
                      </a:r>
                      <a:r>
                        <a:rPr lang="en-US" sz="700" dirty="0" err="1">
                          <a:effectLst/>
                        </a:rPr>
                        <a:t>oficial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5725">
                <a:tc>
                  <a:txBody>
                    <a:bodyPr/>
                    <a:lstStyle/>
                    <a:p>
                      <a:pPr algn="ctr">
                        <a:lnSpc>
                          <a:spcPct val="115000"/>
                        </a:lnSpc>
                        <a:spcAft>
                          <a:spcPts val="1000"/>
                        </a:spcAft>
                      </a:pPr>
                      <a:r>
                        <a:rPr lang="en-US" sz="700" dirty="0" err="1">
                          <a:effectLst/>
                        </a:rPr>
                        <a:t>Tipo</a:t>
                      </a:r>
                      <a:r>
                        <a:rPr lang="en-US" sz="700" dirty="0">
                          <a:effectLst/>
                        </a:rPr>
                        <a:t> </a:t>
                      </a:r>
                      <a:r>
                        <a:rPr lang="en-US" sz="700" dirty="0" err="1">
                          <a:effectLst/>
                        </a:rPr>
                        <a:t>vialidad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err="1">
                          <a:effectLst/>
                        </a:rPr>
                        <a:t>Nombre</a:t>
                      </a:r>
                      <a:r>
                        <a:rPr lang="en-US" sz="700" dirty="0">
                          <a:effectLst/>
                        </a:rPr>
                        <a:t> </a:t>
                      </a:r>
                      <a:r>
                        <a:rPr lang="en-US" sz="700" dirty="0" err="1">
                          <a:effectLst/>
                        </a:rPr>
                        <a:t>vialidad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err="1">
                          <a:effectLst/>
                        </a:rPr>
                        <a:t>Número</a:t>
                      </a:r>
                      <a:r>
                        <a:rPr lang="en-US" sz="700" dirty="0">
                          <a:effectLst/>
                        </a:rPr>
                        <a:t> Exterior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MX" sz="700" dirty="0">
                          <a:effectLst/>
                        </a:rPr>
                        <a:t>Número Interior, en su caso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err="1">
                          <a:effectLst/>
                        </a:rPr>
                        <a:t>Tipo</a:t>
                      </a:r>
                      <a:r>
                        <a:rPr lang="en-US" sz="700" dirty="0">
                          <a:effectLst/>
                        </a:rPr>
                        <a:t> de </a:t>
                      </a:r>
                      <a:r>
                        <a:rPr lang="en-US" sz="700" dirty="0" err="1">
                          <a:effectLst/>
                        </a:rPr>
                        <a:t>asentamiento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err="1">
                          <a:effectLst/>
                        </a:rPr>
                        <a:t>Nombre</a:t>
                      </a:r>
                      <a:r>
                        <a:rPr lang="en-US" sz="700" dirty="0">
                          <a:effectLst/>
                        </a:rPr>
                        <a:t> del </a:t>
                      </a:r>
                      <a:r>
                        <a:rPr lang="en-US" sz="700" dirty="0" err="1">
                          <a:effectLst/>
                        </a:rPr>
                        <a:t>asentamiento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a:effectLst/>
                        </a:rPr>
                        <a:t>Clave de la </a:t>
                      </a:r>
                      <a:r>
                        <a:rPr lang="en-US" sz="700" dirty="0" err="1">
                          <a:effectLst/>
                        </a:rPr>
                        <a:t>localidad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err="1">
                          <a:effectLst/>
                        </a:rPr>
                        <a:t>Nombre</a:t>
                      </a:r>
                      <a:r>
                        <a:rPr lang="en-US" sz="700" dirty="0">
                          <a:effectLst/>
                        </a:rPr>
                        <a:t> de la </a:t>
                      </a:r>
                      <a:r>
                        <a:rPr lang="en-US" sz="700" dirty="0" err="1">
                          <a:effectLst/>
                        </a:rPr>
                        <a:t>localidad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a:effectLst/>
                        </a:rPr>
                        <a:t>Clave del </a:t>
                      </a:r>
                      <a:r>
                        <a:rPr lang="en-US" sz="700" dirty="0" err="1">
                          <a:effectLst/>
                        </a:rPr>
                        <a:t>municipio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MX" sz="700" dirty="0">
                          <a:effectLst/>
                        </a:rPr>
                        <a:t>Nombre del municipio o delegación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MX" sz="700" dirty="0">
                          <a:effectLst/>
                        </a:rPr>
                        <a:t>Clave de la entidad federativa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MX" sz="700" dirty="0">
                          <a:effectLst/>
                        </a:rPr>
                        <a:t>Nombre de la entidad federativa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err="1">
                          <a:effectLst/>
                        </a:rPr>
                        <a:t>Código</a:t>
                      </a:r>
                      <a:r>
                        <a:rPr lang="en-US" sz="700" dirty="0">
                          <a:effectLst/>
                        </a:rPr>
                        <a:t> postal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3515">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515">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130498056"/>
              </p:ext>
            </p:extLst>
          </p:nvPr>
        </p:nvGraphicFramePr>
        <p:xfrm>
          <a:off x="134498" y="3312763"/>
          <a:ext cx="8875000" cy="1100836"/>
        </p:xfrm>
        <a:graphic>
          <a:graphicData uri="http://schemas.openxmlformats.org/drawingml/2006/table">
            <a:tbl>
              <a:tblPr firstRow="1" firstCol="1" bandRow="1">
                <a:tableStyleId>{8799B23B-EC83-4686-B30A-512413B5E67A}</a:tableStyleId>
              </a:tblPr>
              <a:tblGrid>
                <a:gridCol w="1206693"/>
                <a:gridCol w="1083500"/>
                <a:gridCol w="859326"/>
                <a:gridCol w="2003413"/>
                <a:gridCol w="3722068"/>
              </a:tblGrid>
              <a:tr h="581025">
                <a:tc gridSpan="4">
                  <a:txBody>
                    <a:bodyPr/>
                    <a:lstStyle/>
                    <a:p>
                      <a:pPr algn="just">
                        <a:lnSpc>
                          <a:spcPct val="115000"/>
                        </a:lnSpc>
                        <a:spcAft>
                          <a:spcPts val="0"/>
                        </a:spcAft>
                      </a:pPr>
                      <a:r>
                        <a:rPr lang="es-MX" sz="800" dirty="0">
                          <a:effectLst/>
                        </a:rPr>
                        <a:t>Nombre completo del servidor público, la persona física, en su caso, denominación o razón social de la persona moral que o representante de la persona moral que funja como Fideicomisario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just">
                        <a:lnSpc>
                          <a:spcPct val="115000"/>
                        </a:lnSpc>
                        <a:spcAft>
                          <a:spcPts val="0"/>
                        </a:spcAft>
                      </a:pPr>
                      <a:r>
                        <a:rPr lang="es-MX" sz="800">
                          <a:effectLst/>
                        </a:rPr>
                        <a:t>Cargo del servidor público que, en su caso, funja como representante de Fideicomisario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395">
                <a:tc>
                  <a:txBody>
                    <a:bodyPr/>
                    <a:lstStyle/>
                    <a:p>
                      <a:pPr algn="just">
                        <a:lnSpc>
                          <a:spcPct val="115000"/>
                        </a:lnSpc>
                        <a:spcAft>
                          <a:spcPts val="0"/>
                        </a:spcAft>
                      </a:pPr>
                      <a:r>
                        <a:rPr lang="es-MX" sz="800">
                          <a:effectLst/>
                        </a:rPr>
                        <a:t>Nombre(s)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Primer apellido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Segundo apellido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Denominación o razón de la persona moral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395">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8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8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776817187"/>
              </p:ext>
            </p:extLst>
          </p:nvPr>
        </p:nvGraphicFramePr>
        <p:xfrm>
          <a:off x="134494" y="4685601"/>
          <a:ext cx="8875004" cy="955421"/>
        </p:xfrm>
        <a:graphic>
          <a:graphicData uri="http://schemas.openxmlformats.org/drawingml/2006/table">
            <a:tbl>
              <a:tblPr bandRow="1">
                <a:tableStyleId>{8799B23B-EC83-4686-B30A-512413B5E67A}</a:tableStyleId>
              </a:tblPr>
              <a:tblGrid>
                <a:gridCol w="693861"/>
                <a:gridCol w="693861"/>
                <a:gridCol w="693861"/>
                <a:gridCol w="693861"/>
                <a:gridCol w="693861"/>
                <a:gridCol w="693861"/>
                <a:gridCol w="693861"/>
                <a:gridCol w="693861"/>
                <a:gridCol w="693861"/>
                <a:gridCol w="693861"/>
                <a:gridCol w="693861"/>
                <a:gridCol w="693861"/>
                <a:gridCol w="548672"/>
              </a:tblGrid>
              <a:tr h="220345">
                <a:tc gridSpan="13">
                  <a:txBody>
                    <a:bodyPr/>
                    <a:lstStyle/>
                    <a:p>
                      <a:pPr algn="ctr">
                        <a:lnSpc>
                          <a:spcPct val="115000"/>
                        </a:lnSpc>
                        <a:spcAft>
                          <a:spcPts val="1000"/>
                        </a:spcAft>
                      </a:pPr>
                      <a:r>
                        <a:rPr lang="en-US" sz="700" dirty="0" err="1">
                          <a:effectLst/>
                        </a:rPr>
                        <a:t>Domicilio</a:t>
                      </a:r>
                      <a:r>
                        <a:rPr lang="en-US" sz="700" dirty="0">
                          <a:effectLst/>
                        </a:rPr>
                        <a:t> </a:t>
                      </a:r>
                      <a:r>
                        <a:rPr lang="en-US" sz="700" dirty="0" err="1">
                          <a:effectLst/>
                        </a:rPr>
                        <a:t>oficial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5725">
                <a:tc>
                  <a:txBody>
                    <a:bodyPr/>
                    <a:lstStyle/>
                    <a:p>
                      <a:pPr algn="ctr">
                        <a:lnSpc>
                          <a:spcPct val="115000"/>
                        </a:lnSpc>
                        <a:spcAft>
                          <a:spcPts val="1000"/>
                        </a:spcAft>
                      </a:pPr>
                      <a:r>
                        <a:rPr lang="en-US" sz="700">
                          <a:effectLst/>
                        </a:rPr>
                        <a:t>Tipo vialidad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Nombre vialidad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Número Exterior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MX" sz="700">
                          <a:effectLst/>
                        </a:rPr>
                        <a:t>Número Interior, en su caso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Tipo de asentamiento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Nombre del asentamiento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Clave de la localidad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Nombre de la localidad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Clave del municipio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MX" sz="700">
                          <a:effectLst/>
                        </a:rPr>
                        <a:t>Nombre del municipio o delegación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MX" sz="700">
                          <a:effectLst/>
                        </a:rPr>
                        <a:t>Clave de la entidad federativa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MX" sz="700">
                          <a:effectLst/>
                        </a:rPr>
                        <a:t>Nombre de la entidad federativa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Código postal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3515">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515">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7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7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100051380"/>
              </p:ext>
            </p:extLst>
          </p:nvPr>
        </p:nvGraphicFramePr>
        <p:xfrm>
          <a:off x="152078" y="5867336"/>
          <a:ext cx="6614482" cy="424815"/>
        </p:xfrm>
        <a:graphic>
          <a:graphicData uri="http://schemas.openxmlformats.org/drawingml/2006/table">
            <a:tbl>
              <a:tblPr firstRow="1" firstCol="1" bandRow="1">
                <a:tableStyleId>{8799B23B-EC83-4686-B30A-512413B5E67A}</a:tableStyleId>
              </a:tblPr>
              <a:tblGrid>
                <a:gridCol w="6614482"/>
              </a:tblGrid>
              <a:tr h="276225">
                <a:tc>
                  <a:txBody>
                    <a:bodyPr/>
                    <a:lstStyle/>
                    <a:p>
                      <a:pPr algn="just">
                        <a:lnSpc>
                          <a:spcPct val="115000"/>
                        </a:lnSpc>
                        <a:spcAft>
                          <a:spcPts val="0"/>
                        </a:spcAft>
                      </a:pPr>
                      <a:r>
                        <a:rPr lang="es-MX" sz="800" b="0" dirty="0">
                          <a:effectLst/>
                        </a:rPr>
                        <a:t>Hipervínculo al padrón de beneficiarios, en los casos que así corresponda</a:t>
                      </a:r>
                      <a:endParaRPr lang="es-MX"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8590">
                <a:tc>
                  <a:txBody>
                    <a:bodyPr/>
                    <a:lstStyle/>
                    <a:p>
                      <a:pPr algn="just">
                        <a:lnSpc>
                          <a:spcPct val="115000"/>
                        </a:lnSpc>
                        <a:spcAft>
                          <a:spcPts val="0"/>
                        </a:spcAft>
                      </a:pPr>
                      <a:r>
                        <a:rPr lang="es-MX" sz="8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52828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solidFill>
                  <a:srgbClr val="7030A0"/>
                </a:solidFill>
                <a:effectLst>
                  <a:outerShdw blurRad="38100" dist="38100" dir="2700000" algn="tl">
                    <a:srgbClr val="000000">
                      <a:alpha val="43137"/>
                    </a:srgbClr>
                  </a:outerShdw>
                </a:effectLst>
                <a:cs typeface="Palatino Linotype"/>
              </a:rPr>
              <a:t>Formato </a:t>
            </a:r>
            <a:r>
              <a:rPr lang="es-ES" sz="2400" b="1" dirty="0" smtClean="0">
                <a:solidFill>
                  <a:srgbClr val="7030A0"/>
                </a:solidFill>
                <a:effectLst>
                  <a:outerShdw blurRad="38100" dist="38100" dir="2700000" algn="tl">
                    <a:srgbClr val="000000">
                      <a:alpha val="43137"/>
                    </a:srgbClr>
                  </a:outerShdw>
                </a:effectLst>
                <a:cs typeface="Palatino Linotype"/>
              </a:rPr>
              <a:t>específico, Sindicato </a:t>
            </a:r>
            <a:endParaRPr lang="es-ES" sz="2400" b="1" u="sng" dirty="0">
              <a:solidFill>
                <a:srgbClr val="7030A0"/>
              </a:solidFill>
              <a:effectLst>
                <a:outerShdw blurRad="38100" dist="38100" dir="2700000" algn="tl">
                  <a:srgbClr val="000000">
                    <a:alpha val="43137"/>
                  </a:srgbClr>
                </a:outerShdw>
              </a:effectLst>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2" name="Marcador de pie de página 1"/>
          <p:cNvSpPr>
            <a:spLocks noGrp="1"/>
          </p:cNvSpPr>
          <p:nvPr>
            <p:ph type="ftr" sz="quarter" idx="11"/>
          </p:nvPr>
        </p:nvSpPr>
        <p:spPr/>
        <p:txBody>
          <a:bodyPr/>
          <a:lstStyle/>
          <a:p>
            <a:fld id="{2ACFB6A8-7165-41B4-A2D7-58BF347EA9EE}" type="slidenum">
              <a:rPr lang="es-ES" smtClean="0"/>
              <a:t>22</a:t>
            </a:fld>
            <a:endParaRPr lang="es-ES" dirty="0"/>
          </a:p>
        </p:txBody>
      </p:sp>
      <p:sp>
        <p:nvSpPr>
          <p:cNvPr id="3" name="Rectángulo 2"/>
          <p:cNvSpPr/>
          <p:nvPr/>
        </p:nvSpPr>
        <p:spPr>
          <a:xfrm>
            <a:off x="548640" y="1134852"/>
            <a:ext cx="7875270" cy="325923"/>
          </a:xfrm>
          <a:prstGeom prst="rect">
            <a:avLst/>
          </a:prstGeom>
        </p:spPr>
        <p:txBody>
          <a:bodyPr wrap="square">
            <a:spAutoFit/>
          </a:bodyPr>
          <a:lstStyle/>
          <a:p>
            <a:pPr lvl="0">
              <a:lnSpc>
                <a:spcPct val="115000"/>
              </a:lnSpc>
              <a:spcBef>
                <a:spcPts val="1000"/>
              </a:spcBef>
              <a:spcAft>
                <a:spcPts val="0"/>
              </a:spcAft>
            </a:pPr>
            <a:r>
              <a:rPr lang="es-ES" sz="1400" i="1" dirty="0">
                <a:latin typeface="+mj-lt"/>
                <a:ea typeface="Arial" panose="020B0604020202020204" pitchFamily="34" charset="0"/>
                <a:cs typeface="Times New Roman" panose="02020603050405020304" pitchFamily="18" charset="0"/>
              </a:rPr>
              <a:t>I.	Contratos y convenios entre sindicatos y autoridades</a:t>
            </a:r>
            <a:endParaRPr lang="es-MX" sz="1400" b="1" dirty="0">
              <a:effectLst/>
              <a:latin typeface="+mj-lt"/>
              <a:ea typeface="MS Gothic" panose="020B0609070205080204" pitchFamily="49" charset="-128"/>
              <a:cs typeface="Times New Roman" panose="02020603050405020304" pitchFamily="18" charset="0"/>
            </a:endParaRPr>
          </a:p>
        </p:txBody>
      </p:sp>
      <p:sp>
        <p:nvSpPr>
          <p:cNvPr id="8" name="Rectángulo 7"/>
          <p:cNvSpPr/>
          <p:nvPr/>
        </p:nvSpPr>
        <p:spPr>
          <a:xfrm>
            <a:off x="477774" y="1787414"/>
            <a:ext cx="8188451" cy="717312"/>
          </a:xfrm>
          <a:prstGeom prst="rect">
            <a:avLst/>
          </a:prstGeom>
        </p:spPr>
        <p:txBody>
          <a:bodyPr wrap="square">
            <a:spAutoFit/>
          </a:bodyPr>
          <a:lstStyle/>
          <a:p>
            <a:pPr>
              <a:lnSpc>
                <a:spcPct val="115000"/>
              </a:lnSpc>
              <a:spcAft>
                <a:spcPts val="0"/>
              </a:spcAft>
            </a:pPr>
            <a:r>
              <a:rPr lang="es-ES" sz="1200" b="1" dirty="0">
                <a:latin typeface="+mj-lt"/>
                <a:ea typeface="Calibri" panose="020F0502020204030204" pitchFamily="34" charset="0"/>
                <a:cs typeface="Times New Roman" panose="02020603050405020304" pitchFamily="18" charset="0"/>
              </a:rPr>
              <a:t>Formato 1_LGT_Art_79_Fr_I</a:t>
            </a:r>
          </a:p>
          <a:p>
            <a:pPr>
              <a:lnSpc>
                <a:spcPct val="115000"/>
              </a:lnSpc>
              <a:spcAft>
                <a:spcPts val="0"/>
              </a:spcAft>
            </a:pPr>
            <a:r>
              <a:rPr lang="es-ES" sz="1200" b="1" dirty="0" smtClean="0">
                <a:latin typeface="+mj-lt"/>
                <a:ea typeface="Calibri" panose="020F0502020204030204" pitchFamily="34" charset="0"/>
                <a:cs typeface="Times New Roman" panose="02020603050405020304" pitchFamily="18" charset="0"/>
              </a:rPr>
              <a:t>Contratos </a:t>
            </a:r>
            <a:r>
              <a:rPr lang="es-ES" sz="1200" b="1" dirty="0">
                <a:latin typeface="+mj-lt"/>
                <a:ea typeface="Calibri" panose="020F0502020204030204" pitchFamily="34" charset="0"/>
                <a:cs typeface="Times New Roman" panose="02020603050405020304" pitchFamily="18" charset="0"/>
              </a:rPr>
              <a:t>y convenios entre sindicatos y autoridades, firmados por &lt;&lt;sindicato, federación, confederación, asociación, unión o figura legal análoga&gt;&gt;</a:t>
            </a:r>
            <a:endParaRPr lang="es-ES" sz="1200" b="1" dirty="0">
              <a:latin typeface="+mj-lt"/>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61594512"/>
              </p:ext>
            </p:extLst>
          </p:nvPr>
        </p:nvGraphicFramePr>
        <p:xfrm>
          <a:off x="274321" y="2532634"/>
          <a:ext cx="8752758" cy="671703"/>
        </p:xfrm>
        <a:graphic>
          <a:graphicData uri="http://schemas.openxmlformats.org/drawingml/2006/table">
            <a:tbl>
              <a:tblPr firstRow="1" firstCol="1" bandRow="1">
                <a:tableStyleId>{8799B23B-EC83-4686-B30A-512413B5E67A}</a:tableStyleId>
              </a:tblPr>
              <a:tblGrid>
                <a:gridCol w="697229"/>
                <a:gridCol w="1761122"/>
                <a:gridCol w="2357453"/>
                <a:gridCol w="2030765"/>
                <a:gridCol w="1005840"/>
                <a:gridCol w="900349"/>
              </a:tblGrid>
              <a:tr h="0">
                <a:tc>
                  <a:txBody>
                    <a:bodyPr/>
                    <a:lstStyle/>
                    <a:p>
                      <a:pPr algn="ctr">
                        <a:lnSpc>
                          <a:spcPct val="107000"/>
                        </a:lnSpc>
                        <a:spcAft>
                          <a:spcPts val="0"/>
                        </a:spcAft>
                        <a:tabLst>
                          <a:tab pos="449580" algn="l"/>
                        </a:tabLst>
                      </a:pPr>
                      <a:r>
                        <a:rPr lang="es-MX" sz="1000" dirty="0">
                          <a:effectLst/>
                        </a:rPr>
                        <a:t>Ejercicio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dirty="0">
                          <a:effectLst/>
                        </a:rPr>
                        <a:t>Periodo que se informa)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dirty="0">
                          <a:effectLst/>
                        </a:rPr>
                        <a:t>Tipo de convenio o contrato: concertación o coordinación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dirty="0">
                          <a:effectLst/>
                        </a:rPr>
                        <a:t>Número o nomenclatura que identifique al convenio o contrato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dirty="0">
                          <a:effectLst/>
                        </a:rPr>
                        <a:t>Objeto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dirty="0">
                          <a:effectLst/>
                        </a:rPr>
                        <a:t>Fecha de firma (día/mes/año)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07000"/>
                        </a:lnSpc>
                      </a:pPr>
                      <a:endParaRPr lang="es-MX" sz="1100">
                        <a:effectLst/>
                        <a:latin typeface="Calibri" panose="020F0502020204030204" pitchFamily="34" charset="0"/>
                      </a:endParaRPr>
                    </a:p>
                  </a:txBody>
                  <a:tcPr marL="44450" marR="44450" marT="0" marB="0" anchor="b"/>
                </a:tc>
                <a:tc>
                  <a:txBody>
                    <a:bodyPr/>
                    <a:lstStyle/>
                    <a:p>
                      <a:pPr>
                        <a:lnSpc>
                          <a:spcPct val="107000"/>
                        </a:lnSpc>
                      </a:pPr>
                      <a:endParaRPr lang="es-MX" sz="1100">
                        <a:effectLst/>
                        <a:latin typeface="Calibri" panose="020F0502020204030204" pitchFamily="34" charset="0"/>
                      </a:endParaRPr>
                    </a:p>
                  </a:txBody>
                  <a:tcPr marL="44450" marR="44450" marT="0" marB="0" anchor="b"/>
                </a:tc>
                <a:tc>
                  <a:txBody>
                    <a:bodyPr/>
                    <a:lstStyle/>
                    <a:p>
                      <a:pPr>
                        <a:lnSpc>
                          <a:spcPct val="107000"/>
                        </a:lnSpc>
                      </a:pPr>
                      <a:endParaRPr lang="es-MX" sz="1100">
                        <a:effectLst/>
                        <a:latin typeface="Calibri" panose="020F0502020204030204" pitchFamily="34" charset="0"/>
                      </a:endParaRPr>
                    </a:p>
                  </a:txBody>
                  <a:tcPr marL="44450" marR="44450" marT="0" marB="0" anchor="b"/>
                </a:tc>
                <a:tc>
                  <a:txBody>
                    <a:bodyPr/>
                    <a:lstStyle/>
                    <a:p>
                      <a:pPr>
                        <a:lnSpc>
                          <a:spcPct val="107000"/>
                        </a:lnSpc>
                      </a:pPr>
                      <a:endParaRPr lang="es-MX" sz="1100">
                        <a:effectLst/>
                        <a:latin typeface="Calibri" panose="020F0502020204030204" pitchFamily="34" charset="0"/>
                      </a:endParaRPr>
                    </a:p>
                  </a:txBody>
                  <a:tcPr marL="44450" marR="44450" marT="0" marB="0" anchor="b"/>
                </a:tc>
                <a:tc>
                  <a:txBody>
                    <a:bodyPr/>
                    <a:lstStyle/>
                    <a:p>
                      <a:pPr>
                        <a:lnSpc>
                          <a:spcPct val="107000"/>
                        </a:lnSpc>
                      </a:pPr>
                      <a:endParaRPr lang="es-MX" sz="1100">
                        <a:effectLst/>
                        <a:latin typeface="Calibri" panose="020F0502020204030204" pitchFamily="34" charset="0"/>
                      </a:endParaRPr>
                    </a:p>
                  </a:txBody>
                  <a:tcPr marL="44450" marR="44450" marT="0" marB="0" anchor="b"/>
                </a:tc>
                <a:tc>
                  <a:txBody>
                    <a:bodyPr/>
                    <a:lstStyle/>
                    <a:p>
                      <a:pPr>
                        <a:lnSpc>
                          <a:spcPct val="107000"/>
                        </a:lnSpc>
                      </a:pPr>
                      <a:endParaRPr lang="es-MX" sz="1100" dirty="0">
                        <a:effectLst/>
                        <a:latin typeface="Calibri" panose="020F0502020204030204" pitchFamily="34" charset="0"/>
                      </a:endParaRPr>
                    </a:p>
                  </a:txBody>
                  <a:tcPr marL="44450" marR="44450" marT="0" marB="0" anchor="b"/>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325482602"/>
              </p:ext>
            </p:extLst>
          </p:nvPr>
        </p:nvGraphicFramePr>
        <p:xfrm>
          <a:off x="274320" y="3388963"/>
          <a:ext cx="8752758" cy="736918"/>
        </p:xfrm>
        <a:graphic>
          <a:graphicData uri="http://schemas.openxmlformats.org/drawingml/2006/table">
            <a:tbl>
              <a:tblPr firstRow="1" firstCol="1" bandRow="1">
                <a:tableStyleId>{8799B23B-EC83-4686-B30A-512413B5E67A}</a:tableStyleId>
              </a:tblPr>
              <a:tblGrid>
                <a:gridCol w="828085"/>
                <a:gridCol w="856020"/>
                <a:gridCol w="939827"/>
                <a:gridCol w="514810"/>
                <a:gridCol w="1463615"/>
                <a:gridCol w="1387790"/>
                <a:gridCol w="919872"/>
                <a:gridCol w="902912"/>
                <a:gridCol w="939827"/>
              </a:tblGrid>
              <a:tr h="190500">
                <a:tc gridSpan="3">
                  <a:txBody>
                    <a:bodyPr/>
                    <a:lstStyle/>
                    <a:p>
                      <a:pPr algn="ctr">
                        <a:lnSpc>
                          <a:spcPct val="107000"/>
                        </a:lnSpc>
                        <a:spcAft>
                          <a:spcPts val="0"/>
                        </a:spcAft>
                        <a:tabLst>
                          <a:tab pos="449580" algn="l"/>
                        </a:tabLst>
                      </a:pPr>
                      <a:r>
                        <a:rPr lang="es-MX" sz="1000" dirty="0">
                          <a:effectLst/>
                        </a:rPr>
                        <a:t>Representante(s) del sindicato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rowSpan="2">
                  <a:txBody>
                    <a:bodyPr/>
                    <a:lstStyle/>
                    <a:p>
                      <a:pPr algn="ctr">
                        <a:lnSpc>
                          <a:spcPct val="107000"/>
                        </a:lnSpc>
                        <a:spcAft>
                          <a:spcPts val="0"/>
                        </a:spcAft>
                        <a:tabLst>
                          <a:tab pos="449580" algn="l"/>
                        </a:tabLst>
                      </a:pPr>
                      <a:r>
                        <a:rPr lang="es-MX" sz="1000" dirty="0">
                          <a:effectLst/>
                        </a:rPr>
                        <a:t>Cargo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tabLst>
                          <a:tab pos="449580" algn="l"/>
                        </a:tabLst>
                      </a:pPr>
                      <a:r>
                        <a:rPr lang="es-MX" sz="1000" dirty="0">
                          <a:effectLst/>
                        </a:rPr>
                        <a:t>Con quién se celebra el convenio</a:t>
                      </a:r>
                      <a:endParaRPr lang="es-MX" sz="1400" dirty="0">
                        <a:effectLst/>
                      </a:endParaRPr>
                    </a:p>
                    <a:p>
                      <a:pPr algn="ctr">
                        <a:lnSpc>
                          <a:spcPct val="107000"/>
                        </a:lnSpc>
                        <a:spcAft>
                          <a:spcPts val="0"/>
                        </a:spcAft>
                        <a:tabLst>
                          <a:tab pos="449580" algn="l"/>
                        </a:tabLst>
                      </a:pPr>
                      <a:r>
                        <a:rPr lang="es-MX" sz="1000" dirty="0">
                          <a:effectLst/>
                        </a:rPr>
                        <a:t>(sindicato / autoridad)</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gridSpan="4">
                  <a:txBody>
                    <a:bodyPr/>
                    <a:lstStyle/>
                    <a:p>
                      <a:pPr algn="ctr">
                        <a:lnSpc>
                          <a:spcPct val="107000"/>
                        </a:lnSpc>
                        <a:spcAft>
                          <a:spcPts val="0"/>
                        </a:spcAft>
                        <a:tabLst>
                          <a:tab pos="449580" algn="l"/>
                        </a:tabLst>
                      </a:pPr>
                      <a:r>
                        <a:rPr lang="es-MX" sz="1000" dirty="0">
                          <a:effectLst/>
                        </a:rPr>
                        <a:t>Con quién se firmó el contrato o convenio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r>
              <a:tr h="300990">
                <a:tc>
                  <a:txBody>
                    <a:bodyPr/>
                    <a:lstStyle/>
                    <a:p>
                      <a:pPr algn="ctr">
                        <a:lnSpc>
                          <a:spcPct val="107000"/>
                        </a:lnSpc>
                        <a:spcAft>
                          <a:spcPts val="0"/>
                        </a:spcAft>
                        <a:tabLst>
                          <a:tab pos="449580" algn="l"/>
                        </a:tabLst>
                      </a:pPr>
                      <a:r>
                        <a:rPr lang="es-MX" sz="800">
                          <a:effectLst/>
                        </a:rPr>
                        <a:t>Nombre(s)</a:t>
                      </a:r>
                      <a:endParaRPr lang="es-MX"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a:effectLst/>
                        </a:rPr>
                        <a:t>Primer apellido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a:effectLst/>
                        </a:rPr>
                        <a:t>Segundo apellido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MX"/>
                    </a:p>
                  </a:txBody>
                  <a:tcPr/>
                </a:tc>
                <a:tc vMerge="1">
                  <a:txBody>
                    <a:bodyPr/>
                    <a:lstStyle/>
                    <a:p>
                      <a:endParaRPr lang="es-MX"/>
                    </a:p>
                  </a:txBody>
                  <a:tcPr/>
                </a:tc>
                <a:tc>
                  <a:txBody>
                    <a:bodyPr/>
                    <a:lstStyle/>
                    <a:p>
                      <a:pPr algn="ctr">
                        <a:lnSpc>
                          <a:spcPct val="107000"/>
                        </a:lnSpc>
                        <a:spcAft>
                          <a:spcPts val="0"/>
                        </a:spcAft>
                        <a:tabLst>
                          <a:tab pos="449580" algn="l"/>
                        </a:tabLst>
                      </a:pPr>
                      <a:r>
                        <a:rPr lang="es-MX" sz="1000" dirty="0">
                          <a:effectLst/>
                        </a:rPr>
                        <a:t>Razón social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dirty="0">
                          <a:effectLst/>
                        </a:rPr>
                        <a:t>Nombre (s)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a:effectLst/>
                        </a:rPr>
                        <a:t>Primer apellido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a:effectLst/>
                        </a:rPr>
                        <a:t>Segundo apellido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07000"/>
                        </a:lnSpc>
                      </a:pPr>
                      <a:endParaRPr lang="es-MX" sz="1100" dirty="0">
                        <a:effectLst/>
                        <a:latin typeface="Calibri" panose="020F0502020204030204" pitchFamily="34" charset="0"/>
                      </a:endParaRPr>
                    </a:p>
                  </a:txBody>
                  <a:tcPr marL="44450" marR="44450" marT="0" marB="0" anchor="ctr"/>
                </a:tc>
                <a:tc>
                  <a:txBody>
                    <a:bodyPr/>
                    <a:lstStyle/>
                    <a:p>
                      <a:pPr>
                        <a:lnSpc>
                          <a:spcPct val="107000"/>
                        </a:lnSpc>
                      </a:pPr>
                      <a:endParaRPr lang="es-MX" sz="1400">
                        <a:effectLst/>
                        <a:latin typeface="Calibri" panose="020F0502020204030204" pitchFamily="34" charset="0"/>
                      </a:endParaRPr>
                    </a:p>
                  </a:txBody>
                  <a:tcPr marL="44450" marR="44450" marT="0" marB="0" anchor="ctr"/>
                </a:tc>
                <a:tc>
                  <a:txBody>
                    <a:bodyPr/>
                    <a:lstStyle/>
                    <a:p>
                      <a:pPr>
                        <a:lnSpc>
                          <a:spcPct val="107000"/>
                        </a:lnSpc>
                      </a:pPr>
                      <a:endParaRPr lang="es-MX" sz="1400">
                        <a:effectLst/>
                        <a:latin typeface="Calibri" panose="020F0502020204030204" pitchFamily="34" charset="0"/>
                      </a:endParaRPr>
                    </a:p>
                  </a:txBody>
                  <a:tcPr marL="44450" marR="44450" marT="0" marB="0" anchor="ctr"/>
                </a:tc>
                <a:tc>
                  <a:txBody>
                    <a:bodyPr/>
                    <a:lstStyle/>
                    <a:p>
                      <a:pPr algn="ctr">
                        <a:lnSpc>
                          <a:spcPct val="107000"/>
                        </a:lnSpc>
                        <a:spcAft>
                          <a:spcPts val="0"/>
                        </a:spcAft>
                        <a:tabLst>
                          <a:tab pos="449580" algn="l"/>
                        </a:tabLst>
                      </a:pPr>
                      <a:r>
                        <a:rPr lang="es-MX"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MX" sz="1400">
                        <a:effectLst/>
                        <a:latin typeface="Calibri" panose="020F0502020204030204" pitchFamily="34" charset="0"/>
                      </a:endParaRPr>
                    </a:p>
                  </a:txBody>
                  <a:tcPr marL="44450" marR="44450" marT="0" marB="0" anchor="ctr"/>
                </a:tc>
                <a:tc>
                  <a:txBody>
                    <a:bodyPr/>
                    <a:lstStyle/>
                    <a:p>
                      <a:pPr>
                        <a:lnSpc>
                          <a:spcPct val="107000"/>
                        </a:lnSpc>
                      </a:pPr>
                      <a:endParaRPr lang="es-MX" sz="1400">
                        <a:effectLst/>
                        <a:latin typeface="Calibri" panose="020F0502020204030204" pitchFamily="34" charset="0"/>
                      </a:endParaRPr>
                    </a:p>
                  </a:txBody>
                  <a:tcPr marL="44450" marR="44450" marT="0" marB="0" anchor="ctr"/>
                </a:tc>
                <a:tc>
                  <a:txBody>
                    <a:bodyPr/>
                    <a:lstStyle/>
                    <a:p>
                      <a:pPr>
                        <a:lnSpc>
                          <a:spcPct val="107000"/>
                        </a:lnSpc>
                      </a:pPr>
                      <a:endParaRPr lang="es-MX" sz="1400" dirty="0">
                        <a:effectLst/>
                        <a:latin typeface="Calibri" panose="020F0502020204030204" pitchFamily="34" charset="0"/>
                      </a:endParaRPr>
                    </a:p>
                  </a:txBody>
                  <a:tcPr marL="44450" marR="44450" marT="0" marB="0" anchor="ctr"/>
                </a:tc>
                <a:tc>
                  <a:txBody>
                    <a:bodyPr/>
                    <a:lstStyle/>
                    <a:p>
                      <a:pPr>
                        <a:lnSpc>
                          <a:spcPct val="107000"/>
                        </a:lnSpc>
                      </a:pPr>
                      <a:endParaRPr lang="es-MX" sz="1400" dirty="0">
                        <a:effectLst/>
                        <a:latin typeface="Calibri" panose="020F0502020204030204" pitchFamily="34" charset="0"/>
                      </a:endParaRPr>
                    </a:p>
                  </a:txBody>
                  <a:tcPr marL="44450" marR="44450" marT="0" marB="0" anchor="ctr"/>
                </a:tc>
                <a:tc>
                  <a:txBody>
                    <a:bodyPr/>
                    <a:lstStyle/>
                    <a:p>
                      <a:pPr>
                        <a:lnSpc>
                          <a:spcPct val="107000"/>
                        </a:lnSpc>
                      </a:pPr>
                      <a:endParaRPr lang="es-MX" sz="1400" dirty="0">
                        <a:effectLst/>
                        <a:latin typeface="Calibri" panose="020F0502020204030204" pitchFamily="34" charset="0"/>
                      </a:endParaRPr>
                    </a:p>
                  </a:txBody>
                  <a:tcPr marL="44450" marR="44450" marT="0" marB="0" anchor="ct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443243577"/>
              </p:ext>
            </p:extLst>
          </p:nvPr>
        </p:nvGraphicFramePr>
        <p:xfrm>
          <a:off x="282060" y="4339749"/>
          <a:ext cx="8745020" cy="834771"/>
        </p:xfrm>
        <a:graphic>
          <a:graphicData uri="http://schemas.openxmlformats.org/drawingml/2006/table">
            <a:tbl>
              <a:tblPr firstRow="1" firstCol="1" bandRow="1">
                <a:tableStyleId>{8799B23B-EC83-4686-B30A-512413B5E67A}</a:tableStyleId>
              </a:tblPr>
              <a:tblGrid>
                <a:gridCol w="1749004"/>
                <a:gridCol w="1749004"/>
                <a:gridCol w="1749004"/>
                <a:gridCol w="1749004"/>
                <a:gridCol w="1749004"/>
              </a:tblGrid>
              <a:tr h="190500">
                <a:tc gridSpan="2">
                  <a:txBody>
                    <a:bodyPr/>
                    <a:lstStyle/>
                    <a:p>
                      <a:pPr algn="ctr">
                        <a:lnSpc>
                          <a:spcPct val="107000"/>
                        </a:lnSpc>
                        <a:spcAft>
                          <a:spcPts val="0"/>
                        </a:spcAft>
                        <a:tabLst>
                          <a:tab pos="449580" algn="l"/>
                        </a:tabLst>
                      </a:pPr>
                      <a:r>
                        <a:rPr lang="es-MX" sz="1000" dirty="0">
                          <a:effectLst/>
                        </a:rPr>
                        <a:t>Vigencia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rowSpan="2">
                  <a:txBody>
                    <a:bodyPr/>
                    <a:lstStyle/>
                    <a:p>
                      <a:pPr algn="ctr">
                        <a:lnSpc>
                          <a:spcPct val="107000"/>
                        </a:lnSpc>
                        <a:spcAft>
                          <a:spcPts val="0"/>
                        </a:spcAft>
                        <a:tabLst>
                          <a:tab pos="449580" algn="l"/>
                        </a:tabLst>
                      </a:pPr>
                      <a:r>
                        <a:rPr lang="es-MX" sz="1000" dirty="0">
                          <a:effectLst/>
                        </a:rPr>
                        <a:t>Mecanismos de vigilancia y supervisión para el cumplimiento del contrato o convenio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tabLst>
                          <a:tab pos="449580" algn="l"/>
                        </a:tabLst>
                      </a:pPr>
                      <a:r>
                        <a:rPr lang="es-MX" sz="1000" dirty="0">
                          <a:effectLst/>
                        </a:rPr>
                        <a:t>Hipervínculo al contrato o convenio, incluyendo anexos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tabLst>
                          <a:tab pos="449580" algn="l"/>
                        </a:tabLst>
                      </a:pPr>
                      <a:r>
                        <a:rPr lang="es-MX" sz="1000" dirty="0">
                          <a:effectLst/>
                        </a:rPr>
                        <a:t>Hipervínculo al documento modificado, en su caso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35915">
                <a:tc>
                  <a:txBody>
                    <a:bodyPr/>
                    <a:lstStyle/>
                    <a:p>
                      <a:pPr algn="ctr">
                        <a:lnSpc>
                          <a:spcPct val="107000"/>
                        </a:lnSpc>
                        <a:spcAft>
                          <a:spcPts val="0"/>
                        </a:spcAft>
                        <a:tabLst>
                          <a:tab pos="449580" algn="l"/>
                        </a:tabLst>
                      </a:pPr>
                      <a:r>
                        <a:rPr lang="es-MX" sz="1000" dirty="0">
                          <a:effectLst/>
                        </a:rPr>
                        <a:t>Inicio (formato día/mes/año)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dirty="0">
                          <a:effectLst/>
                        </a:rPr>
                        <a:t>Término (formato día/mes/año)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MX"/>
                    </a:p>
                  </a:txBody>
                  <a:tcPr/>
                </a:tc>
                <a:tc vMerge="1">
                  <a:txBody>
                    <a:bodyPr/>
                    <a:lstStyle/>
                    <a:p>
                      <a:endParaRPr lang="es-MX"/>
                    </a:p>
                  </a:txBody>
                  <a:tcPr/>
                </a:tc>
                <a:tc vMerge="1">
                  <a:txBody>
                    <a:bodyPr/>
                    <a:lstStyle/>
                    <a:p>
                      <a:endParaRPr lang="es-MX"/>
                    </a:p>
                  </a:txBody>
                  <a:tcPr/>
                </a:tc>
              </a:tr>
              <a:tr h="190500">
                <a:tc>
                  <a:txBody>
                    <a:bodyPr/>
                    <a:lstStyle/>
                    <a:p>
                      <a:pPr>
                        <a:lnSpc>
                          <a:spcPct val="107000"/>
                        </a:lnSpc>
                      </a:pPr>
                      <a:endParaRPr lang="es-MX" sz="1100" dirty="0">
                        <a:effectLst/>
                        <a:latin typeface="Calibri" panose="020F0502020204030204" pitchFamily="34" charset="0"/>
                      </a:endParaRPr>
                    </a:p>
                  </a:txBody>
                  <a:tcPr marL="44450" marR="44450" marT="0" marB="0" anchor="b"/>
                </a:tc>
                <a:tc>
                  <a:txBody>
                    <a:bodyPr/>
                    <a:lstStyle/>
                    <a:p>
                      <a:pPr>
                        <a:lnSpc>
                          <a:spcPct val="107000"/>
                        </a:lnSpc>
                      </a:pPr>
                      <a:endParaRPr lang="es-MX" sz="1100">
                        <a:effectLst/>
                        <a:latin typeface="Calibri" panose="020F0502020204030204" pitchFamily="34" charset="0"/>
                      </a:endParaRPr>
                    </a:p>
                  </a:txBody>
                  <a:tcPr marL="44450" marR="44450" marT="0" marB="0" anchor="b"/>
                </a:tc>
                <a:tc>
                  <a:txBody>
                    <a:bodyPr/>
                    <a:lstStyle/>
                    <a:p>
                      <a:pPr>
                        <a:lnSpc>
                          <a:spcPct val="107000"/>
                        </a:lnSpc>
                      </a:pPr>
                      <a:endParaRPr lang="es-MX" sz="1100">
                        <a:effectLst/>
                        <a:latin typeface="Calibri" panose="020F0502020204030204" pitchFamily="34" charset="0"/>
                      </a:endParaRPr>
                    </a:p>
                  </a:txBody>
                  <a:tcPr marL="44450" marR="44450" marT="0" marB="0" anchor="b"/>
                </a:tc>
                <a:tc>
                  <a:txBody>
                    <a:bodyPr/>
                    <a:lstStyle/>
                    <a:p>
                      <a:pPr>
                        <a:lnSpc>
                          <a:spcPct val="107000"/>
                        </a:lnSpc>
                      </a:pPr>
                      <a:endParaRPr lang="es-MX" sz="1100">
                        <a:effectLst/>
                        <a:latin typeface="Calibri" panose="020F0502020204030204" pitchFamily="34" charset="0"/>
                      </a:endParaRPr>
                    </a:p>
                  </a:txBody>
                  <a:tcPr marL="44450" marR="44450" marT="0" marB="0" anchor="b"/>
                </a:tc>
                <a:tc>
                  <a:txBody>
                    <a:bodyPr/>
                    <a:lstStyle/>
                    <a:p>
                      <a:pPr>
                        <a:lnSpc>
                          <a:spcPct val="107000"/>
                        </a:lnSpc>
                      </a:pPr>
                      <a:endParaRPr lang="es-MX" sz="1100" dirty="0">
                        <a:effectLst/>
                        <a:latin typeface="Calibri" panose="020F0502020204030204" pitchFamily="34" charset="0"/>
                      </a:endParaRPr>
                    </a:p>
                  </a:txBody>
                  <a:tcPr marL="44450" marR="44450" marT="0" marB="0" anchor="b"/>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789791444"/>
              </p:ext>
            </p:extLst>
          </p:nvPr>
        </p:nvGraphicFramePr>
        <p:xfrm>
          <a:off x="274320" y="5349779"/>
          <a:ext cx="8652510" cy="1120521"/>
        </p:xfrm>
        <a:graphic>
          <a:graphicData uri="http://schemas.openxmlformats.org/drawingml/2006/table">
            <a:tbl>
              <a:tblPr firstRow="1" firstCol="1" bandRow="1">
                <a:tableStyleId>{8799B23B-EC83-4686-B30A-512413B5E67A}</a:tableStyleId>
              </a:tblPr>
              <a:tblGrid>
                <a:gridCol w="2357522"/>
                <a:gridCol w="1464287"/>
                <a:gridCol w="2927541"/>
                <a:gridCol w="1903160"/>
              </a:tblGrid>
              <a:tr h="285750">
                <a:tc gridSpan="4">
                  <a:txBody>
                    <a:bodyPr/>
                    <a:lstStyle/>
                    <a:p>
                      <a:pPr algn="ctr">
                        <a:lnSpc>
                          <a:spcPct val="107000"/>
                        </a:lnSpc>
                        <a:spcAft>
                          <a:spcPts val="0"/>
                        </a:spcAft>
                        <a:tabLst>
                          <a:tab pos="449580" algn="l"/>
                        </a:tabLst>
                      </a:pPr>
                      <a:r>
                        <a:rPr lang="es-MX" sz="1000" dirty="0">
                          <a:effectLst/>
                        </a:rPr>
                        <a:t>El objeto del contrato o convenio es cumplir o llevar a cabo acciones públicas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r>
              <a:tr h="578485">
                <a:tc>
                  <a:txBody>
                    <a:bodyPr/>
                    <a:lstStyle/>
                    <a:p>
                      <a:pPr algn="ctr">
                        <a:lnSpc>
                          <a:spcPct val="107000"/>
                        </a:lnSpc>
                        <a:spcAft>
                          <a:spcPts val="0"/>
                        </a:spcAft>
                        <a:tabLst>
                          <a:tab pos="449580" algn="l"/>
                        </a:tabLst>
                      </a:pPr>
                      <a:r>
                        <a:rPr lang="es-MX" sz="1000" dirty="0">
                          <a:effectLst/>
                        </a:rPr>
                        <a:t>Denominación del programa, acciones o proyectos públicos en los que se inscriben las acciones materia del contrato o convenio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a:effectLst/>
                        </a:rPr>
                        <a:t>Monto o descripción de los recursos aprovechados o utilizados</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ES" sz="1000" dirty="0">
                          <a:effectLst/>
                        </a:rPr>
                        <a:t>Población beneficiaria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tabLst>
                          <a:tab pos="449580" algn="l"/>
                        </a:tabLst>
                      </a:pPr>
                      <a:r>
                        <a:rPr lang="es-MX" sz="1000" dirty="0">
                          <a:effectLst/>
                        </a:rPr>
                        <a:t>Requisitos o procedimientos de acceso a los beneficios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l">
                        <a:lnSpc>
                          <a:spcPct val="107000"/>
                        </a:lnSpc>
                        <a:spcAft>
                          <a:spcPts val="0"/>
                        </a:spcAft>
                        <a:tabLst>
                          <a:tab pos="449580" algn="l"/>
                        </a:tabLst>
                      </a:pPr>
                      <a:r>
                        <a:rPr lang="es-MX" sz="1100" dirty="0">
                          <a:effectLst/>
                        </a:rPr>
                        <a:t> </a:t>
                      </a:r>
                      <a:endParaRPr lang="es-MX"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tabLst>
                          <a:tab pos="449580" algn="l"/>
                        </a:tabLst>
                      </a:pPr>
                      <a:r>
                        <a:rPr lang="es-MX" sz="1100">
                          <a:effectLst/>
                        </a:rPr>
                        <a:t> </a:t>
                      </a:r>
                      <a:endParaRPr lang="es-MX"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tabLst>
                          <a:tab pos="449580" algn="l"/>
                        </a:tabLst>
                      </a:pPr>
                      <a:r>
                        <a:rPr lang="es-ES" sz="1100">
                          <a:effectLst/>
                        </a:rPr>
                        <a:t> </a:t>
                      </a:r>
                      <a:endParaRPr lang="es-MX"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tabLst>
                          <a:tab pos="449580" algn="l"/>
                        </a:tabLst>
                      </a:pPr>
                      <a:r>
                        <a:rPr lang="es-MX" sz="1100" dirty="0">
                          <a:effectLst/>
                        </a:rPr>
                        <a:t> </a:t>
                      </a:r>
                      <a:endParaRPr lang="es-MX"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10898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0401" y="661265"/>
            <a:ext cx="8805528" cy="5143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 name="Título 1"/>
          <p:cNvSpPr>
            <a:spLocks noGrp="1"/>
          </p:cNvSpPr>
          <p:nvPr>
            <p:ph type="title"/>
          </p:nvPr>
        </p:nvSpPr>
        <p:spPr>
          <a:xfrm>
            <a:off x="509676" y="1554480"/>
            <a:ext cx="7868514" cy="4514401"/>
          </a:xfrm>
        </p:spPr>
        <p:txBody>
          <a:bodyPr anchor="t">
            <a:normAutofit fontScale="90000"/>
          </a:bodyPr>
          <a:lstStyle/>
          <a:p>
            <a:r>
              <a:rPr lang="es-ES" sz="1600" dirty="0" smtClean="0">
                <a:solidFill>
                  <a:schemeClr val="bg1">
                    <a:lumMod val="50000"/>
                  </a:schemeClr>
                </a:solidFill>
              </a:rPr>
              <a:t>Instituto de Transparencia, Acceso a la Información Pública y </a:t>
            </a:r>
            <a:br>
              <a:rPr lang="es-ES" sz="1600" dirty="0" smtClean="0">
                <a:solidFill>
                  <a:schemeClr val="bg1">
                    <a:lumMod val="50000"/>
                  </a:schemeClr>
                </a:solidFill>
              </a:rPr>
            </a:br>
            <a:r>
              <a:rPr lang="es-ES" sz="1600" dirty="0" smtClean="0">
                <a:solidFill>
                  <a:schemeClr val="bg1">
                    <a:lumMod val="50000"/>
                  </a:schemeClr>
                </a:solidFill>
              </a:rPr>
              <a:t>Protección de Datos Personales del Estado de México y Municipios</a:t>
            </a:r>
            <a:br>
              <a:rPr lang="es-ES" sz="1600" dirty="0" smtClean="0">
                <a:solidFill>
                  <a:schemeClr val="bg1">
                    <a:lumMod val="50000"/>
                  </a:schemeClr>
                </a:solidFill>
              </a:rPr>
            </a:br>
            <a:r>
              <a:rPr lang="es-ES" sz="1600" dirty="0" smtClean="0">
                <a:solidFill>
                  <a:schemeClr val="bg1">
                    <a:lumMod val="50000"/>
                  </a:schemeClr>
                </a:solidFill>
              </a:rPr>
              <a:t/>
            </a:r>
            <a:br>
              <a:rPr lang="es-ES" sz="1600" dirty="0" smtClean="0">
                <a:solidFill>
                  <a:schemeClr val="bg1">
                    <a:lumMod val="50000"/>
                  </a:schemeClr>
                </a:solidFill>
              </a:rPr>
            </a:br>
            <a:r>
              <a:rPr lang="es-ES" sz="1600" b="1" dirty="0">
                <a:solidFill>
                  <a:schemeClr val="bg1">
                    <a:lumMod val="75000"/>
                  </a:schemeClr>
                </a:solidFill>
              </a:rPr>
              <a:t/>
            </a:r>
            <a:br>
              <a:rPr lang="es-ES" sz="1600" b="1" dirty="0">
                <a:solidFill>
                  <a:schemeClr val="bg1">
                    <a:lumMod val="75000"/>
                  </a:schemeClr>
                </a:solidFill>
              </a:rPr>
            </a:br>
            <a:r>
              <a:rPr lang="es-ES" b="1" dirty="0" smtClean="0">
                <a:solidFill>
                  <a:schemeClr val="tx1">
                    <a:lumMod val="75000"/>
                    <a:lumOff val="25000"/>
                  </a:schemeClr>
                </a:solidFill>
              </a:rPr>
              <a:t>www.infoem.org.mx</a:t>
            </a:r>
            <a:r>
              <a:rPr lang="es-ES" sz="3600" b="1" dirty="0">
                <a:solidFill>
                  <a:schemeClr val="bg1">
                    <a:lumMod val="50000"/>
                  </a:schemeClr>
                </a:solidFill>
              </a:rPr>
              <a:t/>
            </a:r>
            <a:br>
              <a:rPr lang="es-ES" sz="3600" b="1" dirty="0">
                <a:solidFill>
                  <a:schemeClr val="bg1">
                    <a:lumMod val="50000"/>
                  </a:schemeClr>
                </a:solidFill>
              </a:rPr>
            </a:br>
            <a:r>
              <a:rPr lang="es-ES" sz="3600" b="1" dirty="0" smtClean="0">
                <a:solidFill>
                  <a:schemeClr val="bg1">
                    <a:lumMod val="50000"/>
                  </a:schemeClr>
                </a:solidFill>
              </a:rPr>
              <a:t/>
            </a:r>
            <a:br>
              <a:rPr lang="es-ES" sz="3600" b="1" dirty="0" smtClean="0">
                <a:solidFill>
                  <a:schemeClr val="bg1">
                    <a:lumMod val="50000"/>
                  </a:schemeClr>
                </a:solidFill>
              </a:rPr>
            </a:br>
            <a:r>
              <a:rPr lang="es-ES" sz="2100" dirty="0" smtClean="0">
                <a:solidFill>
                  <a:srgbClr val="404040"/>
                </a:solidFill>
              </a:rPr>
              <a:t>Calle </a:t>
            </a:r>
            <a:r>
              <a:rPr lang="es-ES" sz="2100" dirty="0">
                <a:solidFill>
                  <a:srgbClr val="404040"/>
                </a:solidFill>
              </a:rPr>
              <a:t>de Pino Suárez sin número, actualmente Carretera Toluca-Ixtapan # 111, Colonia La Michoacana; Metepec Estado de México, C.P. </a:t>
            </a:r>
            <a:r>
              <a:rPr lang="es-ES" sz="2100" dirty="0" smtClean="0">
                <a:solidFill>
                  <a:srgbClr val="404040"/>
                </a:solidFill>
              </a:rPr>
              <a:t>52166</a:t>
            </a:r>
            <a:br>
              <a:rPr lang="es-ES" sz="2100" dirty="0" smtClean="0">
                <a:solidFill>
                  <a:srgbClr val="404040"/>
                </a:solidFill>
              </a:rPr>
            </a:br>
            <a:r>
              <a:rPr lang="es-ES" sz="2100" b="1" dirty="0" smtClean="0">
                <a:solidFill>
                  <a:srgbClr val="404040"/>
                </a:solidFill>
              </a:rPr>
              <a:t>(Sede Administrativa)</a:t>
            </a:r>
            <a:br>
              <a:rPr lang="es-ES" sz="2100" b="1" dirty="0" smtClean="0">
                <a:solidFill>
                  <a:srgbClr val="404040"/>
                </a:solidFill>
              </a:rPr>
            </a:br>
            <a:r>
              <a:rPr lang="es-ES" sz="2100" dirty="0">
                <a:solidFill>
                  <a:srgbClr val="404040"/>
                </a:solidFill>
              </a:rPr>
              <a:t/>
            </a:r>
            <a:br>
              <a:rPr lang="es-ES" sz="2100" dirty="0">
                <a:solidFill>
                  <a:srgbClr val="404040"/>
                </a:solidFill>
              </a:rPr>
            </a:br>
            <a:r>
              <a:rPr lang="es-ES" sz="2100" dirty="0" smtClean="0">
                <a:solidFill>
                  <a:srgbClr val="404040"/>
                </a:solidFill>
              </a:rPr>
              <a:t>Calle </a:t>
            </a:r>
            <a:r>
              <a:rPr lang="es-ES" sz="2100" dirty="0">
                <a:solidFill>
                  <a:srgbClr val="404040"/>
                </a:solidFill>
              </a:rPr>
              <a:t>de </a:t>
            </a:r>
            <a:r>
              <a:rPr lang="es-ES" sz="2100" dirty="0" smtClean="0">
                <a:solidFill>
                  <a:srgbClr val="404040"/>
                </a:solidFill>
              </a:rPr>
              <a:t>Nezahualcóyotl </a:t>
            </a:r>
            <a:r>
              <a:rPr lang="es-ES" sz="2100" dirty="0">
                <a:solidFill>
                  <a:srgbClr val="404040"/>
                </a:solidFill>
              </a:rPr>
              <a:t>S/N Col. Izcalli IPIEM, Toluca, Estado de México. C. P. 50150</a:t>
            </a:r>
            <a:br>
              <a:rPr lang="es-ES" sz="2100" dirty="0">
                <a:solidFill>
                  <a:srgbClr val="404040"/>
                </a:solidFill>
              </a:rPr>
            </a:br>
            <a:r>
              <a:rPr lang="es-ES" sz="2100" dirty="0" smtClean="0">
                <a:solidFill>
                  <a:srgbClr val="404040"/>
                </a:solidFill>
              </a:rPr>
              <a:t>(Módulo)</a:t>
            </a:r>
            <a:r>
              <a:rPr lang="es-ES" sz="2100" dirty="0">
                <a:solidFill>
                  <a:srgbClr val="404040"/>
                </a:solidFill>
              </a:rPr>
              <a:t/>
            </a:r>
            <a:br>
              <a:rPr lang="es-ES" sz="2100" dirty="0">
                <a:solidFill>
                  <a:srgbClr val="404040"/>
                </a:solidFill>
              </a:rPr>
            </a:br>
            <a:r>
              <a:rPr lang="es-ES" sz="2200" dirty="0">
                <a:solidFill>
                  <a:srgbClr val="404040"/>
                </a:solidFill>
              </a:rPr>
              <a:t/>
            </a:r>
            <a:br>
              <a:rPr lang="es-ES" sz="2200" dirty="0">
                <a:solidFill>
                  <a:srgbClr val="404040"/>
                </a:solidFill>
              </a:rPr>
            </a:br>
            <a:r>
              <a:rPr lang="es-ES" sz="2800" b="1" dirty="0"/>
              <a:t/>
            </a:r>
            <a:br>
              <a:rPr lang="es-ES" sz="2800" b="1" dirty="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900" b="1" dirty="0"/>
              <a:t/>
            </a:r>
            <a:br>
              <a:rPr lang="es-ES" sz="2900" b="1" dirty="0"/>
            </a:br>
            <a:endParaRPr lang="es-ES" sz="2900" b="1" dirty="0"/>
          </a:p>
        </p:txBody>
      </p:sp>
      <p:pic>
        <p:nvPicPr>
          <p:cNvPr id="6" name="Imagen 5" descr="logo info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469" y="21152"/>
            <a:ext cx="2168511" cy="1302537"/>
          </a:xfrm>
          <a:prstGeom prst="rect">
            <a:avLst/>
          </a:prstGeom>
        </p:spPr>
      </p:pic>
      <p:pic>
        <p:nvPicPr>
          <p:cNvPr id="3" name="Imagen 2"/>
          <p:cNvPicPr>
            <a:picLocks noChangeAspect="1"/>
          </p:cNvPicPr>
          <p:nvPr/>
        </p:nvPicPr>
        <p:blipFill>
          <a:blip r:embed="rId3"/>
          <a:stretch>
            <a:fillRect/>
          </a:stretch>
        </p:blipFill>
        <p:spPr>
          <a:xfrm>
            <a:off x="2137913" y="5785287"/>
            <a:ext cx="461391" cy="461391"/>
          </a:xfrm>
          <a:prstGeom prst="rect">
            <a:avLst/>
          </a:prstGeom>
        </p:spPr>
      </p:pic>
      <p:sp>
        <p:nvSpPr>
          <p:cNvPr id="8" name="CuadroTexto 7"/>
          <p:cNvSpPr txBox="1"/>
          <p:nvPr/>
        </p:nvSpPr>
        <p:spPr>
          <a:xfrm>
            <a:off x="5894773" y="5878559"/>
            <a:ext cx="1105569" cy="369332"/>
          </a:xfrm>
          <a:prstGeom prst="rect">
            <a:avLst/>
          </a:prstGeom>
          <a:noFill/>
        </p:spPr>
        <p:txBody>
          <a:bodyPr wrap="square" rtlCol="0">
            <a:spAutoFit/>
          </a:bodyPr>
          <a:lstStyle/>
          <a:p>
            <a:r>
              <a:rPr lang="es-ES" dirty="0" smtClean="0"/>
              <a:t>@Infoem</a:t>
            </a:r>
            <a:endParaRPr lang="es-ES" dirty="0"/>
          </a:p>
        </p:txBody>
      </p:sp>
      <p:pic>
        <p:nvPicPr>
          <p:cNvPr id="9" name="Imagen 8"/>
          <p:cNvPicPr>
            <a:picLocks noChangeAspect="1"/>
          </p:cNvPicPr>
          <p:nvPr/>
        </p:nvPicPr>
        <p:blipFill>
          <a:blip r:embed="rId4"/>
          <a:stretch>
            <a:fillRect/>
          </a:stretch>
        </p:blipFill>
        <p:spPr>
          <a:xfrm>
            <a:off x="5278917" y="5806474"/>
            <a:ext cx="461391" cy="461391"/>
          </a:xfrm>
          <a:prstGeom prst="rect">
            <a:avLst/>
          </a:prstGeom>
        </p:spPr>
      </p:pic>
      <p:sp>
        <p:nvSpPr>
          <p:cNvPr id="10" name="CuadroTexto 9"/>
          <p:cNvSpPr txBox="1"/>
          <p:nvPr/>
        </p:nvSpPr>
        <p:spPr>
          <a:xfrm>
            <a:off x="2753769" y="5878559"/>
            <a:ext cx="1133488" cy="369332"/>
          </a:xfrm>
          <a:prstGeom prst="rect">
            <a:avLst/>
          </a:prstGeom>
          <a:noFill/>
        </p:spPr>
        <p:txBody>
          <a:bodyPr wrap="square" rtlCol="0">
            <a:spAutoFit/>
          </a:bodyPr>
          <a:lstStyle/>
          <a:p>
            <a:r>
              <a:rPr lang="es-ES" dirty="0" smtClean="0"/>
              <a:t>/infoem</a:t>
            </a:r>
            <a:endParaRPr lang="es-ES" dirty="0"/>
          </a:p>
        </p:txBody>
      </p:sp>
      <p:pic>
        <p:nvPicPr>
          <p:cNvPr id="11" name="Imagen 10"/>
          <p:cNvPicPr>
            <a:picLocks noChangeAspect="1"/>
          </p:cNvPicPr>
          <p:nvPr/>
        </p:nvPicPr>
        <p:blipFill>
          <a:blip r:embed="rId5"/>
          <a:stretch>
            <a:fillRect/>
          </a:stretch>
        </p:blipFill>
        <p:spPr>
          <a:xfrm>
            <a:off x="3304819" y="51660"/>
            <a:ext cx="2295774" cy="1334996"/>
          </a:xfrm>
          <a:prstGeom prst="rect">
            <a:avLst/>
          </a:prstGeom>
        </p:spPr>
      </p:pic>
      <p:pic>
        <p:nvPicPr>
          <p:cNvPr id="12" name="Imagen 11"/>
          <p:cNvPicPr>
            <a:picLocks noChangeAspect="1"/>
          </p:cNvPicPr>
          <p:nvPr/>
        </p:nvPicPr>
        <p:blipFill rotWithShape="1">
          <a:blip r:embed="rId5"/>
          <a:srcRect r="74190" b="19924"/>
          <a:stretch/>
        </p:blipFill>
        <p:spPr>
          <a:xfrm>
            <a:off x="8511660" y="5934106"/>
            <a:ext cx="515420" cy="929875"/>
          </a:xfrm>
          <a:prstGeom prst="rect">
            <a:avLst/>
          </a:prstGeom>
        </p:spPr>
      </p:pic>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80955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800" b="1" dirty="0" smtClean="0">
                <a:solidFill>
                  <a:srgbClr val="7030A0"/>
                </a:solidFill>
                <a:effectLst>
                  <a:outerShdw blurRad="38100" dist="38100" dir="2700000" algn="tl">
                    <a:srgbClr val="000000">
                      <a:alpha val="43137"/>
                    </a:srgbClr>
                  </a:outerShdw>
                </a:effectLst>
                <a:latin typeface="Palatino Linotype"/>
                <a:cs typeface="Palatino Linotype"/>
              </a:rPr>
              <a:t>Plataforma Nacional de Transparencia</a:t>
            </a:r>
            <a:endParaRPr lang="es-ES" sz="2800" b="1" dirty="0">
              <a:solidFill>
                <a:srgbClr val="7030A0"/>
              </a:solidFill>
              <a:effectLst>
                <a:outerShdw blurRad="38100" dist="38100" dir="2700000" algn="tl">
                  <a:srgbClr val="000000">
                    <a:alpha val="43137"/>
                  </a:srgbClr>
                </a:outerShdw>
              </a:effectLst>
              <a:latin typeface="Palatino Linotype"/>
              <a:cs typeface="Palatino Linotype"/>
            </a:endParaRPr>
          </a:p>
        </p:txBody>
      </p:sp>
      <p:sp>
        <p:nvSpPr>
          <p:cNvPr id="2" name="Rectángulo 1"/>
          <p:cNvSpPr/>
          <p:nvPr/>
        </p:nvSpPr>
        <p:spPr>
          <a:xfrm>
            <a:off x="1703070" y="1099216"/>
            <a:ext cx="6046470" cy="461665"/>
          </a:xfrm>
          <a:prstGeom prst="rect">
            <a:avLst/>
          </a:prstGeom>
        </p:spPr>
        <p:txBody>
          <a:bodyPr wrap="square">
            <a:spAutoFit/>
          </a:bodyPr>
          <a:lstStyle/>
          <a:p>
            <a:r>
              <a:rPr lang="es-MX" sz="2400" u="sng" dirty="0" smtClean="0">
                <a:solidFill>
                  <a:srgbClr val="97509E"/>
                </a:solidFill>
              </a:rPr>
              <a:t>www.plataformadetransparencia.org.mx</a:t>
            </a:r>
            <a:endParaRPr lang="es-MX" sz="2400" u="sng" dirty="0">
              <a:solidFill>
                <a:srgbClr val="97509E"/>
              </a:solidFill>
            </a:endParaRPr>
          </a:p>
        </p:txBody>
      </p:sp>
      <p:pic>
        <p:nvPicPr>
          <p:cNvPr id="3" name="Imagen 2"/>
          <p:cNvPicPr>
            <a:picLocks noChangeAspect="1"/>
          </p:cNvPicPr>
          <p:nvPr/>
        </p:nvPicPr>
        <p:blipFill rotWithShape="1">
          <a:blip r:embed="rId2"/>
          <a:srcRect l="33941" t="53282" r="33780" b="5486"/>
          <a:stretch/>
        </p:blipFill>
        <p:spPr>
          <a:xfrm>
            <a:off x="1583055" y="2246681"/>
            <a:ext cx="5977890" cy="4295225"/>
          </a:xfrm>
          <a:prstGeom prst="rect">
            <a:avLst/>
          </a:prstGeom>
        </p:spPr>
      </p:pic>
      <p:pic>
        <p:nvPicPr>
          <p:cNvPr id="25" name="Imagen 24"/>
          <p:cNvPicPr>
            <a:picLocks noChangeAspect="1"/>
          </p:cNvPicPr>
          <p:nvPr/>
        </p:nvPicPr>
        <p:blipFill rotWithShape="1">
          <a:blip r:embed="rId3"/>
          <a:srcRect r="74190" b="19924"/>
          <a:stretch/>
        </p:blipFill>
        <p:spPr>
          <a:xfrm>
            <a:off x="8511660" y="5934106"/>
            <a:ext cx="515420" cy="929875"/>
          </a:xfrm>
          <a:prstGeom prst="rect">
            <a:avLst/>
          </a:prstGeom>
        </p:spPr>
      </p:pic>
      <p:sp>
        <p:nvSpPr>
          <p:cNvPr id="6" name="Rectángulo 5"/>
          <p:cNvSpPr/>
          <p:nvPr/>
        </p:nvSpPr>
        <p:spPr>
          <a:xfrm>
            <a:off x="8104748" y="218259"/>
            <a:ext cx="877163" cy="646331"/>
          </a:xfrm>
          <a:prstGeom prst="rect">
            <a:avLst/>
          </a:prstGeom>
        </p:spPr>
        <p:txBody>
          <a:bodyPr wrap="none">
            <a:spAutoFit/>
          </a:bodyPr>
          <a:lstStyle/>
          <a:p>
            <a:r>
              <a:rPr lang="es-ES" b="1" dirty="0">
                <a:solidFill>
                  <a:srgbClr val="7030A0"/>
                </a:solidFill>
                <a:effectLst>
                  <a:outerShdw blurRad="38100" dist="38100" dir="2700000" algn="tl">
                    <a:srgbClr val="000000">
                      <a:alpha val="43137"/>
                    </a:srgbClr>
                  </a:outerShdw>
                </a:effectLst>
                <a:cs typeface="Palatino Linotype"/>
              </a:rPr>
              <a:t>Art. </a:t>
            </a:r>
            <a:r>
              <a:rPr lang="es-ES" b="1" dirty="0" smtClean="0">
                <a:solidFill>
                  <a:srgbClr val="7030A0"/>
                </a:solidFill>
                <a:effectLst>
                  <a:outerShdw blurRad="38100" dist="38100" dir="2700000" algn="tl">
                    <a:srgbClr val="000000">
                      <a:alpha val="43137"/>
                    </a:srgbClr>
                  </a:outerShdw>
                </a:effectLst>
                <a:cs typeface="Palatino Linotype"/>
              </a:rPr>
              <a:t>50</a:t>
            </a:r>
          </a:p>
          <a:p>
            <a:pPr algn="ctr"/>
            <a:r>
              <a:rPr lang="es-ES" b="1" dirty="0" smtClean="0">
                <a:solidFill>
                  <a:srgbClr val="7030A0"/>
                </a:solidFill>
                <a:effectLst>
                  <a:outerShdw blurRad="38100" dist="38100" dir="2700000" algn="tl">
                    <a:srgbClr val="000000">
                      <a:alpha val="43137"/>
                    </a:srgbClr>
                  </a:outerShdw>
                </a:effectLst>
                <a:cs typeface="Palatino Linotype"/>
              </a:rPr>
              <a:t>LG</a:t>
            </a:r>
            <a:endParaRPr lang="es-ES" b="1" dirty="0">
              <a:solidFill>
                <a:srgbClr val="7030A0"/>
              </a:solidFill>
              <a:effectLst>
                <a:outerShdw blurRad="38100" dist="38100" dir="2700000" algn="tl">
                  <a:srgbClr val="000000">
                    <a:alpha val="43137"/>
                  </a:srgbClr>
                </a:outerShdw>
              </a:effectLst>
              <a:cs typeface="Palatino Linotype"/>
            </a:endParaRPr>
          </a:p>
        </p:txBody>
      </p:sp>
      <p:sp>
        <p:nvSpPr>
          <p:cNvPr id="4" name="CuadroTexto 3"/>
          <p:cNvSpPr txBox="1"/>
          <p:nvPr/>
        </p:nvSpPr>
        <p:spPr>
          <a:xfrm>
            <a:off x="3680460" y="1667218"/>
            <a:ext cx="1783080" cy="461665"/>
          </a:xfrm>
          <a:prstGeom prst="rect">
            <a:avLst/>
          </a:prstGeom>
          <a:noFill/>
        </p:spPr>
        <p:txBody>
          <a:bodyPr wrap="square" rtlCol="0">
            <a:spAutoFit/>
          </a:bodyPr>
          <a:lstStyle/>
          <a:p>
            <a:pPr algn="ctr"/>
            <a:r>
              <a:rPr lang="es-MX" sz="2400" b="1" u="sng" dirty="0" smtClean="0">
                <a:effectLst>
                  <a:outerShdw blurRad="38100" dist="38100" dir="2700000" algn="tl">
                    <a:srgbClr val="000000">
                      <a:alpha val="43137"/>
                    </a:srgbClr>
                  </a:outerShdw>
                </a:effectLst>
              </a:rPr>
              <a:t>4 sistemas</a:t>
            </a:r>
            <a:endParaRPr lang="es-MX" sz="2400" b="1" u="sng" dirty="0">
              <a:effectLst>
                <a:outerShdw blurRad="38100" dist="38100" dir="2700000" algn="tl">
                  <a:srgbClr val="000000">
                    <a:alpha val="43137"/>
                  </a:srgbClr>
                </a:outerShdw>
              </a:effectLst>
            </a:endParaRPr>
          </a:p>
        </p:txBody>
      </p:sp>
      <p:sp>
        <p:nvSpPr>
          <p:cNvPr id="5" name="Marcador de pie de página 4"/>
          <p:cNvSpPr>
            <a:spLocks noGrp="1"/>
          </p:cNvSpPr>
          <p:nvPr>
            <p:ph type="ftr" sz="quarter" idx="11"/>
          </p:nvPr>
        </p:nvSpPr>
        <p:spPr/>
        <p:txBody>
          <a:bodyPr/>
          <a:lstStyle/>
          <a:p>
            <a:fld id="{81104890-8A7F-4325-9D13-C4656D944A9D}" type="slidenum">
              <a:rPr lang="es-ES" smtClean="0"/>
              <a:t>3</a:t>
            </a:fld>
            <a:endParaRPr lang="es-ES" dirty="0"/>
          </a:p>
        </p:txBody>
      </p:sp>
    </p:spTree>
    <p:extLst>
      <p:ext uri="{BB962C8B-B14F-4D97-AF65-F5344CB8AC3E}">
        <p14:creationId xmlns:p14="http://schemas.microsoft.com/office/powerpoint/2010/main" val="300238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solidFill>
                  <a:srgbClr val="7030A0"/>
                </a:solidFill>
                <a:effectLst>
                  <a:outerShdw blurRad="38100" dist="38100" dir="2700000" algn="tl">
                    <a:srgbClr val="000000">
                      <a:alpha val="43137"/>
                    </a:srgbClr>
                  </a:outerShdw>
                </a:effectLst>
                <a:latin typeface="Palatino Linotype"/>
                <a:cs typeface="Palatino Linotype"/>
              </a:rPr>
              <a:t>Sistemas Informáticos</a:t>
            </a:r>
            <a:endParaRPr lang="es-ES" sz="32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tretch>
            <a:fillRect/>
          </a:stretch>
        </p:blipFill>
        <p:spPr>
          <a:xfrm>
            <a:off x="299843" y="1823110"/>
            <a:ext cx="3917299" cy="1341836"/>
          </a:xfrm>
          <a:prstGeom prst="rect">
            <a:avLst/>
          </a:prstGeom>
          <a:noFill/>
        </p:spPr>
      </p:pic>
      <p:pic>
        <p:nvPicPr>
          <p:cNvPr id="4" name="Imagen 3"/>
          <p:cNvPicPr>
            <a:picLocks noChangeAspect="1"/>
          </p:cNvPicPr>
          <p:nvPr/>
        </p:nvPicPr>
        <p:blipFill>
          <a:blip r:embed="rId5">
            <a:extLst>
              <a:ext uri="{BEBA8EAE-BF5A-486C-A8C5-ECC9F3942E4B}">
                <a14:imgProps xmlns:a14="http://schemas.microsoft.com/office/drawing/2010/main">
                  <a14:imgLayer r:embed="rId6">
                    <a14:imgEffect>
                      <a14:sharpenSoften amount="19000"/>
                    </a14:imgEffect>
                  </a14:imgLayer>
                </a14:imgProps>
              </a:ext>
              <a:ext uri="{28A0092B-C50C-407E-A947-70E740481C1C}">
                <a14:useLocalDpi xmlns:a14="http://schemas.microsoft.com/office/drawing/2010/main" val="0"/>
              </a:ext>
            </a:extLst>
          </a:blip>
          <a:stretch>
            <a:fillRect/>
          </a:stretch>
        </p:blipFill>
        <p:spPr>
          <a:xfrm>
            <a:off x="2650095" y="4212109"/>
            <a:ext cx="3417570" cy="1383301"/>
          </a:xfrm>
          <a:prstGeom prst="rect">
            <a:avLst/>
          </a:prstGeom>
        </p:spPr>
      </p:pic>
      <p:pic>
        <p:nvPicPr>
          <p:cNvPr id="5" name="Imagen 4"/>
          <p:cNvPicPr>
            <a:picLocks noChangeAspect="1"/>
          </p:cNvPicPr>
          <p:nvPr/>
        </p:nvPicPr>
        <p:blipFill>
          <a:blip r:embed="rId7"/>
          <a:stretch>
            <a:fillRect/>
          </a:stretch>
        </p:blipFill>
        <p:spPr>
          <a:xfrm>
            <a:off x="4759808" y="1974794"/>
            <a:ext cx="4009562" cy="1396365"/>
          </a:xfrm>
          <a:prstGeom prst="rect">
            <a:avLst/>
          </a:prstGeom>
        </p:spPr>
      </p:pic>
      <p:sp>
        <p:nvSpPr>
          <p:cNvPr id="2" name="Marcador de pie de página 1"/>
          <p:cNvSpPr>
            <a:spLocks noGrp="1"/>
          </p:cNvSpPr>
          <p:nvPr>
            <p:ph type="ftr" sz="quarter" idx="11"/>
          </p:nvPr>
        </p:nvSpPr>
        <p:spPr>
          <a:xfrm>
            <a:off x="3124200" y="6436360"/>
            <a:ext cx="2895600" cy="365125"/>
          </a:xfrm>
        </p:spPr>
        <p:txBody>
          <a:bodyPr/>
          <a:lstStyle/>
          <a:p>
            <a:fld id="{39058ED3-CDF8-4170-9673-FBD826C7C8DE}" type="slidenum">
              <a:rPr lang="es-ES" smtClean="0"/>
              <a:t>4</a:t>
            </a:fld>
            <a:endParaRPr lang="es-ES" dirty="0"/>
          </a:p>
        </p:txBody>
      </p:sp>
      <p:sp>
        <p:nvSpPr>
          <p:cNvPr id="6" name="CuadroTexto 5"/>
          <p:cNvSpPr txBox="1"/>
          <p:nvPr/>
        </p:nvSpPr>
        <p:spPr>
          <a:xfrm>
            <a:off x="658292" y="3237636"/>
            <a:ext cx="3200400" cy="369332"/>
          </a:xfrm>
          <a:prstGeom prst="rect">
            <a:avLst/>
          </a:prstGeom>
          <a:noFill/>
        </p:spPr>
        <p:txBody>
          <a:bodyPr wrap="square" rtlCol="0">
            <a:spAutoFit/>
          </a:bodyPr>
          <a:lstStyle/>
          <a:p>
            <a:pPr algn="ctr"/>
            <a:r>
              <a:rPr lang="es-MX" b="1" dirty="0" smtClean="0">
                <a:effectLst>
                  <a:outerShdw blurRad="38100" dist="38100" dir="2700000" algn="tl">
                    <a:srgbClr val="000000">
                      <a:alpha val="43137"/>
                    </a:srgbClr>
                  </a:outerShdw>
                </a:effectLst>
              </a:rPr>
              <a:t>Sigue en funcionamiento</a:t>
            </a:r>
            <a:endParaRPr lang="es-MX" b="1" dirty="0">
              <a:effectLst>
                <a:outerShdw blurRad="38100" dist="38100" dir="2700000" algn="tl">
                  <a:srgbClr val="000000">
                    <a:alpha val="43137"/>
                  </a:srgbClr>
                </a:outerShdw>
              </a:effectLst>
            </a:endParaRPr>
          </a:p>
        </p:txBody>
      </p:sp>
      <p:sp>
        <p:nvSpPr>
          <p:cNvPr id="9" name="CuadroTexto 8"/>
          <p:cNvSpPr txBox="1"/>
          <p:nvPr/>
        </p:nvSpPr>
        <p:spPr>
          <a:xfrm>
            <a:off x="2971800" y="5720703"/>
            <a:ext cx="3200400" cy="923330"/>
          </a:xfrm>
          <a:prstGeom prst="rect">
            <a:avLst/>
          </a:prstGeom>
          <a:noFill/>
        </p:spPr>
        <p:txBody>
          <a:bodyPr wrap="square" rtlCol="0">
            <a:spAutoFit/>
          </a:bodyPr>
          <a:lstStyle/>
          <a:p>
            <a:pPr algn="ctr"/>
            <a:r>
              <a:rPr lang="es-MX" b="1" dirty="0" smtClean="0">
                <a:effectLst>
                  <a:outerShdw blurRad="38100" dist="38100" dir="2700000" algn="tl">
                    <a:srgbClr val="000000">
                      <a:alpha val="43137"/>
                    </a:srgbClr>
                  </a:outerShdw>
                </a:effectLst>
              </a:rPr>
              <a:t>Opera hasta en tanto se publique la información en la PNT</a:t>
            </a:r>
            <a:endParaRPr lang="es-MX" b="1" dirty="0">
              <a:effectLst>
                <a:outerShdw blurRad="38100" dist="38100" dir="2700000" algn="tl">
                  <a:srgbClr val="000000">
                    <a:alpha val="43137"/>
                  </a:srgbClr>
                </a:outerShdw>
              </a:effectLst>
            </a:endParaRPr>
          </a:p>
        </p:txBody>
      </p:sp>
      <p:sp>
        <p:nvSpPr>
          <p:cNvPr id="10" name="CuadroTexto 9"/>
          <p:cNvSpPr txBox="1"/>
          <p:nvPr/>
        </p:nvSpPr>
        <p:spPr>
          <a:xfrm>
            <a:off x="5311260" y="3282541"/>
            <a:ext cx="3200400" cy="369332"/>
          </a:xfrm>
          <a:prstGeom prst="rect">
            <a:avLst/>
          </a:prstGeom>
          <a:noFill/>
        </p:spPr>
        <p:txBody>
          <a:bodyPr wrap="square" rtlCol="0">
            <a:spAutoFit/>
          </a:bodyPr>
          <a:lstStyle/>
          <a:p>
            <a:pPr algn="ctr"/>
            <a:r>
              <a:rPr lang="es-MX" b="1" dirty="0" smtClean="0">
                <a:effectLst>
                  <a:outerShdw blurRad="38100" dist="38100" dir="2700000" algn="tl">
                    <a:srgbClr val="000000">
                      <a:alpha val="43137"/>
                    </a:srgbClr>
                  </a:outerShdw>
                </a:effectLst>
              </a:rPr>
              <a:t>Ejercicio de derechos ARCO</a:t>
            </a: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567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ES" sz="2400" b="1" dirty="0" smtClean="0">
                <a:solidFill>
                  <a:srgbClr val="7030A0"/>
                </a:solidFill>
                <a:effectLst>
                  <a:outerShdw blurRad="38100" dist="38100" dir="2700000" algn="tl">
                    <a:srgbClr val="000000">
                      <a:alpha val="43137"/>
                    </a:srgbClr>
                  </a:outerShdw>
                </a:effectLst>
                <a:latin typeface="Palatino Linotype"/>
                <a:cs typeface="Palatino Linotype"/>
              </a:rPr>
              <a:t>PNT- SAIMEX</a:t>
            </a:r>
            <a:endParaRPr lang="es-ES" sz="24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graphicFrame>
        <p:nvGraphicFramePr>
          <p:cNvPr id="3" name="Diagrama 2"/>
          <p:cNvGraphicFramePr/>
          <p:nvPr>
            <p:extLst/>
          </p:nvPr>
        </p:nvGraphicFramePr>
        <p:xfrm>
          <a:off x="457200" y="1131570"/>
          <a:ext cx="7840980" cy="5234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extLst>
              <a:ext uri="{BEBA8EAE-BF5A-486C-A8C5-ECC9F3942E4B}">
                <a14:imgProps xmlns:a14="http://schemas.microsoft.com/office/drawing/2010/main">
                  <a14:imgLayer r:embed="rId9">
                    <a14:imgEffect>
                      <a14:sharpenSoften amount="60000"/>
                    </a14:imgEffect>
                  </a14:imgLayer>
                </a14:imgProps>
              </a:ext>
              <a:ext uri="{28A0092B-C50C-407E-A947-70E740481C1C}">
                <a14:useLocalDpi xmlns:a14="http://schemas.microsoft.com/office/drawing/2010/main" val="0"/>
              </a:ext>
            </a:extLst>
          </a:blip>
          <a:stretch>
            <a:fillRect/>
          </a:stretch>
        </p:blipFill>
        <p:spPr>
          <a:xfrm>
            <a:off x="3124200" y="3456119"/>
            <a:ext cx="1474068" cy="504929"/>
          </a:xfrm>
          <a:prstGeom prst="rect">
            <a:avLst/>
          </a:prstGeom>
        </p:spPr>
      </p:pic>
      <p:sp>
        <p:nvSpPr>
          <p:cNvPr id="2" name="Marcador de pie de página 1"/>
          <p:cNvSpPr>
            <a:spLocks noGrp="1"/>
          </p:cNvSpPr>
          <p:nvPr>
            <p:ph type="ftr" sz="quarter" idx="11"/>
          </p:nvPr>
        </p:nvSpPr>
        <p:spPr>
          <a:xfrm>
            <a:off x="3124200" y="6447790"/>
            <a:ext cx="2895600" cy="365125"/>
          </a:xfrm>
        </p:spPr>
        <p:txBody>
          <a:bodyPr/>
          <a:lstStyle/>
          <a:p>
            <a:fld id="{257A537B-8F9E-4285-8675-2D38F818FA0A}" type="slidenum">
              <a:rPr lang="es-ES" smtClean="0"/>
              <a:t>5</a:t>
            </a:fld>
            <a:endParaRPr lang="es-ES" dirty="0"/>
          </a:p>
        </p:txBody>
      </p:sp>
      <p:pic>
        <p:nvPicPr>
          <p:cNvPr id="8" name="Imagen 7"/>
          <p:cNvPicPr>
            <a:picLocks noChangeAspect="1"/>
          </p:cNvPicPr>
          <p:nvPr/>
        </p:nvPicPr>
        <p:blipFill rotWithShape="1">
          <a:blip r:embed="rId10"/>
          <a:srcRect l="33941" t="53282" r="33780" b="5486"/>
          <a:stretch/>
        </p:blipFill>
        <p:spPr>
          <a:xfrm>
            <a:off x="4862075" y="3413568"/>
            <a:ext cx="1023664" cy="735522"/>
          </a:xfrm>
          <a:prstGeom prst="rect">
            <a:avLst/>
          </a:prstGeom>
        </p:spPr>
      </p:pic>
    </p:spTree>
    <p:extLst>
      <p:ext uri="{BB962C8B-B14F-4D97-AF65-F5344CB8AC3E}">
        <p14:creationId xmlns:p14="http://schemas.microsoft.com/office/powerpoint/2010/main" val="69953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165781"/>
            <a:ext cx="8229600" cy="85693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ES" sz="2400" b="1" dirty="0" smtClean="0">
                <a:solidFill>
                  <a:srgbClr val="7030A0"/>
                </a:solidFill>
                <a:effectLst>
                  <a:outerShdw blurRad="38100" dist="38100" dir="2700000" algn="tl">
                    <a:srgbClr val="000000">
                      <a:alpha val="43137"/>
                    </a:srgbClr>
                  </a:outerShdw>
                </a:effectLst>
                <a:latin typeface="Palatino Linotype"/>
                <a:cs typeface="Palatino Linotype"/>
              </a:rPr>
              <a:t>Sistema de Acceso, Rectificación, Cancelación y Oposición de Datos Personales SARCOEM</a:t>
            </a:r>
            <a:endParaRPr lang="es-ES" sz="24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graphicFrame>
        <p:nvGraphicFramePr>
          <p:cNvPr id="3" name="Diagrama 2"/>
          <p:cNvGraphicFramePr/>
          <p:nvPr>
            <p:extLst/>
          </p:nvPr>
        </p:nvGraphicFramePr>
        <p:xfrm>
          <a:off x="457200" y="1131570"/>
          <a:ext cx="7840980" cy="5234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3284699" y="3352118"/>
            <a:ext cx="2504251" cy="871540"/>
          </a:xfrm>
          <a:prstGeom prst="rect">
            <a:avLst/>
          </a:prstGeom>
        </p:spPr>
      </p:pic>
      <p:sp>
        <p:nvSpPr>
          <p:cNvPr id="4" name="Marcador de pie de página 3"/>
          <p:cNvSpPr>
            <a:spLocks noGrp="1"/>
          </p:cNvSpPr>
          <p:nvPr>
            <p:ph type="ftr" sz="quarter" idx="11"/>
          </p:nvPr>
        </p:nvSpPr>
        <p:spPr>
          <a:xfrm>
            <a:off x="3124200" y="6436360"/>
            <a:ext cx="2895600" cy="365125"/>
          </a:xfrm>
        </p:spPr>
        <p:txBody>
          <a:bodyPr/>
          <a:lstStyle/>
          <a:p>
            <a:fld id="{44C50D8F-80E9-4FCF-A61D-BA40A32AC5A2}" type="slidenum">
              <a:rPr lang="es-ES" smtClean="0"/>
              <a:t>6</a:t>
            </a:fld>
            <a:endParaRPr lang="es-ES" dirty="0"/>
          </a:p>
        </p:txBody>
      </p:sp>
    </p:spTree>
    <p:extLst>
      <p:ext uri="{BB962C8B-B14F-4D97-AF65-F5344CB8AC3E}">
        <p14:creationId xmlns:p14="http://schemas.microsoft.com/office/powerpoint/2010/main" val="326196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7030A0"/>
                </a:solidFill>
                <a:effectLst>
                  <a:outerShdw blurRad="38100" dist="38100" dir="2700000" algn="tl">
                    <a:srgbClr val="000000">
                      <a:alpha val="43137"/>
                    </a:srgbClr>
                  </a:outerShdw>
                </a:effectLst>
                <a:cs typeface="Palatino Linotype"/>
              </a:rPr>
              <a:t>Lineamientos Técnicos Generales para la publicación, homologación y estandarización de la información de las obligaciones </a:t>
            </a:r>
            <a:endParaRPr lang="es-ES" sz="18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pic>
        <p:nvPicPr>
          <p:cNvPr id="2" name="Imagen 1"/>
          <p:cNvPicPr>
            <a:picLocks noChangeAspect="1"/>
          </p:cNvPicPr>
          <p:nvPr/>
        </p:nvPicPr>
        <p:blipFill rotWithShape="1">
          <a:blip r:embed="rId3"/>
          <a:srcRect l="29625" t="24667" r="29000" b="17111"/>
          <a:stretch/>
        </p:blipFill>
        <p:spPr>
          <a:xfrm>
            <a:off x="2400300" y="1386846"/>
            <a:ext cx="4343400" cy="3437978"/>
          </a:xfrm>
          <a:prstGeom prst="rect">
            <a:avLst/>
          </a:prstGeom>
        </p:spPr>
      </p:pic>
      <p:sp>
        <p:nvSpPr>
          <p:cNvPr id="4" name="CuadroTexto 3"/>
          <p:cNvSpPr txBox="1"/>
          <p:nvPr/>
        </p:nvSpPr>
        <p:spPr>
          <a:xfrm>
            <a:off x="0" y="1386846"/>
            <a:ext cx="2371725" cy="584775"/>
          </a:xfrm>
          <a:prstGeom prst="rect">
            <a:avLst/>
          </a:prstGeom>
          <a:noFill/>
        </p:spPr>
        <p:txBody>
          <a:bodyPr wrap="square" rtlCol="0">
            <a:spAutoFit/>
          </a:bodyPr>
          <a:lstStyle/>
          <a:p>
            <a:pPr algn="just"/>
            <a:r>
              <a:rPr lang="es-MX" sz="1600" b="1" u="sng" dirty="0" smtClean="0">
                <a:effectLst>
                  <a:outerShdw blurRad="38100" dist="38100" dir="2700000" algn="tl">
                    <a:srgbClr val="000000">
                      <a:alpha val="43137"/>
                    </a:srgbClr>
                  </a:outerShdw>
                </a:effectLst>
              </a:rPr>
              <a:t>Publicados en el DOF el 04 de mayo de 2016</a:t>
            </a:r>
            <a:endParaRPr lang="es-MX" sz="1600" b="1" u="sng" dirty="0">
              <a:effectLst>
                <a:outerShdw blurRad="38100" dist="38100" dir="2700000" algn="tl">
                  <a:srgbClr val="000000">
                    <a:alpha val="43137"/>
                  </a:srgbClr>
                </a:outerShdw>
              </a:effectLst>
            </a:endParaRPr>
          </a:p>
        </p:txBody>
      </p:sp>
      <p:sp>
        <p:nvSpPr>
          <p:cNvPr id="3" name="Marcador de pie de página 2"/>
          <p:cNvSpPr>
            <a:spLocks noGrp="1"/>
          </p:cNvSpPr>
          <p:nvPr>
            <p:ph type="ftr" sz="quarter" idx="11"/>
          </p:nvPr>
        </p:nvSpPr>
        <p:spPr/>
        <p:txBody>
          <a:bodyPr/>
          <a:lstStyle/>
          <a:p>
            <a:fld id="{28187D17-DD82-47CC-99BB-63F8E5A232EB}" type="slidenum">
              <a:rPr lang="es-ES" smtClean="0"/>
              <a:t>7</a:t>
            </a:fld>
            <a:endParaRPr lang="es-ES" dirty="0"/>
          </a:p>
        </p:txBody>
      </p:sp>
      <p:sp>
        <p:nvSpPr>
          <p:cNvPr id="5" name="Rectángulo 4"/>
          <p:cNvSpPr/>
          <p:nvPr/>
        </p:nvSpPr>
        <p:spPr>
          <a:xfrm>
            <a:off x="114300" y="5436698"/>
            <a:ext cx="8572500" cy="307777"/>
          </a:xfrm>
          <a:prstGeom prst="rect">
            <a:avLst/>
          </a:prstGeom>
        </p:spPr>
        <p:txBody>
          <a:bodyPr wrap="square">
            <a:spAutoFit/>
          </a:bodyPr>
          <a:lstStyle/>
          <a:p>
            <a:r>
              <a:rPr lang="es-MX" sz="1400" dirty="0"/>
              <a:t>http://snt.org.mx/images/Doctos/Lineamientos_de_Obligaciones_y_Anexos.pdf</a:t>
            </a:r>
          </a:p>
        </p:txBody>
      </p:sp>
    </p:spTree>
    <p:extLst>
      <p:ext uri="{BB962C8B-B14F-4D97-AF65-F5344CB8AC3E}">
        <p14:creationId xmlns:p14="http://schemas.microsoft.com/office/powerpoint/2010/main" val="96572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solidFill>
                  <a:srgbClr val="7030A0"/>
                </a:solidFill>
                <a:effectLst>
                  <a:outerShdw blurRad="38100" dist="38100" dir="2700000" algn="tl">
                    <a:srgbClr val="000000">
                      <a:alpha val="43137"/>
                    </a:srgbClr>
                  </a:outerShdw>
                </a:effectLst>
                <a:latin typeface="Palatino Linotype"/>
                <a:cs typeface="Palatino Linotype"/>
              </a:rPr>
              <a:t>Periodo de carga de las obligaciones de Transparencia</a:t>
            </a:r>
            <a:endParaRPr lang="es-ES" sz="24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5" name="Rectángulo redondeado 4"/>
          <p:cNvSpPr/>
          <p:nvPr/>
        </p:nvSpPr>
        <p:spPr>
          <a:xfrm>
            <a:off x="2550495" y="1289587"/>
            <a:ext cx="3896025" cy="1842233"/>
          </a:xfrm>
          <a:prstGeom prst="roundRect">
            <a:avLst/>
          </a:prstGeom>
          <a:solidFill>
            <a:srgbClr val="01B2AC"/>
          </a:solidFill>
          <a:ln>
            <a:solidFill>
              <a:srgbClr val="01B2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4000" b="1" dirty="0" smtClean="0">
                <a:effectLst>
                  <a:outerShdw blurRad="38100" dist="38100" dir="2700000" algn="tl">
                    <a:srgbClr val="000000">
                      <a:alpha val="43137"/>
                    </a:srgbClr>
                  </a:outerShdw>
                </a:effectLst>
              </a:rPr>
              <a:t>6 meses</a:t>
            </a:r>
          </a:p>
          <a:p>
            <a:pPr algn="ctr"/>
            <a:endParaRPr lang="es-MX" sz="2400" b="1" dirty="0">
              <a:effectLst>
                <a:outerShdw blurRad="38100" dist="38100" dir="2700000" algn="tl">
                  <a:srgbClr val="000000">
                    <a:alpha val="43137"/>
                  </a:srgbClr>
                </a:outerShdw>
              </a:effectLst>
            </a:endParaRPr>
          </a:p>
          <a:p>
            <a:pPr algn="ctr"/>
            <a:r>
              <a:rPr lang="es-MX" sz="2400" b="1" u="sng" dirty="0" smtClean="0">
                <a:solidFill>
                  <a:srgbClr val="FF0000"/>
                </a:solidFill>
                <a:effectLst>
                  <a:outerShdw blurRad="38100" dist="38100" dir="2700000" algn="tl">
                    <a:srgbClr val="000000">
                      <a:alpha val="43137"/>
                    </a:srgbClr>
                  </a:outerShdw>
                </a:effectLst>
              </a:rPr>
              <a:t>05 de noviembre de 2016</a:t>
            </a:r>
            <a:endParaRPr lang="es-MX" sz="2400" b="1" u="sng" dirty="0" smtClean="0">
              <a:solidFill>
                <a:srgbClr val="FF0000"/>
              </a:solidFill>
            </a:endParaRPr>
          </a:p>
        </p:txBody>
      </p:sp>
      <p:sp>
        <p:nvSpPr>
          <p:cNvPr id="2" name="Rectángulo 1"/>
          <p:cNvSpPr/>
          <p:nvPr/>
        </p:nvSpPr>
        <p:spPr>
          <a:xfrm>
            <a:off x="457200" y="4389149"/>
            <a:ext cx="4572000" cy="1987927"/>
          </a:xfrm>
          <a:prstGeom prst="rect">
            <a:avLst/>
          </a:prstGeom>
          <a:solidFill>
            <a:srgbClr val="01B2AC"/>
          </a:solidFill>
          <a:ln>
            <a:solidFill>
              <a:srgbClr val="01B2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000" b="1" u="sng" dirty="0" smtClean="0">
                <a:solidFill>
                  <a:schemeClr val="lt1"/>
                </a:solidFill>
                <a:effectLst>
                  <a:outerShdw blurRad="38100" dist="38100" dir="2700000" algn="tl">
                    <a:srgbClr val="000000">
                      <a:alpha val="43137"/>
                    </a:srgbClr>
                  </a:outerShdw>
                </a:effectLst>
              </a:rPr>
              <a:t>Sólo</a:t>
            </a:r>
            <a:r>
              <a:rPr lang="es-MX" sz="2000" b="1" dirty="0" smtClean="0">
                <a:solidFill>
                  <a:schemeClr val="lt1"/>
                </a:solidFill>
                <a:effectLst>
                  <a:outerShdw blurRad="38100" dist="38100" dir="2700000" algn="tl">
                    <a:srgbClr val="000000">
                      <a:alpha val="43137"/>
                    </a:srgbClr>
                  </a:outerShdw>
                </a:effectLst>
              </a:rPr>
              <a:t> en </a:t>
            </a:r>
            <a:r>
              <a:rPr lang="es-MX" sz="2000" b="1" dirty="0">
                <a:solidFill>
                  <a:schemeClr val="lt1"/>
                </a:solidFill>
                <a:effectLst>
                  <a:outerShdw blurRad="38100" dist="38100" dir="2700000" algn="tl">
                    <a:srgbClr val="000000">
                      <a:alpha val="43137"/>
                    </a:srgbClr>
                  </a:outerShdw>
                </a:effectLst>
              </a:rPr>
              <a:t>el caso de las fracciones V y VI del artículo 70 de la Ley </a:t>
            </a:r>
            <a:r>
              <a:rPr lang="es-MX" sz="2000" b="1" dirty="0" smtClean="0">
                <a:solidFill>
                  <a:schemeClr val="lt1"/>
                </a:solidFill>
                <a:effectLst>
                  <a:outerShdw blurRad="38100" dist="38100" dir="2700000" algn="tl">
                    <a:srgbClr val="000000">
                      <a:alpha val="43137"/>
                    </a:srgbClr>
                  </a:outerShdw>
                </a:effectLst>
              </a:rPr>
              <a:t>General, será de </a:t>
            </a:r>
            <a:r>
              <a:rPr lang="es-MX" sz="2800" b="1" dirty="0" smtClean="0">
                <a:solidFill>
                  <a:schemeClr val="lt1"/>
                </a:solidFill>
                <a:effectLst>
                  <a:outerShdw blurRad="38100" dist="38100" dir="2700000" algn="tl">
                    <a:srgbClr val="000000">
                      <a:alpha val="43137"/>
                    </a:srgbClr>
                  </a:outerShdw>
                </a:effectLst>
              </a:rPr>
              <a:t>1 año</a:t>
            </a:r>
          </a:p>
          <a:p>
            <a:pPr algn="ctr"/>
            <a:endParaRPr lang="es-MX" b="1" dirty="0">
              <a:effectLst>
                <a:outerShdw blurRad="38100" dist="38100" dir="2700000" algn="tl">
                  <a:srgbClr val="000000">
                    <a:alpha val="43137"/>
                  </a:srgbClr>
                </a:outerShdw>
              </a:effectLst>
            </a:endParaRPr>
          </a:p>
          <a:p>
            <a:pPr algn="ctr"/>
            <a:r>
              <a:rPr lang="es-MX" sz="2400" b="1" dirty="0" smtClean="0">
                <a:solidFill>
                  <a:schemeClr val="lt1"/>
                </a:solidFill>
                <a:effectLst>
                  <a:outerShdw blurRad="38100" dist="38100" dir="2700000" algn="tl">
                    <a:srgbClr val="000000">
                      <a:alpha val="43137"/>
                    </a:srgbClr>
                  </a:outerShdw>
                </a:effectLst>
              </a:rPr>
              <a:t>05 de mayo de 2017</a:t>
            </a:r>
            <a:endParaRPr lang="es-MX" sz="2400" b="1" dirty="0">
              <a:solidFill>
                <a:schemeClr val="lt1"/>
              </a:solidFill>
              <a:effectLst>
                <a:outerShdw blurRad="38100" dist="38100" dir="2700000" algn="tl">
                  <a:srgbClr val="000000">
                    <a:alpha val="43137"/>
                  </a:srgbClr>
                </a:outerShdw>
              </a:effectLst>
            </a:endParaRPr>
          </a:p>
        </p:txBody>
      </p:sp>
      <p:sp>
        <p:nvSpPr>
          <p:cNvPr id="3" name="Rectángulo 2"/>
          <p:cNvSpPr/>
          <p:nvPr/>
        </p:nvSpPr>
        <p:spPr>
          <a:xfrm>
            <a:off x="5845850" y="4534161"/>
            <a:ext cx="2665810" cy="1697901"/>
          </a:xfrm>
          <a:prstGeom prst="rect">
            <a:avLst/>
          </a:prstGeom>
        </p:spPr>
        <p:txBody>
          <a:bodyPr wrap="square">
            <a:spAutoFit/>
          </a:bodyPr>
          <a:lstStyle/>
          <a:p>
            <a:pPr algn="just">
              <a:spcAft>
                <a:spcPts val="505"/>
              </a:spcAft>
            </a:pPr>
            <a:r>
              <a:rPr lang="es-ES" sz="1200" dirty="0" smtClean="0">
                <a:solidFill>
                  <a:srgbClr val="2F2F2F"/>
                </a:solidFill>
                <a:latin typeface="+mj-lt"/>
              </a:rPr>
              <a:t>V. Los </a:t>
            </a:r>
            <a:r>
              <a:rPr lang="es-ES" sz="1200" dirty="0">
                <a:solidFill>
                  <a:srgbClr val="2F2F2F"/>
                </a:solidFill>
                <a:latin typeface="+mj-lt"/>
              </a:rPr>
              <a:t>indicadores relacionados con temas de interés público o trascendencia social que conforme a sus funciones, deban establecer</a:t>
            </a:r>
            <a:r>
              <a:rPr lang="es-ES" sz="1200" dirty="0" smtClean="0">
                <a:solidFill>
                  <a:srgbClr val="2F2F2F"/>
                </a:solidFill>
                <a:latin typeface="+mj-lt"/>
              </a:rPr>
              <a:t>;</a:t>
            </a:r>
          </a:p>
          <a:p>
            <a:pPr algn="just">
              <a:spcAft>
                <a:spcPts val="505"/>
              </a:spcAft>
            </a:pPr>
            <a:endParaRPr lang="es-ES" sz="1200" dirty="0">
              <a:solidFill>
                <a:srgbClr val="2F2F2F"/>
              </a:solidFill>
              <a:latin typeface="+mj-lt"/>
            </a:endParaRPr>
          </a:p>
          <a:p>
            <a:pPr algn="just">
              <a:spcAft>
                <a:spcPts val="505"/>
              </a:spcAft>
            </a:pPr>
            <a:r>
              <a:rPr lang="es-ES" sz="1200" dirty="0" smtClean="0">
                <a:solidFill>
                  <a:srgbClr val="2F2F2F"/>
                </a:solidFill>
                <a:latin typeface="+mj-lt"/>
              </a:rPr>
              <a:t>VI. Los </a:t>
            </a:r>
            <a:r>
              <a:rPr lang="es-ES" sz="1200" dirty="0">
                <a:solidFill>
                  <a:srgbClr val="2F2F2F"/>
                </a:solidFill>
                <a:latin typeface="+mj-lt"/>
              </a:rPr>
              <a:t>indicadores que permitan rendir cuenta de sus objetivos y resultados;</a:t>
            </a:r>
            <a:endParaRPr lang="es-ES" sz="1200" b="0" i="0" dirty="0">
              <a:solidFill>
                <a:srgbClr val="2F2F2F"/>
              </a:solidFill>
              <a:effectLst/>
              <a:latin typeface="+mj-lt"/>
            </a:endParaRPr>
          </a:p>
        </p:txBody>
      </p:sp>
      <p:sp>
        <p:nvSpPr>
          <p:cNvPr id="4" name="Flecha derecha 3"/>
          <p:cNvSpPr/>
          <p:nvPr/>
        </p:nvSpPr>
        <p:spPr>
          <a:xfrm>
            <a:off x="5189220" y="5246370"/>
            <a:ext cx="480060" cy="240030"/>
          </a:xfrm>
          <a:prstGeom prst="rightArrow">
            <a:avLst/>
          </a:prstGeom>
          <a:solidFill>
            <a:srgbClr val="97509E"/>
          </a:solidFill>
          <a:ln>
            <a:solidFill>
              <a:srgbClr val="97509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Marcador de pie de página 5"/>
          <p:cNvSpPr>
            <a:spLocks noGrp="1"/>
          </p:cNvSpPr>
          <p:nvPr>
            <p:ph type="ftr" sz="quarter" idx="11"/>
          </p:nvPr>
        </p:nvSpPr>
        <p:spPr/>
        <p:txBody>
          <a:bodyPr/>
          <a:lstStyle/>
          <a:p>
            <a:fld id="{67AB4A31-6966-4B88-94B1-0110AEBC0040}" type="slidenum">
              <a:rPr lang="es-ES" smtClean="0"/>
              <a:t>8</a:t>
            </a:fld>
            <a:endParaRPr lang="es-ES" dirty="0"/>
          </a:p>
        </p:txBody>
      </p:sp>
    </p:spTree>
    <p:extLst>
      <p:ext uri="{BB962C8B-B14F-4D97-AF65-F5344CB8AC3E}">
        <p14:creationId xmlns:p14="http://schemas.microsoft.com/office/powerpoint/2010/main" val="3237481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457200" y="274638"/>
            <a:ext cx="8229600" cy="5335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solidFill>
                  <a:srgbClr val="7030A0"/>
                </a:solidFill>
                <a:effectLst>
                  <a:outerShdw blurRad="38100" dist="38100" dir="2700000" algn="tl">
                    <a:srgbClr val="000000">
                      <a:alpha val="43137"/>
                    </a:srgbClr>
                  </a:outerShdw>
                </a:effectLst>
                <a:latin typeface="Palatino Linotype"/>
                <a:cs typeface="Palatino Linotype"/>
              </a:rPr>
              <a:t>Revisiones</a:t>
            </a:r>
            <a:endParaRPr lang="es-ES" sz="3200" b="1" dirty="0">
              <a:solidFill>
                <a:srgbClr val="7030A0"/>
              </a:solidFill>
              <a:effectLst>
                <a:outerShdw blurRad="38100" dist="38100" dir="2700000" algn="tl">
                  <a:srgbClr val="000000">
                    <a:alpha val="43137"/>
                  </a:srgbClr>
                </a:outerShdw>
              </a:effectLst>
              <a:latin typeface="Palatino Linotype"/>
              <a:cs typeface="Palatino Linotype"/>
            </a:endParaRPr>
          </a:p>
        </p:txBody>
      </p:sp>
      <p:pic>
        <p:nvPicPr>
          <p:cNvPr id="25" name="Imagen 24"/>
          <p:cNvPicPr>
            <a:picLocks noChangeAspect="1"/>
          </p:cNvPicPr>
          <p:nvPr/>
        </p:nvPicPr>
        <p:blipFill rotWithShape="1">
          <a:blip r:embed="rId2"/>
          <a:srcRect r="74190" b="19924"/>
          <a:stretch/>
        </p:blipFill>
        <p:spPr>
          <a:xfrm>
            <a:off x="8511660" y="5934106"/>
            <a:ext cx="515420" cy="929875"/>
          </a:xfrm>
          <a:prstGeom prst="rect">
            <a:avLst/>
          </a:prstGeom>
        </p:spPr>
      </p:pic>
      <p:sp>
        <p:nvSpPr>
          <p:cNvPr id="29" name="Rectángulo redondeado 28"/>
          <p:cNvSpPr/>
          <p:nvPr/>
        </p:nvSpPr>
        <p:spPr>
          <a:xfrm>
            <a:off x="499612" y="2343150"/>
            <a:ext cx="2787314" cy="1394345"/>
          </a:xfrm>
          <a:prstGeom prst="roundRect">
            <a:avLst/>
          </a:prstGeom>
          <a:solidFill>
            <a:srgbClr val="01B2AC"/>
          </a:solidFill>
          <a:ln>
            <a:solidFill>
              <a:srgbClr val="01B2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smtClean="0">
                <a:effectLst>
                  <a:outerShdw blurRad="38100" dist="38100" dir="2700000" algn="tl">
                    <a:srgbClr val="000000">
                      <a:alpha val="43137"/>
                    </a:srgbClr>
                  </a:outerShdw>
                </a:effectLst>
              </a:rPr>
              <a:t>6 meses</a:t>
            </a:r>
          </a:p>
          <a:p>
            <a:pPr algn="ctr"/>
            <a:endParaRPr lang="es-MX" sz="2400" b="1" dirty="0">
              <a:effectLst>
                <a:outerShdw blurRad="38100" dist="38100" dir="2700000" algn="tl">
                  <a:srgbClr val="000000">
                    <a:alpha val="43137"/>
                  </a:srgbClr>
                </a:outerShdw>
              </a:effectLst>
            </a:endParaRPr>
          </a:p>
          <a:p>
            <a:pPr algn="ctr"/>
            <a:r>
              <a:rPr lang="es-MX" sz="1600" b="1" u="sng" dirty="0" smtClean="0">
                <a:solidFill>
                  <a:srgbClr val="FF0000"/>
                </a:solidFill>
              </a:rPr>
              <a:t>05 de noviembre de 2016</a:t>
            </a:r>
          </a:p>
        </p:txBody>
      </p:sp>
      <p:sp>
        <p:nvSpPr>
          <p:cNvPr id="30" name="Rectángulo 29"/>
          <p:cNvSpPr/>
          <p:nvPr/>
        </p:nvSpPr>
        <p:spPr>
          <a:xfrm>
            <a:off x="367364" y="4549169"/>
            <a:ext cx="2919562" cy="1544957"/>
          </a:xfrm>
          <a:prstGeom prst="rect">
            <a:avLst/>
          </a:prstGeom>
          <a:solidFill>
            <a:srgbClr val="01B2AC"/>
          </a:solidFill>
          <a:ln>
            <a:solidFill>
              <a:srgbClr val="01B2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dirty="0" smtClean="0">
                <a:solidFill>
                  <a:schemeClr val="lt1"/>
                </a:solidFill>
                <a:effectLst>
                  <a:outerShdw blurRad="38100" dist="38100" dir="2700000" algn="tl">
                    <a:srgbClr val="000000">
                      <a:alpha val="43137"/>
                    </a:srgbClr>
                  </a:outerShdw>
                </a:effectLst>
              </a:rPr>
              <a:t>Fracciones </a:t>
            </a:r>
            <a:r>
              <a:rPr lang="es-MX" sz="1600" b="1" dirty="0">
                <a:solidFill>
                  <a:schemeClr val="lt1"/>
                </a:solidFill>
                <a:effectLst>
                  <a:outerShdw blurRad="38100" dist="38100" dir="2700000" algn="tl">
                    <a:srgbClr val="000000">
                      <a:alpha val="43137"/>
                    </a:srgbClr>
                  </a:outerShdw>
                </a:effectLst>
              </a:rPr>
              <a:t>V y VI del artículo 70 de la Ley </a:t>
            </a:r>
            <a:r>
              <a:rPr lang="es-MX" sz="1600" b="1" dirty="0" smtClean="0">
                <a:solidFill>
                  <a:schemeClr val="lt1"/>
                </a:solidFill>
                <a:effectLst>
                  <a:outerShdw blurRad="38100" dist="38100" dir="2700000" algn="tl">
                    <a:srgbClr val="000000">
                      <a:alpha val="43137"/>
                    </a:srgbClr>
                  </a:outerShdw>
                </a:effectLst>
              </a:rPr>
              <a:t>General, será de </a:t>
            </a:r>
            <a:r>
              <a:rPr lang="es-MX" sz="2000" b="1" dirty="0" smtClean="0">
                <a:solidFill>
                  <a:schemeClr val="lt1"/>
                </a:solidFill>
                <a:effectLst>
                  <a:outerShdw blurRad="38100" dist="38100" dir="2700000" algn="tl">
                    <a:srgbClr val="000000">
                      <a:alpha val="43137"/>
                    </a:srgbClr>
                  </a:outerShdw>
                </a:effectLst>
              </a:rPr>
              <a:t>1 año</a:t>
            </a:r>
          </a:p>
          <a:p>
            <a:pPr algn="ctr"/>
            <a:endParaRPr lang="es-MX" sz="1400" b="1" dirty="0">
              <a:effectLst>
                <a:outerShdw blurRad="38100" dist="38100" dir="2700000" algn="tl">
                  <a:srgbClr val="000000">
                    <a:alpha val="43137"/>
                  </a:srgbClr>
                </a:outerShdw>
              </a:effectLst>
            </a:endParaRPr>
          </a:p>
          <a:p>
            <a:pPr algn="ctr"/>
            <a:r>
              <a:rPr lang="es-MX" b="1" dirty="0" smtClean="0">
                <a:solidFill>
                  <a:schemeClr val="lt1"/>
                </a:solidFill>
                <a:effectLst>
                  <a:outerShdw blurRad="38100" dist="38100" dir="2700000" algn="tl">
                    <a:srgbClr val="000000">
                      <a:alpha val="43137"/>
                    </a:srgbClr>
                  </a:outerShdw>
                </a:effectLst>
              </a:rPr>
              <a:t>05 de mayo de 2017</a:t>
            </a:r>
            <a:endParaRPr lang="es-MX" b="1" dirty="0">
              <a:solidFill>
                <a:schemeClr val="lt1"/>
              </a:solidFill>
              <a:effectLst>
                <a:outerShdw blurRad="38100" dist="38100" dir="2700000" algn="tl">
                  <a:srgbClr val="000000">
                    <a:alpha val="43137"/>
                  </a:srgbClr>
                </a:outerShdw>
              </a:effectLst>
            </a:endParaRPr>
          </a:p>
        </p:txBody>
      </p:sp>
      <p:sp>
        <p:nvSpPr>
          <p:cNvPr id="31" name="Título 1"/>
          <p:cNvSpPr txBox="1">
            <a:spLocks/>
          </p:cNvSpPr>
          <p:nvPr/>
        </p:nvSpPr>
        <p:spPr>
          <a:xfrm>
            <a:off x="241635" y="1495619"/>
            <a:ext cx="2316480" cy="35151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solidFill>
                  <a:srgbClr val="7030A0"/>
                </a:solidFill>
                <a:effectLst>
                  <a:outerShdw blurRad="38100" dist="38100" dir="2700000" algn="tl">
                    <a:srgbClr val="000000">
                      <a:alpha val="43137"/>
                    </a:srgbClr>
                  </a:outerShdw>
                </a:effectLst>
                <a:latin typeface="Palatino Linotype"/>
                <a:cs typeface="Palatino Linotype"/>
              </a:rPr>
              <a:t>Plazo de carga en PNT</a:t>
            </a:r>
            <a:endParaRPr lang="es-ES" sz="1600" b="1" dirty="0">
              <a:solidFill>
                <a:srgbClr val="7030A0"/>
              </a:solidFill>
              <a:effectLst>
                <a:outerShdw blurRad="38100" dist="38100" dir="2700000" algn="tl">
                  <a:srgbClr val="000000">
                    <a:alpha val="43137"/>
                  </a:srgbClr>
                </a:outerShdw>
              </a:effectLst>
              <a:latin typeface="Palatino Linotype"/>
              <a:cs typeface="Palatino Linotype"/>
            </a:endParaRPr>
          </a:p>
        </p:txBody>
      </p:sp>
      <p:sp>
        <p:nvSpPr>
          <p:cNvPr id="32" name="Título 1"/>
          <p:cNvSpPr txBox="1">
            <a:spLocks/>
          </p:cNvSpPr>
          <p:nvPr/>
        </p:nvSpPr>
        <p:spPr>
          <a:xfrm>
            <a:off x="6121937" y="1495618"/>
            <a:ext cx="2316480" cy="35151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solidFill>
                  <a:srgbClr val="7030A0"/>
                </a:solidFill>
                <a:effectLst>
                  <a:outerShdw blurRad="38100" dist="38100" dir="2700000" algn="tl">
                    <a:srgbClr val="000000">
                      <a:alpha val="43137"/>
                    </a:srgbClr>
                  </a:outerShdw>
                </a:effectLst>
                <a:latin typeface="Palatino Linotype"/>
                <a:cs typeface="Palatino Linotype"/>
              </a:rPr>
              <a:t>Plazo de verificaciones</a:t>
            </a:r>
            <a:endParaRPr lang="es-ES" sz="1600" b="1" dirty="0">
              <a:solidFill>
                <a:srgbClr val="7030A0"/>
              </a:solidFill>
              <a:effectLst>
                <a:outerShdw blurRad="38100" dist="38100" dir="2700000" algn="tl">
                  <a:srgbClr val="000000">
                    <a:alpha val="43137"/>
                  </a:srgbClr>
                </a:outerShdw>
              </a:effectLst>
              <a:latin typeface="Palatino Linotype"/>
              <a:cs typeface="Palatino Linotype"/>
            </a:endParaRPr>
          </a:p>
        </p:txBody>
      </p:sp>
      <p:sp>
        <p:nvSpPr>
          <p:cNvPr id="33" name="Rectángulo redondeado 32"/>
          <p:cNvSpPr/>
          <p:nvPr/>
        </p:nvSpPr>
        <p:spPr>
          <a:xfrm>
            <a:off x="4254127" y="3427026"/>
            <a:ext cx="1241557" cy="1122143"/>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dirty="0" smtClean="0">
                <a:solidFill>
                  <a:srgbClr val="01B2AC"/>
                </a:solidFill>
                <a:effectLst>
                  <a:outerShdw blurRad="38100" dist="38100" dir="2700000" algn="tl">
                    <a:srgbClr val="000000">
                      <a:alpha val="43137"/>
                    </a:srgbClr>
                  </a:outerShdw>
                </a:effectLst>
              </a:rPr>
              <a:t>Cumplido el plazo</a:t>
            </a:r>
            <a:endParaRPr lang="es-MX" sz="1050" b="1" u="sng" dirty="0" smtClean="0">
              <a:solidFill>
                <a:srgbClr val="01B2AC"/>
              </a:solidFill>
            </a:endParaRPr>
          </a:p>
        </p:txBody>
      </p:sp>
      <p:sp>
        <p:nvSpPr>
          <p:cNvPr id="34" name="Rectángulo redondeado 33"/>
          <p:cNvSpPr/>
          <p:nvPr/>
        </p:nvSpPr>
        <p:spPr>
          <a:xfrm>
            <a:off x="6214611" y="3416482"/>
            <a:ext cx="2031833" cy="1122143"/>
          </a:xfrm>
          <a:prstGeom prst="roundRect">
            <a:avLst/>
          </a:prstGeom>
          <a:solidFill>
            <a:srgbClr val="01B2AC"/>
          </a:solidFill>
          <a:ln>
            <a:solidFill>
              <a:srgbClr val="01B2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000" b="1" dirty="0" smtClean="0">
                <a:effectLst>
                  <a:outerShdw blurRad="38100" dist="38100" dir="2700000" algn="tl">
                    <a:srgbClr val="000000">
                      <a:alpha val="43137"/>
                    </a:srgbClr>
                  </a:outerShdw>
                </a:effectLst>
              </a:rPr>
              <a:t>1 verificación, no vinculante</a:t>
            </a:r>
            <a:endParaRPr lang="es-MX" sz="1200" b="1" u="sng" dirty="0" smtClean="0">
              <a:solidFill>
                <a:srgbClr val="FF0000"/>
              </a:solidFill>
            </a:endParaRPr>
          </a:p>
        </p:txBody>
      </p:sp>
      <p:cxnSp>
        <p:nvCxnSpPr>
          <p:cNvPr id="10" name="Conector recto de flecha 9"/>
          <p:cNvCxnSpPr>
            <a:stCxn id="29" idx="3"/>
          </p:cNvCxnSpPr>
          <p:nvPr/>
        </p:nvCxnSpPr>
        <p:spPr>
          <a:xfrm>
            <a:off x="3286926" y="3040323"/>
            <a:ext cx="1113624" cy="548697"/>
          </a:xfrm>
          <a:prstGeom prst="straightConnector1">
            <a:avLst/>
          </a:prstGeom>
          <a:ln>
            <a:solidFill>
              <a:srgbClr val="97509E"/>
            </a:solidFill>
            <a:tailEnd type="triangle"/>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a:stCxn id="30" idx="3"/>
          </p:cNvCxnSpPr>
          <p:nvPr/>
        </p:nvCxnSpPr>
        <p:spPr>
          <a:xfrm flipV="1">
            <a:off x="3286926" y="4400694"/>
            <a:ext cx="1113624" cy="920954"/>
          </a:xfrm>
          <a:prstGeom prst="straightConnector1">
            <a:avLst/>
          </a:prstGeom>
          <a:ln>
            <a:solidFill>
              <a:srgbClr val="97509E"/>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ector recto de flecha 35"/>
          <p:cNvCxnSpPr>
            <a:stCxn id="33" idx="3"/>
            <a:endCxn id="34" idx="1"/>
          </p:cNvCxnSpPr>
          <p:nvPr/>
        </p:nvCxnSpPr>
        <p:spPr>
          <a:xfrm flipV="1">
            <a:off x="5495684" y="3977554"/>
            <a:ext cx="718927" cy="10544"/>
          </a:xfrm>
          <a:prstGeom prst="straightConnector1">
            <a:avLst/>
          </a:prstGeom>
          <a:ln>
            <a:solidFill>
              <a:srgbClr val="97509E"/>
            </a:solidFill>
            <a:tailEnd type="triangle"/>
          </a:ln>
        </p:spPr>
        <p:style>
          <a:lnRef idx="2">
            <a:schemeClr val="accent1"/>
          </a:lnRef>
          <a:fillRef idx="0">
            <a:schemeClr val="accent1"/>
          </a:fillRef>
          <a:effectRef idx="1">
            <a:schemeClr val="accent1"/>
          </a:effectRef>
          <a:fontRef idx="minor">
            <a:schemeClr val="tx1"/>
          </a:fontRef>
        </p:style>
      </p:cxnSp>
      <p:sp>
        <p:nvSpPr>
          <p:cNvPr id="2" name="Marcador de pie de página 1"/>
          <p:cNvSpPr>
            <a:spLocks noGrp="1"/>
          </p:cNvSpPr>
          <p:nvPr>
            <p:ph type="ftr" sz="quarter" idx="11"/>
          </p:nvPr>
        </p:nvSpPr>
        <p:spPr/>
        <p:txBody>
          <a:bodyPr/>
          <a:lstStyle/>
          <a:p>
            <a:fld id="{4D21E5BF-7902-4FF7-AEC9-4D4000684D71}" type="slidenum">
              <a:rPr lang="es-ES" smtClean="0"/>
              <a:t>9</a:t>
            </a:fld>
            <a:endParaRPr lang="es-ES" dirty="0"/>
          </a:p>
        </p:txBody>
      </p:sp>
    </p:spTree>
    <p:extLst>
      <p:ext uri="{BB962C8B-B14F-4D97-AF65-F5344CB8AC3E}">
        <p14:creationId xmlns:p14="http://schemas.microsoft.com/office/powerpoint/2010/main" val="2234703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7212</TotalTime>
  <Words>2661</Words>
  <Application>Microsoft Office PowerPoint</Application>
  <PresentationFormat>Presentación en pantalla (4:3)</PresentationFormat>
  <Paragraphs>429</Paragraphs>
  <Slides>23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MS Gothic</vt:lpstr>
      <vt:lpstr>Arial</vt:lpstr>
      <vt:lpstr>Calibri</vt:lpstr>
      <vt:lpstr>Palatino Linotype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Instituto de Transparencia, Acceso a la Información Pública y  Protección de Datos Personales del Estado de México y Municipios   www.infoem.org.mx  Calle de Pino Suárez sin número, actualmente Carretera Toluca-Ixtapan # 111, Colonia La Michoacana; Metepec Estado de México, C.P. 52166 (Sede Administrativa)  Calle de Nezahualcóyotl S/N Col. Izcalli IPIEM, Toluca, Estado de México. C. P. 50150 (Módulo)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iMac</dc:creator>
  <cp:lastModifiedBy>USUARIO</cp:lastModifiedBy>
  <cp:revision>374</cp:revision>
  <cp:lastPrinted>2016-05-23T22:53:16Z</cp:lastPrinted>
  <dcterms:created xsi:type="dcterms:W3CDTF">2014-02-14T17:13:40Z</dcterms:created>
  <dcterms:modified xsi:type="dcterms:W3CDTF">2016-05-24T02:36:11Z</dcterms:modified>
</cp:coreProperties>
</file>