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23"/>
  </p:handoutMasterIdLst>
  <p:sldIdLst>
    <p:sldId id="256" r:id="rId2"/>
    <p:sldId id="281" r:id="rId3"/>
    <p:sldId id="275" r:id="rId4"/>
    <p:sldId id="279" r:id="rId5"/>
    <p:sldId id="260" r:id="rId6"/>
    <p:sldId id="258" r:id="rId7"/>
    <p:sldId id="282" r:id="rId8"/>
    <p:sldId id="265" r:id="rId9"/>
    <p:sldId id="277" r:id="rId10"/>
    <p:sldId id="276" r:id="rId11"/>
    <p:sldId id="263" r:id="rId12"/>
    <p:sldId id="285" r:id="rId13"/>
    <p:sldId id="283" r:id="rId14"/>
    <p:sldId id="286" r:id="rId15"/>
    <p:sldId id="287" r:id="rId16"/>
    <p:sldId id="288" r:id="rId17"/>
    <p:sldId id="284" r:id="rId18"/>
    <p:sldId id="289" r:id="rId19"/>
    <p:sldId id="290" r:id="rId20"/>
    <p:sldId id="291" r:id="rId21"/>
    <p:sldId id="270" r:id="rId22"/>
  </p:sldIdLst>
  <p:sldSz cx="12192000" cy="6858000"/>
  <p:notesSz cx="6858000" cy="9144000"/>
  <p:defaultTex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4" autoAdjust="0"/>
    <p:restoredTop sz="94660"/>
  </p:normalViewPr>
  <p:slideViewPr>
    <p:cSldViewPr snapToGrid="0">
      <p:cViewPr varScale="1">
        <p:scale>
          <a:sx n="88" d="100"/>
          <a:sy n="88" d="100"/>
        </p:scale>
        <p:origin x="576"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58C65DB6-EEFD-4AE5-8E1B-A9BD33919D03}" type="doc">
      <dgm:prSet loTypeId="urn:microsoft.com/office/officeart/2005/8/layout/process1" loCatId="process" qsTypeId="urn:microsoft.com/office/officeart/2005/8/quickstyle/simple1" qsCatId="simple" csTypeId="urn:microsoft.com/office/officeart/2005/8/colors/colorful1" csCatId="colorful" phldr="1"/>
      <dgm:spPr/>
    </dgm:pt>
    <dgm:pt modelId="{E61D05CB-8930-4B6E-BFB6-9ACD92494919}">
      <dgm:prSet phldrT="[Texto]" custT="1"/>
      <dgm:spPr/>
      <dgm:t>
        <a:bodyPr/>
        <a:lstStyle/>
        <a:p>
          <a:pPr algn="just"/>
          <a:r>
            <a:rPr lang="es-MX" sz="1800" dirty="0" smtClean="0"/>
            <a:t>Art. 6, Apartado A, fracción VIII.</a:t>
          </a:r>
        </a:p>
        <a:p>
          <a:pPr algn="just"/>
          <a:r>
            <a:rPr lang="es-MX" sz="1800" dirty="0" smtClean="0"/>
            <a:t>El </a:t>
          </a:r>
          <a:r>
            <a:rPr lang="es-MX" sz="1800" b="1" dirty="0" smtClean="0"/>
            <a:t>organismo garante </a:t>
          </a:r>
          <a:r>
            <a:rPr lang="es-MX" sz="1800" dirty="0" smtClean="0"/>
            <a:t>coordinará sus acciones con la ASF, </a:t>
          </a:r>
          <a:r>
            <a:rPr lang="es-MX" sz="2000" b="1" dirty="0" smtClean="0"/>
            <a:t>con la entidad especializada en materia de archivos </a:t>
          </a:r>
          <a:r>
            <a:rPr lang="es-MX" sz="1800" dirty="0" smtClean="0"/>
            <a:t>y con el INEGI, así como con los organismos garantes de los Estados y el Distrito Federal.</a:t>
          </a:r>
        </a:p>
        <a:p>
          <a:pPr algn="just"/>
          <a:r>
            <a:rPr lang="es-MX" sz="1800" dirty="0" smtClean="0"/>
            <a:t>Para fortalecer la rendición de cuentas del Estado Mexicano.</a:t>
          </a:r>
          <a:endParaRPr lang="es-MX" sz="1800" dirty="0"/>
        </a:p>
      </dgm:t>
    </dgm:pt>
    <dgm:pt modelId="{22341E12-49AE-41CF-A3FB-C188E1BAF7FB}" type="parTrans" cxnId="{3A00EA6A-22DC-4A70-B494-FF8B11829716}">
      <dgm:prSet/>
      <dgm:spPr/>
      <dgm:t>
        <a:bodyPr/>
        <a:lstStyle/>
        <a:p>
          <a:endParaRPr lang="es-MX"/>
        </a:p>
      </dgm:t>
    </dgm:pt>
    <dgm:pt modelId="{CCF03948-D7A5-449B-8BF0-A5A94AE9E91C}" type="sibTrans" cxnId="{3A00EA6A-22DC-4A70-B494-FF8B11829716}">
      <dgm:prSet/>
      <dgm:spPr/>
      <dgm:t>
        <a:bodyPr/>
        <a:lstStyle/>
        <a:p>
          <a:endParaRPr lang="es-MX"/>
        </a:p>
      </dgm:t>
    </dgm:pt>
    <dgm:pt modelId="{3A2BA858-1813-4264-ACF6-8BABCC30F6E3}">
      <dgm:prSet phldrT="[Texto]"/>
      <dgm:spPr/>
      <dgm:t>
        <a:bodyPr/>
        <a:lstStyle/>
        <a:p>
          <a:pPr algn="just"/>
          <a:r>
            <a:rPr lang="es-MX" dirty="0" smtClean="0"/>
            <a:t>Art. 73.</a:t>
          </a:r>
        </a:p>
        <a:p>
          <a:pPr algn="just"/>
          <a:r>
            <a:rPr lang="es-MX" dirty="0" smtClean="0"/>
            <a:t>Se facultó al Congreso de la Unión para </a:t>
          </a:r>
          <a:r>
            <a:rPr lang="es-MX" b="1" dirty="0" smtClean="0"/>
            <a:t>expedir la ley general que establezca la organización y administración homogénea de los archivos </a:t>
          </a:r>
          <a:r>
            <a:rPr lang="es-MX" dirty="0" smtClean="0"/>
            <a:t>en los órdenes federal, estatal, del Distrito Federal y municipal, que determine las bases de organización y funcionamiento del </a:t>
          </a:r>
          <a:r>
            <a:rPr lang="es-MX" b="1" dirty="0" smtClean="0"/>
            <a:t>Sistema Nacional de Archivos</a:t>
          </a:r>
          <a:r>
            <a:rPr lang="es-MX" dirty="0" smtClean="0"/>
            <a:t>.</a:t>
          </a:r>
          <a:endParaRPr lang="es-MX" dirty="0"/>
        </a:p>
      </dgm:t>
    </dgm:pt>
    <dgm:pt modelId="{F90DEF44-6405-4A53-AC0F-FA3AFE19704C}" type="parTrans" cxnId="{6560C0A3-E76A-4F02-BB54-17F3BA7496DF}">
      <dgm:prSet/>
      <dgm:spPr/>
      <dgm:t>
        <a:bodyPr/>
        <a:lstStyle/>
        <a:p>
          <a:endParaRPr lang="es-MX"/>
        </a:p>
      </dgm:t>
    </dgm:pt>
    <dgm:pt modelId="{F9F8AB50-688A-47A6-B2B0-BCBC4F76FD11}" type="sibTrans" cxnId="{6560C0A3-E76A-4F02-BB54-17F3BA7496DF}">
      <dgm:prSet/>
      <dgm:spPr/>
      <dgm:t>
        <a:bodyPr/>
        <a:lstStyle/>
        <a:p>
          <a:endParaRPr lang="es-MX"/>
        </a:p>
      </dgm:t>
    </dgm:pt>
    <dgm:pt modelId="{ADE8CB2E-9385-4B52-816D-AAD951D122BA}">
      <dgm:prSet/>
      <dgm:spPr/>
      <dgm:t>
        <a:bodyPr/>
        <a:lstStyle/>
        <a:p>
          <a:pPr algn="just"/>
          <a:r>
            <a:rPr lang="es-MX" dirty="0" smtClean="0"/>
            <a:t>Art. 6, Apartado A, fracción V.</a:t>
          </a:r>
        </a:p>
        <a:p>
          <a:pPr algn="just"/>
          <a:r>
            <a:rPr lang="es-MX" dirty="0" smtClean="0"/>
            <a:t>Para el ejercicio del derecho de acceso a la información, los sujetos obligados tanto de la Federación, de los Estados y del Distrito Federal, en el ámbito de sus respectivas competencias, </a:t>
          </a:r>
          <a:r>
            <a:rPr lang="es-MX" b="1" dirty="0" smtClean="0"/>
            <a:t>deberán preservar sus documentos en archivos administrativos actualizados. </a:t>
          </a:r>
        </a:p>
      </dgm:t>
    </dgm:pt>
    <dgm:pt modelId="{E3F2AF10-D6D8-444F-80BF-AEBD392B6C37}" type="parTrans" cxnId="{C23E3A6F-FAB0-4EA1-9313-DDA323856C8B}">
      <dgm:prSet/>
      <dgm:spPr/>
      <dgm:t>
        <a:bodyPr/>
        <a:lstStyle/>
        <a:p>
          <a:endParaRPr lang="es-MX"/>
        </a:p>
      </dgm:t>
    </dgm:pt>
    <dgm:pt modelId="{BF3D7C43-A924-4996-A0C9-F9A7B7076DA5}" type="sibTrans" cxnId="{C23E3A6F-FAB0-4EA1-9313-DDA323856C8B}">
      <dgm:prSet/>
      <dgm:spPr/>
      <dgm:t>
        <a:bodyPr/>
        <a:lstStyle/>
        <a:p>
          <a:endParaRPr lang="es-MX"/>
        </a:p>
      </dgm:t>
    </dgm:pt>
    <dgm:pt modelId="{6F3F7A8A-1C9C-403E-9553-8A2324EEFC48}" type="pres">
      <dgm:prSet presAssocID="{58C65DB6-EEFD-4AE5-8E1B-A9BD33919D03}" presName="Name0" presStyleCnt="0">
        <dgm:presLayoutVars>
          <dgm:dir/>
          <dgm:resizeHandles val="exact"/>
        </dgm:presLayoutVars>
      </dgm:prSet>
      <dgm:spPr/>
    </dgm:pt>
    <dgm:pt modelId="{90FF0E2A-E953-4325-874B-9530B88BF8D3}" type="pres">
      <dgm:prSet presAssocID="{ADE8CB2E-9385-4B52-816D-AAD951D122BA}" presName="node" presStyleLbl="node1" presStyleIdx="0" presStyleCnt="3">
        <dgm:presLayoutVars>
          <dgm:bulletEnabled val="1"/>
        </dgm:presLayoutVars>
      </dgm:prSet>
      <dgm:spPr/>
      <dgm:t>
        <a:bodyPr/>
        <a:lstStyle/>
        <a:p>
          <a:endParaRPr lang="es-MX"/>
        </a:p>
      </dgm:t>
    </dgm:pt>
    <dgm:pt modelId="{080F10B7-4FE4-4774-8BAB-D5B901D3457A}" type="pres">
      <dgm:prSet presAssocID="{BF3D7C43-A924-4996-A0C9-F9A7B7076DA5}" presName="sibTrans" presStyleLbl="sibTrans2D1" presStyleIdx="0" presStyleCnt="2"/>
      <dgm:spPr/>
      <dgm:t>
        <a:bodyPr/>
        <a:lstStyle/>
        <a:p>
          <a:endParaRPr lang="es-MX"/>
        </a:p>
      </dgm:t>
    </dgm:pt>
    <dgm:pt modelId="{C35D2B7E-8005-4EED-B187-BFD2256879C2}" type="pres">
      <dgm:prSet presAssocID="{BF3D7C43-A924-4996-A0C9-F9A7B7076DA5}" presName="connectorText" presStyleLbl="sibTrans2D1" presStyleIdx="0" presStyleCnt="2"/>
      <dgm:spPr/>
      <dgm:t>
        <a:bodyPr/>
        <a:lstStyle/>
        <a:p>
          <a:endParaRPr lang="es-MX"/>
        </a:p>
      </dgm:t>
    </dgm:pt>
    <dgm:pt modelId="{62F9137F-6F49-412D-9890-E8932EF54339}" type="pres">
      <dgm:prSet presAssocID="{E61D05CB-8930-4B6E-BFB6-9ACD92494919}" presName="node" presStyleLbl="node1" presStyleIdx="1" presStyleCnt="3">
        <dgm:presLayoutVars>
          <dgm:bulletEnabled val="1"/>
        </dgm:presLayoutVars>
      </dgm:prSet>
      <dgm:spPr/>
      <dgm:t>
        <a:bodyPr/>
        <a:lstStyle/>
        <a:p>
          <a:endParaRPr lang="es-MX"/>
        </a:p>
      </dgm:t>
    </dgm:pt>
    <dgm:pt modelId="{0351FCF7-DFD7-4EE2-A32D-2CF4AA2FFF9E}" type="pres">
      <dgm:prSet presAssocID="{CCF03948-D7A5-449B-8BF0-A5A94AE9E91C}" presName="sibTrans" presStyleLbl="sibTrans2D1" presStyleIdx="1" presStyleCnt="2"/>
      <dgm:spPr/>
      <dgm:t>
        <a:bodyPr/>
        <a:lstStyle/>
        <a:p>
          <a:endParaRPr lang="es-MX"/>
        </a:p>
      </dgm:t>
    </dgm:pt>
    <dgm:pt modelId="{B89B41AB-A36E-4F04-B355-BFBAC2DE4363}" type="pres">
      <dgm:prSet presAssocID="{CCF03948-D7A5-449B-8BF0-A5A94AE9E91C}" presName="connectorText" presStyleLbl="sibTrans2D1" presStyleIdx="1" presStyleCnt="2"/>
      <dgm:spPr/>
      <dgm:t>
        <a:bodyPr/>
        <a:lstStyle/>
        <a:p>
          <a:endParaRPr lang="es-MX"/>
        </a:p>
      </dgm:t>
    </dgm:pt>
    <dgm:pt modelId="{DEE8AFED-C4D8-47AA-8B92-2AB60FC8A4E0}" type="pres">
      <dgm:prSet presAssocID="{3A2BA858-1813-4264-ACF6-8BABCC30F6E3}" presName="node" presStyleLbl="node1" presStyleIdx="2" presStyleCnt="3">
        <dgm:presLayoutVars>
          <dgm:bulletEnabled val="1"/>
        </dgm:presLayoutVars>
      </dgm:prSet>
      <dgm:spPr/>
      <dgm:t>
        <a:bodyPr/>
        <a:lstStyle/>
        <a:p>
          <a:endParaRPr lang="es-MX"/>
        </a:p>
      </dgm:t>
    </dgm:pt>
  </dgm:ptLst>
  <dgm:cxnLst>
    <dgm:cxn modelId="{C23E3A6F-FAB0-4EA1-9313-DDA323856C8B}" srcId="{58C65DB6-EEFD-4AE5-8E1B-A9BD33919D03}" destId="{ADE8CB2E-9385-4B52-816D-AAD951D122BA}" srcOrd="0" destOrd="0" parTransId="{E3F2AF10-D6D8-444F-80BF-AEBD392B6C37}" sibTransId="{BF3D7C43-A924-4996-A0C9-F9A7B7076DA5}"/>
    <dgm:cxn modelId="{08AF51A4-CD15-4E2F-8AB1-24F6BFCD45D0}" type="presOf" srcId="{3A2BA858-1813-4264-ACF6-8BABCC30F6E3}" destId="{DEE8AFED-C4D8-47AA-8B92-2AB60FC8A4E0}" srcOrd="0" destOrd="0" presId="urn:microsoft.com/office/officeart/2005/8/layout/process1"/>
    <dgm:cxn modelId="{69D0C478-9478-4EC3-B954-ABE227543512}" type="presOf" srcId="{58C65DB6-EEFD-4AE5-8E1B-A9BD33919D03}" destId="{6F3F7A8A-1C9C-403E-9553-8A2324EEFC48}" srcOrd="0" destOrd="0" presId="urn:microsoft.com/office/officeart/2005/8/layout/process1"/>
    <dgm:cxn modelId="{F9125B12-01C7-428F-A3AC-424DE7BCAEBE}" type="presOf" srcId="{E61D05CB-8930-4B6E-BFB6-9ACD92494919}" destId="{62F9137F-6F49-412D-9890-E8932EF54339}" srcOrd="0" destOrd="0" presId="urn:microsoft.com/office/officeart/2005/8/layout/process1"/>
    <dgm:cxn modelId="{3A00EA6A-22DC-4A70-B494-FF8B11829716}" srcId="{58C65DB6-EEFD-4AE5-8E1B-A9BD33919D03}" destId="{E61D05CB-8930-4B6E-BFB6-9ACD92494919}" srcOrd="1" destOrd="0" parTransId="{22341E12-49AE-41CF-A3FB-C188E1BAF7FB}" sibTransId="{CCF03948-D7A5-449B-8BF0-A5A94AE9E91C}"/>
    <dgm:cxn modelId="{41D4F556-6F16-494D-B520-0A474AC1B227}" type="presOf" srcId="{BF3D7C43-A924-4996-A0C9-F9A7B7076DA5}" destId="{080F10B7-4FE4-4774-8BAB-D5B901D3457A}" srcOrd="0" destOrd="0" presId="urn:microsoft.com/office/officeart/2005/8/layout/process1"/>
    <dgm:cxn modelId="{5C374EAE-F19E-4C0C-BBE6-5E8FAFD8ECD6}" type="presOf" srcId="{CCF03948-D7A5-449B-8BF0-A5A94AE9E91C}" destId="{0351FCF7-DFD7-4EE2-A32D-2CF4AA2FFF9E}" srcOrd="0" destOrd="0" presId="urn:microsoft.com/office/officeart/2005/8/layout/process1"/>
    <dgm:cxn modelId="{2E90C11C-0CEE-474D-B90B-EF4276981A5F}" type="presOf" srcId="{ADE8CB2E-9385-4B52-816D-AAD951D122BA}" destId="{90FF0E2A-E953-4325-874B-9530B88BF8D3}" srcOrd="0" destOrd="0" presId="urn:microsoft.com/office/officeart/2005/8/layout/process1"/>
    <dgm:cxn modelId="{C5838D7E-141A-4937-8A9D-20C33BA7C5DA}" type="presOf" srcId="{CCF03948-D7A5-449B-8BF0-A5A94AE9E91C}" destId="{B89B41AB-A36E-4F04-B355-BFBAC2DE4363}" srcOrd="1" destOrd="0" presId="urn:microsoft.com/office/officeart/2005/8/layout/process1"/>
    <dgm:cxn modelId="{5BA5104E-7724-46BD-A034-181EB858722B}" type="presOf" srcId="{BF3D7C43-A924-4996-A0C9-F9A7B7076DA5}" destId="{C35D2B7E-8005-4EED-B187-BFD2256879C2}" srcOrd="1" destOrd="0" presId="urn:microsoft.com/office/officeart/2005/8/layout/process1"/>
    <dgm:cxn modelId="{6560C0A3-E76A-4F02-BB54-17F3BA7496DF}" srcId="{58C65DB6-EEFD-4AE5-8E1B-A9BD33919D03}" destId="{3A2BA858-1813-4264-ACF6-8BABCC30F6E3}" srcOrd="2" destOrd="0" parTransId="{F90DEF44-6405-4A53-AC0F-FA3AFE19704C}" sibTransId="{F9F8AB50-688A-47A6-B2B0-BCBC4F76FD11}"/>
    <dgm:cxn modelId="{92D91D7B-EEE4-4216-ACC3-2553BF3250A5}" type="presParOf" srcId="{6F3F7A8A-1C9C-403E-9553-8A2324EEFC48}" destId="{90FF0E2A-E953-4325-874B-9530B88BF8D3}" srcOrd="0" destOrd="0" presId="urn:microsoft.com/office/officeart/2005/8/layout/process1"/>
    <dgm:cxn modelId="{EFB4D016-7007-46C4-ABE6-47B8016252DE}" type="presParOf" srcId="{6F3F7A8A-1C9C-403E-9553-8A2324EEFC48}" destId="{080F10B7-4FE4-4774-8BAB-D5B901D3457A}" srcOrd="1" destOrd="0" presId="urn:microsoft.com/office/officeart/2005/8/layout/process1"/>
    <dgm:cxn modelId="{3F8ABDB4-9862-4753-B0B5-43E53B509493}" type="presParOf" srcId="{080F10B7-4FE4-4774-8BAB-D5B901D3457A}" destId="{C35D2B7E-8005-4EED-B187-BFD2256879C2}" srcOrd="0" destOrd="0" presId="urn:microsoft.com/office/officeart/2005/8/layout/process1"/>
    <dgm:cxn modelId="{151B09E3-65B3-4ABD-8969-13CD1723C185}" type="presParOf" srcId="{6F3F7A8A-1C9C-403E-9553-8A2324EEFC48}" destId="{62F9137F-6F49-412D-9890-E8932EF54339}" srcOrd="2" destOrd="0" presId="urn:microsoft.com/office/officeart/2005/8/layout/process1"/>
    <dgm:cxn modelId="{1D42F45B-F208-42AE-A550-9D796FE885E1}" type="presParOf" srcId="{6F3F7A8A-1C9C-403E-9553-8A2324EEFC48}" destId="{0351FCF7-DFD7-4EE2-A32D-2CF4AA2FFF9E}" srcOrd="3" destOrd="0" presId="urn:microsoft.com/office/officeart/2005/8/layout/process1"/>
    <dgm:cxn modelId="{167FE981-DE37-4624-98D1-72D11F860B84}" type="presParOf" srcId="{0351FCF7-DFD7-4EE2-A32D-2CF4AA2FFF9E}" destId="{B89B41AB-A36E-4F04-B355-BFBAC2DE4363}" srcOrd="0" destOrd="0" presId="urn:microsoft.com/office/officeart/2005/8/layout/process1"/>
    <dgm:cxn modelId="{4B2ED687-40BB-405E-B4FD-CEF15E3BA9B4}" type="presParOf" srcId="{6F3F7A8A-1C9C-403E-9553-8A2324EEFC48}" destId="{DEE8AFED-C4D8-47AA-8B92-2AB60FC8A4E0}" srcOrd="4" destOrd="0" presId="urn:microsoft.com/office/officeart/2005/8/layout/process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8C6E5A9F-E617-4CE8-9465-D7D3B3FEE24C}" type="doc">
      <dgm:prSet loTypeId="urn:microsoft.com/office/officeart/2005/8/layout/radial6" loCatId="cycle" qsTypeId="urn:microsoft.com/office/officeart/2005/8/quickstyle/simple1" qsCatId="simple" csTypeId="urn:microsoft.com/office/officeart/2005/8/colors/colorful1" csCatId="colorful" phldr="1"/>
      <dgm:spPr/>
      <dgm:t>
        <a:bodyPr/>
        <a:lstStyle/>
        <a:p>
          <a:endParaRPr lang="es-MX"/>
        </a:p>
      </dgm:t>
    </dgm:pt>
    <dgm:pt modelId="{495D8B7C-85D8-43F4-84B9-36B81DD398A0}">
      <dgm:prSet phldrT="[Texto]"/>
      <dgm:spPr/>
      <dgm:t>
        <a:bodyPr/>
        <a:lstStyle/>
        <a:p>
          <a:r>
            <a:rPr lang="es-MX" dirty="0" smtClean="0"/>
            <a:t>Consejo Nacional</a:t>
          </a:r>
          <a:endParaRPr lang="es-MX" dirty="0"/>
        </a:p>
      </dgm:t>
    </dgm:pt>
    <dgm:pt modelId="{1E42E8DE-3DBF-40D0-B655-D794946453EA}" type="parTrans" cxnId="{B5C09073-CB03-4812-952D-45EEB75550E3}">
      <dgm:prSet/>
      <dgm:spPr/>
      <dgm:t>
        <a:bodyPr/>
        <a:lstStyle/>
        <a:p>
          <a:endParaRPr lang="es-MX"/>
        </a:p>
      </dgm:t>
    </dgm:pt>
    <dgm:pt modelId="{E99DBA94-A12E-4B3B-A28B-21D42CBF5357}" type="sibTrans" cxnId="{B5C09073-CB03-4812-952D-45EEB75550E3}">
      <dgm:prSet/>
      <dgm:spPr/>
      <dgm:t>
        <a:bodyPr/>
        <a:lstStyle/>
        <a:p>
          <a:endParaRPr lang="es-MX"/>
        </a:p>
      </dgm:t>
    </dgm:pt>
    <dgm:pt modelId="{F95DB090-EDAF-4058-8C36-6CE430C9AA96}">
      <dgm:prSet phldrT="[Texto]"/>
      <dgm:spPr/>
      <dgm:t>
        <a:bodyPr/>
        <a:lstStyle/>
        <a:p>
          <a:r>
            <a:rPr lang="es-MX" dirty="0" smtClean="0"/>
            <a:t>INA</a:t>
          </a:r>
          <a:endParaRPr lang="es-MX" dirty="0"/>
        </a:p>
      </dgm:t>
    </dgm:pt>
    <dgm:pt modelId="{A95B24D0-B2C5-4410-A514-A362F3B813C5}" type="parTrans" cxnId="{49233ADA-B13F-4419-A39E-8F92EC531D4B}">
      <dgm:prSet/>
      <dgm:spPr/>
      <dgm:t>
        <a:bodyPr/>
        <a:lstStyle/>
        <a:p>
          <a:endParaRPr lang="es-MX"/>
        </a:p>
      </dgm:t>
    </dgm:pt>
    <dgm:pt modelId="{E8D097A5-FADB-4CBB-B627-B86771764532}" type="sibTrans" cxnId="{49233ADA-B13F-4419-A39E-8F92EC531D4B}">
      <dgm:prSet/>
      <dgm:spPr/>
      <dgm:t>
        <a:bodyPr/>
        <a:lstStyle/>
        <a:p>
          <a:endParaRPr lang="es-MX"/>
        </a:p>
      </dgm:t>
    </dgm:pt>
    <dgm:pt modelId="{E58620E3-20F8-4AAF-8601-B4C04D0A398A}">
      <dgm:prSet phldrT="[Texto]"/>
      <dgm:spPr/>
      <dgm:t>
        <a:bodyPr/>
        <a:lstStyle/>
        <a:p>
          <a:r>
            <a:rPr lang="es-MX" dirty="0" smtClean="0"/>
            <a:t>AGN</a:t>
          </a:r>
          <a:endParaRPr lang="es-MX" dirty="0"/>
        </a:p>
      </dgm:t>
    </dgm:pt>
    <dgm:pt modelId="{BAE853C3-9934-43BB-8541-8E3E9A93DDBB}" type="parTrans" cxnId="{F5E680C0-DB1E-4D8A-8DFA-4800E94A2C5D}">
      <dgm:prSet/>
      <dgm:spPr/>
      <dgm:t>
        <a:bodyPr/>
        <a:lstStyle/>
        <a:p>
          <a:endParaRPr lang="es-MX"/>
        </a:p>
      </dgm:t>
    </dgm:pt>
    <dgm:pt modelId="{D01D35D1-10FD-41EB-B876-AE6A75020A51}" type="sibTrans" cxnId="{F5E680C0-DB1E-4D8A-8DFA-4800E94A2C5D}">
      <dgm:prSet/>
      <dgm:spPr/>
      <dgm:t>
        <a:bodyPr/>
        <a:lstStyle/>
        <a:p>
          <a:endParaRPr lang="es-MX"/>
        </a:p>
      </dgm:t>
    </dgm:pt>
    <dgm:pt modelId="{CA977FB6-2BD8-40AD-AD46-1677E4ACE600}">
      <dgm:prSet phldrT="[Texto]"/>
      <dgm:spPr/>
      <dgm:t>
        <a:bodyPr/>
        <a:lstStyle/>
        <a:p>
          <a:r>
            <a:rPr lang="es-MX" dirty="0" smtClean="0"/>
            <a:t>INEGI</a:t>
          </a:r>
          <a:endParaRPr lang="es-MX" dirty="0"/>
        </a:p>
      </dgm:t>
    </dgm:pt>
    <dgm:pt modelId="{2842F4EA-60AD-45FD-A9F9-57B74B2C63D5}" type="parTrans" cxnId="{3ABDA1E1-105E-48D5-AC2B-C33BEE99F71E}">
      <dgm:prSet/>
      <dgm:spPr/>
      <dgm:t>
        <a:bodyPr/>
        <a:lstStyle/>
        <a:p>
          <a:endParaRPr lang="es-MX"/>
        </a:p>
      </dgm:t>
    </dgm:pt>
    <dgm:pt modelId="{A839661F-3A77-4201-A4D5-282512410FA3}" type="sibTrans" cxnId="{3ABDA1E1-105E-48D5-AC2B-C33BEE99F71E}">
      <dgm:prSet/>
      <dgm:spPr/>
      <dgm:t>
        <a:bodyPr/>
        <a:lstStyle/>
        <a:p>
          <a:endParaRPr lang="es-MX"/>
        </a:p>
      </dgm:t>
    </dgm:pt>
    <dgm:pt modelId="{715F9741-2457-4337-87B6-EDC7464B89DB}">
      <dgm:prSet phldrT="[Texto]"/>
      <dgm:spPr/>
      <dgm:t>
        <a:bodyPr/>
        <a:lstStyle/>
        <a:p>
          <a:r>
            <a:rPr lang="es-MX" dirty="0" smtClean="0"/>
            <a:t>ASF</a:t>
          </a:r>
          <a:endParaRPr lang="es-MX" dirty="0"/>
        </a:p>
      </dgm:t>
    </dgm:pt>
    <dgm:pt modelId="{B9475AD0-D1CA-49D6-B87F-4D366A9BB45D}" type="parTrans" cxnId="{B04CBB9A-1E05-4E01-BF9F-92BD0D43A956}">
      <dgm:prSet/>
      <dgm:spPr/>
      <dgm:t>
        <a:bodyPr/>
        <a:lstStyle/>
        <a:p>
          <a:endParaRPr lang="es-MX"/>
        </a:p>
      </dgm:t>
    </dgm:pt>
    <dgm:pt modelId="{CF7C71F2-B271-41A3-B9E5-394C25A97E32}" type="sibTrans" cxnId="{B04CBB9A-1E05-4E01-BF9F-92BD0D43A956}">
      <dgm:prSet/>
      <dgm:spPr/>
      <dgm:t>
        <a:bodyPr/>
        <a:lstStyle/>
        <a:p>
          <a:endParaRPr lang="es-MX"/>
        </a:p>
      </dgm:t>
    </dgm:pt>
    <dgm:pt modelId="{900EA1BE-860E-4D38-AFE4-7F9962B45AFC}">
      <dgm:prSet phldrT="[Texto]"/>
      <dgm:spPr/>
      <dgm:t>
        <a:bodyPr/>
        <a:lstStyle/>
        <a:p>
          <a:r>
            <a:rPr lang="es-MX" dirty="0" smtClean="0"/>
            <a:t>ÓRGANOS GARANTES</a:t>
          </a:r>
          <a:endParaRPr lang="es-MX" dirty="0"/>
        </a:p>
      </dgm:t>
    </dgm:pt>
    <dgm:pt modelId="{37458DAE-BF0A-4A0B-A91C-A2E0780981B1}" type="parTrans" cxnId="{CB7556A2-A0E2-49E5-AC81-B55D6F76F635}">
      <dgm:prSet/>
      <dgm:spPr/>
      <dgm:t>
        <a:bodyPr/>
        <a:lstStyle/>
        <a:p>
          <a:endParaRPr lang="es-MX"/>
        </a:p>
      </dgm:t>
    </dgm:pt>
    <dgm:pt modelId="{78A2FF18-28C4-4E8C-A7B6-AF56811358A8}" type="sibTrans" cxnId="{CB7556A2-A0E2-49E5-AC81-B55D6F76F635}">
      <dgm:prSet/>
      <dgm:spPr/>
      <dgm:t>
        <a:bodyPr/>
        <a:lstStyle/>
        <a:p>
          <a:endParaRPr lang="es-MX"/>
        </a:p>
      </dgm:t>
    </dgm:pt>
    <dgm:pt modelId="{24029A12-40D8-4917-A872-8C75B0883EB2}" type="pres">
      <dgm:prSet presAssocID="{8C6E5A9F-E617-4CE8-9465-D7D3B3FEE24C}" presName="Name0" presStyleCnt="0">
        <dgm:presLayoutVars>
          <dgm:chMax val="1"/>
          <dgm:dir/>
          <dgm:animLvl val="ctr"/>
          <dgm:resizeHandles val="exact"/>
        </dgm:presLayoutVars>
      </dgm:prSet>
      <dgm:spPr/>
      <dgm:t>
        <a:bodyPr/>
        <a:lstStyle/>
        <a:p>
          <a:endParaRPr lang="es-MX"/>
        </a:p>
      </dgm:t>
    </dgm:pt>
    <dgm:pt modelId="{A0F7EA86-3D7F-478A-AA09-D7EBD2ECB573}" type="pres">
      <dgm:prSet presAssocID="{495D8B7C-85D8-43F4-84B9-36B81DD398A0}" presName="centerShape" presStyleLbl="node0" presStyleIdx="0" presStyleCnt="1"/>
      <dgm:spPr/>
      <dgm:t>
        <a:bodyPr/>
        <a:lstStyle/>
        <a:p>
          <a:endParaRPr lang="es-MX"/>
        </a:p>
      </dgm:t>
    </dgm:pt>
    <dgm:pt modelId="{1B9A8095-6018-478D-9970-1B0C93E9BFAA}" type="pres">
      <dgm:prSet presAssocID="{F95DB090-EDAF-4058-8C36-6CE430C9AA96}" presName="node" presStyleLbl="node1" presStyleIdx="0" presStyleCnt="5">
        <dgm:presLayoutVars>
          <dgm:bulletEnabled val="1"/>
        </dgm:presLayoutVars>
      </dgm:prSet>
      <dgm:spPr/>
      <dgm:t>
        <a:bodyPr/>
        <a:lstStyle/>
        <a:p>
          <a:endParaRPr lang="es-MX"/>
        </a:p>
      </dgm:t>
    </dgm:pt>
    <dgm:pt modelId="{777C6EFE-683A-4040-A4B2-1CDB70C2A061}" type="pres">
      <dgm:prSet presAssocID="{F95DB090-EDAF-4058-8C36-6CE430C9AA96}" presName="dummy" presStyleCnt="0"/>
      <dgm:spPr/>
    </dgm:pt>
    <dgm:pt modelId="{D08C5608-643C-406A-BB17-3B9AC914CBE4}" type="pres">
      <dgm:prSet presAssocID="{E8D097A5-FADB-4CBB-B627-B86771764532}" presName="sibTrans" presStyleLbl="sibTrans2D1" presStyleIdx="0" presStyleCnt="5"/>
      <dgm:spPr/>
      <dgm:t>
        <a:bodyPr/>
        <a:lstStyle/>
        <a:p>
          <a:endParaRPr lang="es-MX"/>
        </a:p>
      </dgm:t>
    </dgm:pt>
    <dgm:pt modelId="{CBA886C3-3F23-4199-96A2-73423F25A53B}" type="pres">
      <dgm:prSet presAssocID="{E58620E3-20F8-4AAF-8601-B4C04D0A398A}" presName="node" presStyleLbl="node1" presStyleIdx="1" presStyleCnt="5">
        <dgm:presLayoutVars>
          <dgm:bulletEnabled val="1"/>
        </dgm:presLayoutVars>
      </dgm:prSet>
      <dgm:spPr/>
      <dgm:t>
        <a:bodyPr/>
        <a:lstStyle/>
        <a:p>
          <a:endParaRPr lang="es-MX"/>
        </a:p>
      </dgm:t>
    </dgm:pt>
    <dgm:pt modelId="{229B783C-0DD6-4053-A6E6-A9E50D9AF029}" type="pres">
      <dgm:prSet presAssocID="{E58620E3-20F8-4AAF-8601-B4C04D0A398A}" presName="dummy" presStyleCnt="0"/>
      <dgm:spPr/>
    </dgm:pt>
    <dgm:pt modelId="{0EB0ED9E-25E6-4047-9A1B-B6618086BB94}" type="pres">
      <dgm:prSet presAssocID="{D01D35D1-10FD-41EB-B876-AE6A75020A51}" presName="sibTrans" presStyleLbl="sibTrans2D1" presStyleIdx="1" presStyleCnt="5"/>
      <dgm:spPr/>
      <dgm:t>
        <a:bodyPr/>
        <a:lstStyle/>
        <a:p>
          <a:endParaRPr lang="es-MX"/>
        </a:p>
      </dgm:t>
    </dgm:pt>
    <dgm:pt modelId="{2B58D03C-7477-453F-BB80-6A9A0007CD38}" type="pres">
      <dgm:prSet presAssocID="{CA977FB6-2BD8-40AD-AD46-1677E4ACE600}" presName="node" presStyleLbl="node1" presStyleIdx="2" presStyleCnt="5">
        <dgm:presLayoutVars>
          <dgm:bulletEnabled val="1"/>
        </dgm:presLayoutVars>
      </dgm:prSet>
      <dgm:spPr/>
      <dgm:t>
        <a:bodyPr/>
        <a:lstStyle/>
        <a:p>
          <a:endParaRPr lang="es-MX"/>
        </a:p>
      </dgm:t>
    </dgm:pt>
    <dgm:pt modelId="{9687641C-DFAE-4F8E-87BF-D8FD4ACA3183}" type="pres">
      <dgm:prSet presAssocID="{CA977FB6-2BD8-40AD-AD46-1677E4ACE600}" presName="dummy" presStyleCnt="0"/>
      <dgm:spPr/>
    </dgm:pt>
    <dgm:pt modelId="{76B660A7-9DA1-4D9F-B4D1-A41DBBCE377D}" type="pres">
      <dgm:prSet presAssocID="{A839661F-3A77-4201-A4D5-282512410FA3}" presName="sibTrans" presStyleLbl="sibTrans2D1" presStyleIdx="2" presStyleCnt="5"/>
      <dgm:spPr/>
      <dgm:t>
        <a:bodyPr/>
        <a:lstStyle/>
        <a:p>
          <a:endParaRPr lang="es-MX"/>
        </a:p>
      </dgm:t>
    </dgm:pt>
    <dgm:pt modelId="{5136796D-B7A3-4467-8769-FCD7C16F6AFA}" type="pres">
      <dgm:prSet presAssocID="{715F9741-2457-4337-87B6-EDC7464B89DB}" presName="node" presStyleLbl="node1" presStyleIdx="3" presStyleCnt="5">
        <dgm:presLayoutVars>
          <dgm:bulletEnabled val="1"/>
        </dgm:presLayoutVars>
      </dgm:prSet>
      <dgm:spPr/>
      <dgm:t>
        <a:bodyPr/>
        <a:lstStyle/>
        <a:p>
          <a:endParaRPr lang="es-MX"/>
        </a:p>
      </dgm:t>
    </dgm:pt>
    <dgm:pt modelId="{7D883AE9-E36D-4B90-8412-E1BEAA9C36DA}" type="pres">
      <dgm:prSet presAssocID="{715F9741-2457-4337-87B6-EDC7464B89DB}" presName="dummy" presStyleCnt="0"/>
      <dgm:spPr/>
    </dgm:pt>
    <dgm:pt modelId="{E0F7D254-E98D-4F0C-9C27-D95D90FF3E39}" type="pres">
      <dgm:prSet presAssocID="{CF7C71F2-B271-41A3-B9E5-394C25A97E32}" presName="sibTrans" presStyleLbl="sibTrans2D1" presStyleIdx="3" presStyleCnt="5"/>
      <dgm:spPr/>
      <dgm:t>
        <a:bodyPr/>
        <a:lstStyle/>
        <a:p>
          <a:endParaRPr lang="es-MX"/>
        </a:p>
      </dgm:t>
    </dgm:pt>
    <dgm:pt modelId="{6C26CEEE-FF32-427F-B7A0-D338E4B26991}" type="pres">
      <dgm:prSet presAssocID="{900EA1BE-860E-4D38-AFE4-7F9962B45AFC}" presName="node" presStyleLbl="node1" presStyleIdx="4" presStyleCnt="5">
        <dgm:presLayoutVars>
          <dgm:bulletEnabled val="1"/>
        </dgm:presLayoutVars>
      </dgm:prSet>
      <dgm:spPr/>
      <dgm:t>
        <a:bodyPr/>
        <a:lstStyle/>
        <a:p>
          <a:endParaRPr lang="es-MX"/>
        </a:p>
      </dgm:t>
    </dgm:pt>
    <dgm:pt modelId="{F27EBBD6-02CA-49C2-8961-13BF6CA09146}" type="pres">
      <dgm:prSet presAssocID="{900EA1BE-860E-4D38-AFE4-7F9962B45AFC}" presName="dummy" presStyleCnt="0"/>
      <dgm:spPr/>
    </dgm:pt>
    <dgm:pt modelId="{6322A888-9F29-4417-BED8-001D297DD7EC}" type="pres">
      <dgm:prSet presAssocID="{78A2FF18-28C4-4E8C-A7B6-AF56811358A8}" presName="sibTrans" presStyleLbl="sibTrans2D1" presStyleIdx="4" presStyleCnt="5"/>
      <dgm:spPr/>
      <dgm:t>
        <a:bodyPr/>
        <a:lstStyle/>
        <a:p>
          <a:endParaRPr lang="es-MX"/>
        </a:p>
      </dgm:t>
    </dgm:pt>
  </dgm:ptLst>
  <dgm:cxnLst>
    <dgm:cxn modelId="{49233ADA-B13F-4419-A39E-8F92EC531D4B}" srcId="{495D8B7C-85D8-43F4-84B9-36B81DD398A0}" destId="{F95DB090-EDAF-4058-8C36-6CE430C9AA96}" srcOrd="0" destOrd="0" parTransId="{A95B24D0-B2C5-4410-A514-A362F3B813C5}" sibTransId="{E8D097A5-FADB-4CBB-B627-B86771764532}"/>
    <dgm:cxn modelId="{C1BAC655-D0BB-4E1D-ABED-A20780370B72}" type="presOf" srcId="{CA977FB6-2BD8-40AD-AD46-1677E4ACE600}" destId="{2B58D03C-7477-453F-BB80-6A9A0007CD38}" srcOrd="0" destOrd="0" presId="urn:microsoft.com/office/officeart/2005/8/layout/radial6"/>
    <dgm:cxn modelId="{B5C09073-CB03-4812-952D-45EEB75550E3}" srcId="{8C6E5A9F-E617-4CE8-9465-D7D3B3FEE24C}" destId="{495D8B7C-85D8-43F4-84B9-36B81DD398A0}" srcOrd="0" destOrd="0" parTransId="{1E42E8DE-3DBF-40D0-B655-D794946453EA}" sibTransId="{E99DBA94-A12E-4B3B-A28B-21D42CBF5357}"/>
    <dgm:cxn modelId="{B04CBB9A-1E05-4E01-BF9F-92BD0D43A956}" srcId="{495D8B7C-85D8-43F4-84B9-36B81DD398A0}" destId="{715F9741-2457-4337-87B6-EDC7464B89DB}" srcOrd="3" destOrd="0" parTransId="{B9475AD0-D1CA-49D6-B87F-4D366A9BB45D}" sibTransId="{CF7C71F2-B271-41A3-B9E5-394C25A97E32}"/>
    <dgm:cxn modelId="{29BA006E-5D46-49DC-BF54-726B42658938}" type="presOf" srcId="{78A2FF18-28C4-4E8C-A7B6-AF56811358A8}" destId="{6322A888-9F29-4417-BED8-001D297DD7EC}" srcOrd="0" destOrd="0" presId="urn:microsoft.com/office/officeart/2005/8/layout/radial6"/>
    <dgm:cxn modelId="{1878D972-9C3E-4CA1-9510-DC5F426C004B}" type="presOf" srcId="{8C6E5A9F-E617-4CE8-9465-D7D3B3FEE24C}" destId="{24029A12-40D8-4917-A872-8C75B0883EB2}" srcOrd="0" destOrd="0" presId="urn:microsoft.com/office/officeart/2005/8/layout/radial6"/>
    <dgm:cxn modelId="{49FF2AB0-C635-45AA-92BB-42F65AAEF8A8}" type="presOf" srcId="{A839661F-3A77-4201-A4D5-282512410FA3}" destId="{76B660A7-9DA1-4D9F-B4D1-A41DBBCE377D}" srcOrd="0" destOrd="0" presId="urn:microsoft.com/office/officeart/2005/8/layout/radial6"/>
    <dgm:cxn modelId="{F5E680C0-DB1E-4D8A-8DFA-4800E94A2C5D}" srcId="{495D8B7C-85D8-43F4-84B9-36B81DD398A0}" destId="{E58620E3-20F8-4AAF-8601-B4C04D0A398A}" srcOrd="1" destOrd="0" parTransId="{BAE853C3-9934-43BB-8541-8E3E9A93DDBB}" sibTransId="{D01D35D1-10FD-41EB-B876-AE6A75020A51}"/>
    <dgm:cxn modelId="{5FE93E38-B736-4AF6-BD64-78DE6E7B63CC}" type="presOf" srcId="{CF7C71F2-B271-41A3-B9E5-394C25A97E32}" destId="{E0F7D254-E98D-4F0C-9C27-D95D90FF3E39}" srcOrd="0" destOrd="0" presId="urn:microsoft.com/office/officeart/2005/8/layout/radial6"/>
    <dgm:cxn modelId="{3ABDA1E1-105E-48D5-AC2B-C33BEE99F71E}" srcId="{495D8B7C-85D8-43F4-84B9-36B81DD398A0}" destId="{CA977FB6-2BD8-40AD-AD46-1677E4ACE600}" srcOrd="2" destOrd="0" parTransId="{2842F4EA-60AD-45FD-A9F9-57B74B2C63D5}" sibTransId="{A839661F-3A77-4201-A4D5-282512410FA3}"/>
    <dgm:cxn modelId="{308C5BCC-6082-455D-8158-C87FCC1E98D0}" type="presOf" srcId="{495D8B7C-85D8-43F4-84B9-36B81DD398A0}" destId="{A0F7EA86-3D7F-478A-AA09-D7EBD2ECB573}" srcOrd="0" destOrd="0" presId="urn:microsoft.com/office/officeart/2005/8/layout/radial6"/>
    <dgm:cxn modelId="{F403FC43-F5BC-4666-B184-42A864AE8652}" type="presOf" srcId="{D01D35D1-10FD-41EB-B876-AE6A75020A51}" destId="{0EB0ED9E-25E6-4047-9A1B-B6618086BB94}" srcOrd="0" destOrd="0" presId="urn:microsoft.com/office/officeart/2005/8/layout/radial6"/>
    <dgm:cxn modelId="{13C3DE41-0C6E-4978-9561-8F885D4EABD6}" type="presOf" srcId="{E58620E3-20F8-4AAF-8601-B4C04D0A398A}" destId="{CBA886C3-3F23-4199-96A2-73423F25A53B}" srcOrd="0" destOrd="0" presId="urn:microsoft.com/office/officeart/2005/8/layout/radial6"/>
    <dgm:cxn modelId="{CB7556A2-A0E2-49E5-AC81-B55D6F76F635}" srcId="{495D8B7C-85D8-43F4-84B9-36B81DD398A0}" destId="{900EA1BE-860E-4D38-AFE4-7F9962B45AFC}" srcOrd="4" destOrd="0" parTransId="{37458DAE-BF0A-4A0B-A91C-A2E0780981B1}" sibTransId="{78A2FF18-28C4-4E8C-A7B6-AF56811358A8}"/>
    <dgm:cxn modelId="{284EB3E9-B2CC-4E67-ABC0-4B820BA0732B}" type="presOf" srcId="{715F9741-2457-4337-87B6-EDC7464B89DB}" destId="{5136796D-B7A3-4467-8769-FCD7C16F6AFA}" srcOrd="0" destOrd="0" presId="urn:microsoft.com/office/officeart/2005/8/layout/radial6"/>
    <dgm:cxn modelId="{3E1B5984-3D5E-4DC0-B173-62680FA2E482}" type="presOf" srcId="{900EA1BE-860E-4D38-AFE4-7F9962B45AFC}" destId="{6C26CEEE-FF32-427F-B7A0-D338E4B26991}" srcOrd="0" destOrd="0" presId="urn:microsoft.com/office/officeart/2005/8/layout/radial6"/>
    <dgm:cxn modelId="{3EE94A60-24D4-4209-953A-F2F71FF4A236}" type="presOf" srcId="{E8D097A5-FADB-4CBB-B627-B86771764532}" destId="{D08C5608-643C-406A-BB17-3B9AC914CBE4}" srcOrd="0" destOrd="0" presId="urn:microsoft.com/office/officeart/2005/8/layout/radial6"/>
    <dgm:cxn modelId="{1566F21C-2576-454A-AE77-2360AA6B7A39}" type="presOf" srcId="{F95DB090-EDAF-4058-8C36-6CE430C9AA96}" destId="{1B9A8095-6018-478D-9970-1B0C93E9BFAA}" srcOrd="0" destOrd="0" presId="urn:microsoft.com/office/officeart/2005/8/layout/radial6"/>
    <dgm:cxn modelId="{2701D36F-2C33-47D3-8264-447560D08619}" type="presParOf" srcId="{24029A12-40D8-4917-A872-8C75B0883EB2}" destId="{A0F7EA86-3D7F-478A-AA09-D7EBD2ECB573}" srcOrd="0" destOrd="0" presId="urn:microsoft.com/office/officeart/2005/8/layout/radial6"/>
    <dgm:cxn modelId="{59CFB916-5D61-416F-9293-F8AA1FFE8BB3}" type="presParOf" srcId="{24029A12-40D8-4917-A872-8C75B0883EB2}" destId="{1B9A8095-6018-478D-9970-1B0C93E9BFAA}" srcOrd="1" destOrd="0" presId="urn:microsoft.com/office/officeart/2005/8/layout/radial6"/>
    <dgm:cxn modelId="{55C4747D-0812-4138-B293-9AD14CB5F557}" type="presParOf" srcId="{24029A12-40D8-4917-A872-8C75B0883EB2}" destId="{777C6EFE-683A-4040-A4B2-1CDB70C2A061}" srcOrd="2" destOrd="0" presId="urn:microsoft.com/office/officeart/2005/8/layout/radial6"/>
    <dgm:cxn modelId="{6467597F-D094-4CFF-B87E-FBD26B9E4C90}" type="presParOf" srcId="{24029A12-40D8-4917-A872-8C75B0883EB2}" destId="{D08C5608-643C-406A-BB17-3B9AC914CBE4}" srcOrd="3" destOrd="0" presId="urn:microsoft.com/office/officeart/2005/8/layout/radial6"/>
    <dgm:cxn modelId="{E745A3CC-ADA7-46A1-86C9-BDB6DEFA1AA4}" type="presParOf" srcId="{24029A12-40D8-4917-A872-8C75B0883EB2}" destId="{CBA886C3-3F23-4199-96A2-73423F25A53B}" srcOrd="4" destOrd="0" presId="urn:microsoft.com/office/officeart/2005/8/layout/radial6"/>
    <dgm:cxn modelId="{001B6CFC-7B1F-456C-9F59-0AC7BA11A2B6}" type="presParOf" srcId="{24029A12-40D8-4917-A872-8C75B0883EB2}" destId="{229B783C-0DD6-4053-A6E6-A9E50D9AF029}" srcOrd="5" destOrd="0" presId="urn:microsoft.com/office/officeart/2005/8/layout/radial6"/>
    <dgm:cxn modelId="{FD4AE97E-5A99-4267-B8F0-227E3E4CCBF0}" type="presParOf" srcId="{24029A12-40D8-4917-A872-8C75B0883EB2}" destId="{0EB0ED9E-25E6-4047-9A1B-B6618086BB94}" srcOrd="6" destOrd="0" presId="urn:microsoft.com/office/officeart/2005/8/layout/radial6"/>
    <dgm:cxn modelId="{4E9F0BC0-ABCB-4D6A-B8C4-4FA0F73410C2}" type="presParOf" srcId="{24029A12-40D8-4917-A872-8C75B0883EB2}" destId="{2B58D03C-7477-453F-BB80-6A9A0007CD38}" srcOrd="7" destOrd="0" presId="urn:microsoft.com/office/officeart/2005/8/layout/radial6"/>
    <dgm:cxn modelId="{C40D76D1-582E-4476-8612-27A52E6CF126}" type="presParOf" srcId="{24029A12-40D8-4917-A872-8C75B0883EB2}" destId="{9687641C-DFAE-4F8E-87BF-D8FD4ACA3183}" srcOrd="8" destOrd="0" presId="urn:microsoft.com/office/officeart/2005/8/layout/radial6"/>
    <dgm:cxn modelId="{1B9C0FEA-8ADA-4E9D-9493-E8DE20ABCBEC}" type="presParOf" srcId="{24029A12-40D8-4917-A872-8C75B0883EB2}" destId="{76B660A7-9DA1-4D9F-B4D1-A41DBBCE377D}" srcOrd="9" destOrd="0" presId="urn:microsoft.com/office/officeart/2005/8/layout/radial6"/>
    <dgm:cxn modelId="{F748B298-CDCB-4DED-BBED-19847B027C31}" type="presParOf" srcId="{24029A12-40D8-4917-A872-8C75B0883EB2}" destId="{5136796D-B7A3-4467-8769-FCD7C16F6AFA}" srcOrd="10" destOrd="0" presId="urn:microsoft.com/office/officeart/2005/8/layout/radial6"/>
    <dgm:cxn modelId="{FEACAED9-40C4-4160-826B-1966000F5FB0}" type="presParOf" srcId="{24029A12-40D8-4917-A872-8C75B0883EB2}" destId="{7D883AE9-E36D-4B90-8412-E1BEAA9C36DA}" srcOrd="11" destOrd="0" presId="urn:microsoft.com/office/officeart/2005/8/layout/radial6"/>
    <dgm:cxn modelId="{4D11B895-A2F5-42EC-916F-CB13FB1D75E4}" type="presParOf" srcId="{24029A12-40D8-4917-A872-8C75B0883EB2}" destId="{E0F7D254-E98D-4F0C-9C27-D95D90FF3E39}" srcOrd="12" destOrd="0" presId="urn:microsoft.com/office/officeart/2005/8/layout/radial6"/>
    <dgm:cxn modelId="{A287FD0D-0D3B-4D3F-9A10-5905DC33BB5F}" type="presParOf" srcId="{24029A12-40D8-4917-A872-8C75B0883EB2}" destId="{6C26CEEE-FF32-427F-B7A0-D338E4B26991}" srcOrd="13" destOrd="0" presId="urn:microsoft.com/office/officeart/2005/8/layout/radial6"/>
    <dgm:cxn modelId="{5451197C-DD39-4BFC-BA2E-B67D582265EB}" type="presParOf" srcId="{24029A12-40D8-4917-A872-8C75B0883EB2}" destId="{F27EBBD6-02CA-49C2-8961-13BF6CA09146}" srcOrd="14" destOrd="0" presId="urn:microsoft.com/office/officeart/2005/8/layout/radial6"/>
    <dgm:cxn modelId="{E6913702-1447-4606-94A1-CBA915551B5D}" type="presParOf" srcId="{24029A12-40D8-4917-A872-8C75B0883EB2}" destId="{6322A888-9F29-4417-BED8-001D297DD7EC}" srcOrd="15" destOrd="0" presId="urn:microsoft.com/office/officeart/2005/8/layout/radial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radial6">
  <dgm:title val=""/>
  <dgm:desc val=""/>
  <dgm:catLst>
    <dgm:cat type="cycle" pri="9000"/>
    <dgm:cat type="relationship" pri="21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Name0">
    <dgm:varLst>
      <dgm:chMax val="1"/>
      <dgm:dir/>
      <dgm:animLvl val="ctr"/>
      <dgm:resizeHandles val="exact"/>
    </dgm:varLst>
    <dgm:choose name="Name1">
      <dgm:if name="Name2" func="var" arg="dir" op="equ" val="norm">
        <dgm:choose name="Name3">
          <dgm:if name="Name4" axis="ch ch" ptType="node node" st="1 1" cnt="1 0" func="cnt" op="lte" val="1">
            <dgm:alg type="cycle">
              <dgm:param type="stAng" val="90"/>
              <dgm:param type="spanAng" val="360"/>
              <dgm:param type="ctrShpMap" val="fNode"/>
            </dgm:alg>
          </dgm:if>
          <dgm:else name="Name5">
            <dgm:alg type="cycle">
              <dgm:param type="stAng" val="0"/>
              <dgm:param type="spanAng" val="360"/>
              <dgm:param type="ctrShpMap" val="fNode"/>
            </dgm:alg>
          </dgm:else>
        </dgm:choose>
      </dgm:if>
      <dgm:else name="Name6">
        <dgm:choose name="Name7">
          <dgm:if name="Name8" axis="ch ch" ptType="node node" st="1 1" cnt="1 0" func="cnt" op="lte" val="1">
            <dgm:alg type="cycle">
              <dgm:param type="stAng" val="-90"/>
              <dgm:param type="spanAng" val="360"/>
              <dgm:param type="ctrShpMap" val="fNode"/>
            </dgm:alg>
          </dgm:if>
          <dgm:else name="Name9">
            <dgm:alg type="cycle">
              <dgm:param type="stAng" val="0"/>
              <dgm:param type="spanAng" val="-360"/>
              <dgm:param type="ctrShpMap" val="fNode"/>
            </dgm:alg>
          </dgm:else>
        </dgm:choose>
      </dgm:else>
    </dgm:choose>
    <dgm:shape xmlns:r="http://schemas.openxmlformats.org/officeDocument/2006/relationships" r:blip="">
      <dgm:adjLst/>
    </dgm:shape>
    <dgm:presOf/>
    <dgm:choose name="Name10">
      <dgm:if name="Name11" func="var" arg="dir" op="equ" val="norm">
        <dgm:choose name="Name12">
          <dgm:if name="Name13"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des" forName="oneNode" refType="primFontSz" refFor="ch" refForName="centerShape" op="lte" fact="0.95"/>
              <dgm:constr type="diam" for="ch" forName="singleconn" refType="diam" op="equ" fact="-1"/>
              <dgm:constr type="h" for="ch" forName="singleconn" refType="w" refFor="ch" refForName="oneComp" fact="0.24"/>
              <dgm:constr type="w" for="ch" forName="dummya" refType="w" refFor="ch" refForName="oneComp" op="equ"/>
              <dgm:constr type="w" for="ch" forName="dummyb" refType="w" refFor="ch" refForName="oneComp" op="equ"/>
              <dgm:constr type="w" for="ch" forName="dummyc" refType="w" refFor="ch" refForName="oneComp" op="equ"/>
            </dgm:constrLst>
          </dgm:if>
          <dgm:else name="Name14">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forName="sibTrans" refType="diam" op="equ"/>
              <dgm:constr type="h" for="ch" forName="sibTrans" refType="w" refFor="ch" refForName="node" fact="0.24"/>
              <dgm:constr type="w" for="ch" forName="dummy" val="1"/>
            </dgm:constrLst>
          </dgm:else>
        </dgm:choose>
      </dgm:if>
      <dgm:else name="Name15">
        <dgm:choose name="Name16">
          <dgm:if name="Name17"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ch" forName="oneNode" refType="primFontSz" refFor="ch" refForName="centerShape" op="lte" fact="0.95"/>
              <dgm:constr type="diam" for="ch" forName="singleconn" refType="diam"/>
              <dgm:constr type="h" for="ch" forName="singleconn" refType="w" refFor="ch" refForName="oneComp" fact="0.24"/>
              <dgm:constr type="diam" for="ch" refType="diam" op="equ"/>
              <dgm:constr type="w" for="ch" forName="dummya" refType="w" refFor="ch" refForName="oneComp" op="equ"/>
              <dgm:constr type="w" for="ch" forName="dummyb" refType="w" refFor="ch" refForName="oneComp" op="equ"/>
              <dgm:constr type="w" for="ch" forName="dummyc" refType="w" refFor="ch" refForName="oneComp" op="equ"/>
            </dgm:constrLst>
          </dgm:if>
          <dgm:else name="Name18">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ptType="sibTrans" refType="diam" fact="-1"/>
              <dgm:constr type="h" for="ch" forName="sibTrans" refType="w" refFor="ch" refForName="node" fact="0.24"/>
              <dgm:constr type="diam" for="ch" refType="diam" op="equ" fact="-1"/>
              <dgm:constr type="w" for="ch" forName="dummy" val="1"/>
            </dgm:constrLst>
          </dgm:else>
        </dgm:choose>
      </dgm:else>
    </dgm:choose>
    <dgm:ruleLst>
      <dgm:rule type="diam" val="INF" fact="NaN" max="NaN"/>
    </dgm:ruleLst>
    <dgm:forEach name="Name19"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20" axis="ch">
        <dgm:forEach name="Name21" axis="self" ptType="node">
          <dgm:choose name="Name22">
            <dgm:if name="Name23" axis="par ch" ptType="node node" func="cnt" op="gt" val="1">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dummy">
                <dgm:alg type="sp"/>
                <dgm:shape xmlns:r="http://schemas.openxmlformats.org/officeDocument/2006/relationships" r:blip="">
                  <dgm:adjLst/>
                </dgm:shape>
                <dgm:presOf/>
                <dgm:constrLst>
                  <dgm:constr type="h" refType="w"/>
                </dgm:constrLst>
                <dgm:ruleLst/>
              </dgm:layoutNode>
              <dgm:forEach name="sibTransForEach" axis="followSib" ptType="sibTrans" hideLastTrans="0" cnt="1">
                <dgm:layoutNode name="sibTrans" styleLbl="sibTrans2D1">
                  <dgm:alg type="conn">
                    <dgm:param type="connRout" val="curve"/>
                    <dgm:param type="begPts" val="ctr"/>
                    <dgm:param type="endPts" val="ctr"/>
                    <dgm:param type="begSty" val="noArr"/>
                    <dgm:param type="endSty" val="noArr"/>
                    <dgm:param type="dstNode" val="node"/>
                  </dgm:alg>
                  <dgm:shape xmlns:r="http://schemas.openxmlformats.org/officeDocument/2006/relationships" type="conn" r:blip="" zOrderOff="-999">
                    <dgm:adjLst/>
                  </dgm:shape>
                  <dgm:presOf axis="self"/>
                  <dgm:constrLst>
                    <dgm:constr type="begPad"/>
                    <dgm:constr type="endPad"/>
                  </dgm:constrLst>
                  <dgm:ruleLst/>
                </dgm:layoutNode>
              </dgm:forEach>
            </dgm:if>
            <dgm:if name="Name24" axis="par ch" ptType="node node" func="cnt" op="equ" val="1">
              <dgm:layoutNode name="oneComp">
                <dgm:alg type="composite">
                  <dgm:param type="ar" val="1"/>
                </dgm:alg>
                <dgm:shape xmlns:r="http://schemas.openxmlformats.org/officeDocument/2006/relationships" r:blip="">
                  <dgm:adjLst/>
                </dgm:shape>
                <dgm:presOf/>
                <dgm:constrLst>
                  <dgm:constr type="h" refType="w"/>
                  <dgm:constr type="l" for="ch" forName="dummyConnPt" refType="w" fact="0.5"/>
                  <dgm:constr type="t" for="ch" forName="dummyConnPt" refType="w" fact="0.5"/>
                  <dgm:constr type="l" for="ch" forName="oneNode"/>
                  <dgm:constr type="t" for="ch" forName="oneNode"/>
                  <dgm:constr type="h" for="ch" forName="oneNode" refType="h"/>
                  <dgm:constr type="w" for="ch" forName="oneNode" refType="w"/>
                </dgm:constrLst>
                <dgm:ruleLst/>
                <dgm:layoutNode name="dummyConnPt" styleLbl="node1">
                  <dgm:alg type="sp"/>
                  <dgm:shape xmlns:r="http://schemas.openxmlformats.org/officeDocument/2006/relationships" r:blip="">
                    <dgm:adjLst/>
                  </dgm:shape>
                  <dgm:presOf/>
                  <dgm:constrLst>
                    <dgm:constr type="w" val="1"/>
                    <dgm:constr type="h" val="1"/>
                  </dgm:constrLst>
                  <dgm:ruleLst/>
                </dgm:layoutNode>
                <dgm:layoutNode name="on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dgm:layoutNode name="dummya">
                <dgm:alg type="sp"/>
                <dgm:shape xmlns:r="http://schemas.openxmlformats.org/officeDocument/2006/relationships" r:blip="">
                  <dgm:adjLst/>
                </dgm:shape>
                <dgm:presOf/>
                <dgm:constrLst>
                  <dgm:constr type="h" refType="w"/>
                </dgm:constrLst>
                <dgm:ruleLst/>
              </dgm:layoutNode>
              <dgm:layoutNode name="dummyb">
                <dgm:alg type="sp"/>
                <dgm:shape xmlns:r="http://schemas.openxmlformats.org/officeDocument/2006/relationships" r:blip="">
                  <dgm:adjLst/>
                </dgm:shape>
                <dgm:presOf/>
                <dgm:constrLst>
                  <dgm:constr type="h" refType="w"/>
                </dgm:constrLst>
                <dgm:ruleLst/>
              </dgm:layoutNode>
              <dgm:layoutNode name="dummyc">
                <dgm:alg type="sp"/>
                <dgm:shape xmlns:r="http://schemas.openxmlformats.org/officeDocument/2006/relationships" r:blip="">
                  <dgm:adjLst/>
                </dgm:shape>
                <dgm:presOf/>
                <dgm:constrLst>
                  <dgm:constr type="h" refType="w"/>
                </dgm:constrLst>
                <dgm:ruleLst/>
              </dgm:layoutNode>
              <dgm:forEach name="sibTransForEach1" axis="followSib" ptType="sibTrans" hideLastTrans="0" cnt="1">
                <dgm:layoutNode name="singleconn" styleLbl="sibTrans2D1">
                  <dgm:alg type="conn">
                    <dgm:param type="connRout" val="longCurve"/>
                    <dgm:param type="begPts" val="bCtr"/>
                    <dgm:param type="endPts" val="tCtr"/>
                    <dgm:param type="begSty" val="noArr"/>
                    <dgm:param type="endSty" val="noArr"/>
                    <dgm:param type="srcNode" val="dummyConnPt"/>
                    <dgm:param type="dstNode" val="dummyConnPt"/>
                  </dgm:alg>
                  <dgm:shape xmlns:r="http://schemas.openxmlformats.org/officeDocument/2006/relationships" type="conn" r:blip="" zOrderOff="-999">
                    <dgm:adjLst/>
                  </dgm:shape>
                  <dgm:presOf axis="self"/>
                  <dgm:constrLst>
                    <dgm:constr type="begPad"/>
                    <dgm:constr type="endPad"/>
                  </dgm:constrLst>
                  <dgm:ruleLst/>
                </dgm:layoutNode>
              </dgm:forEach>
            </dgm:if>
            <dgm:else name="Name25"/>
          </dgm:choose>
        </dgm:forEach>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s-MX"/>
          </a:p>
        </p:txBody>
      </p:sp>
      <p:sp>
        <p:nvSpPr>
          <p:cNvPr id="3" name="Marcador de fecha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93E8CB0D-3FBF-466D-8290-2EBFED8B5A96}" type="datetimeFigureOut">
              <a:rPr lang="es-MX" smtClean="0"/>
              <a:t>27/10/2015</a:t>
            </a:fld>
            <a:endParaRPr lang="es-MX"/>
          </a:p>
        </p:txBody>
      </p:sp>
      <p:sp>
        <p:nvSpPr>
          <p:cNvPr id="4" name="Marcador de pie de página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s-MX"/>
          </a:p>
        </p:txBody>
      </p:sp>
      <p:sp>
        <p:nvSpPr>
          <p:cNvPr id="5" name="Marcador de número de diapositiva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5BD8FC89-96A8-4A9C-9C3B-79613F26F27A}" type="slidenum">
              <a:rPr lang="es-MX" smtClean="0"/>
              <a:t>‹Nº›</a:t>
            </a:fld>
            <a:endParaRPr lang="es-MX"/>
          </a:p>
        </p:txBody>
      </p:sp>
    </p:spTree>
    <p:extLst>
      <p:ext uri="{BB962C8B-B14F-4D97-AF65-F5344CB8AC3E}">
        <p14:creationId xmlns:p14="http://schemas.microsoft.com/office/powerpoint/2010/main" val="939447167"/>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1524000" y="1122363"/>
            <a:ext cx="9144000" cy="2387600"/>
          </a:xfrm>
        </p:spPr>
        <p:txBody>
          <a:bodyPr anchor="b"/>
          <a:lstStyle>
            <a:lvl1pPr algn="ctr">
              <a:defRPr sz="6000"/>
            </a:lvl1pPr>
          </a:lstStyle>
          <a:p>
            <a:r>
              <a:rPr lang="es-ES" smtClean="0"/>
              <a:t>Haga clic para modificar el estilo de título del patrón</a:t>
            </a:r>
            <a:endParaRPr lang="es-MX"/>
          </a:p>
        </p:txBody>
      </p:sp>
      <p:sp>
        <p:nvSpPr>
          <p:cNvPr id="3" name="Subtítu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smtClean="0"/>
              <a:t>Haga clic para modificar el estilo de subtítulo del patrón</a:t>
            </a:r>
            <a:endParaRPr lang="es-MX"/>
          </a:p>
        </p:txBody>
      </p:sp>
      <p:sp>
        <p:nvSpPr>
          <p:cNvPr id="4" name="Marcador de fecha 3"/>
          <p:cNvSpPr>
            <a:spLocks noGrp="1"/>
          </p:cNvSpPr>
          <p:nvPr>
            <p:ph type="dt" sz="half" idx="10"/>
          </p:nvPr>
        </p:nvSpPr>
        <p:spPr/>
        <p:txBody>
          <a:bodyPr/>
          <a:lstStyle/>
          <a:p>
            <a:fld id="{913F6074-DD2D-4B76-9232-6F1F51477456}" type="datetimeFigureOut">
              <a:rPr lang="es-MX" smtClean="0"/>
              <a:t>27/10/2015</a:t>
            </a:fld>
            <a:endParaRPr lang="es-MX"/>
          </a:p>
        </p:txBody>
      </p:sp>
      <p:sp>
        <p:nvSpPr>
          <p:cNvPr id="5" name="Marcador de pie de página 4"/>
          <p:cNvSpPr>
            <a:spLocks noGrp="1"/>
          </p:cNvSpPr>
          <p:nvPr>
            <p:ph type="ftr" sz="quarter" idx="11"/>
          </p:nvPr>
        </p:nvSpPr>
        <p:spPr/>
        <p:txBody>
          <a:bodyPr/>
          <a:lstStyle/>
          <a:p>
            <a:endParaRPr lang="es-MX"/>
          </a:p>
        </p:txBody>
      </p:sp>
      <p:sp>
        <p:nvSpPr>
          <p:cNvPr id="6" name="Marcador de número de diapositiva 5"/>
          <p:cNvSpPr>
            <a:spLocks noGrp="1"/>
          </p:cNvSpPr>
          <p:nvPr>
            <p:ph type="sldNum" sz="quarter" idx="12"/>
          </p:nvPr>
        </p:nvSpPr>
        <p:spPr/>
        <p:txBody>
          <a:bodyPr/>
          <a:lstStyle/>
          <a:p>
            <a:fld id="{00571B97-5BB5-453C-9253-5D7724662AC2}" type="slidenum">
              <a:rPr lang="es-MX" smtClean="0"/>
              <a:t>‹Nº›</a:t>
            </a:fld>
            <a:endParaRPr lang="es-MX"/>
          </a:p>
        </p:txBody>
      </p:sp>
    </p:spTree>
    <p:extLst>
      <p:ext uri="{BB962C8B-B14F-4D97-AF65-F5344CB8AC3E}">
        <p14:creationId xmlns:p14="http://schemas.microsoft.com/office/powerpoint/2010/main" val="6707500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MX"/>
          </a:p>
        </p:txBody>
      </p:sp>
      <p:sp>
        <p:nvSpPr>
          <p:cNvPr id="3" name="Marcador de texto vertical 2"/>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Marcador de fecha 3"/>
          <p:cNvSpPr>
            <a:spLocks noGrp="1"/>
          </p:cNvSpPr>
          <p:nvPr>
            <p:ph type="dt" sz="half" idx="10"/>
          </p:nvPr>
        </p:nvSpPr>
        <p:spPr/>
        <p:txBody>
          <a:bodyPr/>
          <a:lstStyle/>
          <a:p>
            <a:fld id="{913F6074-DD2D-4B76-9232-6F1F51477456}" type="datetimeFigureOut">
              <a:rPr lang="es-MX" smtClean="0"/>
              <a:t>27/10/2015</a:t>
            </a:fld>
            <a:endParaRPr lang="es-MX"/>
          </a:p>
        </p:txBody>
      </p:sp>
      <p:sp>
        <p:nvSpPr>
          <p:cNvPr id="5" name="Marcador de pie de página 4"/>
          <p:cNvSpPr>
            <a:spLocks noGrp="1"/>
          </p:cNvSpPr>
          <p:nvPr>
            <p:ph type="ftr" sz="quarter" idx="11"/>
          </p:nvPr>
        </p:nvSpPr>
        <p:spPr/>
        <p:txBody>
          <a:bodyPr/>
          <a:lstStyle/>
          <a:p>
            <a:endParaRPr lang="es-MX"/>
          </a:p>
        </p:txBody>
      </p:sp>
      <p:sp>
        <p:nvSpPr>
          <p:cNvPr id="6" name="Marcador de número de diapositiva 5"/>
          <p:cNvSpPr>
            <a:spLocks noGrp="1"/>
          </p:cNvSpPr>
          <p:nvPr>
            <p:ph type="sldNum" sz="quarter" idx="12"/>
          </p:nvPr>
        </p:nvSpPr>
        <p:spPr/>
        <p:txBody>
          <a:bodyPr/>
          <a:lstStyle/>
          <a:p>
            <a:fld id="{00571B97-5BB5-453C-9253-5D7724662AC2}" type="slidenum">
              <a:rPr lang="es-MX" smtClean="0"/>
              <a:t>‹Nº›</a:t>
            </a:fld>
            <a:endParaRPr lang="es-MX"/>
          </a:p>
        </p:txBody>
      </p:sp>
    </p:spTree>
    <p:extLst>
      <p:ext uri="{BB962C8B-B14F-4D97-AF65-F5344CB8AC3E}">
        <p14:creationId xmlns:p14="http://schemas.microsoft.com/office/powerpoint/2010/main" val="5502986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8724900" y="365125"/>
            <a:ext cx="2628900" cy="5811838"/>
          </a:xfrm>
        </p:spPr>
        <p:txBody>
          <a:bodyPr vert="eaVert"/>
          <a:lstStyle/>
          <a:p>
            <a:r>
              <a:rPr lang="es-ES" smtClean="0"/>
              <a:t>Haga clic para modificar el estilo de título del patrón</a:t>
            </a:r>
            <a:endParaRPr lang="es-MX"/>
          </a:p>
        </p:txBody>
      </p:sp>
      <p:sp>
        <p:nvSpPr>
          <p:cNvPr id="3" name="Marcador de texto vertical 2"/>
          <p:cNvSpPr>
            <a:spLocks noGrp="1"/>
          </p:cNvSpPr>
          <p:nvPr>
            <p:ph type="body" orient="vert" idx="1"/>
          </p:nvPr>
        </p:nvSpPr>
        <p:spPr>
          <a:xfrm>
            <a:off x="838200" y="365125"/>
            <a:ext cx="7734300" cy="5811838"/>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Marcador de fecha 3"/>
          <p:cNvSpPr>
            <a:spLocks noGrp="1"/>
          </p:cNvSpPr>
          <p:nvPr>
            <p:ph type="dt" sz="half" idx="10"/>
          </p:nvPr>
        </p:nvSpPr>
        <p:spPr/>
        <p:txBody>
          <a:bodyPr/>
          <a:lstStyle/>
          <a:p>
            <a:fld id="{913F6074-DD2D-4B76-9232-6F1F51477456}" type="datetimeFigureOut">
              <a:rPr lang="es-MX" smtClean="0"/>
              <a:t>27/10/2015</a:t>
            </a:fld>
            <a:endParaRPr lang="es-MX"/>
          </a:p>
        </p:txBody>
      </p:sp>
      <p:sp>
        <p:nvSpPr>
          <p:cNvPr id="5" name="Marcador de pie de página 4"/>
          <p:cNvSpPr>
            <a:spLocks noGrp="1"/>
          </p:cNvSpPr>
          <p:nvPr>
            <p:ph type="ftr" sz="quarter" idx="11"/>
          </p:nvPr>
        </p:nvSpPr>
        <p:spPr/>
        <p:txBody>
          <a:bodyPr/>
          <a:lstStyle/>
          <a:p>
            <a:endParaRPr lang="es-MX"/>
          </a:p>
        </p:txBody>
      </p:sp>
      <p:sp>
        <p:nvSpPr>
          <p:cNvPr id="6" name="Marcador de número de diapositiva 5"/>
          <p:cNvSpPr>
            <a:spLocks noGrp="1"/>
          </p:cNvSpPr>
          <p:nvPr>
            <p:ph type="sldNum" sz="quarter" idx="12"/>
          </p:nvPr>
        </p:nvSpPr>
        <p:spPr/>
        <p:txBody>
          <a:bodyPr/>
          <a:lstStyle/>
          <a:p>
            <a:fld id="{00571B97-5BB5-453C-9253-5D7724662AC2}" type="slidenum">
              <a:rPr lang="es-MX" smtClean="0"/>
              <a:t>‹Nº›</a:t>
            </a:fld>
            <a:endParaRPr lang="es-MX"/>
          </a:p>
        </p:txBody>
      </p:sp>
    </p:spTree>
    <p:extLst>
      <p:ext uri="{BB962C8B-B14F-4D97-AF65-F5344CB8AC3E}">
        <p14:creationId xmlns:p14="http://schemas.microsoft.com/office/powerpoint/2010/main" val="282016392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MX"/>
          </a:p>
        </p:txBody>
      </p:sp>
      <p:sp>
        <p:nvSpPr>
          <p:cNvPr id="3" name="Marcador de contenido 2"/>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Marcador de fecha 3"/>
          <p:cNvSpPr>
            <a:spLocks noGrp="1"/>
          </p:cNvSpPr>
          <p:nvPr>
            <p:ph type="dt" sz="half" idx="10"/>
          </p:nvPr>
        </p:nvSpPr>
        <p:spPr/>
        <p:txBody>
          <a:bodyPr/>
          <a:lstStyle/>
          <a:p>
            <a:fld id="{913F6074-DD2D-4B76-9232-6F1F51477456}" type="datetimeFigureOut">
              <a:rPr lang="es-MX" smtClean="0"/>
              <a:t>27/10/2015</a:t>
            </a:fld>
            <a:endParaRPr lang="es-MX"/>
          </a:p>
        </p:txBody>
      </p:sp>
      <p:sp>
        <p:nvSpPr>
          <p:cNvPr id="5" name="Marcador de pie de página 4"/>
          <p:cNvSpPr>
            <a:spLocks noGrp="1"/>
          </p:cNvSpPr>
          <p:nvPr>
            <p:ph type="ftr" sz="quarter" idx="11"/>
          </p:nvPr>
        </p:nvSpPr>
        <p:spPr/>
        <p:txBody>
          <a:bodyPr/>
          <a:lstStyle/>
          <a:p>
            <a:endParaRPr lang="es-MX"/>
          </a:p>
        </p:txBody>
      </p:sp>
      <p:sp>
        <p:nvSpPr>
          <p:cNvPr id="6" name="Marcador de número de diapositiva 5"/>
          <p:cNvSpPr>
            <a:spLocks noGrp="1"/>
          </p:cNvSpPr>
          <p:nvPr>
            <p:ph type="sldNum" sz="quarter" idx="12"/>
          </p:nvPr>
        </p:nvSpPr>
        <p:spPr/>
        <p:txBody>
          <a:bodyPr/>
          <a:lstStyle/>
          <a:p>
            <a:fld id="{00571B97-5BB5-453C-9253-5D7724662AC2}" type="slidenum">
              <a:rPr lang="es-MX" smtClean="0"/>
              <a:t>‹Nº›</a:t>
            </a:fld>
            <a:endParaRPr lang="es-MX"/>
          </a:p>
        </p:txBody>
      </p:sp>
    </p:spTree>
    <p:extLst>
      <p:ext uri="{BB962C8B-B14F-4D97-AF65-F5344CB8AC3E}">
        <p14:creationId xmlns:p14="http://schemas.microsoft.com/office/powerpoint/2010/main" val="4575754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p:cNvSpPr>
            <a:spLocks noGrp="1"/>
          </p:cNvSpPr>
          <p:nvPr>
            <p:ph type="title"/>
          </p:nvPr>
        </p:nvSpPr>
        <p:spPr>
          <a:xfrm>
            <a:off x="831850" y="1709738"/>
            <a:ext cx="10515600" cy="2852737"/>
          </a:xfrm>
        </p:spPr>
        <p:txBody>
          <a:bodyPr anchor="b"/>
          <a:lstStyle>
            <a:lvl1pPr>
              <a:defRPr sz="6000"/>
            </a:lvl1pPr>
          </a:lstStyle>
          <a:p>
            <a:r>
              <a:rPr lang="es-ES" smtClean="0"/>
              <a:t>Haga clic para modificar el estilo de título del patrón</a:t>
            </a:r>
            <a:endParaRPr lang="es-MX"/>
          </a:p>
        </p:txBody>
      </p:sp>
      <p:sp>
        <p:nvSpPr>
          <p:cNvPr id="3" name="Marcador de texto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smtClean="0"/>
              <a:t>Haga clic para modificar el estilo de texto del patrón</a:t>
            </a:r>
          </a:p>
        </p:txBody>
      </p:sp>
      <p:sp>
        <p:nvSpPr>
          <p:cNvPr id="4" name="Marcador de fecha 3"/>
          <p:cNvSpPr>
            <a:spLocks noGrp="1"/>
          </p:cNvSpPr>
          <p:nvPr>
            <p:ph type="dt" sz="half" idx="10"/>
          </p:nvPr>
        </p:nvSpPr>
        <p:spPr/>
        <p:txBody>
          <a:bodyPr/>
          <a:lstStyle/>
          <a:p>
            <a:fld id="{913F6074-DD2D-4B76-9232-6F1F51477456}" type="datetimeFigureOut">
              <a:rPr lang="es-MX" smtClean="0"/>
              <a:t>27/10/2015</a:t>
            </a:fld>
            <a:endParaRPr lang="es-MX"/>
          </a:p>
        </p:txBody>
      </p:sp>
      <p:sp>
        <p:nvSpPr>
          <p:cNvPr id="5" name="Marcador de pie de página 4"/>
          <p:cNvSpPr>
            <a:spLocks noGrp="1"/>
          </p:cNvSpPr>
          <p:nvPr>
            <p:ph type="ftr" sz="quarter" idx="11"/>
          </p:nvPr>
        </p:nvSpPr>
        <p:spPr/>
        <p:txBody>
          <a:bodyPr/>
          <a:lstStyle/>
          <a:p>
            <a:endParaRPr lang="es-MX"/>
          </a:p>
        </p:txBody>
      </p:sp>
      <p:sp>
        <p:nvSpPr>
          <p:cNvPr id="6" name="Marcador de número de diapositiva 5"/>
          <p:cNvSpPr>
            <a:spLocks noGrp="1"/>
          </p:cNvSpPr>
          <p:nvPr>
            <p:ph type="sldNum" sz="quarter" idx="12"/>
          </p:nvPr>
        </p:nvSpPr>
        <p:spPr/>
        <p:txBody>
          <a:bodyPr/>
          <a:lstStyle/>
          <a:p>
            <a:fld id="{00571B97-5BB5-453C-9253-5D7724662AC2}" type="slidenum">
              <a:rPr lang="es-MX" smtClean="0"/>
              <a:t>‹Nº›</a:t>
            </a:fld>
            <a:endParaRPr lang="es-MX"/>
          </a:p>
        </p:txBody>
      </p:sp>
    </p:spTree>
    <p:extLst>
      <p:ext uri="{BB962C8B-B14F-4D97-AF65-F5344CB8AC3E}">
        <p14:creationId xmlns:p14="http://schemas.microsoft.com/office/powerpoint/2010/main" val="22923630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MX"/>
          </a:p>
        </p:txBody>
      </p:sp>
      <p:sp>
        <p:nvSpPr>
          <p:cNvPr id="3" name="Marcador de contenido 2"/>
          <p:cNvSpPr>
            <a:spLocks noGrp="1"/>
          </p:cNvSpPr>
          <p:nvPr>
            <p:ph sz="half" idx="1"/>
          </p:nvPr>
        </p:nvSpPr>
        <p:spPr>
          <a:xfrm>
            <a:off x="838200" y="1825625"/>
            <a:ext cx="5181600" cy="435133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Marcador de contenido 3"/>
          <p:cNvSpPr>
            <a:spLocks noGrp="1"/>
          </p:cNvSpPr>
          <p:nvPr>
            <p:ph sz="half" idx="2"/>
          </p:nvPr>
        </p:nvSpPr>
        <p:spPr>
          <a:xfrm>
            <a:off x="6172200" y="1825625"/>
            <a:ext cx="5181600" cy="435133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Marcador de fecha 4"/>
          <p:cNvSpPr>
            <a:spLocks noGrp="1"/>
          </p:cNvSpPr>
          <p:nvPr>
            <p:ph type="dt" sz="half" idx="10"/>
          </p:nvPr>
        </p:nvSpPr>
        <p:spPr/>
        <p:txBody>
          <a:bodyPr/>
          <a:lstStyle/>
          <a:p>
            <a:fld id="{913F6074-DD2D-4B76-9232-6F1F51477456}" type="datetimeFigureOut">
              <a:rPr lang="es-MX" smtClean="0"/>
              <a:t>27/10/2015</a:t>
            </a:fld>
            <a:endParaRPr lang="es-MX"/>
          </a:p>
        </p:txBody>
      </p:sp>
      <p:sp>
        <p:nvSpPr>
          <p:cNvPr id="6" name="Marcador de pie de página 5"/>
          <p:cNvSpPr>
            <a:spLocks noGrp="1"/>
          </p:cNvSpPr>
          <p:nvPr>
            <p:ph type="ftr" sz="quarter" idx="11"/>
          </p:nvPr>
        </p:nvSpPr>
        <p:spPr/>
        <p:txBody>
          <a:bodyPr/>
          <a:lstStyle/>
          <a:p>
            <a:endParaRPr lang="es-MX"/>
          </a:p>
        </p:txBody>
      </p:sp>
      <p:sp>
        <p:nvSpPr>
          <p:cNvPr id="7" name="Marcador de número de diapositiva 6"/>
          <p:cNvSpPr>
            <a:spLocks noGrp="1"/>
          </p:cNvSpPr>
          <p:nvPr>
            <p:ph type="sldNum" sz="quarter" idx="12"/>
          </p:nvPr>
        </p:nvSpPr>
        <p:spPr/>
        <p:txBody>
          <a:bodyPr/>
          <a:lstStyle/>
          <a:p>
            <a:fld id="{00571B97-5BB5-453C-9253-5D7724662AC2}" type="slidenum">
              <a:rPr lang="es-MX" smtClean="0"/>
              <a:t>‹Nº›</a:t>
            </a:fld>
            <a:endParaRPr lang="es-MX"/>
          </a:p>
        </p:txBody>
      </p:sp>
    </p:spTree>
    <p:extLst>
      <p:ext uri="{BB962C8B-B14F-4D97-AF65-F5344CB8AC3E}">
        <p14:creationId xmlns:p14="http://schemas.microsoft.com/office/powerpoint/2010/main" val="233958970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p:cNvSpPr>
            <a:spLocks noGrp="1"/>
          </p:cNvSpPr>
          <p:nvPr>
            <p:ph type="title"/>
          </p:nvPr>
        </p:nvSpPr>
        <p:spPr>
          <a:xfrm>
            <a:off x="839788" y="365125"/>
            <a:ext cx="10515600" cy="1325563"/>
          </a:xfrm>
        </p:spPr>
        <p:txBody>
          <a:bodyPr/>
          <a:lstStyle/>
          <a:p>
            <a:r>
              <a:rPr lang="es-ES" smtClean="0"/>
              <a:t>Haga clic para modificar el estilo de título del patrón</a:t>
            </a:r>
            <a:endParaRPr lang="es-MX"/>
          </a:p>
        </p:txBody>
      </p:sp>
      <p:sp>
        <p:nvSpPr>
          <p:cNvPr id="3" name="Marcador de tex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Marcador de contenido 3"/>
          <p:cNvSpPr>
            <a:spLocks noGrp="1"/>
          </p:cNvSpPr>
          <p:nvPr>
            <p:ph sz="half" idx="2"/>
          </p:nvPr>
        </p:nvSpPr>
        <p:spPr>
          <a:xfrm>
            <a:off x="839788" y="2505075"/>
            <a:ext cx="5157787" cy="368458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Marcador de tex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Marcador de contenido 5"/>
          <p:cNvSpPr>
            <a:spLocks noGrp="1"/>
          </p:cNvSpPr>
          <p:nvPr>
            <p:ph sz="quarter" idx="4"/>
          </p:nvPr>
        </p:nvSpPr>
        <p:spPr>
          <a:xfrm>
            <a:off x="6172200" y="2505075"/>
            <a:ext cx="5183188" cy="368458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7" name="Marcador de fecha 6"/>
          <p:cNvSpPr>
            <a:spLocks noGrp="1"/>
          </p:cNvSpPr>
          <p:nvPr>
            <p:ph type="dt" sz="half" idx="10"/>
          </p:nvPr>
        </p:nvSpPr>
        <p:spPr/>
        <p:txBody>
          <a:bodyPr/>
          <a:lstStyle/>
          <a:p>
            <a:fld id="{913F6074-DD2D-4B76-9232-6F1F51477456}" type="datetimeFigureOut">
              <a:rPr lang="es-MX" smtClean="0"/>
              <a:t>27/10/2015</a:t>
            </a:fld>
            <a:endParaRPr lang="es-MX"/>
          </a:p>
        </p:txBody>
      </p:sp>
      <p:sp>
        <p:nvSpPr>
          <p:cNvPr id="8" name="Marcador de pie de página 7"/>
          <p:cNvSpPr>
            <a:spLocks noGrp="1"/>
          </p:cNvSpPr>
          <p:nvPr>
            <p:ph type="ftr" sz="quarter" idx="11"/>
          </p:nvPr>
        </p:nvSpPr>
        <p:spPr/>
        <p:txBody>
          <a:bodyPr/>
          <a:lstStyle/>
          <a:p>
            <a:endParaRPr lang="es-MX"/>
          </a:p>
        </p:txBody>
      </p:sp>
      <p:sp>
        <p:nvSpPr>
          <p:cNvPr id="9" name="Marcador de número de diapositiva 8"/>
          <p:cNvSpPr>
            <a:spLocks noGrp="1"/>
          </p:cNvSpPr>
          <p:nvPr>
            <p:ph type="sldNum" sz="quarter" idx="12"/>
          </p:nvPr>
        </p:nvSpPr>
        <p:spPr/>
        <p:txBody>
          <a:bodyPr/>
          <a:lstStyle/>
          <a:p>
            <a:fld id="{00571B97-5BB5-453C-9253-5D7724662AC2}" type="slidenum">
              <a:rPr lang="es-MX" smtClean="0"/>
              <a:t>‹Nº›</a:t>
            </a:fld>
            <a:endParaRPr lang="es-MX"/>
          </a:p>
        </p:txBody>
      </p:sp>
    </p:spTree>
    <p:extLst>
      <p:ext uri="{BB962C8B-B14F-4D97-AF65-F5344CB8AC3E}">
        <p14:creationId xmlns:p14="http://schemas.microsoft.com/office/powerpoint/2010/main" val="298226313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MX"/>
          </a:p>
        </p:txBody>
      </p:sp>
      <p:sp>
        <p:nvSpPr>
          <p:cNvPr id="3" name="Marcador de fecha 2"/>
          <p:cNvSpPr>
            <a:spLocks noGrp="1"/>
          </p:cNvSpPr>
          <p:nvPr>
            <p:ph type="dt" sz="half" idx="10"/>
          </p:nvPr>
        </p:nvSpPr>
        <p:spPr/>
        <p:txBody>
          <a:bodyPr/>
          <a:lstStyle/>
          <a:p>
            <a:fld id="{913F6074-DD2D-4B76-9232-6F1F51477456}" type="datetimeFigureOut">
              <a:rPr lang="es-MX" smtClean="0"/>
              <a:t>27/10/2015</a:t>
            </a:fld>
            <a:endParaRPr lang="es-MX"/>
          </a:p>
        </p:txBody>
      </p:sp>
      <p:sp>
        <p:nvSpPr>
          <p:cNvPr id="4" name="Marcador de pie de página 3"/>
          <p:cNvSpPr>
            <a:spLocks noGrp="1"/>
          </p:cNvSpPr>
          <p:nvPr>
            <p:ph type="ftr" sz="quarter" idx="11"/>
          </p:nvPr>
        </p:nvSpPr>
        <p:spPr/>
        <p:txBody>
          <a:bodyPr/>
          <a:lstStyle/>
          <a:p>
            <a:endParaRPr lang="es-MX"/>
          </a:p>
        </p:txBody>
      </p:sp>
      <p:sp>
        <p:nvSpPr>
          <p:cNvPr id="5" name="Marcador de número de diapositiva 4"/>
          <p:cNvSpPr>
            <a:spLocks noGrp="1"/>
          </p:cNvSpPr>
          <p:nvPr>
            <p:ph type="sldNum" sz="quarter" idx="12"/>
          </p:nvPr>
        </p:nvSpPr>
        <p:spPr/>
        <p:txBody>
          <a:bodyPr/>
          <a:lstStyle/>
          <a:p>
            <a:fld id="{00571B97-5BB5-453C-9253-5D7724662AC2}" type="slidenum">
              <a:rPr lang="es-MX" smtClean="0"/>
              <a:t>‹Nº›</a:t>
            </a:fld>
            <a:endParaRPr lang="es-MX"/>
          </a:p>
        </p:txBody>
      </p:sp>
    </p:spTree>
    <p:extLst>
      <p:ext uri="{BB962C8B-B14F-4D97-AF65-F5344CB8AC3E}">
        <p14:creationId xmlns:p14="http://schemas.microsoft.com/office/powerpoint/2010/main" val="12078213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p:cNvSpPr>
            <a:spLocks noGrp="1"/>
          </p:cNvSpPr>
          <p:nvPr>
            <p:ph type="dt" sz="half" idx="10"/>
          </p:nvPr>
        </p:nvSpPr>
        <p:spPr/>
        <p:txBody>
          <a:bodyPr/>
          <a:lstStyle/>
          <a:p>
            <a:fld id="{913F6074-DD2D-4B76-9232-6F1F51477456}" type="datetimeFigureOut">
              <a:rPr lang="es-MX" smtClean="0"/>
              <a:t>27/10/2015</a:t>
            </a:fld>
            <a:endParaRPr lang="es-MX"/>
          </a:p>
        </p:txBody>
      </p:sp>
      <p:sp>
        <p:nvSpPr>
          <p:cNvPr id="3" name="Marcador de pie de página 2"/>
          <p:cNvSpPr>
            <a:spLocks noGrp="1"/>
          </p:cNvSpPr>
          <p:nvPr>
            <p:ph type="ftr" sz="quarter" idx="11"/>
          </p:nvPr>
        </p:nvSpPr>
        <p:spPr/>
        <p:txBody>
          <a:bodyPr/>
          <a:lstStyle/>
          <a:p>
            <a:endParaRPr lang="es-MX"/>
          </a:p>
        </p:txBody>
      </p:sp>
      <p:sp>
        <p:nvSpPr>
          <p:cNvPr id="4" name="Marcador de número de diapositiva 3"/>
          <p:cNvSpPr>
            <a:spLocks noGrp="1"/>
          </p:cNvSpPr>
          <p:nvPr>
            <p:ph type="sldNum" sz="quarter" idx="12"/>
          </p:nvPr>
        </p:nvSpPr>
        <p:spPr/>
        <p:txBody>
          <a:bodyPr/>
          <a:lstStyle/>
          <a:p>
            <a:fld id="{00571B97-5BB5-453C-9253-5D7724662AC2}" type="slidenum">
              <a:rPr lang="es-MX" smtClean="0"/>
              <a:t>‹Nº›</a:t>
            </a:fld>
            <a:endParaRPr lang="es-MX"/>
          </a:p>
        </p:txBody>
      </p:sp>
    </p:spTree>
    <p:extLst>
      <p:ext uri="{BB962C8B-B14F-4D97-AF65-F5344CB8AC3E}">
        <p14:creationId xmlns:p14="http://schemas.microsoft.com/office/powerpoint/2010/main" val="101166742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smtClean="0"/>
              <a:t>Haga clic para modificar el estilo de título del patrón</a:t>
            </a:r>
            <a:endParaRPr lang="es-MX"/>
          </a:p>
        </p:txBody>
      </p:sp>
      <p:sp>
        <p:nvSpPr>
          <p:cNvPr id="3" name="Marcador de contenid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Haga clic para modificar el estilo de texto del patrón</a:t>
            </a:r>
          </a:p>
        </p:txBody>
      </p:sp>
      <p:sp>
        <p:nvSpPr>
          <p:cNvPr id="5" name="Marcador de fecha 4"/>
          <p:cNvSpPr>
            <a:spLocks noGrp="1"/>
          </p:cNvSpPr>
          <p:nvPr>
            <p:ph type="dt" sz="half" idx="10"/>
          </p:nvPr>
        </p:nvSpPr>
        <p:spPr/>
        <p:txBody>
          <a:bodyPr/>
          <a:lstStyle/>
          <a:p>
            <a:fld id="{913F6074-DD2D-4B76-9232-6F1F51477456}" type="datetimeFigureOut">
              <a:rPr lang="es-MX" smtClean="0"/>
              <a:t>27/10/2015</a:t>
            </a:fld>
            <a:endParaRPr lang="es-MX"/>
          </a:p>
        </p:txBody>
      </p:sp>
      <p:sp>
        <p:nvSpPr>
          <p:cNvPr id="6" name="Marcador de pie de página 5"/>
          <p:cNvSpPr>
            <a:spLocks noGrp="1"/>
          </p:cNvSpPr>
          <p:nvPr>
            <p:ph type="ftr" sz="quarter" idx="11"/>
          </p:nvPr>
        </p:nvSpPr>
        <p:spPr/>
        <p:txBody>
          <a:bodyPr/>
          <a:lstStyle/>
          <a:p>
            <a:endParaRPr lang="es-MX"/>
          </a:p>
        </p:txBody>
      </p:sp>
      <p:sp>
        <p:nvSpPr>
          <p:cNvPr id="7" name="Marcador de número de diapositiva 6"/>
          <p:cNvSpPr>
            <a:spLocks noGrp="1"/>
          </p:cNvSpPr>
          <p:nvPr>
            <p:ph type="sldNum" sz="quarter" idx="12"/>
          </p:nvPr>
        </p:nvSpPr>
        <p:spPr/>
        <p:txBody>
          <a:bodyPr/>
          <a:lstStyle/>
          <a:p>
            <a:fld id="{00571B97-5BB5-453C-9253-5D7724662AC2}" type="slidenum">
              <a:rPr lang="es-MX" smtClean="0"/>
              <a:t>‹Nº›</a:t>
            </a:fld>
            <a:endParaRPr lang="es-MX"/>
          </a:p>
        </p:txBody>
      </p:sp>
    </p:spTree>
    <p:extLst>
      <p:ext uri="{BB962C8B-B14F-4D97-AF65-F5344CB8AC3E}">
        <p14:creationId xmlns:p14="http://schemas.microsoft.com/office/powerpoint/2010/main" val="253832708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smtClean="0"/>
              <a:t>Haga clic para modificar el estilo de título del patrón</a:t>
            </a:r>
            <a:endParaRPr lang="es-MX"/>
          </a:p>
        </p:txBody>
      </p:sp>
      <p:sp>
        <p:nvSpPr>
          <p:cNvPr id="3" name="Marcador de posición de imagen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MX"/>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Haga clic para modificar el estilo de texto del patrón</a:t>
            </a:r>
          </a:p>
        </p:txBody>
      </p:sp>
      <p:sp>
        <p:nvSpPr>
          <p:cNvPr id="5" name="Marcador de fecha 4"/>
          <p:cNvSpPr>
            <a:spLocks noGrp="1"/>
          </p:cNvSpPr>
          <p:nvPr>
            <p:ph type="dt" sz="half" idx="10"/>
          </p:nvPr>
        </p:nvSpPr>
        <p:spPr/>
        <p:txBody>
          <a:bodyPr/>
          <a:lstStyle/>
          <a:p>
            <a:fld id="{913F6074-DD2D-4B76-9232-6F1F51477456}" type="datetimeFigureOut">
              <a:rPr lang="es-MX" smtClean="0"/>
              <a:t>27/10/2015</a:t>
            </a:fld>
            <a:endParaRPr lang="es-MX"/>
          </a:p>
        </p:txBody>
      </p:sp>
      <p:sp>
        <p:nvSpPr>
          <p:cNvPr id="6" name="Marcador de pie de página 5"/>
          <p:cNvSpPr>
            <a:spLocks noGrp="1"/>
          </p:cNvSpPr>
          <p:nvPr>
            <p:ph type="ftr" sz="quarter" idx="11"/>
          </p:nvPr>
        </p:nvSpPr>
        <p:spPr/>
        <p:txBody>
          <a:bodyPr/>
          <a:lstStyle/>
          <a:p>
            <a:endParaRPr lang="es-MX"/>
          </a:p>
        </p:txBody>
      </p:sp>
      <p:sp>
        <p:nvSpPr>
          <p:cNvPr id="7" name="Marcador de número de diapositiva 6"/>
          <p:cNvSpPr>
            <a:spLocks noGrp="1"/>
          </p:cNvSpPr>
          <p:nvPr>
            <p:ph type="sldNum" sz="quarter" idx="12"/>
          </p:nvPr>
        </p:nvSpPr>
        <p:spPr/>
        <p:txBody>
          <a:bodyPr/>
          <a:lstStyle/>
          <a:p>
            <a:fld id="{00571B97-5BB5-453C-9253-5D7724662AC2}" type="slidenum">
              <a:rPr lang="es-MX" smtClean="0"/>
              <a:t>‹Nº›</a:t>
            </a:fld>
            <a:endParaRPr lang="es-MX"/>
          </a:p>
        </p:txBody>
      </p:sp>
    </p:spTree>
    <p:extLst>
      <p:ext uri="{BB962C8B-B14F-4D97-AF65-F5344CB8AC3E}">
        <p14:creationId xmlns:p14="http://schemas.microsoft.com/office/powerpoint/2010/main" val="31271425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smtClean="0"/>
              <a:t>Haga clic para modificar el estilo de título del patrón</a:t>
            </a:r>
            <a:endParaRPr lang="es-MX"/>
          </a:p>
        </p:txBody>
      </p:sp>
      <p:sp>
        <p:nvSpPr>
          <p:cNvPr id="3" name="Marcador de tex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Marcador de fech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13F6074-DD2D-4B76-9232-6F1F51477456}" type="datetimeFigureOut">
              <a:rPr lang="es-MX" smtClean="0"/>
              <a:t>27/10/2015</a:t>
            </a:fld>
            <a:endParaRPr lang="es-MX"/>
          </a:p>
        </p:txBody>
      </p:sp>
      <p:sp>
        <p:nvSpPr>
          <p:cNvPr id="5" name="Marcador de pie de página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MX"/>
          </a:p>
        </p:txBody>
      </p:sp>
      <p:sp>
        <p:nvSpPr>
          <p:cNvPr id="6" name="Marcador de número de diapositiva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0571B97-5BB5-453C-9253-5D7724662AC2}" type="slidenum">
              <a:rPr lang="es-MX" smtClean="0"/>
              <a:t>‹Nº›</a:t>
            </a:fld>
            <a:endParaRPr lang="es-MX"/>
          </a:p>
        </p:txBody>
      </p:sp>
    </p:spTree>
    <p:extLst>
      <p:ext uri="{BB962C8B-B14F-4D97-AF65-F5344CB8AC3E}">
        <p14:creationId xmlns:p14="http://schemas.microsoft.com/office/powerpoint/2010/main" val="153601417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p:txBody>
          <a:bodyPr>
            <a:normAutofit fontScale="90000"/>
          </a:bodyPr>
          <a:lstStyle/>
          <a:p>
            <a:r>
              <a:rPr lang="es-MX" dirty="0"/>
              <a:t>Vinculación de los archivos con </a:t>
            </a:r>
            <a:r>
              <a:rPr lang="es-MX" dirty="0" smtClean="0"/>
              <a:t>el acceso </a:t>
            </a:r>
            <a:r>
              <a:rPr lang="es-MX" dirty="0"/>
              <a:t>a la información y la transparencia </a:t>
            </a:r>
          </a:p>
        </p:txBody>
      </p:sp>
      <p:sp>
        <p:nvSpPr>
          <p:cNvPr id="3" name="Subtítulo 2"/>
          <p:cNvSpPr>
            <a:spLocks noGrp="1"/>
          </p:cNvSpPr>
          <p:nvPr>
            <p:ph type="subTitle" idx="1"/>
          </p:nvPr>
        </p:nvSpPr>
        <p:spPr/>
        <p:txBody>
          <a:bodyPr/>
          <a:lstStyle/>
          <a:p>
            <a:r>
              <a:rPr lang="es-MX" i="1" dirty="0"/>
              <a:t>Los archivos representan la base de la transparencia y son la materia prima del acceso a la información</a:t>
            </a:r>
            <a:r>
              <a:rPr lang="es-MX" i="1" dirty="0" smtClean="0"/>
              <a:t>.</a:t>
            </a:r>
            <a:endParaRPr lang="es-MX" dirty="0"/>
          </a:p>
        </p:txBody>
      </p:sp>
    </p:spTree>
    <p:extLst>
      <p:ext uri="{BB962C8B-B14F-4D97-AF65-F5344CB8AC3E}">
        <p14:creationId xmlns:p14="http://schemas.microsoft.com/office/powerpoint/2010/main" val="2967200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fontScale="90000"/>
          </a:bodyPr>
          <a:lstStyle/>
          <a:p>
            <a:pPr algn="ctr"/>
            <a:r>
              <a:rPr lang="es-MX" b="1" dirty="0"/>
              <a:t>Sistema Nacional de Transparencia, Acceso a la Información Pública y Protección de Datos</a:t>
            </a:r>
            <a:r>
              <a:rPr lang="es-MX" dirty="0"/>
              <a:t/>
            </a:r>
            <a:br>
              <a:rPr lang="es-MX" dirty="0"/>
            </a:br>
            <a:r>
              <a:rPr lang="es-MX" b="1" dirty="0"/>
              <a:t>Personales</a:t>
            </a:r>
            <a:endParaRPr lang="es-MX" dirty="0"/>
          </a:p>
        </p:txBody>
      </p:sp>
      <p:graphicFrame>
        <p:nvGraphicFramePr>
          <p:cNvPr id="4" name="Marcador de contenido 3"/>
          <p:cNvGraphicFramePr>
            <a:graphicFrameLocks noGrp="1"/>
          </p:cNvGraphicFramePr>
          <p:nvPr>
            <p:ph idx="1"/>
            <p:extLst>
              <p:ext uri="{D42A27DB-BD31-4B8C-83A1-F6EECF244321}">
                <p14:modId xmlns:p14="http://schemas.microsoft.com/office/powerpoint/2010/main" val="234944631"/>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88696254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387928" y="-14288"/>
            <a:ext cx="10101943" cy="1592717"/>
          </a:xfrm>
        </p:spPr>
        <p:txBody>
          <a:bodyPr>
            <a:normAutofit/>
          </a:bodyPr>
          <a:lstStyle/>
          <a:p>
            <a:pPr algn="ctr"/>
            <a:r>
              <a:rPr lang="es-MX" sz="4000" b="1" dirty="0" smtClean="0"/>
              <a:t>Obligaciones de transparencia comunes </a:t>
            </a:r>
            <a:br>
              <a:rPr lang="es-MX" sz="4000" b="1" dirty="0" smtClean="0"/>
            </a:br>
            <a:r>
              <a:rPr lang="es-MX" sz="4000" b="1" dirty="0" smtClean="0"/>
              <a:t>Poder Judicial</a:t>
            </a:r>
            <a:endParaRPr lang="es-MX" sz="4000" dirty="0"/>
          </a:p>
        </p:txBody>
      </p:sp>
      <p:sp>
        <p:nvSpPr>
          <p:cNvPr id="3" name="Marcador de contenido 2"/>
          <p:cNvSpPr>
            <a:spLocks noGrp="1"/>
          </p:cNvSpPr>
          <p:nvPr>
            <p:ph idx="1"/>
          </p:nvPr>
        </p:nvSpPr>
        <p:spPr>
          <a:xfrm>
            <a:off x="1262743" y="1709057"/>
            <a:ext cx="10363201" cy="4435249"/>
          </a:xfrm>
        </p:spPr>
        <p:txBody>
          <a:bodyPr>
            <a:normAutofit fontScale="92500" lnSpcReduction="10000"/>
          </a:bodyPr>
          <a:lstStyle/>
          <a:p>
            <a:pPr marL="0" indent="0">
              <a:buNone/>
            </a:pPr>
            <a:r>
              <a:rPr lang="es-MX" b="1" dirty="0" smtClean="0"/>
              <a:t>Art. 73 LGT. Los </a:t>
            </a:r>
            <a:r>
              <a:rPr lang="es-MX" b="1" dirty="0"/>
              <a:t>sujetos obligados </a:t>
            </a:r>
            <a:r>
              <a:rPr lang="es-MX" b="1" dirty="0" smtClean="0"/>
              <a:t>del Poder Judicial deberán </a:t>
            </a:r>
            <a:r>
              <a:rPr lang="es-MX" b="1" dirty="0"/>
              <a:t>poner a disposición del público y actualizar la siguiente información</a:t>
            </a:r>
            <a:r>
              <a:rPr lang="es-MX" b="1" dirty="0" smtClean="0"/>
              <a:t>:</a:t>
            </a:r>
          </a:p>
          <a:p>
            <a:pPr marL="0" indent="0">
              <a:buNone/>
            </a:pPr>
            <a:endParaRPr lang="es-MX" sz="900" b="1" dirty="0" smtClean="0"/>
          </a:p>
          <a:p>
            <a:pPr indent="403225"/>
            <a:r>
              <a:rPr lang="es-MX" sz="2600" dirty="0"/>
              <a:t>T</a:t>
            </a:r>
            <a:r>
              <a:rPr lang="es-MX" sz="2600" dirty="0" smtClean="0"/>
              <a:t>esis </a:t>
            </a:r>
            <a:r>
              <a:rPr lang="es-MX" sz="2600" dirty="0"/>
              <a:t>y </a:t>
            </a:r>
            <a:r>
              <a:rPr lang="es-MX" sz="2600" dirty="0" smtClean="0"/>
              <a:t>ejecutorias, </a:t>
            </a:r>
            <a:r>
              <a:rPr lang="es-MX" sz="2600" dirty="0"/>
              <a:t>incluyendo, tesis jurisprudenciales y </a:t>
            </a:r>
            <a:r>
              <a:rPr lang="es-MX" sz="2600" dirty="0" smtClean="0"/>
              <a:t>aisladas</a:t>
            </a:r>
          </a:p>
          <a:p>
            <a:pPr indent="0">
              <a:buNone/>
            </a:pPr>
            <a:endParaRPr lang="es-MX" sz="900" dirty="0" smtClean="0"/>
          </a:p>
          <a:p>
            <a:pPr indent="403225"/>
            <a:r>
              <a:rPr lang="es-MX" sz="2600" dirty="0"/>
              <a:t>V</a:t>
            </a:r>
            <a:r>
              <a:rPr lang="es-MX" sz="2600" dirty="0" smtClean="0"/>
              <a:t>ersiones </a:t>
            </a:r>
            <a:r>
              <a:rPr lang="es-MX" sz="2600" dirty="0"/>
              <a:t>públicas de las sentencias que sean de interés </a:t>
            </a:r>
            <a:r>
              <a:rPr lang="es-MX" sz="2600" dirty="0" smtClean="0"/>
              <a:t>público</a:t>
            </a:r>
          </a:p>
          <a:p>
            <a:pPr indent="0">
              <a:buNone/>
            </a:pPr>
            <a:endParaRPr lang="es-MX" sz="900" dirty="0"/>
          </a:p>
          <a:p>
            <a:pPr indent="403225"/>
            <a:r>
              <a:rPr lang="es-MX" sz="2600" dirty="0"/>
              <a:t>V</a:t>
            </a:r>
            <a:r>
              <a:rPr lang="es-MX" sz="2600" dirty="0" smtClean="0"/>
              <a:t>ersiones </a:t>
            </a:r>
            <a:r>
              <a:rPr lang="es-MX" sz="2600" dirty="0"/>
              <a:t>estenográficas de las sesiones </a:t>
            </a:r>
            <a:r>
              <a:rPr lang="es-MX" sz="2600" dirty="0" smtClean="0"/>
              <a:t>públicas</a:t>
            </a:r>
          </a:p>
          <a:p>
            <a:pPr indent="0">
              <a:buNone/>
            </a:pPr>
            <a:endParaRPr lang="es-MX" sz="1000" dirty="0"/>
          </a:p>
          <a:p>
            <a:pPr indent="403225"/>
            <a:r>
              <a:rPr lang="es-MX" sz="2600" dirty="0"/>
              <a:t> La relacionada con los procesos por medio de los cuales </a:t>
            </a:r>
            <a:r>
              <a:rPr lang="es-MX" sz="2600" dirty="0" smtClean="0"/>
              <a:t>fueron designados </a:t>
            </a:r>
          </a:p>
          <a:p>
            <a:pPr indent="0">
              <a:buNone/>
            </a:pPr>
            <a:r>
              <a:rPr lang="es-MX" sz="2600" dirty="0" smtClean="0"/>
              <a:t>       los </a:t>
            </a:r>
            <a:r>
              <a:rPr lang="es-MX" sz="2600" dirty="0"/>
              <a:t>jueces y magistrados, </a:t>
            </a:r>
            <a:r>
              <a:rPr lang="es-MX" sz="2600" dirty="0" smtClean="0"/>
              <a:t>y</a:t>
            </a:r>
          </a:p>
          <a:p>
            <a:pPr indent="0">
              <a:buNone/>
            </a:pPr>
            <a:endParaRPr lang="es-MX" sz="1000" dirty="0"/>
          </a:p>
          <a:p>
            <a:pPr indent="403225"/>
            <a:r>
              <a:rPr lang="es-MX" sz="2600" dirty="0" smtClean="0"/>
              <a:t>La </a:t>
            </a:r>
            <a:r>
              <a:rPr lang="es-MX" sz="2600" dirty="0"/>
              <a:t>lista de acuerdos que diariamente se </a:t>
            </a:r>
            <a:r>
              <a:rPr lang="es-MX" sz="2600" dirty="0" smtClean="0"/>
              <a:t>publiquen</a:t>
            </a:r>
            <a:r>
              <a:rPr lang="es-MX" sz="2600" dirty="0"/>
              <a:t>.</a:t>
            </a:r>
          </a:p>
          <a:p>
            <a:endParaRPr lang="es-MX" dirty="0"/>
          </a:p>
        </p:txBody>
      </p:sp>
    </p:spTree>
    <p:extLst>
      <p:ext uri="{BB962C8B-B14F-4D97-AF65-F5344CB8AC3E}">
        <p14:creationId xmlns:p14="http://schemas.microsoft.com/office/powerpoint/2010/main" val="58084583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MX" dirty="0" smtClean="0"/>
              <a:t>El Poder Judicial como Sujeto  Obligado</a:t>
            </a:r>
            <a:br>
              <a:rPr lang="es-MX" dirty="0" smtClean="0"/>
            </a:br>
            <a:endParaRPr lang="es-MX" dirty="0"/>
          </a:p>
        </p:txBody>
      </p:sp>
      <p:sp>
        <p:nvSpPr>
          <p:cNvPr id="3" name="Marcador de contenido 2"/>
          <p:cNvSpPr>
            <a:spLocks noGrp="1"/>
          </p:cNvSpPr>
          <p:nvPr>
            <p:ph idx="1"/>
          </p:nvPr>
        </p:nvSpPr>
        <p:spPr>
          <a:xfrm>
            <a:off x="838200" y="1346654"/>
            <a:ext cx="10515600" cy="4351338"/>
          </a:xfrm>
        </p:spPr>
        <p:txBody>
          <a:bodyPr>
            <a:normAutofit/>
          </a:bodyPr>
          <a:lstStyle/>
          <a:p>
            <a:pPr marL="0" indent="0" algn="just">
              <a:buNone/>
            </a:pPr>
            <a:r>
              <a:rPr lang="es-MX" b="1" dirty="0" smtClean="0"/>
              <a:t>Artículo </a:t>
            </a:r>
            <a:r>
              <a:rPr lang="es-MX" b="1" dirty="0"/>
              <a:t>6. </a:t>
            </a:r>
            <a:endParaRPr lang="es-MX" b="1" dirty="0" smtClean="0"/>
          </a:p>
          <a:p>
            <a:pPr marL="0" indent="0" algn="just">
              <a:buNone/>
            </a:pPr>
            <a:r>
              <a:rPr lang="es-MX" i="1" dirty="0" smtClean="0"/>
              <a:t>“El </a:t>
            </a:r>
            <a:r>
              <a:rPr lang="es-MX" i="1" dirty="0"/>
              <a:t>Estado </a:t>
            </a:r>
            <a:r>
              <a:rPr lang="es-MX" b="1" i="1" dirty="0"/>
              <a:t>garantizará el efectivo acceso de toda persona </a:t>
            </a:r>
            <a:r>
              <a:rPr lang="es-MX" i="1" dirty="0"/>
              <a:t>a </a:t>
            </a:r>
            <a:r>
              <a:rPr lang="es-MX" b="1" i="1" dirty="0"/>
              <a:t>la información en posesión de</a:t>
            </a:r>
            <a:r>
              <a:rPr lang="es-MX" i="1" dirty="0"/>
              <a:t> cualquier entidad, autoridad, órgano y organismo </a:t>
            </a:r>
            <a:r>
              <a:rPr lang="es-MX" i="1" dirty="0" smtClean="0"/>
              <a:t>del poder</a:t>
            </a:r>
            <a:r>
              <a:rPr lang="es-MX" b="1" i="1" dirty="0" smtClean="0"/>
              <a:t> Judicial.”</a:t>
            </a:r>
          </a:p>
          <a:p>
            <a:pPr marL="0" indent="0" algn="just">
              <a:buNone/>
            </a:pPr>
            <a:endParaRPr lang="es-MX" b="1" dirty="0" smtClean="0"/>
          </a:p>
          <a:p>
            <a:pPr marL="0" indent="0" algn="just">
              <a:buNone/>
            </a:pPr>
            <a:r>
              <a:rPr lang="es-MX" b="1" dirty="0" smtClean="0"/>
              <a:t>Artículo </a:t>
            </a:r>
            <a:r>
              <a:rPr lang="es-MX" b="1" dirty="0"/>
              <a:t>23. </a:t>
            </a:r>
            <a:endParaRPr lang="es-MX" b="1" dirty="0" smtClean="0"/>
          </a:p>
          <a:p>
            <a:pPr marL="0" indent="0" algn="just">
              <a:buNone/>
            </a:pPr>
            <a:r>
              <a:rPr lang="es-MX" b="1" dirty="0" smtClean="0"/>
              <a:t>“Son </a:t>
            </a:r>
            <a:r>
              <a:rPr lang="es-MX" b="1" dirty="0"/>
              <a:t>sujetos obligados a transparentar y permitir el acceso a su información</a:t>
            </a:r>
            <a:r>
              <a:rPr lang="es-MX" dirty="0"/>
              <a:t> y proteger los datos personales que obren en su poder: cualquier autoridad, entidad, órgano y organismo </a:t>
            </a:r>
            <a:r>
              <a:rPr lang="es-MX" dirty="0" smtClean="0"/>
              <a:t>del poder </a:t>
            </a:r>
            <a:r>
              <a:rPr lang="es-MX" b="1" dirty="0" smtClean="0"/>
              <a:t>Judicial.”</a:t>
            </a:r>
            <a:endParaRPr lang="es-MX" b="1" dirty="0"/>
          </a:p>
        </p:txBody>
      </p:sp>
    </p:spTree>
    <p:extLst>
      <p:ext uri="{BB962C8B-B14F-4D97-AF65-F5344CB8AC3E}">
        <p14:creationId xmlns:p14="http://schemas.microsoft.com/office/powerpoint/2010/main" val="344374015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839686" y="-113846"/>
            <a:ext cx="10515600" cy="1325563"/>
          </a:xfrm>
        </p:spPr>
        <p:txBody>
          <a:bodyPr>
            <a:normAutofit/>
          </a:bodyPr>
          <a:lstStyle/>
          <a:p>
            <a:r>
              <a:rPr lang="es-MX" sz="4800" b="1" dirty="0" smtClean="0"/>
              <a:t>Información reservada</a:t>
            </a:r>
            <a:endParaRPr lang="es-MX" sz="4800" b="1" dirty="0"/>
          </a:p>
        </p:txBody>
      </p:sp>
      <p:sp>
        <p:nvSpPr>
          <p:cNvPr id="3" name="Marcador de contenido 2"/>
          <p:cNvSpPr>
            <a:spLocks noGrp="1"/>
          </p:cNvSpPr>
          <p:nvPr>
            <p:ph idx="1"/>
          </p:nvPr>
        </p:nvSpPr>
        <p:spPr>
          <a:xfrm>
            <a:off x="1404257" y="1491343"/>
            <a:ext cx="9394372" cy="3450771"/>
          </a:xfrm>
        </p:spPr>
        <p:txBody>
          <a:bodyPr>
            <a:normAutofit fontScale="92500" lnSpcReduction="20000"/>
          </a:bodyPr>
          <a:lstStyle/>
          <a:p>
            <a:pPr marL="0" indent="0">
              <a:buNone/>
            </a:pPr>
            <a:r>
              <a:rPr lang="es-MX" b="1" dirty="0"/>
              <a:t>Artículo 113. </a:t>
            </a:r>
            <a:r>
              <a:rPr lang="es-MX" b="1" dirty="0" smtClean="0"/>
              <a:t>Fracción XI</a:t>
            </a:r>
          </a:p>
          <a:p>
            <a:endParaRPr lang="es-MX" b="1" dirty="0"/>
          </a:p>
          <a:p>
            <a:pPr marL="0" indent="0" algn="just">
              <a:buNone/>
            </a:pPr>
            <a:r>
              <a:rPr lang="es-MX" sz="3200" dirty="0" smtClean="0"/>
              <a:t>Podrá </a:t>
            </a:r>
            <a:r>
              <a:rPr lang="es-MX" sz="3200" dirty="0"/>
              <a:t>clasificarse </a:t>
            </a:r>
            <a:r>
              <a:rPr lang="es-MX" sz="3200" dirty="0" smtClean="0"/>
              <a:t>como reservada la información </a:t>
            </a:r>
            <a:r>
              <a:rPr lang="es-MX" sz="3200" dirty="0"/>
              <a:t>cuya </a:t>
            </a:r>
            <a:r>
              <a:rPr lang="es-MX" sz="3200" dirty="0" smtClean="0"/>
              <a:t>publicación  vulnere </a:t>
            </a:r>
            <a:r>
              <a:rPr lang="es-MX" sz="3200" dirty="0"/>
              <a:t>la conducción de los Expedientes judiciales o de los procedimientos </a:t>
            </a:r>
            <a:r>
              <a:rPr lang="es-MX" sz="3200" dirty="0" smtClean="0"/>
              <a:t>administrativos</a:t>
            </a:r>
            <a:r>
              <a:rPr lang="es-MX" sz="3200" dirty="0"/>
              <a:t> seguidos en forma de juicio, en tanto no hayan causado </a:t>
            </a:r>
            <a:r>
              <a:rPr lang="es-MX" sz="3200" dirty="0" smtClean="0"/>
              <a:t>estado.</a:t>
            </a:r>
          </a:p>
          <a:p>
            <a:pPr marL="0" indent="0" algn="just">
              <a:buNone/>
            </a:pPr>
            <a:endParaRPr lang="es-MX" sz="3200" dirty="0"/>
          </a:p>
          <a:p>
            <a:pPr marL="0" indent="0" algn="just">
              <a:buNone/>
            </a:pPr>
            <a:r>
              <a:rPr lang="es-MX" sz="3200" dirty="0">
                <a:solidFill>
                  <a:srgbClr val="FF0000"/>
                </a:solidFill>
              </a:rPr>
              <a:t>Si los expedientes no han causado estado se pueden reservar</a:t>
            </a:r>
          </a:p>
          <a:p>
            <a:pPr marL="0" indent="0" algn="just">
              <a:buNone/>
            </a:pPr>
            <a:endParaRPr lang="es-MX" sz="3200" dirty="0" smtClean="0"/>
          </a:p>
          <a:p>
            <a:pPr marL="0" indent="0" algn="just">
              <a:buNone/>
            </a:pPr>
            <a:endParaRPr lang="es-MX" sz="3200" dirty="0">
              <a:solidFill>
                <a:srgbClr val="FF0000"/>
              </a:solidFill>
            </a:endParaRPr>
          </a:p>
        </p:txBody>
      </p:sp>
    </p:spTree>
    <p:extLst>
      <p:ext uri="{BB962C8B-B14F-4D97-AF65-F5344CB8AC3E}">
        <p14:creationId xmlns:p14="http://schemas.microsoft.com/office/powerpoint/2010/main" val="139337499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es-MX" sz="4000" dirty="0"/>
              <a:t>¿Qué pasa con los expedientes que han causado Estado?</a:t>
            </a:r>
          </a:p>
        </p:txBody>
      </p:sp>
      <p:sp>
        <p:nvSpPr>
          <p:cNvPr id="3" name="Marcador de contenido 2"/>
          <p:cNvSpPr>
            <a:spLocks noGrp="1"/>
          </p:cNvSpPr>
          <p:nvPr>
            <p:ph idx="1"/>
          </p:nvPr>
        </p:nvSpPr>
        <p:spPr>
          <a:xfrm>
            <a:off x="957944" y="1774371"/>
            <a:ext cx="10346870" cy="4920343"/>
          </a:xfrm>
        </p:spPr>
        <p:txBody>
          <a:bodyPr>
            <a:normAutofit fontScale="92500" lnSpcReduction="20000"/>
          </a:bodyPr>
          <a:lstStyle/>
          <a:p>
            <a:pPr marL="0" indent="0" algn="just">
              <a:buNone/>
            </a:pPr>
            <a:r>
              <a:rPr lang="es-MX" sz="3000" b="1" dirty="0" smtClean="0"/>
              <a:t>Expediente Judicial. </a:t>
            </a:r>
          </a:p>
          <a:p>
            <a:pPr marL="0" indent="0" algn="just">
              <a:buNone/>
            </a:pPr>
            <a:endParaRPr lang="es-MX" sz="3000" b="1" dirty="0" smtClean="0"/>
          </a:p>
          <a:p>
            <a:pPr marL="0" indent="0" algn="just">
              <a:buNone/>
            </a:pPr>
            <a:r>
              <a:rPr lang="es-MX" sz="3000" dirty="0" smtClean="0"/>
              <a:t>Es </a:t>
            </a:r>
            <a:r>
              <a:rPr lang="es-MX" sz="3000" dirty="0"/>
              <a:t>un conjunto de documentos o piezas escritas que se enumera y ordena con la finalidad de constatar todas las actuaciones procesales que se realizan en un juicio, es decir, es el cúmulo de resoluciones, diligencias, actos de las partes que intervienen en un juicio, entre otras</a:t>
            </a:r>
            <a:r>
              <a:rPr lang="es-MX" sz="3000" dirty="0" smtClean="0"/>
              <a:t>. </a:t>
            </a:r>
          </a:p>
          <a:p>
            <a:pPr marL="0" indent="0" algn="just">
              <a:buNone/>
            </a:pPr>
            <a:endParaRPr lang="es-MX" sz="3000" dirty="0" smtClean="0"/>
          </a:p>
          <a:p>
            <a:pPr marL="0" indent="0" algn="just">
              <a:buNone/>
            </a:pPr>
            <a:r>
              <a:rPr lang="es-MX" sz="3000" dirty="0"/>
              <a:t>Constituye un elemento fundamental en la resolución de un juicio, por lo tanto, nunca, ni por orden judicial, quien lo tenga a su custodia, lo entregará a las partes para llevarlos fuera del tribunal, salvo con excepción hecha al Ministerio Público</a:t>
            </a:r>
            <a:r>
              <a:rPr lang="es-MX" sz="3000" dirty="0" smtClean="0"/>
              <a:t>.</a:t>
            </a:r>
          </a:p>
          <a:p>
            <a:pPr marL="0" indent="0" algn="just">
              <a:buNone/>
            </a:pPr>
            <a:endParaRPr lang="es-MX" dirty="0" smtClean="0"/>
          </a:p>
          <a:p>
            <a:pPr marL="0" indent="0" algn="r">
              <a:buNone/>
            </a:pPr>
            <a:r>
              <a:rPr lang="es-MX" sz="1500" dirty="0"/>
              <a:t>(Ministro José Ramón Cossío Díaz. La Transparencia y el Acceso a la Información en los Expedientes Judiciales.)</a:t>
            </a:r>
            <a:endParaRPr lang="es-MX" sz="1500" i="1" dirty="0"/>
          </a:p>
          <a:p>
            <a:pPr marL="0" indent="0" algn="just">
              <a:buNone/>
            </a:pPr>
            <a:endParaRPr lang="es-MX" dirty="0" smtClean="0"/>
          </a:p>
          <a:p>
            <a:pPr marL="0" indent="0" algn="just">
              <a:buNone/>
            </a:pPr>
            <a:endParaRPr lang="es-MX" dirty="0"/>
          </a:p>
          <a:p>
            <a:pPr marL="0" indent="0" algn="just">
              <a:buNone/>
            </a:pPr>
            <a:endParaRPr lang="es-MX" dirty="0" smtClean="0"/>
          </a:p>
          <a:p>
            <a:pPr marL="0" indent="0" algn="just">
              <a:buNone/>
            </a:pPr>
            <a:endParaRPr lang="es-MX" dirty="0"/>
          </a:p>
          <a:p>
            <a:pPr marL="0" indent="0" algn="just">
              <a:buNone/>
            </a:pPr>
            <a:endParaRPr lang="es-MX" dirty="0" smtClean="0"/>
          </a:p>
          <a:p>
            <a:pPr marL="0" indent="0" algn="just">
              <a:buNone/>
            </a:pPr>
            <a:endParaRPr lang="es-MX" dirty="0" smtClean="0"/>
          </a:p>
          <a:p>
            <a:endParaRPr lang="es-MX" dirty="0" smtClean="0"/>
          </a:p>
          <a:p>
            <a:pPr marL="0" indent="0">
              <a:lnSpc>
                <a:spcPct val="100000"/>
              </a:lnSpc>
              <a:buNone/>
            </a:pPr>
            <a:endParaRPr lang="es-MX" dirty="0"/>
          </a:p>
          <a:p>
            <a:endParaRPr lang="es-MX" dirty="0"/>
          </a:p>
        </p:txBody>
      </p:sp>
    </p:spTree>
    <p:extLst>
      <p:ext uri="{BB962C8B-B14F-4D97-AF65-F5344CB8AC3E}">
        <p14:creationId xmlns:p14="http://schemas.microsoft.com/office/powerpoint/2010/main" val="280645543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796143" y="0"/>
            <a:ext cx="10515600" cy="1325563"/>
          </a:xfrm>
        </p:spPr>
        <p:txBody>
          <a:bodyPr/>
          <a:lstStyle/>
          <a:p>
            <a:r>
              <a:rPr lang="es-MX" dirty="0" smtClean="0"/>
              <a:t>Medios de Prueba</a:t>
            </a:r>
            <a:endParaRPr lang="es-MX" dirty="0"/>
          </a:p>
        </p:txBody>
      </p:sp>
      <p:sp>
        <p:nvSpPr>
          <p:cNvPr id="3" name="Marcador de contenido 2"/>
          <p:cNvSpPr>
            <a:spLocks noGrp="1"/>
          </p:cNvSpPr>
          <p:nvPr>
            <p:ph idx="1"/>
          </p:nvPr>
        </p:nvSpPr>
        <p:spPr>
          <a:xfrm>
            <a:off x="555170" y="1066800"/>
            <a:ext cx="9492343" cy="4838020"/>
          </a:xfrm>
        </p:spPr>
        <p:txBody>
          <a:bodyPr>
            <a:normAutofit fontScale="77500" lnSpcReduction="20000"/>
          </a:bodyPr>
          <a:lstStyle/>
          <a:p>
            <a:pPr marL="0" indent="0" algn="just">
              <a:lnSpc>
                <a:spcPct val="100000"/>
              </a:lnSpc>
              <a:buNone/>
            </a:pPr>
            <a:endParaRPr lang="es-MX" dirty="0" smtClean="0"/>
          </a:p>
          <a:p>
            <a:pPr marL="0" indent="0" algn="just">
              <a:lnSpc>
                <a:spcPct val="100000"/>
              </a:lnSpc>
              <a:buNone/>
            </a:pPr>
            <a:r>
              <a:rPr lang="es-MX" sz="2600" b="1" dirty="0" smtClean="0"/>
              <a:t>Art 93. CFPC </a:t>
            </a:r>
          </a:p>
          <a:p>
            <a:pPr marL="0" indent="0" algn="just">
              <a:lnSpc>
                <a:spcPct val="100000"/>
              </a:lnSpc>
              <a:buNone/>
            </a:pPr>
            <a:endParaRPr lang="es-MX" sz="2600" dirty="0"/>
          </a:p>
          <a:p>
            <a:pPr marL="0" indent="0" algn="just">
              <a:lnSpc>
                <a:spcPct val="100000"/>
              </a:lnSpc>
              <a:buNone/>
            </a:pPr>
            <a:r>
              <a:rPr lang="es-MX" sz="2600" dirty="0" smtClean="0"/>
              <a:t>La </a:t>
            </a:r>
            <a:r>
              <a:rPr lang="es-MX" sz="2600" dirty="0"/>
              <a:t>ley reconoce como medios de prueba: </a:t>
            </a:r>
            <a:endParaRPr lang="es-MX" sz="2600" dirty="0" smtClean="0"/>
          </a:p>
          <a:p>
            <a:pPr marL="0" indent="0" algn="just">
              <a:lnSpc>
                <a:spcPct val="100000"/>
              </a:lnSpc>
              <a:buNone/>
            </a:pPr>
            <a:r>
              <a:rPr lang="es-MX" sz="2600" dirty="0" smtClean="0"/>
              <a:t>I</a:t>
            </a:r>
            <a:r>
              <a:rPr lang="es-MX" sz="2600" dirty="0"/>
              <a:t>.- La confesión. </a:t>
            </a:r>
            <a:endParaRPr lang="es-MX" sz="2600" dirty="0" smtClean="0"/>
          </a:p>
          <a:p>
            <a:pPr marL="0" indent="0" algn="just">
              <a:lnSpc>
                <a:spcPct val="100000"/>
              </a:lnSpc>
              <a:buNone/>
            </a:pPr>
            <a:r>
              <a:rPr lang="es-MX" sz="2600" dirty="0" smtClean="0"/>
              <a:t>II</a:t>
            </a:r>
            <a:r>
              <a:rPr lang="es-MX" sz="2600" dirty="0"/>
              <a:t>.- Los documentos públicos; </a:t>
            </a:r>
            <a:endParaRPr lang="es-MX" sz="2600" dirty="0" smtClean="0"/>
          </a:p>
          <a:p>
            <a:pPr marL="0" indent="0" algn="just">
              <a:lnSpc>
                <a:spcPct val="100000"/>
              </a:lnSpc>
              <a:buNone/>
            </a:pPr>
            <a:r>
              <a:rPr lang="es-MX" sz="2600" dirty="0" smtClean="0"/>
              <a:t>III</a:t>
            </a:r>
            <a:r>
              <a:rPr lang="es-MX" sz="2600" b="1" dirty="0"/>
              <a:t>.- Los documentos privados; </a:t>
            </a:r>
            <a:endParaRPr lang="es-MX" sz="2600" b="1" dirty="0" smtClean="0"/>
          </a:p>
          <a:p>
            <a:pPr marL="0" indent="0" algn="just">
              <a:lnSpc>
                <a:spcPct val="100000"/>
              </a:lnSpc>
              <a:buNone/>
            </a:pPr>
            <a:r>
              <a:rPr lang="es-MX" sz="2600" dirty="0" smtClean="0"/>
              <a:t>IV</a:t>
            </a:r>
            <a:r>
              <a:rPr lang="es-MX" sz="2600" dirty="0"/>
              <a:t>.- Los dictámenes periciales</a:t>
            </a:r>
            <a:r>
              <a:rPr lang="es-MX" sz="2600" dirty="0" smtClean="0"/>
              <a:t>;</a:t>
            </a:r>
          </a:p>
          <a:p>
            <a:pPr marL="0" indent="0" algn="just">
              <a:lnSpc>
                <a:spcPct val="100000"/>
              </a:lnSpc>
              <a:buNone/>
            </a:pPr>
            <a:r>
              <a:rPr lang="es-MX" sz="2600" dirty="0" smtClean="0"/>
              <a:t> </a:t>
            </a:r>
            <a:r>
              <a:rPr lang="es-MX" sz="2600" dirty="0"/>
              <a:t>V.- El reconocimiento o inspección judicial; </a:t>
            </a:r>
            <a:endParaRPr lang="es-MX" sz="2600" dirty="0" smtClean="0"/>
          </a:p>
          <a:p>
            <a:pPr marL="0" indent="0" algn="just">
              <a:lnSpc>
                <a:spcPct val="100000"/>
              </a:lnSpc>
              <a:buNone/>
            </a:pPr>
            <a:r>
              <a:rPr lang="es-MX" sz="2600" dirty="0" smtClean="0"/>
              <a:t>VI</a:t>
            </a:r>
            <a:r>
              <a:rPr lang="es-MX" sz="2600" dirty="0"/>
              <a:t>.- Los testigos; </a:t>
            </a:r>
            <a:endParaRPr lang="es-MX" sz="2600" dirty="0" smtClean="0"/>
          </a:p>
          <a:p>
            <a:pPr marL="0" indent="0" algn="just">
              <a:lnSpc>
                <a:spcPct val="100000"/>
              </a:lnSpc>
              <a:buNone/>
            </a:pPr>
            <a:r>
              <a:rPr lang="es-MX" sz="2600" dirty="0" smtClean="0"/>
              <a:t>VII</a:t>
            </a:r>
            <a:r>
              <a:rPr lang="es-MX" sz="2600" dirty="0"/>
              <a:t>.- Las fotografías, escritos y notas taquigráficas, y, </a:t>
            </a:r>
            <a:endParaRPr lang="es-MX" sz="2600" dirty="0" smtClean="0"/>
          </a:p>
          <a:p>
            <a:pPr marL="0" indent="0" algn="just">
              <a:lnSpc>
                <a:spcPct val="100000"/>
              </a:lnSpc>
              <a:buNone/>
            </a:pPr>
            <a:r>
              <a:rPr lang="es-MX" sz="2600" dirty="0" smtClean="0"/>
              <a:t>en </a:t>
            </a:r>
            <a:r>
              <a:rPr lang="es-MX" sz="2600" dirty="0"/>
              <a:t>general, todos aquellos elementos aportados por los descubrimientos de la ciencia; y VIII.- Las presunciones. </a:t>
            </a:r>
            <a:endParaRPr lang="es-MX" sz="2600" dirty="0" smtClean="0"/>
          </a:p>
          <a:p>
            <a:pPr marL="0" indent="0" algn="just">
              <a:lnSpc>
                <a:spcPct val="100000"/>
              </a:lnSpc>
              <a:buNone/>
            </a:pPr>
            <a:endParaRPr lang="es-MX" sz="1000" dirty="0"/>
          </a:p>
          <a:p>
            <a:pPr marL="0" indent="0" algn="just">
              <a:buNone/>
            </a:pPr>
            <a:endParaRPr lang="es-MX" dirty="0" smtClean="0"/>
          </a:p>
          <a:p>
            <a:pPr marL="0" indent="0" algn="just">
              <a:buNone/>
            </a:pPr>
            <a:endParaRPr lang="es-MX" dirty="0" smtClean="0"/>
          </a:p>
          <a:p>
            <a:pPr marL="0" indent="0" algn="just">
              <a:buNone/>
            </a:pPr>
            <a:endParaRPr lang="es-MX" dirty="0" smtClean="0"/>
          </a:p>
          <a:p>
            <a:pPr marL="0" indent="0" algn="just">
              <a:buNone/>
            </a:pPr>
            <a:endParaRPr lang="es-MX" dirty="0"/>
          </a:p>
          <a:p>
            <a:endParaRPr lang="es-MX" dirty="0"/>
          </a:p>
        </p:txBody>
      </p:sp>
    </p:spTree>
    <p:extLst>
      <p:ext uri="{BB962C8B-B14F-4D97-AF65-F5344CB8AC3E}">
        <p14:creationId xmlns:p14="http://schemas.microsoft.com/office/powerpoint/2010/main" val="86057993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ángulo 5"/>
          <p:cNvSpPr/>
          <p:nvPr/>
        </p:nvSpPr>
        <p:spPr>
          <a:xfrm>
            <a:off x="609601" y="0"/>
            <a:ext cx="10744200" cy="6955750"/>
          </a:xfrm>
          <a:prstGeom prst="rect">
            <a:avLst/>
          </a:prstGeom>
        </p:spPr>
        <p:txBody>
          <a:bodyPr wrap="square">
            <a:spAutoFit/>
          </a:bodyPr>
          <a:lstStyle/>
          <a:p>
            <a:pPr algn="just"/>
            <a:endParaRPr lang="es-MX" b="1" dirty="0" smtClean="0"/>
          </a:p>
          <a:p>
            <a:pPr algn="just"/>
            <a:r>
              <a:rPr lang="es-MX" sz="2400" b="1" dirty="0"/>
              <a:t>Art 136 CFPC</a:t>
            </a:r>
            <a:r>
              <a:rPr lang="es-MX" sz="2400" b="1" dirty="0" smtClean="0"/>
              <a:t>.</a:t>
            </a:r>
          </a:p>
          <a:p>
            <a:pPr algn="just"/>
            <a:r>
              <a:rPr lang="es-MX" sz="2400" b="1" dirty="0" smtClean="0"/>
              <a:t>Los </a:t>
            </a:r>
            <a:r>
              <a:rPr lang="es-MX" sz="2400" b="1" dirty="0"/>
              <a:t>expedientes contienen documentos privados. </a:t>
            </a:r>
            <a:r>
              <a:rPr lang="es-MX" sz="2400" dirty="0"/>
              <a:t>Se presentan en original, y, cuando forman parte de un libro, expediente o legajo, se exhiben para que se compulse la parte que señalen los interesados</a:t>
            </a:r>
            <a:r>
              <a:rPr lang="es-MX" sz="2400" dirty="0" smtClean="0"/>
              <a:t>.</a:t>
            </a:r>
          </a:p>
          <a:p>
            <a:pPr algn="just"/>
            <a:r>
              <a:rPr lang="es-MX" sz="2400" dirty="0"/>
              <a:t/>
            </a:r>
            <a:br>
              <a:rPr lang="es-MX" sz="2400" dirty="0"/>
            </a:br>
            <a:r>
              <a:rPr lang="es-MX" sz="2400" dirty="0" smtClean="0"/>
              <a:t>Las </a:t>
            </a:r>
            <a:r>
              <a:rPr lang="es-MX" sz="2400" dirty="0"/>
              <a:t>documentales privadas que forman parte de un expediente atienden a la materia del juicio que se trate, ya sea penal, civil, mercantil, administrativa, etc.</a:t>
            </a:r>
          </a:p>
          <a:p>
            <a:pPr algn="just"/>
            <a:endParaRPr lang="es-MX" sz="2400" dirty="0"/>
          </a:p>
          <a:p>
            <a:pPr algn="just"/>
            <a:r>
              <a:rPr lang="es-MX" sz="2000" dirty="0"/>
              <a:t>Actas de nacimiento</a:t>
            </a:r>
          </a:p>
          <a:p>
            <a:pPr algn="just"/>
            <a:r>
              <a:rPr lang="es-MX" sz="2000" dirty="0"/>
              <a:t>Actas constitutivas</a:t>
            </a:r>
          </a:p>
          <a:p>
            <a:pPr algn="just"/>
            <a:r>
              <a:rPr lang="es-MX" sz="2000" dirty="0"/>
              <a:t>Constancias de hechos</a:t>
            </a:r>
          </a:p>
          <a:p>
            <a:pPr algn="just"/>
            <a:r>
              <a:rPr lang="es-MX" sz="2000" dirty="0"/>
              <a:t>Actas de defunción</a:t>
            </a:r>
          </a:p>
          <a:p>
            <a:pPr algn="just"/>
            <a:r>
              <a:rPr lang="es-MX" sz="2000" dirty="0"/>
              <a:t>Actas de </a:t>
            </a:r>
            <a:r>
              <a:rPr lang="es-MX" sz="2000" dirty="0" smtClean="0"/>
              <a:t>divorcio</a:t>
            </a:r>
          </a:p>
          <a:p>
            <a:pPr algn="just"/>
            <a:endParaRPr lang="es-MX" sz="2000" dirty="0" smtClean="0"/>
          </a:p>
          <a:p>
            <a:pPr algn="just"/>
            <a:r>
              <a:rPr lang="es-MX" sz="2400" b="1" dirty="0"/>
              <a:t>Dentro de su contenido puede existir información con otro tipo de derechos subjetivos protegidos, como es el caso de los derechos de autor.</a:t>
            </a:r>
          </a:p>
          <a:p>
            <a:pPr algn="just"/>
            <a:endParaRPr lang="es-MX" sz="2000" dirty="0" smtClean="0"/>
          </a:p>
          <a:p>
            <a:pPr algn="just"/>
            <a:endParaRPr lang="es-MX" sz="2400" dirty="0" smtClean="0"/>
          </a:p>
          <a:p>
            <a:pPr algn="just"/>
            <a:endParaRPr lang="es-MX" sz="2400" dirty="0"/>
          </a:p>
        </p:txBody>
      </p:sp>
    </p:spTree>
    <p:extLst>
      <p:ext uri="{BB962C8B-B14F-4D97-AF65-F5344CB8AC3E}">
        <p14:creationId xmlns:p14="http://schemas.microsoft.com/office/powerpoint/2010/main" val="128518777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1273629" y="522513"/>
            <a:ext cx="10504714" cy="5725885"/>
          </a:xfrm>
        </p:spPr>
        <p:txBody>
          <a:bodyPr>
            <a:normAutofit fontScale="85000" lnSpcReduction="10000"/>
          </a:bodyPr>
          <a:lstStyle/>
          <a:p>
            <a:r>
              <a:rPr lang="es-MX" dirty="0" smtClean="0"/>
              <a:t>Los </a:t>
            </a:r>
            <a:r>
              <a:rPr lang="es-MX" dirty="0"/>
              <a:t>expedientes se integran de actuaciones </a:t>
            </a:r>
            <a:r>
              <a:rPr lang="es-MX" dirty="0" smtClean="0"/>
              <a:t>judiciales, promociones, documentales púbicas  y documentales privadas, </a:t>
            </a:r>
          </a:p>
          <a:p>
            <a:pPr marL="0" indent="0">
              <a:buNone/>
            </a:pPr>
            <a:endParaRPr lang="es-MX" dirty="0" smtClean="0"/>
          </a:p>
          <a:p>
            <a:r>
              <a:rPr lang="es-MX" dirty="0" smtClean="0"/>
              <a:t>Sólo las actuaciones judiciales son de </a:t>
            </a:r>
            <a:r>
              <a:rPr lang="es-MX" dirty="0"/>
              <a:t>carácter público al ser consecuencia de una función de derecho </a:t>
            </a:r>
            <a:r>
              <a:rPr lang="es-MX" dirty="0" smtClean="0"/>
              <a:t>público</a:t>
            </a:r>
          </a:p>
          <a:p>
            <a:pPr marL="0" indent="0">
              <a:buNone/>
            </a:pPr>
            <a:endParaRPr lang="es-MX" dirty="0" smtClean="0"/>
          </a:p>
          <a:p>
            <a:r>
              <a:rPr lang="es-MX" dirty="0" smtClean="0"/>
              <a:t>Las promociones y documentales privadas son de naturaleza </a:t>
            </a:r>
            <a:r>
              <a:rPr lang="es-MX" dirty="0"/>
              <a:t>privada, al ser el medio por el cual las partes en el proceso, ejercitan sus derechos en el </a:t>
            </a:r>
            <a:r>
              <a:rPr lang="es-MX" dirty="0" smtClean="0"/>
              <a:t>mismo.</a:t>
            </a:r>
          </a:p>
          <a:p>
            <a:endParaRPr lang="es-MX" dirty="0" smtClean="0"/>
          </a:p>
          <a:p>
            <a:pPr marL="358775" indent="0">
              <a:buNone/>
            </a:pPr>
            <a:r>
              <a:rPr lang="es-MX" dirty="0" smtClean="0"/>
              <a:t>- Sobre estos documentos la </a:t>
            </a:r>
            <a:r>
              <a:rPr lang="es-MX" dirty="0"/>
              <a:t>Ley no exige publicidad o difusión por algún medio, </a:t>
            </a:r>
            <a:r>
              <a:rPr lang="es-MX" dirty="0" smtClean="0"/>
              <a:t>antes bien, por mandato de la Constitución deben protegerse.</a:t>
            </a:r>
          </a:p>
          <a:p>
            <a:pPr marL="631825" indent="0">
              <a:buNone/>
            </a:pPr>
            <a:r>
              <a:rPr lang="es-MX" b="1" dirty="0"/>
              <a:t/>
            </a:r>
            <a:br>
              <a:rPr lang="es-MX" b="1" dirty="0"/>
            </a:br>
            <a:r>
              <a:rPr lang="es-MX" b="1" dirty="0" smtClean="0"/>
              <a:t>“</a:t>
            </a:r>
            <a:r>
              <a:rPr lang="es-MX" b="1" i="1" dirty="0" smtClean="0"/>
              <a:t>Artículo 6, Apartado A. </a:t>
            </a:r>
          </a:p>
          <a:p>
            <a:pPr marL="631825" indent="0">
              <a:buNone/>
            </a:pPr>
            <a:r>
              <a:rPr lang="es-MX" b="1" i="1" dirty="0" smtClean="0"/>
              <a:t>II</a:t>
            </a:r>
            <a:r>
              <a:rPr lang="es-MX" b="1" i="1" dirty="0"/>
              <a:t>.    </a:t>
            </a:r>
            <a:r>
              <a:rPr lang="es-MX" i="1" dirty="0"/>
              <a:t>La información que se refiere a la vida privada y los datos personales será protegida en los términos y con las excepciones que fijen las leyes</a:t>
            </a:r>
            <a:r>
              <a:rPr lang="es-MX" i="1" dirty="0" smtClean="0"/>
              <a:t>.”</a:t>
            </a:r>
            <a:endParaRPr lang="es-MX" i="1" dirty="0"/>
          </a:p>
        </p:txBody>
      </p:sp>
    </p:spTree>
    <p:extLst>
      <p:ext uri="{BB962C8B-B14F-4D97-AF65-F5344CB8AC3E}">
        <p14:creationId xmlns:p14="http://schemas.microsoft.com/office/powerpoint/2010/main" val="173329626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ángulo 4"/>
          <p:cNvSpPr/>
          <p:nvPr/>
        </p:nvSpPr>
        <p:spPr>
          <a:xfrm>
            <a:off x="1251857" y="685799"/>
            <a:ext cx="9307286" cy="5724644"/>
          </a:xfrm>
          <a:prstGeom prst="rect">
            <a:avLst/>
          </a:prstGeom>
        </p:spPr>
        <p:txBody>
          <a:bodyPr wrap="square">
            <a:spAutoFit/>
          </a:bodyPr>
          <a:lstStyle/>
          <a:p>
            <a:pPr algn="just"/>
            <a:r>
              <a:rPr lang="es-MX" sz="2400" b="1" i="1" u="sng" dirty="0" smtClean="0"/>
              <a:t>“En </a:t>
            </a:r>
            <a:r>
              <a:rPr lang="es-MX" sz="2400" b="1" i="1" u="sng" dirty="0"/>
              <a:t>materia de transparencia y acceso a la información, toda actuación judicial que compone un expediente judicial es público por regla general.</a:t>
            </a:r>
            <a:r>
              <a:rPr lang="es-MX" sz="2400" i="1" dirty="0"/>
              <a:t> No obstante, es plausible que se actualice alguna causal de reserva por el daño que pudiera ocasionarse al interés público con la divulgación de lo solicitado. En consecuencia, deben analizarse las hipótesis normativas previstas en los artículos 13 y 14 de la Ley de la materia. </a:t>
            </a:r>
            <a:r>
              <a:rPr lang="es-MX" sz="2400" b="1" i="1" dirty="0"/>
              <a:t>En todos los casos, las actuaciones judiciales admiten ser divulgadas en versión pública, en las que se suprime la información confidencial o reservada y los datos personales que obren en el documento solicitado, pues las partes en el juicio tienen derecho a oponerse a la publicación de los mismos.</a:t>
            </a:r>
            <a:r>
              <a:rPr lang="es-MX" sz="2400" i="1" dirty="0"/>
              <a:t> Aún sin dicha oposición, es obligación del órgano jurisdiccional no divulgar información sensible que pudiera contener la documentación requerida</a:t>
            </a:r>
            <a:r>
              <a:rPr lang="es-MX" sz="2400" i="1" dirty="0" smtClean="0"/>
              <a:t>.”</a:t>
            </a:r>
          </a:p>
          <a:p>
            <a:endParaRPr lang="es-MX" i="1" dirty="0"/>
          </a:p>
          <a:p>
            <a:pPr marL="3679825"/>
            <a:r>
              <a:rPr lang="es-MX" dirty="0" smtClean="0"/>
              <a:t>(Ministro José Ramón Cossío Díaz. </a:t>
            </a:r>
            <a:r>
              <a:rPr lang="es-MX" dirty="0"/>
              <a:t>La Transparencia y el Acceso a la Información en los Expedientes Judiciales</a:t>
            </a:r>
            <a:r>
              <a:rPr lang="es-MX" dirty="0" smtClean="0"/>
              <a:t>.)</a:t>
            </a:r>
            <a:endParaRPr lang="es-MX" i="1" dirty="0"/>
          </a:p>
        </p:txBody>
      </p:sp>
    </p:spTree>
    <p:extLst>
      <p:ext uri="{BB962C8B-B14F-4D97-AF65-F5344CB8AC3E}">
        <p14:creationId xmlns:p14="http://schemas.microsoft.com/office/powerpoint/2010/main" val="46878612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838200" y="1146174"/>
            <a:ext cx="10515600" cy="1466397"/>
          </a:xfrm>
        </p:spPr>
        <p:txBody>
          <a:bodyPr>
            <a:normAutofit/>
          </a:bodyPr>
          <a:lstStyle/>
          <a:p>
            <a:pPr algn="just"/>
            <a:r>
              <a:rPr lang="es-MX" sz="2400" b="1" dirty="0" smtClean="0"/>
              <a:t/>
            </a:r>
            <a:br>
              <a:rPr lang="es-MX" sz="2400" b="1" dirty="0" smtClean="0"/>
            </a:br>
            <a:r>
              <a:rPr lang="es-MX" sz="2200" b="1" dirty="0"/>
              <a:t>E</a:t>
            </a:r>
            <a:r>
              <a:rPr lang="es-MX" sz="2200" b="1" dirty="0" smtClean="0"/>
              <a:t>XPEDIENTES </a:t>
            </a:r>
            <a:r>
              <a:rPr lang="es-MX" sz="2200" b="1" dirty="0"/>
              <a:t>LABORALES ADMINISTRATIVOS DE LOS SERVIDORES PÚBLICOS DE LA SUPREMA CORTE DE JUSTICIA DE LA NACIÓN. ES PÚBLICA LA INFORMACIÓN QUE EN ELLOS SE CONTIENE, SALVO LOS DATOS PERSONALES</a:t>
            </a:r>
            <a:r>
              <a:rPr lang="es-MX" sz="2000" b="1" dirty="0"/>
              <a:t>.</a:t>
            </a:r>
          </a:p>
        </p:txBody>
      </p:sp>
      <p:sp>
        <p:nvSpPr>
          <p:cNvPr id="3" name="Marcador de contenido 2"/>
          <p:cNvSpPr>
            <a:spLocks noGrp="1"/>
          </p:cNvSpPr>
          <p:nvPr>
            <p:ph idx="1"/>
          </p:nvPr>
        </p:nvSpPr>
        <p:spPr>
          <a:xfrm>
            <a:off x="838200" y="2612571"/>
            <a:ext cx="10515600" cy="3967164"/>
          </a:xfrm>
        </p:spPr>
        <p:txBody>
          <a:bodyPr>
            <a:normAutofit fontScale="77500" lnSpcReduction="20000"/>
          </a:bodyPr>
          <a:lstStyle/>
          <a:p>
            <a:pPr algn="just"/>
            <a:r>
              <a:rPr lang="es-MX" dirty="0" smtClean="0"/>
              <a:t>La </a:t>
            </a:r>
            <a:r>
              <a:rPr lang="es-MX" dirty="0"/>
              <a:t>información que se contiene en los expedientes laborales administrativos de los servidores públicos de este Alto Tribunal es pública, específicamente, la inherente a sus percepciones, el ejercicio del cargo, a la identificación de la plaza y sus funciones, los datos relevantes sobre el perfil profesional del servidor público y, en su caso, sobre su desempeño, en tanto establecen el marco de referencia laboral administrativo. A diferencia de lo que sucede con los datos personales que en dichos expedientes se contengan, pues debe tenerse en cuenta que una de las excepciones al principio de publicidad de la información la constituyen los datos de tal naturaleza que requieran del consentimiento de los individuos para su difusión, distribución o comercialización en los términos de los artículos 3°, fracción II, y 18, fracción II, de la Ley Federal de Transparencia y Acceso a la Información Pública Gubernamental. Para ello es necesario </a:t>
            </a:r>
            <a:r>
              <a:rPr lang="es-MX" dirty="0" smtClean="0"/>
              <a:t>considerar </a:t>
            </a:r>
            <a:r>
              <a:rPr lang="es-MX" dirty="0"/>
              <a:t>que constituyen datos personales toda aquella información concerniente a una persona física identificada o identificable, relacionada con cualquier aspecto que afecte su intimidad, y tendrán el carácter de información confidencial, cuando en términos de lo previsto en la Ley Federal invocada, su difusión, distribución o comercialización requiera el consentimiento de los individuos a los que pertenezcan.</a:t>
            </a:r>
          </a:p>
        </p:txBody>
      </p:sp>
      <p:sp>
        <p:nvSpPr>
          <p:cNvPr id="4" name="CuadroTexto 3"/>
          <p:cNvSpPr txBox="1"/>
          <p:nvPr/>
        </p:nvSpPr>
        <p:spPr>
          <a:xfrm>
            <a:off x="947057" y="563881"/>
            <a:ext cx="10297887" cy="830997"/>
          </a:xfrm>
          <a:prstGeom prst="rect">
            <a:avLst/>
          </a:prstGeom>
          <a:noFill/>
        </p:spPr>
        <p:txBody>
          <a:bodyPr wrap="square" rtlCol="0">
            <a:spAutoFit/>
          </a:bodyPr>
          <a:lstStyle/>
          <a:p>
            <a:pPr algn="r"/>
            <a:r>
              <a:rPr lang="es-MX" sz="2400" b="1" dirty="0" smtClean="0"/>
              <a:t>CRITERIOS RELEVANTES DEL COMITÉ DE ACCESO A LA INFORMAICÓN Y DE PROTECCIÓN DE DATOS PERSONALES DE LA SCJN</a:t>
            </a:r>
            <a:endParaRPr lang="es-MX" sz="2400" b="1" dirty="0"/>
          </a:p>
        </p:txBody>
      </p:sp>
    </p:spTree>
    <p:extLst>
      <p:ext uri="{BB962C8B-B14F-4D97-AF65-F5344CB8AC3E}">
        <p14:creationId xmlns:p14="http://schemas.microsoft.com/office/powerpoint/2010/main" val="195668521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838200" y="1230086"/>
            <a:ext cx="10515600" cy="4946877"/>
          </a:xfrm>
        </p:spPr>
        <p:txBody>
          <a:bodyPr>
            <a:normAutofit fontScale="92500" lnSpcReduction="20000"/>
          </a:bodyPr>
          <a:lstStyle/>
          <a:p>
            <a:r>
              <a:rPr lang="es-MX" dirty="0"/>
              <a:t>Todos los actos administrativos de </a:t>
            </a:r>
            <a:r>
              <a:rPr lang="es-MX" dirty="0" smtClean="0"/>
              <a:t>las autoridades federales, estatales y municipales, se plasman en el </a:t>
            </a:r>
            <a:r>
              <a:rPr lang="es-MX" dirty="0"/>
              <a:t>soporte </a:t>
            </a:r>
            <a:r>
              <a:rPr lang="es-MX" dirty="0" smtClean="0"/>
              <a:t>llamado </a:t>
            </a:r>
            <a:r>
              <a:rPr lang="es-MX" b="1" dirty="0"/>
              <a:t>documento</a:t>
            </a:r>
            <a:r>
              <a:rPr lang="es-MX" dirty="0"/>
              <a:t>. </a:t>
            </a:r>
            <a:endParaRPr lang="es-MX" dirty="0" smtClean="0"/>
          </a:p>
          <a:p>
            <a:endParaRPr lang="es-MX" dirty="0" smtClean="0"/>
          </a:p>
          <a:p>
            <a:r>
              <a:rPr lang="es-MX" dirty="0" smtClean="0"/>
              <a:t>Los Sujetos obligados </a:t>
            </a:r>
            <a:r>
              <a:rPr lang="es-MX" dirty="0"/>
              <a:t>de la ley de transparencia deben documentar todo acto que derive del ejercicio de sus facultades, competencia o funciones. </a:t>
            </a:r>
            <a:r>
              <a:rPr lang="es-MX" dirty="0" smtClean="0"/>
              <a:t>(Art. 18 LGT)</a:t>
            </a:r>
          </a:p>
          <a:p>
            <a:endParaRPr lang="es-MX" dirty="0"/>
          </a:p>
          <a:p>
            <a:r>
              <a:rPr lang="es-MX" dirty="0" smtClean="0"/>
              <a:t>Por mandato constitucional deben preservar </a:t>
            </a:r>
            <a:r>
              <a:rPr lang="es-MX" dirty="0"/>
              <a:t>sus documentos en archivos administrativos </a:t>
            </a:r>
            <a:r>
              <a:rPr lang="es-MX" dirty="0" smtClean="0"/>
              <a:t>actualizados (Art. 6 Frac. V CPEUM)</a:t>
            </a:r>
          </a:p>
          <a:p>
            <a:pPr marL="0" indent="0">
              <a:buNone/>
            </a:pPr>
            <a:endParaRPr lang="es-MX" dirty="0" smtClean="0"/>
          </a:p>
          <a:p>
            <a:r>
              <a:rPr lang="es-MX" dirty="0" smtClean="0"/>
              <a:t>Los </a:t>
            </a:r>
            <a:r>
              <a:rPr lang="es-MX" dirty="0"/>
              <a:t>documentos reflejan </a:t>
            </a:r>
            <a:r>
              <a:rPr lang="es-MX" dirty="0" smtClean="0"/>
              <a:t>el actuar de las autoridades: las </a:t>
            </a:r>
            <a:r>
              <a:rPr lang="es-MX" dirty="0"/>
              <a:t>decisiones, las adquisiciones de bienes y servicios, los programas y planes </a:t>
            </a:r>
            <a:r>
              <a:rPr lang="es-MX" dirty="0" smtClean="0"/>
              <a:t>de trabajo, </a:t>
            </a:r>
            <a:r>
              <a:rPr lang="es-MX" dirty="0"/>
              <a:t>los registros contables de los ingresos y gastos, los contratos y las ejecuciones de obras públicas, etc.</a:t>
            </a:r>
          </a:p>
          <a:p>
            <a:endParaRPr lang="es-MX" dirty="0"/>
          </a:p>
        </p:txBody>
      </p:sp>
      <p:sp>
        <p:nvSpPr>
          <p:cNvPr id="4" name="Título 1"/>
          <p:cNvSpPr>
            <a:spLocks noGrp="1"/>
          </p:cNvSpPr>
          <p:nvPr>
            <p:ph type="title"/>
          </p:nvPr>
        </p:nvSpPr>
        <p:spPr>
          <a:xfrm>
            <a:off x="838200" y="365124"/>
            <a:ext cx="10515600" cy="864961"/>
          </a:xfrm>
        </p:spPr>
        <p:txBody>
          <a:bodyPr>
            <a:normAutofit/>
          </a:bodyPr>
          <a:lstStyle/>
          <a:p>
            <a:pPr algn="ctr"/>
            <a:r>
              <a:rPr lang="es-MX" b="1" dirty="0" smtClean="0"/>
              <a:t>Importancia de los archivos</a:t>
            </a:r>
            <a:endParaRPr lang="es-MX" b="1" dirty="0"/>
          </a:p>
        </p:txBody>
      </p:sp>
    </p:spTree>
    <p:extLst>
      <p:ext uri="{BB962C8B-B14F-4D97-AF65-F5344CB8AC3E}">
        <p14:creationId xmlns:p14="http://schemas.microsoft.com/office/powerpoint/2010/main" val="349865989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522514" y="354239"/>
            <a:ext cx="10515600" cy="1325563"/>
          </a:xfrm>
        </p:spPr>
        <p:txBody>
          <a:bodyPr>
            <a:noAutofit/>
          </a:bodyPr>
          <a:lstStyle/>
          <a:p>
            <a:r>
              <a:rPr lang="es-MX" sz="2800" b="1" dirty="0"/>
              <a:t>EXPEDIENTES JURISDICCIONALES CON CARÁCTER HISTÓRICO. PROCEDE PONERLOS A DISPOSICIÓN DE UN SOLICITANTE, ÍNTEGRAMENTE Y CON INDEPENDENCIA DE LA MATERIA DE LA QUE TRATEN, CUANDO SU ESTUDIO Y COMPRENSIÓN SEAN DE INTERÉS PÚBLICO.</a:t>
            </a:r>
          </a:p>
        </p:txBody>
      </p:sp>
      <p:sp>
        <p:nvSpPr>
          <p:cNvPr id="3" name="Marcador de contenido 2"/>
          <p:cNvSpPr>
            <a:spLocks noGrp="1"/>
          </p:cNvSpPr>
          <p:nvPr>
            <p:ph idx="1"/>
          </p:nvPr>
        </p:nvSpPr>
        <p:spPr>
          <a:xfrm>
            <a:off x="424543" y="1999797"/>
            <a:ext cx="10515600" cy="4351338"/>
          </a:xfrm>
        </p:spPr>
        <p:txBody>
          <a:bodyPr>
            <a:normAutofit fontScale="47500" lnSpcReduction="20000"/>
          </a:bodyPr>
          <a:lstStyle/>
          <a:p>
            <a:pPr marL="0" indent="0" algn="just">
              <a:buNone/>
            </a:pPr>
            <a:r>
              <a:rPr lang="es-MX" sz="3600" dirty="0" smtClean="0"/>
              <a:t>De </a:t>
            </a:r>
            <a:r>
              <a:rPr lang="es-MX" sz="3600" dirty="0"/>
              <a:t>acuerdo con el último párrafo del artículo 87 del Acuerdo General de la Comisión para la Transparencia, el Acceso a la Información Pública Gubernamental y Protección de Datos Personales de la Suprema Corte de Justicia de la Nación, puede quedar exceptuada la supresión de datos personales contenidos en documentos que se encuentren bajo resguardo de este Alto Tribunal, cuando dichos datos resulten indispensables para la comprensión de los referidos documentos, y dicha comprensión sea de interés público. En tal caso, conforme al precepto de referencia, la excepción aludida debe ser el resultado de un ejercicio de ponderación entre el interés público que subyaga a la comprensión del documento y el derecho a la protección de los datos personales y/o el derecho a la privacidad de la persona relacionada con los datos objeto de la supresión. De tal forma que, si se parte del </a:t>
            </a:r>
            <a:r>
              <a:rPr lang="es-MX" sz="3600" dirty="0" smtClean="0"/>
              <a:t>supuesto </a:t>
            </a:r>
            <a:r>
              <a:rPr lang="es-MX" sz="3600" dirty="0"/>
              <a:t>de que existen expedientes que, de acuerdo con la normativa aplicable1 , tienen el carácter de históricos, y que existen algunos con dicho carácter que revisten un notorio valor por la posibilidad de ser objeto de estudios de diversa índole que pueden resultar de interés público; y si, por otra parte, se parte del supuesto de que el transcurrir del tiempo, así como determina dicho carácter, determina que la afectación a las personas cuyos datos se encuentran en dichos expedientes disminuya gradualmente e incluso deje de existir, cuando son difundidos, entonces resulta razonable concluir que, en principio, para el caso de expedientes históricos que contengan datos personales indispensables para su comprensión y que tengan un valor notorio derivado de la posibilidad de ser objeto de algún estudio que sea de interés público, dicho interés público prevalecerá sobre el derecho a la protección de los datos personales y/o sobre el derecho a la privacidad de la persona a la que correspondan los datos personales referidos; y, por tanto, procederá la excepción prevista en el precepto mencionado anteriormente. Para tal caso, deberá recabarse la firma del solicitante en un escrito que señale que la información será utilizada exclusivamente para fines de estudios. Consulta sometida a consideración del Comité de Acceso a la Información y de Protección de Datos Personales, hecha por la Dirección General del Centro de Documentación y Análisis, Archivos y Compilación de Leyes</a:t>
            </a:r>
            <a:r>
              <a:rPr lang="es-MX" dirty="0"/>
              <a:t>.</a:t>
            </a:r>
          </a:p>
        </p:txBody>
      </p:sp>
    </p:spTree>
    <p:extLst>
      <p:ext uri="{BB962C8B-B14F-4D97-AF65-F5344CB8AC3E}">
        <p14:creationId xmlns:p14="http://schemas.microsoft.com/office/powerpoint/2010/main" val="140964467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MX" dirty="0" smtClean="0"/>
              <a:t>Retos</a:t>
            </a:r>
            <a:endParaRPr lang="es-MX" dirty="0"/>
          </a:p>
        </p:txBody>
      </p:sp>
      <p:sp>
        <p:nvSpPr>
          <p:cNvPr id="3" name="Marcador de contenido 2"/>
          <p:cNvSpPr>
            <a:spLocks noGrp="1"/>
          </p:cNvSpPr>
          <p:nvPr>
            <p:ph idx="1"/>
          </p:nvPr>
        </p:nvSpPr>
        <p:spPr/>
        <p:txBody>
          <a:bodyPr/>
          <a:lstStyle/>
          <a:p>
            <a:r>
              <a:rPr lang="es-MX" dirty="0" smtClean="0"/>
              <a:t>Promulgar la Ley General de Archivos en cumplimiento a la reforma constitucional de febrero de 2014, </a:t>
            </a:r>
          </a:p>
          <a:p>
            <a:r>
              <a:rPr lang="es-MX" dirty="0" smtClean="0"/>
              <a:t>Está Ley deberá establecer un </a:t>
            </a:r>
            <a:r>
              <a:rPr lang="es-MX" dirty="0"/>
              <a:t>piso común a todos los archivos del </a:t>
            </a:r>
            <a:r>
              <a:rPr lang="es-MX" dirty="0" smtClean="0"/>
              <a:t>País </a:t>
            </a:r>
            <a:r>
              <a:rPr lang="es-MX" dirty="0"/>
              <a:t>siguiendo la sinergia de las reformas constitucionales sobre el tema de transparencia recientemente aprobadas.</a:t>
            </a:r>
          </a:p>
          <a:p>
            <a:endParaRPr lang="es-MX" dirty="0" smtClean="0"/>
          </a:p>
          <a:p>
            <a:endParaRPr lang="es-MX" dirty="0"/>
          </a:p>
        </p:txBody>
      </p:sp>
    </p:spTree>
    <p:extLst>
      <p:ext uri="{BB962C8B-B14F-4D97-AF65-F5344CB8AC3E}">
        <p14:creationId xmlns:p14="http://schemas.microsoft.com/office/powerpoint/2010/main" val="265266123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pPr algn="ctr"/>
            <a:r>
              <a:rPr lang="es-MX" b="1" dirty="0" smtClean="0"/>
              <a:t>Importancia de los archivos</a:t>
            </a:r>
            <a:endParaRPr lang="es-MX" b="1" dirty="0"/>
          </a:p>
        </p:txBody>
      </p:sp>
      <p:sp>
        <p:nvSpPr>
          <p:cNvPr id="3" name="Marcador de contenido 2"/>
          <p:cNvSpPr>
            <a:spLocks noGrp="1"/>
          </p:cNvSpPr>
          <p:nvPr>
            <p:ph idx="1"/>
          </p:nvPr>
        </p:nvSpPr>
        <p:spPr/>
        <p:txBody>
          <a:bodyPr/>
          <a:lstStyle/>
          <a:p>
            <a:pPr algn="just"/>
            <a:r>
              <a:rPr lang="es-MX" dirty="0" smtClean="0"/>
              <a:t>Son un </a:t>
            </a:r>
            <a:r>
              <a:rPr lang="es-MX" dirty="0"/>
              <a:t>elemento importante en </a:t>
            </a:r>
            <a:r>
              <a:rPr lang="es-MX" dirty="0" smtClean="0"/>
              <a:t>las civilizaciones al constituir la base </a:t>
            </a:r>
            <a:r>
              <a:rPr lang="es-MX" dirty="0"/>
              <a:t>de la memoria histórica de la sociedad</a:t>
            </a:r>
            <a:r>
              <a:rPr lang="es-MX" dirty="0" smtClean="0"/>
              <a:t>.</a:t>
            </a:r>
          </a:p>
          <a:p>
            <a:pPr marL="0" indent="0" algn="just">
              <a:buNone/>
            </a:pPr>
            <a:endParaRPr lang="es-MX" dirty="0" smtClean="0"/>
          </a:p>
          <a:p>
            <a:pPr algn="just"/>
            <a:r>
              <a:rPr lang="es-MX" dirty="0" smtClean="0"/>
              <a:t>Han </a:t>
            </a:r>
            <a:r>
              <a:rPr lang="es-MX" dirty="0"/>
              <a:t>servido para garantizar los derechos jurídicos de las </a:t>
            </a:r>
            <a:r>
              <a:rPr lang="es-MX" dirty="0" smtClean="0"/>
              <a:t>personas.</a:t>
            </a:r>
          </a:p>
          <a:p>
            <a:pPr marL="0" indent="0" algn="just">
              <a:buNone/>
            </a:pPr>
            <a:endParaRPr lang="es-MX" dirty="0"/>
          </a:p>
          <a:p>
            <a:pPr algn="just"/>
            <a:r>
              <a:rPr lang="es-MX" dirty="0"/>
              <a:t>Son necesarios para lograr una sociedad democrática, al </a:t>
            </a:r>
            <a:r>
              <a:rPr lang="es-MX" dirty="0" smtClean="0"/>
              <a:t>ser </a:t>
            </a:r>
            <a:r>
              <a:rPr lang="es-MX" dirty="0"/>
              <a:t>el pilar o base para el ejercicio del </a:t>
            </a:r>
            <a:r>
              <a:rPr lang="es-MX" dirty="0" smtClean="0"/>
              <a:t>DAI.</a:t>
            </a:r>
          </a:p>
          <a:p>
            <a:pPr marL="0" indent="0" algn="just">
              <a:buNone/>
            </a:pPr>
            <a:r>
              <a:rPr lang="es-MX" dirty="0" smtClean="0"/>
              <a:t> </a:t>
            </a:r>
            <a:endParaRPr lang="es-MX" dirty="0"/>
          </a:p>
          <a:p>
            <a:endParaRPr lang="es-MX" dirty="0"/>
          </a:p>
        </p:txBody>
      </p:sp>
    </p:spTree>
    <p:extLst>
      <p:ext uri="{BB962C8B-B14F-4D97-AF65-F5344CB8AC3E}">
        <p14:creationId xmlns:p14="http://schemas.microsoft.com/office/powerpoint/2010/main" val="302407768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p:txBody>
          <a:bodyPr>
            <a:normAutofit/>
          </a:bodyPr>
          <a:lstStyle/>
          <a:p>
            <a:pPr marL="0" indent="0" algn="just">
              <a:buNone/>
            </a:pPr>
            <a:endParaRPr lang="es-MX" dirty="0"/>
          </a:p>
          <a:p>
            <a:pPr algn="just"/>
            <a:r>
              <a:rPr lang="es-MX" dirty="0" smtClean="0"/>
              <a:t>El </a:t>
            </a:r>
            <a:r>
              <a:rPr lang="es-MX" dirty="0"/>
              <a:t>acceso a los </a:t>
            </a:r>
            <a:r>
              <a:rPr lang="es-MX" dirty="0" smtClean="0"/>
              <a:t>archivos mediante el ejercicio del DAI implica para los </a:t>
            </a:r>
            <a:r>
              <a:rPr lang="es-MX" dirty="0"/>
              <a:t>ciudadanos </a:t>
            </a:r>
            <a:r>
              <a:rPr lang="es-MX" dirty="0" smtClean="0"/>
              <a:t>el estar </a:t>
            </a:r>
            <a:r>
              <a:rPr lang="es-MX" dirty="0"/>
              <a:t>informados sobre </a:t>
            </a:r>
            <a:r>
              <a:rPr lang="es-MX" dirty="0" smtClean="0"/>
              <a:t>el quehacer gubernamental y la </a:t>
            </a:r>
            <a:r>
              <a:rPr lang="es-MX" dirty="0"/>
              <a:t>función pública</a:t>
            </a:r>
            <a:r>
              <a:rPr lang="es-MX" dirty="0" smtClean="0"/>
              <a:t>.</a:t>
            </a:r>
          </a:p>
          <a:p>
            <a:pPr marL="0" indent="0" algn="just">
              <a:buNone/>
            </a:pPr>
            <a:endParaRPr lang="es-MX" dirty="0" smtClean="0"/>
          </a:p>
          <a:p>
            <a:pPr algn="just"/>
            <a:r>
              <a:rPr lang="es-MX" dirty="0"/>
              <a:t>Son de gran relevancia por su relación con los temas más sensibles de la sociedad actual como son la transparencia, </a:t>
            </a:r>
            <a:r>
              <a:rPr lang="es-MX" dirty="0" smtClean="0"/>
              <a:t>la </a:t>
            </a:r>
            <a:r>
              <a:rPr lang="es-MX" dirty="0"/>
              <a:t>rendición de cuentas, el gobierno abierto, el gobierno digital, </a:t>
            </a:r>
            <a:r>
              <a:rPr lang="es-MX" dirty="0" smtClean="0"/>
              <a:t>y el DAI.</a:t>
            </a:r>
            <a:endParaRPr lang="es-MX" dirty="0"/>
          </a:p>
          <a:p>
            <a:pPr algn="just"/>
            <a:endParaRPr lang="es-MX" dirty="0" smtClean="0"/>
          </a:p>
          <a:p>
            <a:endParaRPr lang="es-MX" dirty="0"/>
          </a:p>
        </p:txBody>
      </p:sp>
      <p:sp>
        <p:nvSpPr>
          <p:cNvPr id="4" name="Título 1"/>
          <p:cNvSpPr>
            <a:spLocks noGrp="1"/>
          </p:cNvSpPr>
          <p:nvPr>
            <p:ph type="title"/>
          </p:nvPr>
        </p:nvSpPr>
        <p:spPr/>
        <p:txBody>
          <a:bodyPr/>
          <a:lstStyle/>
          <a:p>
            <a:pPr algn="ctr"/>
            <a:r>
              <a:rPr lang="es-MX" b="1" dirty="0" smtClean="0"/>
              <a:t>Importancia de los archivos</a:t>
            </a:r>
            <a:endParaRPr lang="es-MX" b="1" dirty="0"/>
          </a:p>
        </p:txBody>
      </p:sp>
    </p:spTree>
    <p:extLst>
      <p:ext uri="{BB962C8B-B14F-4D97-AF65-F5344CB8AC3E}">
        <p14:creationId xmlns:p14="http://schemas.microsoft.com/office/powerpoint/2010/main" val="111397441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MX" dirty="0" smtClean="0"/>
              <a:t>Reforma Constitucional 7 febrero 2014</a:t>
            </a:r>
            <a:endParaRPr lang="es-MX" dirty="0"/>
          </a:p>
        </p:txBody>
      </p:sp>
      <p:graphicFrame>
        <p:nvGraphicFramePr>
          <p:cNvPr id="4" name="Marcador de contenido 3"/>
          <p:cNvGraphicFramePr>
            <a:graphicFrameLocks noGrp="1"/>
          </p:cNvGraphicFramePr>
          <p:nvPr>
            <p:ph idx="1"/>
            <p:extLst>
              <p:ext uri="{D42A27DB-BD31-4B8C-83A1-F6EECF244321}">
                <p14:modId xmlns:p14="http://schemas.microsoft.com/office/powerpoint/2010/main" val="1105167754"/>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01889609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859971" y="354239"/>
            <a:ext cx="10515600" cy="1325563"/>
          </a:xfrm>
        </p:spPr>
        <p:txBody>
          <a:bodyPr>
            <a:normAutofit fontScale="90000"/>
          </a:bodyPr>
          <a:lstStyle/>
          <a:p>
            <a:pPr algn="ctr"/>
            <a:r>
              <a:rPr lang="es-MX" sz="3600" b="1" dirty="0"/>
              <a:t>Sistema Nacional de Transparencia, Acceso a la Información Pública y Protección de Datos Personales </a:t>
            </a:r>
            <a:r>
              <a:rPr lang="es-MX" dirty="0"/>
              <a:t/>
            </a:r>
            <a:br>
              <a:rPr lang="es-MX" dirty="0"/>
            </a:br>
            <a:endParaRPr lang="es-MX" dirty="0"/>
          </a:p>
        </p:txBody>
      </p:sp>
      <p:sp>
        <p:nvSpPr>
          <p:cNvPr id="3" name="Marcador de contenido 2"/>
          <p:cNvSpPr>
            <a:spLocks noGrp="1"/>
          </p:cNvSpPr>
          <p:nvPr>
            <p:ph idx="1"/>
          </p:nvPr>
        </p:nvSpPr>
        <p:spPr>
          <a:xfrm>
            <a:off x="859970" y="1679801"/>
            <a:ext cx="10493829" cy="4257675"/>
          </a:xfrm>
        </p:spPr>
        <p:txBody>
          <a:bodyPr>
            <a:normAutofit/>
          </a:bodyPr>
          <a:lstStyle/>
          <a:p>
            <a:r>
              <a:rPr lang="es-MX" sz="2600" dirty="0"/>
              <a:t>4 de mayo de </a:t>
            </a:r>
            <a:r>
              <a:rPr lang="es-MX" sz="2600" dirty="0" smtClean="0"/>
              <a:t>2015. Publicación de la </a:t>
            </a:r>
            <a:r>
              <a:rPr lang="es-MX" sz="2600" dirty="0"/>
              <a:t>General de Transparencia y Acceso a la </a:t>
            </a:r>
            <a:r>
              <a:rPr lang="es-MX" sz="2600" dirty="0" smtClean="0"/>
              <a:t>Información</a:t>
            </a:r>
            <a:endParaRPr lang="es-MX" sz="2600" dirty="0"/>
          </a:p>
          <a:p>
            <a:r>
              <a:rPr lang="es-MX" sz="2600" dirty="0" smtClean="0"/>
              <a:t>Se crea el SNT  (Título Segundo, Capítulo I de la LGT)</a:t>
            </a:r>
          </a:p>
          <a:p>
            <a:pPr marL="815975" indent="-457200" algn="just">
              <a:buFont typeface="Calibri" panose="020F0502020204030204" pitchFamily="34" charset="0"/>
              <a:buChar char="‐"/>
            </a:pPr>
            <a:r>
              <a:rPr lang="es-MX" sz="2600" dirty="0" smtClean="0"/>
              <a:t>Tiene por objeto fortalecer </a:t>
            </a:r>
            <a:r>
              <a:rPr lang="es-MX" sz="2600" dirty="0"/>
              <a:t>la rendición de cuentas </a:t>
            </a:r>
            <a:r>
              <a:rPr lang="es-MX" sz="2600" dirty="0" smtClean="0"/>
              <a:t>del Estado</a:t>
            </a:r>
            <a:r>
              <a:rPr lang="es-MX" sz="2600" dirty="0"/>
              <a:t> mexicano. </a:t>
            </a:r>
            <a:endParaRPr lang="es-MX" sz="2600" dirty="0" smtClean="0"/>
          </a:p>
          <a:p>
            <a:pPr marL="815975" indent="-457200" algn="just">
              <a:buFont typeface="Calibri" panose="020F0502020204030204" pitchFamily="34" charset="0"/>
              <a:buChar char="‐"/>
            </a:pPr>
            <a:r>
              <a:rPr lang="es-MX" sz="2600" dirty="0" smtClean="0"/>
              <a:t>Su finalidad es coordinar </a:t>
            </a:r>
            <a:r>
              <a:rPr lang="es-MX" sz="2600" dirty="0"/>
              <a:t>y evaluar las acciones relativas a la política pública transversal de transparencia, acceso a la información y protección de datos personales, así como establecer e implementar los criterios y lineamientos, de conformidad con lo señalado en la </a:t>
            </a:r>
            <a:r>
              <a:rPr lang="es-MX" sz="2600" dirty="0" smtClean="0"/>
              <a:t>propia </a:t>
            </a:r>
            <a:r>
              <a:rPr lang="es-MX" sz="2600" dirty="0"/>
              <a:t>Ley y demás normatividad aplicable</a:t>
            </a:r>
            <a:r>
              <a:rPr lang="es-MX" sz="2600" dirty="0" smtClean="0"/>
              <a:t>.</a:t>
            </a:r>
          </a:p>
          <a:p>
            <a:pPr marL="815975" indent="-457200" algn="just">
              <a:buFont typeface="Calibri" panose="020F0502020204030204" pitchFamily="34" charset="0"/>
              <a:buChar char="‐"/>
            </a:pPr>
            <a:endParaRPr lang="es-MX" sz="2600" dirty="0"/>
          </a:p>
          <a:p>
            <a:endParaRPr lang="es-MX" dirty="0"/>
          </a:p>
        </p:txBody>
      </p:sp>
    </p:spTree>
    <p:extLst>
      <p:ext uri="{BB962C8B-B14F-4D97-AF65-F5344CB8AC3E}">
        <p14:creationId xmlns:p14="http://schemas.microsoft.com/office/powerpoint/2010/main" val="68004778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ítulo 10"/>
          <p:cNvSpPr>
            <a:spLocks noGrp="1"/>
          </p:cNvSpPr>
          <p:nvPr>
            <p:ph type="title"/>
          </p:nvPr>
        </p:nvSpPr>
        <p:spPr>
          <a:xfrm>
            <a:off x="1611086" y="1697145"/>
            <a:ext cx="9329057" cy="4856714"/>
          </a:xfrm>
          <a:prstGeom prst="rect">
            <a:avLst/>
          </a:prstGeom>
        </p:spPr>
        <p:txBody>
          <a:bodyPr wrap="square">
            <a:spAutoFit/>
          </a:bodyPr>
          <a:lstStyle/>
          <a:p>
            <a:r>
              <a:rPr lang="es-MX" sz="1600" dirty="0"/>
              <a:t/>
            </a:r>
            <a:br>
              <a:rPr lang="es-MX" sz="1600" dirty="0"/>
            </a:br>
            <a:r>
              <a:rPr lang="es-MX" sz="2200" dirty="0" smtClean="0"/>
              <a:t>- </a:t>
            </a:r>
            <a:r>
              <a:rPr lang="es-MX" sz="2200" dirty="0" smtClean="0">
                <a:latin typeface="+mn-lt"/>
                <a:ea typeface="+mn-ea"/>
                <a:cs typeface="+mn-cs"/>
              </a:rPr>
              <a:t>Coadyuva </a:t>
            </a:r>
            <a:r>
              <a:rPr lang="es-MX" sz="2200" dirty="0">
                <a:latin typeface="+mn-lt"/>
                <a:ea typeface="+mn-ea"/>
                <a:cs typeface="+mn-cs"/>
              </a:rPr>
              <a:t>en la elaboración, fomento y difusión entre los sujetos obligados de los criterios para la sistematización y conservación de </a:t>
            </a:r>
            <a:r>
              <a:rPr lang="es-MX" sz="2200" dirty="0" smtClean="0">
                <a:latin typeface="+mn-lt"/>
                <a:ea typeface="+mn-ea"/>
                <a:cs typeface="+mn-cs"/>
              </a:rPr>
              <a:t>archivos.</a:t>
            </a:r>
            <a:br>
              <a:rPr lang="es-MX" sz="2200" dirty="0" smtClean="0">
                <a:latin typeface="+mn-lt"/>
                <a:ea typeface="+mn-ea"/>
                <a:cs typeface="+mn-cs"/>
              </a:rPr>
            </a:br>
            <a:r>
              <a:rPr lang="es-MX" sz="2200" dirty="0">
                <a:latin typeface="+mn-lt"/>
                <a:ea typeface="+mn-ea"/>
                <a:cs typeface="+mn-cs"/>
              </a:rPr>
              <a:t/>
            </a:r>
            <a:br>
              <a:rPr lang="es-MX" sz="2200" dirty="0">
                <a:latin typeface="+mn-lt"/>
                <a:ea typeface="+mn-ea"/>
                <a:cs typeface="+mn-cs"/>
              </a:rPr>
            </a:br>
            <a:r>
              <a:rPr lang="es-MX" sz="2200" dirty="0" smtClean="0">
                <a:latin typeface="+mn-lt"/>
                <a:ea typeface="+mn-ea"/>
                <a:cs typeface="+mn-cs"/>
              </a:rPr>
              <a:t>- </a:t>
            </a:r>
            <a:r>
              <a:rPr lang="es-ES" sz="2200" dirty="0" smtClean="0">
                <a:latin typeface="+mn-lt"/>
                <a:ea typeface="+mn-ea"/>
                <a:cs typeface="+mn-cs"/>
              </a:rPr>
              <a:t>Promover </a:t>
            </a:r>
            <a:r>
              <a:rPr lang="es-ES" sz="2200" dirty="0">
                <a:latin typeface="+mn-lt"/>
                <a:ea typeface="+mn-ea"/>
                <a:cs typeface="+mn-cs"/>
              </a:rPr>
              <a:t>que en bibliotecas y entidades especializadas en materia de archivos se instalen módulos de información pública,  </a:t>
            </a:r>
            <a:r>
              <a:rPr lang="es-MX" sz="2200" dirty="0">
                <a:latin typeface="+mn-lt"/>
                <a:ea typeface="+mn-ea"/>
                <a:cs typeface="+mn-cs"/>
              </a:rPr>
              <a:t>para facilitar el ejercicio del DAI</a:t>
            </a:r>
            <a:br>
              <a:rPr lang="es-MX" sz="2200" dirty="0">
                <a:latin typeface="+mn-lt"/>
                <a:ea typeface="+mn-ea"/>
                <a:cs typeface="+mn-cs"/>
              </a:rPr>
            </a:br>
            <a:r>
              <a:rPr lang="es-MX" sz="2200" dirty="0">
                <a:latin typeface="+mn-lt"/>
                <a:ea typeface="+mn-ea"/>
                <a:cs typeface="+mn-cs"/>
              </a:rPr>
              <a:t/>
            </a:r>
            <a:br>
              <a:rPr lang="es-MX" sz="2200" dirty="0">
                <a:latin typeface="+mn-lt"/>
                <a:ea typeface="+mn-ea"/>
                <a:cs typeface="+mn-cs"/>
              </a:rPr>
            </a:br>
            <a:r>
              <a:rPr lang="es-MX" sz="2200" dirty="0" smtClean="0">
                <a:latin typeface="+mn-lt"/>
                <a:ea typeface="+mn-ea"/>
                <a:cs typeface="+mn-cs"/>
              </a:rPr>
              <a:t>- </a:t>
            </a:r>
            <a:r>
              <a:rPr lang="es-ES" sz="2200" dirty="0" smtClean="0">
                <a:latin typeface="+mn-lt"/>
                <a:ea typeface="+mn-ea"/>
                <a:cs typeface="+mn-cs"/>
              </a:rPr>
              <a:t>Impulsar </a:t>
            </a:r>
            <a:r>
              <a:rPr lang="es-ES" sz="2200" dirty="0">
                <a:latin typeface="+mn-lt"/>
                <a:ea typeface="+mn-ea"/>
                <a:cs typeface="+mn-cs"/>
              </a:rPr>
              <a:t>la emisión de la Ley General de Protección de Datos Personales y de una Ley de Archivos de alcance </a:t>
            </a:r>
            <a:r>
              <a:rPr lang="es-ES" sz="2200" dirty="0" smtClean="0">
                <a:latin typeface="+mn-lt"/>
                <a:ea typeface="+mn-ea"/>
                <a:cs typeface="+mn-cs"/>
              </a:rPr>
              <a:t>nacional</a:t>
            </a:r>
            <a:br>
              <a:rPr lang="es-ES" sz="2200" dirty="0" smtClean="0">
                <a:latin typeface="+mn-lt"/>
                <a:ea typeface="+mn-ea"/>
                <a:cs typeface="+mn-cs"/>
              </a:rPr>
            </a:br>
            <a:r>
              <a:rPr lang="es-MX" sz="2200" dirty="0">
                <a:latin typeface="+mn-lt"/>
                <a:ea typeface="+mn-ea"/>
                <a:cs typeface="+mn-cs"/>
              </a:rPr>
              <a:t/>
            </a:r>
            <a:br>
              <a:rPr lang="es-MX" sz="2200" dirty="0">
                <a:latin typeface="+mn-lt"/>
                <a:ea typeface="+mn-ea"/>
                <a:cs typeface="+mn-cs"/>
              </a:rPr>
            </a:br>
            <a:r>
              <a:rPr lang="es-MX" sz="2200" dirty="0" smtClean="0">
                <a:latin typeface="+mn-lt"/>
                <a:ea typeface="+mn-ea"/>
                <a:cs typeface="+mn-cs"/>
              </a:rPr>
              <a:t>-</a:t>
            </a:r>
            <a:r>
              <a:rPr lang="es-ES" sz="2200" dirty="0" smtClean="0">
                <a:latin typeface="+mn-lt"/>
                <a:ea typeface="+mn-ea"/>
                <a:cs typeface="+mn-cs"/>
              </a:rPr>
              <a:t>Fortalecer </a:t>
            </a:r>
            <a:r>
              <a:rPr lang="es-ES" sz="2200" dirty="0">
                <a:latin typeface="+mn-lt"/>
                <a:ea typeface="+mn-ea"/>
                <a:cs typeface="+mn-cs"/>
              </a:rPr>
              <a:t>la colaboración con otros sistemas y mecanismos de coordinación nacional para fortalecer la rendición de cuentas, la transparencia, el acceso a la información y la protección de datos </a:t>
            </a:r>
            <a:r>
              <a:rPr lang="es-ES" sz="2200" dirty="0" smtClean="0">
                <a:latin typeface="+mn-lt"/>
                <a:ea typeface="+mn-ea"/>
                <a:cs typeface="+mn-cs"/>
              </a:rPr>
              <a:t>personales</a:t>
            </a:r>
            <a:br>
              <a:rPr lang="es-ES" sz="2200" dirty="0" smtClean="0">
                <a:latin typeface="+mn-lt"/>
                <a:ea typeface="+mn-ea"/>
                <a:cs typeface="+mn-cs"/>
              </a:rPr>
            </a:br>
            <a:r>
              <a:rPr lang="es-ES" sz="2200" dirty="0">
                <a:latin typeface="+mn-lt"/>
                <a:ea typeface="+mn-ea"/>
                <a:cs typeface="+mn-cs"/>
              </a:rPr>
              <a:t/>
            </a:r>
            <a:br>
              <a:rPr lang="es-ES" sz="2200" dirty="0">
                <a:latin typeface="+mn-lt"/>
                <a:ea typeface="+mn-ea"/>
                <a:cs typeface="+mn-cs"/>
              </a:rPr>
            </a:br>
            <a:r>
              <a:rPr lang="es-ES" sz="2200" dirty="0" smtClean="0">
                <a:latin typeface="+mn-lt"/>
                <a:ea typeface="+mn-ea"/>
                <a:cs typeface="+mn-cs"/>
              </a:rPr>
              <a:t>- Impartir </a:t>
            </a:r>
            <a:r>
              <a:rPr lang="es-ES" sz="2200" dirty="0">
                <a:latin typeface="+mn-lt"/>
                <a:ea typeface="+mn-ea"/>
                <a:cs typeface="+mn-cs"/>
              </a:rPr>
              <a:t>cursos y talleres especializados en materia de archivos</a:t>
            </a:r>
            <a:r>
              <a:rPr lang="es-MX" sz="2000" b="1" dirty="0">
                <a:latin typeface="+mn-lt"/>
                <a:ea typeface="+mn-ea"/>
                <a:cs typeface="+mn-cs"/>
              </a:rPr>
              <a:t/>
            </a:r>
            <a:br>
              <a:rPr lang="es-MX" sz="2000" b="1" dirty="0">
                <a:latin typeface="+mn-lt"/>
                <a:ea typeface="+mn-ea"/>
                <a:cs typeface="+mn-cs"/>
              </a:rPr>
            </a:br>
            <a:endParaRPr lang="es-MX" sz="2000" b="1" dirty="0">
              <a:latin typeface="+mn-lt"/>
              <a:ea typeface="+mn-ea"/>
              <a:cs typeface="+mn-cs"/>
            </a:endParaRPr>
          </a:p>
        </p:txBody>
      </p:sp>
      <p:sp>
        <p:nvSpPr>
          <p:cNvPr id="12" name="CuadroTexto 11"/>
          <p:cNvSpPr txBox="1"/>
          <p:nvPr/>
        </p:nvSpPr>
        <p:spPr>
          <a:xfrm>
            <a:off x="1502228" y="402771"/>
            <a:ext cx="9437915" cy="1077218"/>
          </a:xfrm>
          <a:prstGeom prst="rect">
            <a:avLst/>
          </a:prstGeom>
          <a:noFill/>
        </p:spPr>
        <p:txBody>
          <a:bodyPr wrap="square" rtlCol="0">
            <a:spAutoFit/>
          </a:bodyPr>
          <a:lstStyle/>
          <a:p>
            <a:pPr algn="r"/>
            <a:r>
              <a:rPr lang="es-MX" sz="3200" b="1" dirty="0"/>
              <a:t>Compromisos específicos de los integrantes </a:t>
            </a:r>
            <a:r>
              <a:rPr lang="es-MX" sz="3200" b="1" dirty="0" smtClean="0"/>
              <a:t>del SNT en  materia de archivos </a:t>
            </a:r>
            <a:endParaRPr lang="es-MX" sz="3200" b="1" dirty="0"/>
          </a:p>
        </p:txBody>
      </p:sp>
    </p:spTree>
    <p:extLst>
      <p:ext uri="{BB962C8B-B14F-4D97-AF65-F5344CB8AC3E}">
        <p14:creationId xmlns:p14="http://schemas.microsoft.com/office/powerpoint/2010/main" val="22737740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fontScale="90000"/>
          </a:bodyPr>
          <a:lstStyle/>
          <a:p>
            <a:pPr algn="ctr"/>
            <a:r>
              <a:rPr lang="es-MX" b="1" dirty="0" smtClean="0"/>
              <a:t>Sistema Nacional de Transparencia, Acceso a la Información Pública y Protección de Datos</a:t>
            </a:r>
            <a:r>
              <a:rPr lang="es-MX" dirty="0" smtClean="0"/>
              <a:t/>
            </a:r>
            <a:br>
              <a:rPr lang="es-MX" dirty="0" smtClean="0"/>
            </a:br>
            <a:r>
              <a:rPr lang="es-MX" b="1" dirty="0" smtClean="0"/>
              <a:t>Personales</a:t>
            </a:r>
            <a:endParaRPr lang="es-MX" dirty="0"/>
          </a:p>
        </p:txBody>
      </p:sp>
      <p:sp>
        <p:nvSpPr>
          <p:cNvPr id="3" name="Marcador de contenido 2"/>
          <p:cNvSpPr>
            <a:spLocks noGrp="1"/>
          </p:cNvSpPr>
          <p:nvPr>
            <p:ph idx="1"/>
          </p:nvPr>
        </p:nvSpPr>
        <p:spPr/>
        <p:txBody>
          <a:bodyPr>
            <a:normAutofit lnSpcReduction="10000"/>
          </a:bodyPr>
          <a:lstStyle/>
          <a:p>
            <a:pPr marL="0" indent="0">
              <a:buNone/>
            </a:pPr>
            <a:endParaRPr lang="es-MX" dirty="0" smtClean="0"/>
          </a:p>
          <a:p>
            <a:pPr marL="0" indent="0">
              <a:buNone/>
            </a:pPr>
            <a:r>
              <a:rPr lang="es-MX" dirty="0" smtClean="0"/>
              <a:t>Son </a:t>
            </a:r>
            <a:r>
              <a:rPr lang="es-MX" dirty="0"/>
              <a:t>parte integrante del Sistema Nacional</a:t>
            </a:r>
            <a:r>
              <a:rPr lang="es-MX" dirty="0" smtClean="0"/>
              <a:t>:</a:t>
            </a:r>
          </a:p>
          <a:p>
            <a:pPr marL="0" indent="0">
              <a:buNone/>
            </a:pPr>
            <a:endParaRPr lang="es-MX" dirty="0"/>
          </a:p>
          <a:p>
            <a:r>
              <a:rPr lang="es-MX" dirty="0"/>
              <a:t> El </a:t>
            </a:r>
            <a:r>
              <a:rPr lang="es-MX" dirty="0" smtClean="0"/>
              <a:t>Instituto Nacional de Transparencia, </a:t>
            </a:r>
            <a:r>
              <a:rPr lang="es-MX" dirty="0"/>
              <a:t>Acceso a la Información y Protección de Datos </a:t>
            </a:r>
            <a:r>
              <a:rPr lang="es-MX" dirty="0" smtClean="0"/>
              <a:t>Personales;</a:t>
            </a:r>
          </a:p>
          <a:p>
            <a:r>
              <a:rPr lang="es-MX" dirty="0" smtClean="0"/>
              <a:t>Los </a:t>
            </a:r>
            <a:r>
              <a:rPr lang="es-MX" dirty="0"/>
              <a:t>Organismos garantes de las Entidades Federativas;</a:t>
            </a:r>
          </a:p>
          <a:p>
            <a:r>
              <a:rPr lang="es-MX" dirty="0" smtClean="0"/>
              <a:t>La </a:t>
            </a:r>
            <a:r>
              <a:rPr lang="es-MX" dirty="0"/>
              <a:t>Auditoría Superior de la Federación;</a:t>
            </a:r>
          </a:p>
          <a:p>
            <a:r>
              <a:rPr lang="es-MX" dirty="0" smtClean="0"/>
              <a:t>El </a:t>
            </a:r>
            <a:r>
              <a:rPr lang="es-MX" dirty="0"/>
              <a:t>Archivo General de la Nación, y</a:t>
            </a:r>
          </a:p>
          <a:p>
            <a:r>
              <a:rPr lang="es-MX" dirty="0" smtClean="0"/>
              <a:t>El </a:t>
            </a:r>
            <a:r>
              <a:rPr lang="es-MX" dirty="0"/>
              <a:t>Instituto Nacional de Estadística y Geografía.</a:t>
            </a:r>
          </a:p>
          <a:p>
            <a:endParaRPr lang="es-MX" dirty="0"/>
          </a:p>
        </p:txBody>
      </p:sp>
    </p:spTree>
    <p:extLst>
      <p:ext uri="{BB962C8B-B14F-4D97-AF65-F5344CB8AC3E}">
        <p14:creationId xmlns:p14="http://schemas.microsoft.com/office/powerpoint/2010/main" val="241203721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955964" y="365125"/>
            <a:ext cx="10397836" cy="1325563"/>
          </a:xfrm>
        </p:spPr>
        <p:txBody>
          <a:bodyPr>
            <a:normAutofit/>
          </a:bodyPr>
          <a:lstStyle/>
          <a:p>
            <a:pPr algn="just"/>
            <a:r>
              <a:rPr lang="es-MX" sz="3600" b="1" dirty="0"/>
              <a:t>Consejo Nacional del </a:t>
            </a:r>
            <a:r>
              <a:rPr lang="es-MX" sz="3600" b="1" dirty="0" smtClean="0"/>
              <a:t>Sistema Nacional de Transparencia</a:t>
            </a:r>
            <a:endParaRPr lang="es-MX" sz="3600" b="1" dirty="0"/>
          </a:p>
        </p:txBody>
      </p:sp>
      <p:sp>
        <p:nvSpPr>
          <p:cNvPr id="3" name="Marcador de contenido 2"/>
          <p:cNvSpPr>
            <a:spLocks noGrp="1"/>
          </p:cNvSpPr>
          <p:nvPr>
            <p:ph idx="1"/>
          </p:nvPr>
        </p:nvSpPr>
        <p:spPr>
          <a:xfrm>
            <a:off x="897082" y="1650547"/>
            <a:ext cx="10515600" cy="4351338"/>
          </a:xfrm>
        </p:spPr>
        <p:txBody>
          <a:bodyPr>
            <a:normAutofit/>
          </a:bodyPr>
          <a:lstStyle/>
          <a:p>
            <a:pPr>
              <a:buFont typeface="Wingdings" panose="05000000000000000000" pitchFamily="2" charset="2"/>
              <a:buChar char="§"/>
            </a:pPr>
            <a:r>
              <a:rPr lang="es-MX" dirty="0" smtClean="0"/>
              <a:t>Dada su importancia, el Presidente Enrique Peña Nieto encabezó su instalación (23 de junio)</a:t>
            </a:r>
          </a:p>
          <a:p>
            <a:pPr>
              <a:buFont typeface="Wingdings" panose="05000000000000000000" pitchFamily="2" charset="2"/>
              <a:buChar char="§"/>
            </a:pPr>
            <a:r>
              <a:rPr lang="es-MX" dirty="0" smtClean="0"/>
              <a:t> El Consejo Nacional se conforma por:</a:t>
            </a:r>
          </a:p>
          <a:p>
            <a:pPr marL="1262062" indent="-457200"/>
            <a:r>
              <a:rPr lang="es-MX" sz="2400" dirty="0" smtClean="0"/>
              <a:t>El Instituto Nacional de Transparencia, Acceso a la Información y Protección de Datos Personales (INAI), </a:t>
            </a:r>
          </a:p>
          <a:p>
            <a:pPr marL="1262062" indent="-457200"/>
            <a:r>
              <a:rPr lang="es-MX" sz="2400" dirty="0"/>
              <a:t>L</a:t>
            </a:r>
            <a:r>
              <a:rPr lang="es-MX" sz="2400" dirty="0" smtClean="0"/>
              <a:t>os Organismos garantes de las Entidades Federativas, </a:t>
            </a:r>
          </a:p>
          <a:p>
            <a:pPr marL="1262062" indent="-457200"/>
            <a:r>
              <a:rPr lang="es-MX" sz="2400" dirty="0"/>
              <a:t>L</a:t>
            </a:r>
            <a:r>
              <a:rPr lang="es-MX" sz="2400" dirty="0" smtClean="0"/>
              <a:t>a Auditoría Superior de la Federación (ASF), </a:t>
            </a:r>
          </a:p>
          <a:p>
            <a:pPr marL="1262062" indent="-457200"/>
            <a:r>
              <a:rPr lang="es-MX" sz="2400" dirty="0"/>
              <a:t>E</a:t>
            </a:r>
            <a:r>
              <a:rPr lang="es-MX" sz="2400" dirty="0" smtClean="0"/>
              <a:t>l Archivo General de la Nación (AGN) y </a:t>
            </a:r>
          </a:p>
          <a:p>
            <a:pPr marL="1262062" indent="-457200"/>
            <a:r>
              <a:rPr lang="es-MX" sz="2400" dirty="0"/>
              <a:t>E</a:t>
            </a:r>
            <a:r>
              <a:rPr lang="es-MX" sz="2400" dirty="0" smtClean="0"/>
              <a:t>l Instituto Nacional de Estadística y Geografía (INEGI), </a:t>
            </a:r>
            <a:endParaRPr lang="es-MX" sz="2400" dirty="0"/>
          </a:p>
        </p:txBody>
      </p:sp>
    </p:spTree>
    <p:extLst>
      <p:ext uri="{BB962C8B-B14F-4D97-AF65-F5344CB8AC3E}">
        <p14:creationId xmlns:p14="http://schemas.microsoft.com/office/powerpoint/2010/main" val="227965042"/>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542</TotalTime>
  <Words>1853</Words>
  <Application>Microsoft Office PowerPoint</Application>
  <PresentationFormat>Panorámica</PresentationFormat>
  <Paragraphs>151</Paragraphs>
  <Slides>21</Slides>
  <Notes>0</Notes>
  <HiddenSlides>0</HiddenSlides>
  <MMClips>0</MMClips>
  <ScaleCrop>false</ScaleCrop>
  <HeadingPairs>
    <vt:vector size="6" baseType="variant">
      <vt:variant>
        <vt:lpstr>Fuentes usadas</vt:lpstr>
      </vt:variant>
      <vt:variant>
        <vt:i4>4</vt:i4>
      </vt:variant>
      <vt:variant>
        <vt:lpstr>Tema</vt:lpstr>
      </vt:variant>
      <vt:variant>
        <vt:i4>1</vt:i4>
      </vt:variant>
      <vt:variant>
        <vt:lpstr>Títulos de diapositiva</vt:lpstr>
      </vt:variant>
      <vt:variant>
        <vt:i4>21</vt:i4>
      </vt:variant>
    </vt:vector>
  </HeadingPairs>
  <TitlesOfParts>
    <vt:vector size="26" baseType="lpstr">
      <vt:lpstr>Arial</vt:lpstr>
      <vt:lpstr>Calibri</vt:lpstr>
      <vt:lpstr>Calibri Light</vt:lpstr>
      <vt:lpstr>Wingdings</vt:lpstr>
      <vt:lpstr>Tema de Office</vt:lpstr>
      <vt:lpstr>Vinculación de los archivos con el acceso a la información y la transparencia </vt:lpstr>
      <vt:lpstr>Importancia de los archivos</vt:lpstr>
      <vt:lpstr>Importancia de los archivos</vt:lpstr>
      <vt:lpstr>Importancia de los archivos</vt:lpstr>
      <vt:lpstr>Reforma Constitucional 7 febrero 2014</vt:lpstr>
      <vt:lpstr>Sistema Nacional de Transparencia, Acceso a la Información Pública y Protección de Datos Personales  </vt:lpstr>
      <vt:lpstr> - Coadyuva en la elaboración, fomento y difusión entre los sujetos obligados de los criterios para la sistematización y conservación de archivos.  - Promover que en bibliotecas y entidades especializadas en materia de archivos se instalen módulos de información pública,  para facilitar el ejercicio del DAI  - Impulsar la emisión de la Ley General de Protección de Datos Personales y de una Ley de Archivos de alcance nacional  -Fortalecer la colaboración con otros sistemas y mecanismos de coordinación nacional para fortalecer la rendición de cuentas, la transparencia, el acceso a la información y la protección de datos personales  - Impartir cursos y talleres especializados en materia de archivos </vt:lpstr>
      <vt:lpstr>Sistema Nacional de Transparencia, Acceso a la Información Pública y Protección de Datos Personales</vt:lpstr>
      <vt:lpstr>Consejo Nacional del Sistema Nacional de Transparencia</vt:lpstr>
      <vt:lpstr>Sistema Nacional de Transparencia, Acceso a la Información Pública y Protección de Datos Personales</vt:lpstr>
      <vt:lpstr>Obligaciones de transparencia comunes  Poder Judicial</vt:lpstr>
      <vt:lpstr>El Poder Judicial como Sujeto  Obligado </vt:lpstr>
      <vt:lpstr>Información reservada</vt:lpstr>
      <vt:lpstr>¿Qué pasa con los expedientes que han causado Estado?</vt:lpstr>
      <vt:lpstr>Medios de Prueba</vt:lpstr>
      <vt:lpstr>Presentación de PowerPoint</vt:lpstr>
      <vt:lpstr>Presentación de PowerPoint</vt:lpstr>
      <vt:lpstr>Presentación de PowerPoint</vt:lpstr>
      <vt:lpstr> EXPEDIENTES LABORALES ADMINISTRATIVOS DE LOS SERVIDORES PÚBLICOS DE LA SUPREMA CORTE DE JUSTICIA DE LA NACIÓN. ES PÚBLICA LA INFORMACIÓN QUE EN ELLOS SE CONTIENE, SALVO LOS DATOS PERSONALES.</vt:lpstr>
      <vt:lpstr>EXPEDIENTES JURISDICCIONALES CON CARÁCTER HISTÓRICO. PROCEDE PONERLOS A DISPOSICIÓN DE UN SOLICITANTE, ÍNTEGRAMENTE Y CON INDEPENDENCIA DE LA MATERIA DE LA QUE TRATEN, CUANDO SU ESTUDIO Y COMPRENSIÓN SEAN DE INTERÉS PÚBLICO.</vt:lpstr>
      <vt:lpstr>Retos</vt:lpstr>
    </vt:vector>
  </TitlesOfParts>
  <Company>INFOEM</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USUARIO</dc:creator>
  <cp:lastModifiedBy>USUARIO</cp:lastModifiedBy>
  <cp:revision>39</cp:revision>
  <cp:lastPrinted>2015-06-24T17:57:49Z</cp:lastPrinted>
  <dcterms:created xsi:type="dcterms:W3CDTF">2015-06-23T18:49:08Z</dcterms:created>
  <dcterms:modified xsi:type="dcterms:W3CDTF">2015-10-27T17:17:58Z</dcterms:modified>
</cp:coreProperties>
</file>