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424" r:id="rId2"/>
    <p:sldId id="453" r:id="rId3"/>
    <p:sldId id="454" r:id="rId4"/>
    <p:sldId id="455" r:id="rId5"/>
    <p:sldId id="456" r:id="rId6"/>
    <p:sldId id="457" r:id="rId7"/>
    <p:sldId id="458" r:id="rId8"/>
    <p:sldId id="459" r:id="rId9"/>
    <p:sldId id="460" r:id="rId10"/>
    <p:sldId id="433" r:id="rId11"/>
    <p:sldId id="434" r:id="rId12"/>
    <p:sldId id="435" r:id="rId13"/>
    <p:sldId id="436" r:id="rId14"/>
    <p:sldId id="439" r:id="rId15"/>
    <p:sldId id="440" r:id="rId16"/>
    <p:sldId id="441" r:id="rId17"/>
    <p:sldId id="442" r:id="rId18"/>
    <p:sldId id="443" r:id="rId19"/>
    <p:sldId id="463" r:id="rId20"/>
    <p:sldId id="461" r:id="rId21"/>
    <p:sldId id="464" r:id="rId22"/>
    <p:sldId id="465" r:id="rId23"/>
    <p:sldId id="466" r:id="rId24"/>
    <p:sldId id="467" r:id="rId25"/>
    <p:sldId id="468" r:id="rId26"/>
    <p:sldId id="471" r:id="rId27"/>
    <p:sldId id="472" r:id="rId28"/>
    <p:sldId id="470" r:id="rId29"/>
    <p:sldId id="261" r:id="rId3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 autoAdjust="0"/>
    <p:restoredTop sz="75115" autoAdjust="0"/>
  </p:normalViewPr>
  <p:slideViewPr>
    <p:cSldViewPr snapToGrid="0" snapToObjects="1">
      <p:cViewPr varScale="1">
        <p:scale>
          <a:sx n="92" d="100"/>
          <a:sy n="92" d="100"/>
        </p:scale>
        <p:origin x="13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3798B5-4EEE-405E-AFBB-3EA0694C30B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0F2305D-0140-49BB-9DB8-2ADB73805F85}">
      <dgm:prSet phldrT="[Texto]" custT="1"/>
      <dgm:spPr>
        <a:xfrm>
          <a:off x="290214" y="1412619"/>
          <a:ext cx="5804291" cy="915120"/>
        </a:xfrm>
        <a:solidFill>
          <a:srgbClr val="BBE0E3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s-MX" sz="1300" b="1" dirty="0">
              <a:solidFill>
                <a:srgbClr val="03513E"/>
              </a:solidFill>
              <a:latin typeface="Arial Unicode MS"/>
              <a:ea typeface="+mn-ea"/>
              <a:cs typeface="+mn-cs"/>
            </a:rPr>
            <a:t>Se modifica la denominación del Titulo IV “De las Responsabilidades de los Servidores Públicos, Particulares Vinculados con faltas administrativas graves o hechos de Corrupción, y Patrimonial del Estado”</a:t>
          </a:r>
        </a:p>
      </dgm:t>
    </dgm:pt>
    <dgm:pt modelId="{5EFDC44D-A9AC-401E-840F-C2B27634DDA1}" type="parTrans" cxnId="{0DDADF31-2459-4556-88B8-FC20AEE23A65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8C5E555-658D-40DC-8290-20BB35D688FD}" type="sibTrans" cxnId="{0DDADF31-2459-4556-88B8-FC20AEE23A65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2D949D7-90CC-4536-BAC2-FF09AD0FDF19}">
      <dgm:prSet phldrT="[Texto]" custT="1"/>
      <dgm:spPr>
        <a:xfrm>
          <a:off x="290214" y="2818780"/>
          <a:ext cx="5804291" cy="915120"/>
        </a:xfrm>
        <a:solidFill>
          <a:srgbClr val="BBE0E3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MX" sz="1400" b="1" dirty="0">
              <a:solidFill>
                <a:srgbClr val="03513E"/>
              </a:solidFill>
              <a:latin typeface="Arial Unicode MS"/>
              <a:ea typeface="+mn-ea"/>
              <a:cs typeface="+mn-cs"/>
            </a:rPr>
            <a:t>Se adicionan a los artículos 73, 74, 79, 108, 116, y 122, diversos párrafos y fracciones.</a:t>
          </a:r>
        </a:p>
      </dgm:t>
    </dgm:pt>
    <dgm:pt modelId="{B03E4598-0587-434C-84A4-BD28B2A5DFAD}" type="parTrans" cxnId="{C3F57012-52CD-4E2B-B812-DB8A76097ED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6D283CDA-C2CE-41E7-897A-720F9711B32E}" type="sibTrans" cxnId="{C3F57012-52CD-4E2B-B812-DB8A76097ED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CD19D92-351B-4B1B-A209-BA6AA7A7D864}">
      <dgm:prSet phldrT="[Texto]" custT="1"/>
      <dgm:spPr>
        <a:xfrm>
          <a:off x="301525" y="6459"/>
          <a:ext cx="5788541" cy="915120"/>
        </a:xfrm>
        <a:solidFill>
          <a:srgbClr val="BBE0E3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/>
          <a:r>
            <a:rPr lang="es-MX" sz="1400" b="1" dirty="0">
              <a:solidFill>
                <a:srgbClr val="03513E"/>
              </a:solidFill>
              <a:latin typeface="Arial Unicode MS"/>
              <a:ea typeface="+mn-ea"/>
              <a:cs typeface="+mn-cs"/>
            </a:rPr>
            <a:t>Se reforman los artículo 22, 28, 41, 73, 74, 76, 79, 104, 109, 113, 114, 116 y 122 en diversos párrafos y fracciones. </a:t>
          </a:r>
          <a:r>
            <a:rPr lang="es-MX" sz="1400" dirty="0">
              <a:solidFill>
                <a:srgbClr val="03513E"/>
              </a:solidFill>
              <a:latin typeface="Arial Unicode MS"/>
              <a:ea typeface="+mn-ea"/>
              <a:cs typeface="+mn-cs"/>
            </a:rPr>
            <a:t>  </a:t>
          </a:r>
        </a:p>
      </dgm:t>
    </dgm:pt>
    <dgm:pt modelId="{7D4EF0AF-23CA-4B01-A8D1-54950E694C7F}" type="sibTrans" cxnId="{90EBE263-6190-4854-BD8A-13701164D03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E7B7D1B-52D1-49DA-997C-E905360F4F0D}" type="parTrans" cxnId="{90EBE263-6190-4854-BD8A-13701164D03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3A5BC454-2DB0-439A-AF34-B66D50852EF1}" type="pres">
      <dgm:prSet presAssocID="{643798B5-4EEE-405E-AFBB-3EA0694C30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7BD9FDD5-310D-493B-8786-2AA2A77A6FA7}" type="pres">
      <dgm:prSet presAssocID="{7CD19D92-351B-4B1B-A209-BA6AA7A7D864}" presName="parentLin" presStyleCnt="0"/>
      <dgm:spPr/>
    </dgm:pt>
    <dgm:pt modelId="{A620E0C2-12FA-4E5B-9B15-2ECD589B9DC7}" type="pres">
      <dgm:prSet presAssocID="{7CD19D92-351B-4B1B-A209-BA6AA7A7D864}" presName="parentLeftMargin" presStyleLbl="node1" presStyleIdx="0" presStyleCnt="3"/>
      <dgm:spPr>
        <a:prstGeom prst="roundRect">
          <a:avLst/>
        </a:prstGeom>
      </dgm:spPr>
      <dgm:t>
        <a:bodyPr/>
        <a:lstStyle/>
        <a:p>
          <a:endParaRPr lang="es-ES_tradnl"/>
        </a:p>
      </dgm:t>
    </dgm:pt>
    <dgm:pt modelId="{8E5F2EDE-173B-4DCE-BDD2-C6C366EB197E}" type="pres">
      <dgm:prSet presAssocID="{7CD19D92-351B-4B1B-A209-BA6AA7A7D864}" presName="parentText" presStyleLbl="node1" presStyleIdx="0" presStyleCnt="3" custScaleX="137125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D43704D-7247-4AFB-A97D-E0259E6D5B20}" type="pres">
      <dgm:prSet presAssocID="{7CD19D92-351B-4B1B-A209-BA6AA7A7D864}" presName="negativeSpace" presStyleCnt="0"/>
      <dgm:spPr/>
    </dgm:pt>
    <dgm:pt modelId="{2AF0C7C9-CD28-4A05-9268-7874E0F96515}" type="pres">
      <dgm:prSet presAssocID="{7CD19D92-351B-4B1B-A209-BA6AA7A7D864}" presName="childText" presStyleLbl="conFgAcc1" presStyleIdx="0" presStyleCnt="3">
        <dgm:presLayoutVars>
          <dgm:bulletEnabled val="1"/>
        </dgm:presLayoutVars>
      </dgm:prSet>
      <dgm:spPr>
        <a:xfrm>
          <a:off x="0" y="464019"/>
          <a:ext cx="6096000" cy="781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5762F19-3527-4F17-87D6-935B0092C171}" type="pres">
      <dgm:prSet presAssocID="{7D4EF0AF-23CA-4B01-A8D1-54950E694C7F}" presName="spaceBetweenRectangles" presStyleCnt="0"/>
      <dgm:spPr/>
    </dgm:pt>
    <dgm:pt modelId="{5BFABD66-A81F-416B-9A45-812040462227}" type="pres">
      <dgm:prSet presAssocID="{30F2305D-0140-49BB-9DB8-2ADB73805F85}" presName="parentLin" presStyleCnt="0"/>
      <dgm:spPr/>
    </dgm:pt>
    <dgm:pt modelId="{AF8A6C7F-3301-4046-8F9D-0F922EB9486C}" type="pres">
      <dgm:prSet presAssocID="{30F2305D-0140-49BB-9DB8-2ADB73805F85}" presName="parentLeftMargin" presStyleLbl="node1" presStyleIdx="0" presStyleCnt="3"/>
      <dgm:spPr>
        <a:prstGeom prst="roundRect">
          <a:avLst/>
        </a:prstGeom>
      </dgm:spPr>
      <dgm:t>
        <a:bodyPr/>
        <a:lstStyle/>
        <a:p>
          <a:endParaRPr lang="es-ES_tradnl"/>
        </a:p>
      </dgm:t>
    </dgm:pt>
    <dgm:pt modelId="{0CCF4A44-0FB3-4837-80F2-92424934B65D}" type="pres">
      <dgm:prSet presAssocID="{30F2305D-0140-49BB-9DB8-2ADB73805F85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D3DA379-413E-44DD-BA07-DA28306993F7}" type="pres">
      <dgm:prSet presAssocID="{30F2305D-0140-49BB-9DB8-2ADB73805F85}" presName="negativeSpace" presStyleCnt="0"/>
      <dgm:spPr/>
    </dgm:pt>
    <dgm:pt modelId="{EF401098-D4BE-418C-BCC9-D5721CF6D9AD}" type="pres">
      <dgm:prSet presAssocID="{30F2305D-0140-49BB-9DB8-2ADB73805F85}" presName="childText" presStyleLbl="conFgAcc1" presStyleIdx="1" presStyleCnt="3">
        <dgm:presLayoutVars>
          <dgm:bulletEnabled val="1"/>
        </dgm:presLayoutVars>
      </dgm:prSet>
      <dgm:spPr>
        <a:xfrm>
          <a:off x="0" y="1870179"/>
          <a:ext cx="6096000" cy="781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47B85E0-5DC6-4727-8E6F-38FFC21241E6}" type="pres">
      <dgm:prSet presAssocID="{B8C5E555-658D-40DC-8290-20BB35D688FD}" presName="spaceBetweenRectangles" presStyleCnt="0"/>
      <dgm:spPr/>
    </dgm:pt>
    <dgm:pt modelId="{10C8B1E9-5421-45CF-BE96-47DEF7008AFC}" type="pres">
      <dgm:prSet presAssocID="{52D949D7-90CC-4536-BAC2-FF09AD0FDF19}" presName="parentLin" presStyleCnt="0"/>
      <dgm:spPr/>
    </dgm:pt>
    <dgm:pt modelId="{13E47FC6-EDD1-4585-9C44-3C8D92C65145}" type="pres">
      <dgm:prSet presAssocID="{52D949D7-90CC-4536-BAC2-FF09AD0FDF19}" presName="parentLeftMargin" presStyleLbl="node1" presStyleIdx="1" presStyleCnt="3"/>
      <dgm:spPr>
        <a:prstGeom prst="roundRect">
          <a:avLst/>
        </a:prstGeom>
      </dgm:spPr>
      <dgm:t>
        <a:bodyPr/>
        <a:lstStyle/>
        <a:p>
          <a:endParaRPr lang="es-ES_tradnl"/>
        </a:p>
      </dgm:t>
    </dgm:pt>
    <dgm:pt modelId="{8BF4B4E1-8417-49F7-8BB8-739DF1040709}" type="pres">
      <dgm:prSet presAssocID="{52D949D7-90CC-4536-BAC2-FF09AD0FDF19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5C26484-A4CA-4258-85C9-906D8995E779}" type="pres">
      <dgm:prSet presAssocID="{52D949D7-90CC-4536-BAC2-FF09AD0FDF19}" presName="negativeSpace" presStyleCnt="0"/>
      <dgm:spPr/>
    </dgm:pt>
    <dgm:pt modelId="{786D3120-FEA5-4476-8311-B25164DE2D58}" type="pres">
      <dgm:prSet presAssocID="{52D949D7-90CC-4536-BAC2-FF09AD0FDF19}" presName="childText" presStyleLbl="conFgAcc1" presStyleIdx="2" presStyleCnt="3">
        <dgm:presLayoutVars>
          <dgm:bulletEnabled val="1"/>
        </dgm:presLayoutVars>
      </dgm:prSet>
      <dgm:spPr>
        <a:xfrm>
          <a:off x="0" y="3276340"/>
          <a:ext cx="6096000" cy="781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0554B36C-860A-F142-8F9B-328998169E31}" type="presOf" srcId="{52D949D7-90CC-4536-BAC2-FF09AD0FDF19}" destId="{8BF4B4E1-8417-49F7-8BB8-739DF1040709}" srcOrd="1" destOrd="0" presId="urn:microsoft.com/office/officeart/2005/8/layout/list1"/>
    <dgm:cxn modelId="{07B5F704-8852-1642-996E-2DBBE841D841}" type="presOf" srcId="{7CD19D92-351B-4B1B-A209-BA6AA7A7D864}" destId="{A620E0C2-12FA-4E5B-9B15-2ECD589B9DC7}" srcOrd="0" destOrd="0" presId="urn:microsoft.com/office/officeart/2005/8/layout/list1"/>
    <dgm:cxn modelId="{1EF162FE-216E-E446-A21B-54CBF2843064}" type="presOf" srcId="{30F2305D-0140-49BB-9DB8-2ADB73805F85}" destId="{0CCF4A44-0FB3-4837-80F2-92424934B65D}" srcOrd="1" destOrd="0" presId="urn:microsoft.com/office/officeart/2005/8/layout/list1"/>
    <dgm:cxn modelId="{D3071804-5E96-694D-905E-5FA8848C3B1B}" type="presOf" srcId="{643798B5-4EEE-405E-AFBB-3EA0694C30BF}" destId="{3A5BC454-2DB0-439A-AF34-B66D50852EF1}" srcOrd="0" destOrd="0" presId="urn:microsoft.com/office/officeart/2005/8/layout/list1"/>
    <dgm:cxn modelId="{657CA461-DB11-4546-BB0E-8B2DF1899B5E}" type="presOf" srcId="{30F2305D-0140-49BB-9DB8-2ADB73805F85}" destId="{AF8A6C7F-3301-4046-8F9D-0F922EB9486C}" srcOrd="0" destOrd="0" presId="urn:microsoft.com/office/officeart/2005/8/layout/list1"/>
    <dgm:cxn modelId="{0DDADF31-2459-4556-88B8-FC20AEE23A65}" srcId="{643798B5-4EEE-405E-AFBB-3EA0694C30BF}" destId="{30F2305D-0140-49BB-9DB8-2ADB73805F85}" srcOrd="1" destOrd="0" parTransId="{5EFDC44D-A9AC-401E-840F-C2B27634DDA1}" sibTransId="{B8C5E555-658D-40DC-8290-20BB35D688FD}"/>
    <dgm:cxn modelId="{C3F57012-52CD-4E2B-B812-DB8A76097ED3}" srcId="{643798B5-4EEE-405E-AFBB-3EA0694C30BF}" destId="{52D949D7-90CC-4536-BAC2-FF09AD0FDF19}" srcOrd="2" destOrd="0" parTransId="{B03E4598-0587-434C-84A4-BD28B2A5DFAD}" sibTransId="{6D283CDA-C2CE-41E7-897A-720F9711B32E}"/>
    <dgm:cxn modelId="{90EBE263-6190-4854-BD8A-13701164D03C}" srcId="{643798B5-4EEE-405E-AFBB-3EA0694C30BF}" destId="{7CD19D92-351B-4B1B-A209-BA6AA7A7D864}" srcOrd="0" destOrd="0" parTransId="{4E7B7D1B-52D1-49DA-997C-E905360F4F0D}" sibTransId="{7D4EF0AF-23CA-4B01-A8D1-54950E694C7F}"/>
    <dgm:cxn modelId="{FDFDFF8D-15EA-3441-9086-2BBEAACD57D3}" type="presOf" srcId="{52D949D7-90CC-4536-BAC2-FF09AD0FDF19}" destId="{13E47FC6-EDD1-4585-9C44-3C8D92C65145}" srcOrd="0" destOrd="0" presId="urn:microsoft.com/office/officeart/2005/8/layout/list1"/>
    <dgm:cxn modelId="{4A0A7182-4AF5-C74F-9343-E9882D91BF27}" type="presOf" srcId="{7CD19D92-351B-4B1B-A209-BA6AA7A7D864}" destId="{8E5F2EDE-173B-4DCE-BDD2-C6C366EB197E}" srcOrd="1" destOrd="0" presId="urn:microsoft.com/office/officeart/2005/8/layout/list1"/>
    <dgm:cxn modelId="{FA0E2497-1A26-4C46-9783-DB9E4714D4E6}" type="presParOf" srcId="{3A5BC454-2DB0-439A-AF34-B66D50852EF1}" destId="{7BD9FDD5-310D-493B-8786-2AA2A77A6FA7}" srcOrd="0" destOrd="0" presId="urn:microsoft.com/office/officeart/2005/8/layout/list1"/>
    <dgm:cxn modelId="{7E306C06-0359-B446-8AAD-14F6195B262E}" type="presParOf" srcId="{7BD9FDD5-310D-493B-8786-2AA2A77A6FA7}" destId="{A620E0C2-12FA-4E5B-9B15-2ECD589B9DC7}" srcOrd="0" destOrd="0" presId="urn:microsoft.com/office/officeart/2005/8/layout/list1"/>
    <dgm:cxn modelId="{86325BB3-95AF-0442-ADB7-6187D434631C}" type="presParOf" srcId="{7BD9FDD5-310D-493B-8786-2AA2A77A6FA7}" destId="{8E5F2EDE-173B-4DCE-BDD2-C6C366EB197E}" srcOrd="1" destOrd="0" presId="urn:microsoft.com/office/officeart/2005/8/layout/list1"/>
    <dgm:cxn modelId="{9F28F38B-2701-C043-B9BB-9870CE309E6B}" type="presParOf" srcId="{3A5BC454-2DB0-439A-AF34-B66D50852EF1}" destId="{3D43704D-7247-4AFB-A97D-E0259E6D5B20}" srcOrd="1" destOrd="0" presId="urn:microsoft.com/office/officeart/2005/8/layout/list1"/>
    <dgm:cxn modelId="{655075AA-922C-014C-99EC-7AEF5C843EE4}" type="presParOf" srcId="{3A5BC454-2DB0-439A-AF34-B66D50852EF1}" destId="{2AF0C7C9-CD28-4A05-9268-7874E0F96515}" srcOrd="2" destOrd="0" presId="urn:microsoft.com/office/officeart/2005/8/layout/list1"/>
    <dgm:cxn modelId="{64B10E5F-A7B6-8F40-8D73-5F6CB1516668}" type="presParOf" srcId="{3A5BC454-2DB0-439A-AF34-B66D50852EF1}" destId="{95762F19-3527-4F17-87D6-935B0092C171}" srcOrd="3" destOrd="0" presId="urn:microsoft.com/office/officeart/2005/8/layout/list1"/>
    <dgm:cxn modelId="{36E01EF0-1A9A-9E4C-B066-B4998F36AFFE}" type="presParOf" srcId="{3A5BC454-2DB0-439A-AF34-B66D50852EF1}" destId="{5BFABD66-A81F-416B-9A45-812040462227}" srcOrd="4" destOrd="0" presId="urn:microsoft.com/office/officeart/2005/8/layout/list1"/>
    <dgm:cxn modelId="{87F52201-3BCE-4E4F-9F5E-70EEAB4A86EA}" type="presParOf" srcId="{5BFABD66-A81F-416B-9A45-812040462227}" destId="{AF8A6C7F-3301-4046-8F9D-0F922EB9486C}" srcOrd="0" destOrd="0" presId="urn:microsoft.com/office/officeart/2005/8/layout/list1"/>
    <dgm:cxn modelId="{D959C60A-247F-AE47-AF16-5409D5C98EEB}" type="presParOf" srcId="{5BFABD66-A81F-416B-9A45-812040462227}" destId="{0CCF4A44-0FB3-4837-80F2-92424934B65D}" srcOrd="1" destOrd="0" presId="urn:microsoft.com/office/officeart/2005/8/layout/list1"/>
    <dgm:cxn modelId="{C47353E2-2127-F045-AB9E-2CF9C05DFC61}" type="presParOf" srcId="{3A5BC454-2DB0-439A-AF34-B66D50852EF1}" destId="{9D3DA379-413E-44DD-BA07-DA28306993F7}" srcOrd="5" destOrd="0" presId="urn:microsoft.com/office/officeart/2005/8/layout/list1"/>
    <dgm:cxn modelId="{6FF8EB4D-BE6F-A441-AF24-573312B66685}" type="presParOf" srcId="{3A5BC454-2DB0-439A-AF34-B66D50852EF1}" destId="{EF401098-D4BE-418C-BCC9-D5721CF6D9AD}" srcOrd="6" destOrd="0" presId="urn:microsoft.com/office/officeart/2005/8/layout/list1"/>
    <dgm:cxn modelId="{66AF6ED3-88B5-614A-B369-BFF3B215FF86}" type="presParOf" srcId="{3A5BC454-2DB0-439A-AF34-B66D50852EF1}" destId="{847B85E0-5DC6-4727-8E6F-38FFC21241E6}" srcOrd="7" destOrd="0" presId="urn:microsoft.com/office/officeart/2005/8/layout/list1"/>
    <dgm:cxn modelId="{B58ABB6E-34DA-4241-BD9F-56E76533E2C6}" type="presParOf" srcId="{3A5BC454-2DB0-439A-AF34-B66D50852EF1}" destId="{10C8B1E9-5421-45CF-BE96-47DEF7008AFC}" srcOrd="8" destOrd="0" presId="urn:microsoft.com/office/officeart/2005/8/layout/list1"/>
    <dgm:cxn modelId="{92BEE128-540D-B640-AC27-613CFE1E148E}" type="presParOf" srcId="{10C8B1E9-5421-45CF-BE96-47DEF7008AFC}" destId="{13E47FC6-EDD1-4585-9C44-3C8D92C65145}" srcOrd="0" destOrd="0" presId="urn:microsoft.com/office/officeart/2005/8/layout/list1"/>
    <dgm:cxn modelId="{31456BFC-B9B0-DB43-BBED-5A8C8FAC365E}" type="presParOf" srcId="{10C8B1E9-5421-45CF-BE96-47DEF7008AFC}" destId="{8BF4B4E1-8417-49F7-8BB8-739DF1040709}" srcOrd="1" destOrd="0" presId="urn:microsoft.com/office/officeart/2005/8/layout/list1"/>
    <dgm:cxn modelId="{8F9D5E9F-4FCD-6547-8CEB-84FB21CA6735}" type="presParOf" srcId="{3A5BC454-2DB0-439A-AF34-B66D50852EF1}" destId="{55C26484-A4CA-4258-85C9-906D8995E779}" srcOrd="9" destOrd="0" presId="urn:microsoft.com/office/officeart/2005/8/layout/list1"/>
    <dgm:cxn modelId="{09C687CD-F7AB-874C-A85A-8758CB2D8337}" type="presParOf" srcId="{3A5BC454-2DB0-439A-AF34-B66D50852EF1}" destId="{786D3120-FEA5-4476-8311-B25164DE2D58}" srcOrd="10" destOrd="0" presId="urn:microsoft.com/office/officeart/2005/8/layout/list1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4DAC62-19CC-452B-9638-FD64413A5D72}" type="doc">
      <dgm:prSet loTypeId="urn:microsoft.com/office/officeart/2005/8/layout/hList7" loCatId="list" qsTypeId="urn:microsoft.com/office/officeart/2009/2/quickstyle/3d8" qsCatId="3D" csTypeId="urn:microsoft.com/office/officeart/2005/8/colors/accent1_2" csCatId="accent1" phldr="1"/>
      <dgm:spPr/>
    </dgm:pt>
    <dgm:pt modelId="{2B591407-6954-4B1F-8BD2-53D17BF3ABC2}">
      <dgm:prSet phldrT="[Texto]"/>
      <dgm:spPr/>
      <dgm:t>
        <a:bodyPr/>
        <a:lstStyle/>
        <a:p>
          <a:r>
            <a:rPr lang="es-MX" dirty="0">
              <a:solidFill>
                <a:srgbClr val="03513E"/>
              </a:solidFill>
            </a:rPr>
            <a:t>Regulación del SNA</a:t>
          </a:r>
        </a:p>
      </dgm:t>
    </dgm:pt>
    <dgm:pt modelId="{E9C35EA5-CA2A-4253-AB5E-C4C950A0DD3A}" type="parTrans" cxnId="{36750682-F42A-45D5-975E-A90834516244}">
      <dgm:prSet/>
      <dgm:spPr/>
      <dgm:t>
        <a:bodyPr/>
        <a:lstStyle/>
        <a:p>
          <a:endParaRPr lang="es-MX"/>
        </a:p>
      </dgm:t>
    </dgm:pt>
    <dgm:pt modelId="{A0A637D1-E75B-4B84-BC6F-F6D03BB31A1D}" type="sibTrans" cxnId="{36750682-F42A-45D5-975E-A90834516244}">
      <dgm:prSet/>
      <dgm:spPr/>
      <dgm:t>
        <a:bodyPr/>
        <a:lstStyle/>
        <a:p>
          <a:endParaRPr lang="es-MX"/>
        </a:p>
      </dgm:t>
    </dgm:pt>
    <dgm:pt modelId="{138D91F8-5EDC-4AAB-95D3-B1882B16EA93}">
      <dgm:prSet phldrT="[Texto]"/>
      <dgm:spPr/>
      <dgm:t>
        <a:bodyPr/>
        <a:lstStyle/>
        <a:p>
          <a:r>
            <a:rPr lang="es-MX" dirty="0">
              <a:solidFill>
                <a:srgbClr val="03513E"/>
              </a:solidFill>
            </a:rPr>
            <a:t>Nueva Arquitectura Institucional</a:t>
          </a:r>
        </a:p>
      </dgm:t>
    </dgm:pt>
    <dgm:pt modelId="{9D7FEB9B-CF0E-4C30-989C-8B0603A2699B}" type="parTrans" cxnId="{61C60E1F-3CB8-496C-A6EF-68FA2C400F17}">
      <dgm:prSet/>
      <dgm:spPr/>
      <dgm:t>
        <a:bodyPr/>
        <a:lstStyle/>
        <a:p>
          <a:endParaRPr lang="es-MX"/>
        </a:p>
      </dgm:t>
    </dgm:pt>
    <dgm:pt modelId="{A630CC80-2E07-4ED6-B154-8B4C8010B642}" type="sibTrans" cxnId="{61C60E1F-3CB8-496C-A6EF-68FA2C400F17}">
      <dgm:prSet/>
      <dgm:spPr/>
      <dgm:t>
        <a:bodyPr/>
        <a:lstStyle/>
        <a:p>
          <a:endParaRPr lang="es-MX"/>
        </a:p>
      </dgm:t>
    </dgm:pt>
    <dgm:pt modelId="{14063A16-1670-41FA-A641-127C605EB6D4}">
      <dgm:prSet phldrT="[Texto]"/>
      <dgm:spPr/>
      <dgm:t>
        <a:bodyPr/>
        <a:lstStyle/>
        <a:p>
          <a:r>
            <a:rPr lang="es-MX" dirty="0">
              <a:solidFill>
                <a:srgbClr val="03513E"/>
              </a:solidFill>
            </a:rPr>
            <a:t>Ley General de Responsabilidades Administrativas de los Servidores Públicos</a:t>
          </a:r>
        </a:p>
      </dgm:t>
    </dgm:pt>
    <dgm:pt modelId="{6E4053D3-4620-4BB9-876A-02ABCE138E09}" type="parTrans" cxnId="{25A23FAF-B76E-4D2A-8B5F-A3B50E969226}">
      <dgm:prSet/>
      <dgm:spPr/>
      <dgm:t>
        <a:bodyPr/>
        <a:lstStyle/>
        <a:p>
          <a:endParaRPr lang="es-MX"/>
        </a:p>
      </dgm:t>
    </dgm:pt>
    <dgm:pt modelId="{A2A33A25-D1BB-4737-B898-6AA7DB05CFF4}" type="sibTrans" cxnId="{25A23FAF-B76E-4D2A-8B5F-A3B50E969226}">
      <dgm:prSet/>
      <dgm:spPr/>
      <dgm:t>
        <a:bodyPr/>
        <a:lstStyle/>
        <a:p>
          <a:endParaRPr lang="es-MX"/>
        </a:p>
      </dgm:t>
    </dgm:pt>
    <dgm:pt modelId="{DC226E2C-CD98-4637-96B2-146865AA02F3}" type="pres">
      <dgm:prSet presAssocID="{DF4DAC62-19CC-452B-9638-FD64413A5D72}" presName="Name0" presStyleCnt="0">
        <dgm:presLayoutVars>
          <dgm:dir/>
          <dgm:resizeHandles val="exact"/>
        </dgm:presLayoutVars>
      </dgm:prSet>
      <dgm:spPr/>
    </dgm:pt>
    <dgm:pt modelId="{F6AEEF18-14AF-4170-B1D0-02900ABA222D}" type="pres">
      <dgm:prSet presAssocID="{DF4DAC62-19CC-452B-9638-FD64413A5D72}" presName="fgShape" presStyleLbl="fgShp" presStyleIdx="0" presStyleCnt="1"/>
      <dgm:spPr/>
    </dgm:pt>
    <dgm:pt modelId="{27D917AB-6022-43C8-94B3-F54AF578552B}" type="pres">
      <dgm:prSet presAssocID="{DF4DAC62-19CC-452B-9638-FD64413A5D72}" presName="linComp" presStyleCnt="0"/>
      <dgm:spPr/>
    </dgm:pt>
    <dgm:pt modelId="{3FCF58E7-6E65-4890-92E8-C8C98A2E572C}" type="pres">
      <dgm:prSet presAssocID="{2B591407-6954-4B1F-8BD2-53D17BF3ABC2}" presName="compNode" presStyleCnt="0"/>
      <dgm:spPr/>
    </dgm:pt>
    <dgm:pt modelId="{DABDA5C5-E243-4258-ACD0-CBF564EFE7E0}" type="pres">
      <dgm:prSet presAssocID="{2B591407-6954-4B1F-8BD2-53D17BF3ABC2}" presName="bkgdShape" presStyleLbl="node1" presStyleIdx="0" presStyleCnt="3" custLinFactNeighborY="1384"/>
      <dgm:spPr/>
      <dgm:t>
        <a:bodyPr/>
        <a:lstStyle/>
        <a:p>
          <a:endParaRPr lang="es-ES_tradnl"/>
        </a:p>
      </dgm:t>
    </dgm:pt>
    <dgm:pt modelId="{AECA39FD-AF2F-464E-9446-123898129689}" type="pres">
      <dgm:prSet presAssocID="{2B591407-6954-4B1F-8BD2-53D17BF3ABC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AC00513-1460-4ED7-9CCD-03A9F74D03DB}" type="pres">
      <dgm:prSet presAssocID="{2B591407-6954-4B1F-8BD2-53D17BF3ABC2}" presName="invisiNode" presStyleLbl="node1" presStyleIdx="0" presStyleCnt="3"/>
      <dgm:spPr/>
    </dgm:pt>
    <dgm:pt modelId="{5AC446E3-8B7A-4099-8BE7-C46D2101EA66}" type="pres">
      <dgm:prSet presAssocID="{2B591407-6954-4B1F-8BD2-53D17BF3ABC2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31C8DDC-4366-4F1E-9081-98E3D4767A4F}" type="pres">
      <dgm:prSet presAssocID="{A0A637D1-E75B-4B84-BC6F-F6D03BB31A1D}" presName="sibTrans" presStyleLbl="sibTrans2D1" presStyleIdx="0" presStyleCnt="0"/>
      <dgm:spPr/>
      <dgm:t>
        <a:bodyPr/>
        <a:lstStyle/>
        <a:p>
          <a:endParaRPr lang="es-ES_tradnl"/>
        </a:p>
      </dgm:t>
    </dgm:pt>
    <dgm:pt modelId="{1A9DFE7A-CD04-4C0A-BC31-7BA3048C36E5}" type="pres">
      <dgm:prSet presAssocID="{138D91F8-5EDC-4AAB-95D3-B1882B16EA93}" presName="compNode" presStyleCnt="0"/>
      <dgm:spPr/>
    </dgm:pt>
    <dgm:pt modelId="{A74C3EC6-07EB-4D05-A1F2-D313A53C54A3}" type="pres">
      <dgm:prSet presAssocID="{138D91F8-5EDC-4AAB-95D3-B1882B16EA93}" presName="bkgdShape" presStyleLbl="node1" presStyleIdx="1" presStyleCnt="3"/>
      <dgm:spPr/>
      <dgm:t>
        <a:bodyPr/>
        <a:lstStyle/>
        <a:p>
          <a:endParaRPr lang="es-ES_tradnl"/>
        </a:p>
      </dgm:t>
    </dgm:pt>
    <dgm:pt modelId="{6F820AAB-F47B-485D-ACF8-E93F9CF4E4DE}" type="pres">
      <dgm:prSet presAssocID="{138D91F8-5EDC-4AAB-95D3-B1882B16EA9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A62FAB9-8937-4C22-81DD-105EB52140EE}" type="pres">
      <dgm:prSet presAssocID="{138D91F8-5EDC-4AAB-95D3-B1882B16EA93}" presName="invisiNode" presStyleLbl="node1" presStyleIdx="1" presStyleCnt="3"/>
      <dgm:spPr/>
    </dgm:pt>
    <dgm:pt modelId="{8B3E8110-F850-49D3-A559-62A6AF645DA8}" type="pres">
      <dgm:prSet presAssocID="{138D91F8-5EDC-4AAB-95D3-B1882B16EA93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BBD967B-8E7C-4539-98A4-670BAE954C1A}" type="pres">
      <dgm:prSet presAssocID="{A630CC80-2E07-4ED6-B154-8B4C8010B642}" presName="sibTrans" presStyleLbl="sibTrans2D1" presStyleIdx="0" presStyleCnt="0"/>
      <dgm:spPr/>
      <dgm:t>
        <a:bodyPr/>
        <a:lstStyle/>
        <a:p>
          <a:endParaRPr lang="es-ES_tradnl"/>
        </a:p>
      </dgm:t>
    </dgm:pt>
    <dgm:pt modelId="{0F88D446-B1F4-4ACA-BFA1-F0B01B22FE7A}" type="pres">
      <dgm:prSet presAssocID="{14063A16-1670-41FA-A641-127C605EB6D4}" presName="compNode" presStyleCnt="0"/>
      <dgm:spPr/>
    </dgm:pt>
    <dgm:pt modelId="{F79E4C72-0F98-49F2-9BD4-F0E877713DD9}" type="pres">
      <dgm:prSet presAssocID="{14063A16-1670-41FA-A641-127C605EB6D4}" presName="bkgdShape" presStyleLbl="node1" presStyleIdx="2" presStyleCnt="3"/>
      <dgm:spPr/>
      <dgm:t>
        <a:bodyPr/>
        <a:lstStyle/>
        <a:p>
          <a:endParaRPr lang="es-ES_tradnl"/>
        </a:p>
      </dgm:t>
    </dgm:pt>
    <dgm:pt modelId="{40440756-75E6-41CA-82D2-8E29AF69F544}" type="pres">
      <dgm:prSet presAssocID="{14063A16-1670-41FA-A641-127C605EB6D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2E1E420-03DC-4056-BDB6-B72DB3596580}" type="pres">
      <dgm:prSet presAssocID="{14063A16-1670-41FA-A641-127C605EB6D4}" presName="invisiNode" presStyleLbl="node1" presStyleIdx="2" presStyleCnt="3"/>
      <dgm:spPr/>
    </dgm:pt>
    <dgm:pt modelId="{B7FCE678-EFF6-4664-9610-2A9FA21E6B40}" type="pres">
      <dgm:prSet presAssocID="{14063A16-1670-41FA-A641-127C605EB6D4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0904473-7BE3-F340-A3B0-D91657112904}" type="presOf" srcId="{2B591407-6954-4B1F-8BD2-53D17BF3ABC2}" destId="{AECA39FD-AF2F-464E-9446-123898129689}" srcOrd="1" destOrd="0" presId="urn:microsoft.com/office/officeart/2005/8/layout/hList7"/>
    <dgm:cxn modelId="{BFD80B88-26D7-E84B-B948-4DF79A7E2F26}" type="presOf" srcId="{DF4DAC62-19CC-452B-9638-FD64413A5D72}" destId="{DC226E2C-CD98-4637-96B2-146865AA02F3}" srcOrd="0" destOrd="0" presId="urn:microsoft.com/office/officeart/2005/8/layout/hList7"/>
    <dgm:cxn modelId="{7B0C3393-B1EF-FB4B-91BB-F84BD8BC1E0A}" type="presOf" srcId="{2B591407-6954-4B1F-8BD2-53D17BF3ABC2}" destId="{DABDA5C5-E243-4258-ACD0-CBF564EFE7E0}" srcOrd="0" destOrd="0" presId="urn:microsoft.com/office/officeart/2005/8/layout/hList7"/>
    <dgm:cxn modelId="{25A23FAF-B76E-4D2A-8B5F-A3B50E969226}" srcId="{DF4DAC62-19CC-452B-9638-FD64413A5D72}" destId="{14063A16-1670-41FA-A641-127C605EB6D4}" srcOrd="2" destOrd="0" parTransId="{6E4053D3-4620-4BB9-876A-02ABCE138E09}" sibTransId="{A2A33A25-D1BB-4737-B898-6AA7DB05CFF4}"/>
    <dgm:cxn modelId="{61C60E1F-3CB8-496C-A6EF-68FA2C400F17}" srcId="{DF4DAC62-19CC-452B-9638-FD64413A5D72}" destId="{138D91F8-5EDC-4AAB-95D3-B1882B16EA93}" srcOrd="1" destOrd="0" parTransId="{9D7FEB9B-CF0E-4C30-989C-8B0603A2699B}" sibTransId="{A630CC80-2E07-4ED6-B154-8B4C8010B642}"/>
    <dgm:cxn modelId="{54323C0C-C3E4-1846-8827-B643E9AA7A15}" type="presOf" srcId="{138D91F8-5EDC-4AAB-95D3-B1882B16EA93}" destId="{A74C3EC6-07EB-4D05-A1F2-D313A53C54A3}" srcOrd="0" destOrd="0" presId="urn:microsoft.com/office/officeart/2005/8/layout/hList7"/>
    <dgm:cxn modelId="{36750682-F42A-45D5-975E-A90834516244}" srcId="{DF4DAC62-19CC-452B-9638-FD64413A5D72}" destId="{2B591407-6954-4B1F-8BD2-53D17BF3ABC2}" srcOrd="0" destOrd="0" parTransId="{E9C35EA5-CA2A-4253-AB5E-C4C950A0DD3A}" sibTransId="{A0A637D1-E75B-4B84-BC6F-F6D03BB31A1D}"/>
    <dgm:cxn modelId="{78302D6F-0AA9-D94B-A0FB-524C5CE33C7A}" type="presOf" srcId="{A630CC80-2E07-4ED6-B154-8B4C8010B642}" destId="{7BBD967B-8E7C-4539-98A4-670BAE954C1A}" srcOrd="0" destOrd="0" presId="urn:microsoft.com/office/officeart/2005/8/layout/hList7"/>
    <dgm:cxn modelId="{E90F03A0-E205-9F4A-9EDE-18EB2869E0B8}" type="presOf" srcId="{A0A637D1-E75B-4B84-BC6F-F6D03BB31A1D}" destId="{E31C8DDC-4366-4F1E-9081-98E3D4767A4F}" srcOrd="0" destOrd="0" presId="urn:microsoft.com/office/officeart/2005/8/layout/hList7"/>
    <dgm:cxn modelId="{F27B59C4-6C2C-364E-B7C9-9D7C890E6965}" type="presOf" srcId="{138D91F8-5EDC-4AAB-95D3-B1882B16EA93}" destId="{6F820AAB-F47B-485D-ACF8-E93F9CF4E4DE}" srcOrd="1" destOrd="0" presId="urn:microsoft.com/office/officeart/2005/8/layout/hList7"/>
    <dgm:cxn modelId="{7A6E9DF4-1A6E-964B-9781-B47AEE274030}" type="presOf" srcId="{14063A16-1670-41FA-A641-127C605EB6D4}" destId="{F79E4C72-0F98-49F2-9BD4-F0E877713DD9}" srcOrd="0" destOrd="0" presId="urn:microsoft.com/office/officeart/2005/8/layout/hList7"/>
    <dgm:cxn modelId="{0CB7B1E8-79C8-FA4D-B6D6-547EBB45D777}" type="presOf" srcId="{14063A16-1670-41FA-A641-127C605EB6D4}" destId="{40440756-75E6-41CA-82D2-8E29AF69F544}" srcOrd="1" destOrd="0" presId="urn:microsoft.com/office/officeart/2005/8/layout/hList7"/>
    <dgm:cxn modelId="{E3005FB2-F91D-8045-85D1-88458A5714A8}" type="presParOf" srcId="{DC226E2C-CD98-4637-96B2-146865AA02F3}" destId="{F6AEEF18-14AF-4170-B1D0-02900ABA222D}" srcOrd="0" destOrd="0" presId="urn:microsoft.com/office/officeart/2005/8/layout/hList7"/>
    <dgm:cxn modelId="{29F7BE90-2610-7D42-B418-2F241F3684A0}" type="presParOf" srcId="{DC226E2C-CD98-4637-96B2-146865AA02F3}" destId="{27D917AB-6022-43C8-94B3-F54AF578552B}" srcOrd="1" destOrd="0" presId="urn:microsoft.com/office/officeart/2005/8/layout/hList7"/>
    <dgm:cxn modelId="{6F188FAB-E5C7-EA49-8C94-ABA858E12FA9}" type="presParOf" srcId="{27D917AB-6022-43C8-94B3-F54AF578552B}" destId="{3FCF58E7-6E65-4890-92E8-C8C98A2E572C}" srcOrd="0" destOrd="0" presId="urn:microsoft.com/office/officeart/2005/8/layout/hList7"/>
    <dgm:cxn modelId="{0056BC1A-0102-9144-91C3-D2635DD42333}" type="presParOf" srcId="{3FCF58E7-6E65-4890-92E8-C8C98A2E572C}" destId="{DABDA5C5-E243-4258-ACD0-CBF564EFE7E0}" srcOrd="0" destOrd="0" presId="urn:microsoft.com/office/officeart/2005/8/layout/hList7"/>
    <dgm:cxn modelId="{EA627872-15A9-3E40-AF45-B1166BC58221}" type="presParOf" srcId="{3FCF58E7-6E65-4890-92E8-C8C98A2E572C}" destId="{AECA39FD-AF2F-464E-9446-123898129689}" srcOrd="1" destOrd="0" presId="urn:microsoft.com/office/officeart/2005/8/layout/hList7"/>
    <dgm:cxn modelId="{12CC135F-D5DC-8D4C-BAA9-05BC4BCB1C72}" type="presParOf" srcId="{3FCF58E7-6E65-4890-92E8-C8C98A2E572C}" destId="{FAC00513-1460-4ED7-9CCD-03A9F74D03DB}" srcOrd="2" destOrd="0" presId="urn:microsoft.com/office/officeart/2005/8/layout/hList7"/>
    <dgm:cxn modelId="{9B677023-8437-7642-A6FA-D4F4529D9A00}" type="presParOf" srcId="{3FCF58E7-6E65-4890-92E8-C8C98A2E572C}" destId="{5AC446E3-8B7A-4099-8BE7-C46D2101EA66}" srcOrd="3" destOrd="0" presId="urn:microsoft.com/office/officeart/2005/8/layout/hList7"/>
    <dgm:cxn modelId="{950EB945-D706-3647-A9E7-0591FD3615EE}" type="presParOf" srcId="{27D917AB-6022-43C8-94B3-F54AF578552B}" destId="{E31C8DDC-4366-4F1E-9081-98E3D4767A4F}" srcOrd="1" destOrd="0" presId="urn:microsoft.com/office/officeart/2005/8/layout/hList7"/>
    <dgm:cxn modelId="{1E04F172-EA2C-AF4C-AAD6-6B5F9348B502}" type="presParOf" srcId="{27D917AB-6022-43C8-94B3-F54AF578552B}" destId="{1A9DFE7A-CD04-4C0A-BC31-7BA3048C36E5}" srcOrd="2" destOrd="0" presId="urn:microsoft.com/office/officeart/2005/8/layout/hList7"/>
    <dgm:cxn modelId="{8A3ABE77-A408-9A46-BE0D-61C5DFE63B98}" type="presParOf" srcId="{1A9DFE7A-CD04-4C0A-BC31-7BA3048C36E5}" destId="{A74C3EC6-07EB-4D05-A1F2-D313A53C54A3}" srcOrd="0" destOrd="0" presId="urn:microsoft.com/office/officeart/2005/8/layout/hList7"/>
    <dgm:cxn modelId="{E902EB57-DB09-264E-8E4B-21773F9F1ADD}" type="presParOf" srcId="{1A9DFE7A-CD04-4C0A-BC31-7BA3048C36E5}" destId="{6F820AAB-F47B-485D-ACF8-E93F9CF4E4DE}" srcOrd="1" destOrd="0" presId="urn:microsoft.com/office/officeart/2005/8/layout/hList7"/>
    <dgm:cxn modelId="{E05BC2C8-C4ED-CB48-8F8E-8AF8B677FF7C}" type="presParOf" srcId="{1A9DFE7A-CD04-4C0A-BC31-7BA3048C36E5}" destId="{BA62FAB9-8937-4C22-81DD-105EB52140EE}" srcOrd="2" destOrd="0" presId="urn:microsoft.com/office/officeart/2005/8/layout/hList7"/>
    <dgm:cxn modelId="{B0E7A5B2-BAD3-6145-B737-CE6C6F2AC0C2}" type="presParOf" srcId="{1A9DFE7A-CD04-4C0A-BC31-7BA3048C36E5}" destId="{8B3E8110-F850-49D3-A559-62A6AF645DA8}" srcOrd="3" destOrd="0" presId="urn:microsoft.com/office/officeart/2005/8/layout/hList7"/>
    <dgm:cxn modelId="{241F976C-143E-4940-BC4C-7D3462DC1B96}" type="presParOf" srcId="{27D917AB-6022-43C8-94B3-F54AF578552B}" destId="{7BBD967B-8E7C-4539-98A4-670BAE954C1A}" srcOrd="3" destOrd="0" presId="urn:microsoft.com/office/officeart/2005/8/layout/hList7"/>
    <dgm:cxn modelId="{1090F733-96A4-7D42-A914-11D95376A83D}" type="presParOf" srcId="{27D917AB-6022-43C8-94B3-F54AF578552B}" destId="{0F88D446-B1F4-4ACA-BFA1-F0B01B22FE7A}" srcOrd="4" destOrd="0" presId="urn:microsoft.com/office/officeart/2005/8/layout/hList7"/>
    <dgm:cxn modelId="{8CEA8805-509A-704A-91C2-EC1442BEB299}" type="presParOf" srcId="{0F88D446-B1F4-4ACA-BFA1-F0B01B22FE7A}" destId="{F79E4C72-0F98-49F2-9BD4-F0E877713DD9}" srcOrd="0" destOrd="0" presId="urn:microsoft.com/office/officeart/2005/8/layout/hList7"/>
    <dgm:cxn modelId="{F5A94EF4-A920-5F47-9683-8F4DCF9DC763}" type="presParOf" srcId="{0F88D446-B1F4-4ACA-BFA1-F0B01B22FE7A}" destId="{40440756-75E6-41CA-82D2-8E29AF69F544}" srcOrd="1" destOrd="0" presId="urn:microsoft.com/office/officeart/2005/8/layout/hList7"/>
    <dgm:cxn modelId="{7722F8FE-D3C2-CF4A-B533-A5FDE652DAAF}" type="presParOf" srcId="{0F88D446-B1F4-4ACA-BFA1-F0B01B22FE7A}" destId="{22E1E420-03DC-4056-BDB6-B72DB3596580}" srcOrd="2" destOrd="0" presId="urn:microsoft.com/office/officeart/2005/8/layout/hList7"/>
    <dgm:cxn modelId="{60E72891-94B5-A34E-8124-ED44B640BE2F}" type="presParOf" srcId="{0F88D446-B1F4-4ACA-BFA1-F0B01B22FE7A}" destId="{B7FCE678-EFF6-4664-9610-2A9FA21E6B4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5394E6-6918-439E-9DC2-B1816A5B780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8C8A760-3031-406A-BEA3-FE07BE0BDE4B}" type="pres">
      <dgm:prSet presAssocID="{9F5394E6-6918-439E-9DC2-B1816A5B780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1F1CEFAC-7F47-904F-AD54-E05A5D9BC76B}" type="presOf" srcId="{9F5394E6-6918-439E-9DC2-B1816A5B7807}" destId="{58C8A760-3031-406A-BEA3-FE07BE0BDE4B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5394E6-6918-439E-9DC2-B1816A5B780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8C8A760-3031-406A-BEA3-FE07BE0BDE4B}" type="pres">
      <dgm:prSet presAssocID="{9F5394E6-6918-439E-9DC2-B1816A5B780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E53E82AF-38BB-C949-B025-D7D6BAB509B1}" type="presOf" srcId="{9F5394E6-6918-439E-9DC2-B1816A5B7807}" destId="{58C8A760-3031-406A-BEA3-FE07BE0BDE4B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5394E6-6918-439E-9DC2-B1816A5B780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8C8A760-3031-406A-BEA3-FE07BE0BDE4B}" type="pres">
      <dgm:prSet presAssocID="{9F5394E6-6918-439E-9DC2-B1816A5B780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04EA4E4C-13A6-C946-B3FB-41CE5605AC34}" type="presOf" srcId="{9F5394E6-6918-439E-9DC2-B1816A5B7807}" destId="{58C8A760-3031-406A-BEA3-FE07BE0BDE4B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5394E6-6918-439E-9DC2-B1816A5B780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8C8A760-3031-406A-BEA3-FE07BE0BDE4B}" type="pres">
      <dgm:prSet presAssocID="{9F5394E6-6918-439E-9DC2-B1816A5B780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BDEA3CE0-9F49-6540-B1B6-0F35C0CDABC6}" type="presOf" srcId="{9F5394E6-6918-439E-9DC2-B1816A5B7807}" destId="{58C8A760-3031-406A-BEA3-FE07BE0BDE4B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4069B8-D9B6-4001-84FE-57D2F38F0ED0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DF2F997-B179-44E5-B515-48935C59310B}" type="pres">
      <dgm:prSet presAssocID="{7A4069B8-D9B6-4001-84FE-57D2F38F0E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006D1BA7-B684-684A-9A4D-639207DE1A35}" type="presOf" srcId="{7A4069B8-D9B6-4001-84FE-57D2F38F0ED0}" destId="{0DF2F997-B179-44E5-B515-48935C59310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B4912A-F8D3-4CE5-A128-BADE273F815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516C4ED-44B7-4278-9ECA-859C87886E11}">
      <dgm:prSet phldrT="[Texto]"/>
      <dgm:spPr/>
      <dgm:t>
        <a:bodyPr/>
        <a:lstStyle/>
        <a:p>
          <a:r>
            <a:rPr lang="es-MX" dirty="0" smtClean="0"/>
            <a:t>CPEUM</a:t>
          </a:r>
        </a:p>
        <a:p>
          <a:r>
            <a:rPr lang="es-MX" dirty="0" smtClean="0"/>
            <a:t>(1917)</a:t>
          </a:r>
          <a:endParaRPr lang="es-MX" dirty="0"/>
        </a:p>
      </dgm:t>
    </dgm:pt>
    <dgm:pt modelId="{26C0D39E-95EC-4392-BA6A-8516BD5521AE}" type="parTrans" cxnId="{D00A5EB6-7180-4B54-94C1-DD808E5496DA}">
      <dgm:prSet/>
      <dgm:spPr/>
      <dgm:t>
        <a:bodyPr/>
        <a:lstStyle/>
        <a:p>
          <a:endParaRPr lang="es-MX"/>
        </a:p>
      </dgm:t>
    </dgm:pt>
    <dgm:pt modelId="{A8D89F28-3425-4389-BC21-5AAA82F62B2C}" type="sibTrans" cxnId="{D00A5EB6-7180-4B54-94C1-DD808E5496DA}">
      <dgm:prSet/>
      <dgm:spPr/>
      <dgm:t>
        <a:bodyPr/>
        <a:lstStyle/>
        <a:p>
          <a:endParaRPr lang="es-MX"/>
        </a:p>
      </dgm:t>
    </dgm:pt>
    <dgm:pt modelId="{FD3802E8-9378-499B-81C0-2B23FA5F39E4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s-MX" sz="1200" b="0" dirty="0" smtClean="0"/>
            <a:t>Art. 6. Libertad en la manifestación de las ideas</a:t>
          </a:r>
          <a:endParaRPr lang="es-MX" sz="1200" b="1" dirty="0"/>
        </a:p>
      </dgm:t>
    </dgm:pt>
    <dgm:pt modelId="{CFEF316C-F0F0-49D6-888D-0D5B18326C9E}" type="parTrans" cxnId="{742E6916-C5DC-4501-A443-BD2D682C441D}">
      <dgm:prSet/>
      <dgm:spPr/>
      <dgm:t>
        <a:bodyPr/>
        <a:lstStyle/>
        <a:p>
          <a:endParaRPr lang="es-MX"/>
        </a:p>
      </dgm:t>
    </dgm:pt>
    <dgm:pt modelId="{699C54DE-C224-438A-8107-77B9C6C27A74}" type="sibTrans" cxnId="{742E6916-C5DC-4501-A443-BD2D682C441D}">
      <dgm:prSet/>
      <dgm:spPr/>
      <dgm:t>
        <a:bodyPr/>
        <a:lstStyle/>
        <a:p>
          <a:endParaRPr lang="es-MX"/>
        </a:p>
      </dgm:t>
    </dgm:pt>
    <dgm:pt modelId="{534BF273-C5B3-44B3-912D-C704329F1BF9}">
      <dgm:prSet phldrT="[Texto]"/>
      <dgm:spPr/>
      <dgm:t>
        <a:bodyPr/>
        <a:lstStyle/>
        <a:p>
          <a:r>
            <a:rPr lang="es-MX" dirty="0" smtClean="0"/>
            <a:t>1977</a:t>
          </a:r>
          <a:endParaRPr lang="es-MX" dirty="0"/>
        </a:p>
      </dgm:t>
    </dgm:pt>
    <dgm:pt modelId="{2BCDF1FF-3466-470B-AABA-20D61FF8D097}" type="parTrans" cxnId="{98A0024B-A753-409C-9D48-511C2E2E50FF}">
      <dgm:prSet/>
      <dgm:spPr/>
      <dgm:t>
        <a:bodyPr/>
        <a:lstStyle/>
        <a:p>
          <a:endParaRPr lang="es-MX"/>
        </a:p>
      </dgm:t>
    </dgm:pt>
    <dgm:pt modelId="{2411ACB6-126E-448B-8A90-96759892BA76}" type="sibTrans" cxnId="{98A0024B-A753-409C-9D48-511C2E2E50FF}">
      <dgm:prSet/>
      <dgm:spPr/>
      <dgm:t>
        <a:bodyPr/>
        <a:lstStyle/>
        <a:p>
          <a:endParaRPr lang="es-MX"/>
        </a:p>
      </dgm:t>
    </dgm:pt>
    <dgm:pt modelId="{117D6437-B152-46A7-91E4-C32C98A9BDCD}">
      <dgm:prSet phldrT="[Texto]" custT="1"/>
      <dgm:spPr>
        <a:ln w="9525">
          <a:solidFill>
            <a:srgbClr val="92D050"/>
          </a:solidFill>
        </a:ln>
      </dgm:spPr>
      <dgm:t>
        <a:bodyPr/>
        <a:lstStyle/>
        <a:p>
          <a:pPr algn="just"/>
          <a:r>
            <a:rPr lang="es-MX" sz="1400" b="0" dirty="0" smtClean="0"/>
            <a:t>Reforma Art. 6, introduce “El derecho a la información será garantizado por el Estado”</a:t>
          </a:r>
          <a:endParaRPr lang="es-MX" sz="1400" b="0" dirty="0"/>
        </a:p>
      </dgm:t>
    </dgm:pt>
    <dgm:pt modelId="{666CC4AF-65D4-4336-973E-7B53525CEED3}" type="parTrans" cxnId="{CE831D48-8888-4147-9772-56031AB3EFC2}">
      <dgm:prSet/>
      <dgm:spPr/>
      <dgm:t>
        <a:bodyPr/>
        <a:lstStyle/>
        <a:p>
          <a:endParaRPr lang="es-MX"/>
        </a:p>
      </dgm:t>
    </dgm:pt>
    <dgm:pt modelId="{361636F4-598F-4C20-9C6D-13696E5DAF64}" type="sibTrans" cxnId="{CE831D48-8888-4147-9772-56031AB3EFC2}">
      <dgm:prSet/>
      <dgm:spPr/>
      <dgm:t>
        <a:bodyPr/>
        <a:lstStyle/>
        <a:p>
          <a:endParaRPr lang="es-MX"/>
        </a:p>
      </dgm:t>
    </dgm:pt>
    <dgm:pt modelId="{0745604E-D01C-4399-81E2-DF10D4D944B5}">
      <dgm:prSet phldrT="[Texto]"/>
      <dgm:spPr/>
      <dgm:t>
        <a:bodyPr/>
        <a:lstStyle/>
        <a:p>
          <a:r>
            <a:rPr lang="es-MX" dirty="0" smtClean="0"/>
            <a:t>Julio de 2007</a:t>
          </a:r>
          <a:endParaRPr lang="es-MX" dirty="0"/>
        </a:p>
      </dgm:t>
    </dgm:pt>
    <dgm:pt modelId="{378667D2-06F9-4CAE-9D0E-9AC30094825D}" type="parTrans" cxnId="{6D67C5A3-E3E4-4E40-BE8F-2F0D271FEB6C}">
      <dgm:prSet/>
      <dgm:spPr/>
      <dgm:t>
        <a:bodyPr/>
        <a:lstStyle/>
        <a:p>
          <a:endParaRPr lang="es-MX"/>
        </a:p>
      </dgm:t>
    </dgm:pt>
    <dgm:pt modelId="{D3FF12F5-5229-4E3C-9005-30C53AE50127}" type="sibTrans" cxnId="{6D67C5A3-E3E4-4E40-BE8F-2F0D271FEB6C}">
      <dgm:prSet/>
      <dgm:spPr/>
      <dgm:t>
        <a:bodyPr/>
        <a:lstStyle/>
        <a:p>
          <a:endParaRPr lang="es-MX"/>
        </a:p>
      </dgm:t>
    </dgm:pt>
    <dgm:pt modelId="{7A04AA9D-5399-4275-84DE-41A54BA164BE}">
      <dgm:prSet/>
      <dgm:spPr/>
      <dgm:t>
        <a:bodyPr/>
        <a:lstStyle/>
        <a:p>
          <a:r>
            <a:rPr lang="es-MX" dirty="0" smtClean="0"/>
            <a:t>Noviembre de 2007</a:t>
          </a:r>
          <a:endParaRPr lang="es-MX" dirty="0"/>
        </a:p>
      </dgm:t>
    </dgm:pt>
    <dgm:pt modelId="{52860279-19CD-491C-AF30-DAA288252C73}" type="parTrans" cxnId="{B8B529F8-1B34-48CB-B616-C9CA770025A4}">
      <dgm:prSet/>
      <dgm:spPr/>
      <dgm:t>
        <a:bodyPr/>
        <a:lstStyle/>
        <a:p>
          <a:endParaRPr lang="es-MX"/>
        </a:p>
      </dgm:t>
    </dgm:pt>
    <dgm:pt modelId="{2596078B-3A93-4BE0-B15E-056C26CC5227}" type="sibTrans" cxnId="{B8B529F8-1B34-48CB-B616-C9CA770025A4}">
      <dgm:prSet/>
      <dgm:spPr/>
      <dgm:t>
        <a:bodyPr/>
        <a:lstStyle/>
        <a:p>
          <a:endParaRPr lang="es-MX"/>
        </a:p>
      </dgm:t>
    </dgm:pt>
    <dgm:pt modelId="{8379052F-D3CC-4446-9427-DC9EDA75394F}">
      <dgm:prSet/>
      <dgm:spPr/>
      <dgm:t>
        <a:bodyPr/>
        <a:lstStyle/>
        <a:p>
          <a:r>
            <a:rPr lang="es-MX" dirty="0" smtClean="0"/>
            <a:t>2013</a:t>
          </a:r>
          <a:endParaRPr lang="es-MX" dirty="0"/>
        </a:p>
      </dgm:t>
    </dgm:pt>
    <dgm:pt modelId="{9F265D8B-BF9A-4C44-B2EF-E904C6699760}" type="parTrans" cxnId="{B065DBC2-B325-472D-9120-E5223562838F}">
      <dgm:prSet/>
      <dgm:spPr/>
      <dgm:t>
        <a:bodyPr/>
        <a:lstStyle/>
        <a:p>
          <a:endParaRPr lang="es-MX"/>
        </a:p>
      </dgm:t>
    </dgm:pt>
    <dgm:pt modelId="{65E18D32-6E4F-4072-8914-CF4474C1CFA7}" type="sibTrans" cxnId="{B065DBC2-B325-472D-9120-E5223562838F}">
      <dgm:prSet/>
      <dgm:spPr/>
      <dgm:t>
        <a:bodyPr/>
        <a:lstStyle/>
        <a:p>
          <a:endParaRPr lang="es-MX"/>
        </a:p>
      </dgm:t>
    </dgm:pt>
    <dgm:pt modelId="{CE20A06A-2397-4852-AFDF-B027D0ABC0E3}">
      <dgm:prSet/>
      <dgm:spPr/>
      <dgm:t>
        <a:bodyPr/>
        <a:lstStyle/>
        <a:p>
          <a:r>
            <a:rPr lang="es-MX" dirty="0" smtClean="0"/>
            <a:t>2015</a:t>
          </a:r>
          <a:endParaRPr lang="es-MX" dirty="0"/>
        </a:p>
      </dgm:t>
    </dgm:pt>
    <dgm:pt modelId="{9DAC7A3F-2F8B-4FA9-8CAC-25D7A74740F2}" type="parTrans" cxnId="{6E157AB9-4CEF-44A0-B182-4BE5B7D6FAA9}">
      <dgm:prSet/>
      <dgm:spPr/>
      <dgm:t>
        <a:bodyPr/>
        <a:lstStyle/>
        <a:p>
          <a:endParaRPr lang="es-MX"/>
        </a:p>
      </dgm:t>
    </dgm:pt>
    <dgm:pt modelId="{D198BE10-0817-49B4-A538-A592781962DC}" type="sibTrans" cxnId="{6E157AB9-4CEF-44A0-B182-4BE5B7D6FAA9}">
      <dgm:prSet/>
      <dgm:spPr/>
      <dgm:t>
        <a:bodyPr/>
        <a:lstStyle/>
        <a:p>
          <a:endParaRPr lang="es-MX"/>
        </a:p>
      </dgm:t>
    </dgm:pt>
    <dgm:pt modelId="{C020483B-8350-444F-9B7D-E9991EF1D729}">
      <dgm:prSet/>
      <dgm:spPr/>
      <dgm:t>
        <a:bodyPr/>
        <a:lstStyle/>
        <a:p>
          <a:r>
            <a:rPr lang="es-MX" dirty="0" smtClean="0"/>
            <a:t>2014</a:t>
          </a:r>
          <a:endParaRPr lang="es-MX" dirty="0"/>
        </a:p>
      </dgm:t>
    </dgm:pt>
    <dgm:pt modelId="{C57B0016-9870-475B-A9DD-5D0263E49549}" type="parTrans" cxnId="{79D83EF9-F48C-491A-A41D-4A3DBF1C098F}">
      <dgm:prSet/>
      <dgm:spPr/>
      <dgm:t>
        <a:bodyPr/>
        <a:lstStyle/>
        <a:p>
          <a:endParaRPr lang="es-MX"/>
        </a:p>
      </dgm:t>
    </dgm:pt>
    <dgm:pt modelId="{B8105FD2-E643-4485-BCD8-5BF3004535CB}" type="sibTrans" cxnId="{79D83EF9-F48C-491A-A41D-4A3DBF1C098F}">
      <dgm:prSet/>
      <dgm:spPr/>
      <dgm:t>
        <a:bodyPr/>
        <a:lstStyle/>
        <a:p>
          <a:endParaRPr lang="es-MX"/>
        </a:p>
      </dgm:t>
    </dgm:pt>
    <dgm:pt modelId="{362C569A-0C69-45B9-BC83-00A79FB204AD}" type="pres">
      <dgm:prSet presAssocID="{2AB4912A-F8D3-4CE5-A128-BADE273F815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719AB797-7DAE-4F08-A281-BD3562B16394}" type="pres">
      <dgm:prSet presAssocID="{A516C4ED-44B7-4278-9ECA-859C87886E11}" presName="composite" presStyleCnt="0"/>
      <dgm:spPr/>
    </dgm:pt>
    <dgm:pt modelId="{496AE2D6-111A-40E3-BE9C-31BCB216F4CF}" type="pres">
      <dgm:prSet presAssocID="{A516C4ED-44B7-4278-9ECA-859C87886E11}" presName="bentUpArrow1" presStyleLbl="alignImgPlace1" presStyleIdx="0" presStyleCnt="6" custLinFactX="14291" custLinFactNeighborX="100000" custLinFactNeighborY="24397"/>
      <dgm:spPr/>
    </dgm:pt>
    <dgm:pt modelId="{309FCBC8-B29A-4CE1-9578-7D7366047BF4}" type="pres">
      <dgm:prSet presAssocID="{A516C4ED-44B7-4278-9ECA-859C87886E11}" presName="ParentText" presStyleLbl="node1" presStyleIdx="0" presStyleCnt="7" custLinFactNeighborX="32850" custLinFactNeighborY="124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5CF6A7-E6E5-466E-B1EC-2A2AA852CE1D}" type="pres">
      <dgm:prSet presAssocID="{A516C4ED-44B7-4278-9ECA-859C87886E11}" presName="ChildText" presStyleLbl="revTx" presStyleIdx="0" presStyleCnt="6" custScaleX="367111" custLinFactX="80697" custLinFactNeighborX="100000" custLinFactNeighborY="114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098DCB-8A60-4FB1-98A9-79CD20549F1A}" type="pres">
      <dgm:prSet presAssocID="{A8D89F28-3425-4389-BC21-5AAA82F62B2C}" presName="sibTrans" presStyleCnt="0"/>
      <dgm:spPr/>
    </dgm:pt>
    <dgm:pt modelId="{F13090DB-675C-475C-9942-A26582F816C1}" type="pres">
      <dgm:prSet presAssocID="{534BF273-C5B3-44B3-912D-C704329F1BF9}" presName="composite" presStyleCnt="0"/>
      <dgm:spPr/>
    </dgm:pt>
    <dgm:pt modelId="{605E2C15-8A27-4314-AFCC-EEBA7AA2013D}" type="pres">
      <dgm:prSet presAssocID="{534BF273-C5B3-44B3-912D-C704329F1BF9}" presName="bentUpArrow1" presStyleLbl="alignImgPlace1" presStyleIdx="1" presStyleCnt="6"/>
      <dgm:spPr/>
    </dgm:pt>
    <dgm:pt modelId="{6D326567-23FD-4F7D-88D4-4DF0C7A7CED2}" type="pres">
      <dgm:prSet presAssocID="{534BF273-C5B3-44B3-912D-C704329F1BF9}" presName="ParentText" presStyleLbl="node1" presStyleIdx="1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416EE2-8427-483E-B50A-B01401DF32A5}" type="pres">
      <dgm:prSet presAssocID="{534BF273-C5B3-44B3-912D-C704329F1BF9}" presName="ChildText" presStyleLbl="revTx" presStyleIdx="1" presStyleCnt="6" custScaleX="485596" custScaleY="134234" custLinFactX="200000" custLinFactNeighborX="219520" custLinFactNeighborY="-16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EBF67F-5E6E-4C99-889D-52E5967A9CD8}" type="pres">
      <dgm:prSet presAssocID="{2411ACB6-126E-448B-8A90-96759892BA76}" presName="sibTrans" presStyleCnt="0"/>
      <dgm:spPr/>
    </dgm:pt>
    <dgm:pt modelId="{8261BC52-548B-4E30-AC83-F2CD1DAFE080}" type="pres">
      <dgm:prSet presAssocID="{0745604E-D01C-4399-81E2-DF10D4D944B5}" presName="composite" presStyleCnt="0"/>
      <dgm:spPr/>
    </dgm:pt>
    <dgm:pt modelId="{4417AFF3-4373-41F0-9862-E114D3B39B5B}" type="pres">
      <dgm:prSet presAssocID="{0745604E-D01C-4399-81E2-DF10D4D944B5}" presName="bentUpArrow1" presStyleLbl="alignImgPlace1" presStyleIdx="2" presStyleCnt="6"/>
      <dgm:spPr/>
    </dgm:pt>
    <dgm:pt modelId="{7F01B890-D72E-4AB9-B491-8ACB6B68DCCB}" type="pres">
      <dgm:prSet presAssocID="{0745604E-D01C-4399-81E2-DF10D4D944B5}" presName="ParentText" presStyleLbl="node1" presStyleIdx="2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5C46AF-1402-49BD-8165-52CD4596F234}" type="pres">
      <dgm:prSet presAssocID="{0745604E-D01C-4399-81E2-DF10D4D944B5}" presName="Child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4469AE-DAE0-4540-8104-31A92A9A8FB3}" type="pres">
      <dgm:prSet presAssocID="{D3FF12F5-5229-4E3C-9005-30C53AE50127}" presName="sibTrans" presStyleCnt="0"/>
      <dgm:spPr/>
    </dgm:pt>
    <dgm:pt modelId="{FFC759D1-FE91-4977-BC34-FD85FD67B290}" type="pres">
      <dgm:prSet presAssocID="{7A04AA9D-5399-4275-84DE-41A54BA164BE}" presName="composite" presStyleCnt="0"/>
      <dgm:spPr/>
    </dgm:pt>
    <dgm:pt modelId="{3C39EDD3-84E0-4A33-A79F-5855679DAC39}" type="pres">
      <dgm:prSet presAssocID="{7A04AA9D-5399-4275-84DE-41A54BA164BE}" presName="bentUpArrow1" presStyleLbl="alignImgPlace1" presStyleIdx="3" presStyleCnt="6"/>
      <dgm:spPr/>
    </dgm:pt>
    <dgm:pt modelId="{3A1904C7-0760-4DC5-A701-25D857EE5FB2}" type="pres">
      <dgm:prSet presAssocID="{7A04AA9D-5399-4275-84DE-41A54BA164BE}" presName="ParentText" presStyleLbl="node1" presStyleIdx="3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41D4F7-481A-4B89-9D44-BADA4D523034}" type="pres">
      <dgm:prSet presAssocID="{7A04AA9D-5399-4275-84DE-41A54BA164BE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A79C3848-4CE2-4321-B04B-0C754CAC9A03}" type="pres">
      <dgm:prSet presAssocID="{2596078B-3A93-4BE0-B15E-056C26CC5227}" presName="sibTrans" presStyleCnt="0"/>
      <dgm:spPr/>
    </dgm:pt>
    <dgm:pt modelId="{B5F30810-93EA-4DB2-84FD-BC5070B91E40}" type="pres">
      <dgm:prSet presAssocID="{8379052F-D3CC-4446-9427-DC9EDA75394F}" presName="composite" presStyleCnt="0"/>
      <dgm:spPr/>
    </dgm:pt>
    <dgm:pt modelId="{BDD174EC-39EB-4911-B6D8-46A2C577557F}" type="pres">
      <dgm:prSet presAssocID="{8379052F-D3CC-4446-9427-DC9EDA75394F}" presName="bentUpArrow1" presStyleLbl="alignImgPlace1" presStyleIdx="4" presStyleCnt="6"/>
      <dgm:spPr/>
    </dgm:pt>
    <dgm:pt modelId="{5036C699-F25F-45AC-9025-27DFBF4E1EB4}" type="pres">
      <dgm:prSet presAssocID="{8379052F-D3CC-4446-9427-DC9EDA75394F}" presName="ParentText" presStyleLbl="node1" presStyleIdx="4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542FE2F-EFB8-4616-8732-B657B1CAEAC0}" type="pres">
      <dgm:prSet presAssocID="{8379052F-D3CC-4446-9427-DC9EDA75394F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331BF2AA-B0F3-41CD-ADD8-CFCAF1E09E58}" type="pres">
      <dgm:prSet presAssocID="{65E18D32-6E4F-4072-8914-CF4474C1CFA7}" presName="sibTrans" presStyleCnt="0"/>
      <dgm:spPr/>
    </dgm:pt>
    <dgm:pt modelId="{3166E8CF-3A30-4E2F-9E7C-49272EFEB899}" type="pres">
      <dgm:prSet presAssocID="{C020483B-8350-444F-9B7D-E9991EF1D729}" presName="composite" presStyleCnt="0"/>
      <dgm:spPr/>
    </dgm:pt>
    <dgm:pt modelId="{838A1BAD-CCA4-491A-8AEC-4CD30A07EA35}" type="pres">
      <dgm:prSet presAssocID="{C020483B-8350-444F-9B7D-E9991EF1D729}" presName="bentUpArrow1" presStyleLbl="alignImgPlace1" presStyleIdx="5" presStyleCnt="6"/>
      <dgm:spPr/>
    </dgm:pt>
    <dgm:pt modelId="{D730376C-A00B-49B9-A994-1844B97F221D}" type="pres">
      <dgm:prSet presAssocID="{C020483B-8350-444F-9B7D-E9991EF1D729}" presName="ParentText" presStyleLbl="node1" presStyleIdx="5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956D16-5F36-45BE-B597-B1D11C25F88C}" type="pres">
      <dgm:prSet presAssocID="{C020483B-8350-444F-9B7D-E9991EF1D729}" presName="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A85F309C-461A-42AE-9459-39FF27A64A12}" type="pres">
      <dgm:prSet presAssocID="{B8105FD2-E643-4485-BCD8-5BF3004535CB}" presName="sibTrans" presStyleCnt="0"/>
      <dgm:spPr/>
    </dgm:pt>
    <dgm:pt modelId="{FB42E4D2-00C4-4CE1-B67E-3C8BDD948A35}" type="pres">
      <dgm:prSet presAssocID="{CE20A06A-2397-4852-AFDF-B027D0ABC0E3}" presName="composite" presStyleCnt="0"/>
      <dgm:spPr/>
    </dgm:pt>
    <dgm:pt modelId="{08B4DDBA-E0A4-4960-B799-5CA1E2D8FB34}" type="pres">
      <dgm:prSet presAssocID="{CE20A06A-2397-4852-AFDF-B027D0ABC0E3}" presName="ParentText" presStyleLbl="node1" presStyleIdx="6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D67C5A3-E3E4-4E40-BE8F-2F0D271FEB6C}" srcId="{2AB4912A-F8D3-4CE5-A128-BADE273F8153}" destId="{0745604E-D01C-4399-81E2-DF10D4D944B5}" srcOrd="2" destOrd="0" parTransId="{378667D2-06F9-4CAE-9D0E-9AC30094825D}" sibTransId="{D3FF12F5-5229-4E3C-9005-30C53AE50127}"/>
    <dgm:cxn modelId="{79D83EF9-F48C-491A-A41D-4A3DBF1C098F}" srcId="{2AB4912A-F8D3-4CE5-A128-BADE273F8153}" destId="{C020483B-8350-444F-9B7D-E9991EF1D729}" srcOrd="5" destOrd="0" parTransId="{C57B0016-9870-475B-A9DD-5D0263E49549}" sibTransId="{B8105FD2-E643-4485-BCD8-5BF3004535CB}"/>
    <dgm:cxn modelId="{98A0024B-A753-409C-9D48-511C2E2E50FF}" srcId="{2AB4912A-F8D3-4CE5-A128-BADE273F8153}" destId="{534BF273-C5B3-44B3-912D-C704329F1BF9}" srcOrd="1" destOrd="0" parTransId="{2BCDF1FF-3466-470B-AABA-20D61FF8D097}" sibTransId="{2411ACB6-126E-448B-8A90-96759892BA76}"/>
    <dgm:cxn modelId="{6E157AB9-4CEF-44A0-B182-4BE5B7D6FAA9}" srcId="{2AB4912A-F8D3-4CE5-A128-BADE273F8153}" destId="{CE20A06A-2397-4852-AFDF-B027D0ABC0E3}" srcOrd="6" destOrd="0" parTransId="{9DAC7A3F-2F8B-4FA9-8CAC-25D7A74740F2}" sibTransId="{D198BE10-0817-49B4-A538-A592781962DC}"/>
    <dgm:cxn modelId="{B8B529F8-1B34-48CB-B616-C9CA770025A4}" srcId="{2AB4912A-F8D3-4CE5-A128-BADE273F8153}" destId="{7A04AA9D-5399-4275-84DE-41A54BA164BE}" srcOrd="3" destOrd="0" parTransId="{52860279-19CD-491C-AF30-DAA288252C73}" sibTransId="{2596078B-3A93-4BE0-B15E-056C26CC5227}"/>
    <dgm:cxn modelId="{7DB624BF-021D-4C47-A856-81184477E0C7}" type="presOf" srcId="{534BF273-C5B3-44B3-912D-C704329F1BF9}" destId="{6D326567-23FD-4F7D-88D4-4DF0C7A7CED2}" srcOrd="0" destOrd="0" presId="urn:microsoft.com/office/officeart/2005/8/layout/StepDownProcess"/>
    <dgm:cxn modelId="{CE831D48-8888-4147-9772-56031AB3EFC2}" srcId="{534BF273-C5B3-44B3-912D-C704329F1BF9}" destId="{117D6437-B152-46A7-91E4-C32C98A9BDCD}" srcOrd="0" destOrd="0" parTransId="{666CC4AF-65D4-4336-973E-7B53525CEED3}" sibTransId="{361636F4-598F-4C20-9C6D-13696E5DAF64}"/>
    <dgm:cxn modelId="{B065DBC2-B325-472D-9120-E5223562838F}" srcId="{2AB4912A-F8D3-4CE5-A128-BADE273F8153}" destId="{8379052F-D3CC-4446-9427-DC9EDA75394F}" srcOrd="4" destOrd="0" parTransId="{9F265D8B-BF9A-4C44-B2EF-E904C6699760}" sibTransId="{65E18D32-6E4F-4072-8914-CF4474C1CFA7}"/>
    <dgm:cxn modelId="{D7B95332-5267-4629-BADE-613753F9597B}" type="presOf" srcId="{FD3802E8-9378-499B-81C0-2B23FA5F39E4}" destId="{075CF6A7-E6E5-466E-B1EC-2A2AA852CE1D}" srcOrd="0" destOrd="0" presId="urn:microsoft.com/office/officeart/2005/8/layout/StepDownProcess"/>
    <dgm:cxn modelId="{222EF51E-DB05-4288-A868-008DA38B942E}" type="presOf" srcId="{117D6437-B152-46A7-91E4-C32C98A9BDCD}" destId="{6A416EE2-8427-483E-B50A-B01401DF32A5}" srcOrd="0" destOrd="0" presId="urn:microsoft.com/office/officeart/2005/8/layout/StepDownProcess"/>
    <dgm:cxn modelId="{39D09F86-D6B5-49F6-B864-DAC879A895B4}" type="presOf" srcId="{CE20A06A-2397-4852-AFDF-B027D0ABC0E3}" destId="{08B4DDBA-E0A4-4960-B799-5CA1E2D8FB34}" srcOrd="0" destOrd="0" presId="urn:microsoft.com/office/officeart/2005/8/layout/StepDownProcess"/>
    <dgm:cxn modelId="{742E6916-C5DC-4501-A443-BD2D682C441D}" srcId="{A516C4ED-44B7-4278-9ECA-859C87886E11}" destId="{FD3802E8-9378-499B-81C0-2B23FA5F39E4}" srcOrd="0" destOrd="0" parTransId="{CFEF316C-F0F0-49D6-888D-0D5B18326C9E}" sibTransId="{699C54DE-C224-438A-8107-77B9C6C27A74}"/>
    <dgm:cxn modelId="{80B261CB-F6B9-4790-88FD-425802457A1C}" type="presOf" srcId="{8379052F-D3CC-4446-9427-DC9EDA75394F}" destId="{5036C699-F25F-45AC-9025-27DFBF4E1EB4}" srcOrd="0" destOrd="0" presId="urn:microsoft.com/office/officeart/2005/8/layout/StepDownProcess"/>
    <dgm:cxn modelId="{577FB4E8-FC03-4743-8000-29934C329917}" type="presOf" srcId="{7A04AA9D-5399-4275-84DE-41A54BA164BE}" destId="{3A1904C7-0760-4DC5-A701-25D857EE5FB2}" srcOrd="0" destOrd="0" presId="urn:microsoft.com/office/officeart/2005/8/layout/StepDownProcess"/>
    <dgm:cxn modelId="{7E059447-60E7-4B5D-B0F5-1B96D6EE8E6B}" type="presOf" srcId="{0745604E-D01C-4399-81E2-DF10D4D944B5}" destId="{7F01B890-D72E-4AB9-B491-8ACB6B68DCCB}" srcOrd="0" destOrd="0" presId="urn:microsoft.com/office/officeart/2005/8/layout/StepDownProcess"/>
    <dgm:cxn modelId="{0252026A-EDB1-427C-901A-87E753891E39}" type="presOf" srcId="{2AB4912A-F8D3-4CE5-A128-BADE273F8153}" destId="{362C569A-0C69-45B9-BC83-00A79FB204AD}" srcOrd="0" destOrd="0" presId="urn:microsoft.com/office/officeart/2005/8/layout/StepDownProcess"/>
    <dgm:cxn modelId="{D00A5EB6-7180-4B54-94C1-DD808E5496DA}" srcId="{2AB4912A-F8D3-4CE5-A128-BADE273F8153}" destId="{A516C4ED-44B7-4278-9ECA-859C87886E11}" srcOrd="0" destOrd="0" parTransId="{26C0D39E-95EC-4392-BA6A-8516BD5521AE}" sibTransId="{A8D89F28-3425-4389-BC21-5AAA82F62B2C}"/>
    <dgm:cxn modelId="{6E2C0A92-801B-47F2-B0BF-4BE9AE105EEC}" type="presOf" srcId="{A516C4ED-44B7-4278-9ECA-859C87886E11}" destId="{309FCBC8-B29A-4CE1-9578-7D7366047BF4}" srcOrd="0" destOrd="0" presId="urn:microsoft.com/office/officeart/2005/8/layout/StepDownProcess"/>
    <dgm:cxn modelId="{92D3C44C-CB29-4227-8F73-4FDEB302F6F1}" type="presOf" srcId="{C020483B-8350-444F-9B7D-E9991EF1D729}" destId="{D730376C-A00B-49B9-A994-1844B97F221D}" srcOrd="0" destOrd="0" presId="urn:microsoft.com/office/officeart/2005/8/layout/StepDownProcess"/>
    <dgm:cxn modelId="{F49DD0F9-B765-4759-8BE6-704ED53DD7ED}" type="presParOf" srcId="{362C569A-0C69-45B9-BC83-00A79FB204AD}" destId="{719AB797-7DAE-4F08-A281-BD3562B16394}" srcOrd="0" destOrd="0" presId="urn:microsoft.com/office/officeart/2005/8/layout/StepDownProcess"/>
    <dgm:cxn modelId="{7A7C1960-74F5-4B4A-87A1-FBE24342F1E4}" type="presParOf" srcId="{719AB797-7DAE-4F08-A281-BD3562B16394}" destId="{496AE2D6-111A-40E3-BE9C-31BCB216F4CF}" srcOrd="0" destOrd="0" presId="urn:microsoft.com/office/officeart/2005/8/layout/StepDownProcess"/>
    <dgm:cxn modelId="{6EEA27F7-DE9D-4FE4-AAA9-6C0F9D8B58CB}" type="presParOf" srcId="{719AB797-7DAE-4F08-A281-BD3562B16394}" destId="{309FCBC8-B29A-4CE1-9578-7D7366047BF4}" srcOrd="1" destOrd="0" presId="urn:microsoft.com/office/officeart/2005/8/layout/StepDownProcess"/>
    <dgm:cxn modelId="{CDC15F46-B275-48AF-BC96-6CFA7EE4D0B7}" type="presParOf" srcId="{719AB797-7DAE-4F08-A281-BD3562B16394}" destId="{075CF6A7-E6E5-466E-B1EC-2A2AA852CE1D}" srcOrd="2" destOrd="0" presId="urn:microsoft.com/office/officeart/2005/8/layout/StepDownProcess"/>
    <dgm:cxn modelId="{1DCB3447-4DA3-4890-9843-0C528905705C}" type="presParOf" srcId="{362C569A-0C69-45B9-BC83-00A79FB204AD}" destId="{04098DCB-8A60-4FB1-98A9-79CD20549F1A}" srcOrd="1" destOrd="0" presId="urn:microsoft.com/office/officeart/2005/8/layout/StepDownProcess"/>
    <dgm:cxn modelId="{4741E5E0-8243-45C2-8250-A8573A241B22}" type="presParOf" srcId="{362C569A-0C69-45B9-BC83-00A79FB204AD}" destId="{F13090DB-675C-475C-9942-A26582F816C1}" srcOrd="2" destOrd="0" presId="urn:microsoft.com/office/officeart/2005/8/layout/StepDownProcess"/>
    <dgm:cxn modelId="{F5CA64AA-EAF8-4CE9-8CA5-42D5D46ADDCD}" type="presParOf" srcId="{F13090DB-675C-475C-9942-A26582F816C1}" destId="{605E2C15-8A27-4314-AFCC-EEBA7AA2013D}" srcOrd="0" destOrd="0" presId="urn:microsoft.com/office/officeart/2005/8/layout/StepDownProcess"/>
    <dgm:cxn modelId="{67FB46BE-04BA-4B79-9C62-1D0D6EBA4264}" type="presParOf" srcId="{F13090DB-675C-475C-9942-A26582F816C1}" destId="{6D326567-23FD-4F7D-88D4-4DF0C7A7CED2}" srcOrd="1" destOrd="0" presId="urn:microsoft.com/office/officeart/2005/8/layout/StepDownProcess"/>
    <dgm:cxn modelId="{E5051F65-A4BE-42B0-BFF7-487E3A7562FC}" type="presParOf" srcId="{F13090DB-675C-475C-9942-A26582F816C1}" destId="{6A416EE2-8427-483E-B50A-B01401DF32A5}" srcOrd="2" destOrd="0" presId="urn:microsoft.com/office/officeart/2005/8/layout/StepDownProcess"/>
    <dgm:cxn modelId="{6F4404A1-2088-4AED-961E-B8C95F659BC8}" type="presParOf" srcId="{362C569A-0C69-45B9-BC83-00A79FB204AD}" destId="{C4EBF67F-5E6E-4C99-889D-52E5967A9CD8}" srcOrd="3" destOrd="0" presId="urn:microsoft.com/office/officeart/2005/8/layout/StepDownProcess"/>
    <dgm:cxn modelId="{1FA0FA6D-5DAB-44F5-834A-762409BA945E}" type="presParOf" srcId="{362C569A-0C69-45B9-BC83-00A79FB204AD}" destId="{8261BC52-548B-4E30-AC83-F2CD1DAFE080}" srcOrd="4" destOrd="0" presId="urn:microsoft.com/office/officeart/2005/8/layout/StepDownProcess"/>
    <dgm:cxn modelId="{F2D570B3-06F4-4362-94EE-D87F7336B1EC}" type="presParOf" srcId="{8261BC52-548B-4E30-AC83-F2CD1DAFE080}" destId="{4417AFF3-4373-41F0-9862-E114D3B39B5B}" srcOrd="0" destOrd="0" presId="urn:microsoft.com/office/officeart/2005/8/layout/StepDownProcess"/>
    <dgm:cxn modelId="{7C7C5E6C-E38D-421C-A6E0-39165CF778D3}" type="presParOf" srcId="{8261BC52-548B-4E30-AC83-F2CD1DAFE080}" destId="{7F01B890-D72E-4AB9-B491-8ACB6B68DCCB}" srcOrd="1" destOrd="0" presId="urn:microsoft.com/office/officeart/2005/8/layout/StepDownProcess"/>
    <dgm:cxn modelId="{7F32A313-3D87-4B56-98D1-66DAF86C35D4}" type="presParOf" srcId="{8261BC52-548B-4E30-AC83-F2CD1DAFE080}" destId="{675C46AF-1402-49BD-8165-52CD4596F234}" srcOrd="2" destOrd="0" presId="urn:microsoft.com/office/officeart/2005/8/layout/StepDownProcess"/>
    <dgm:cxn modelId="{A94E4468-05B1-4D50-AC66-4283C28345E3}" type="presParOf" srcId="{362C569A-0C69-45B9-BC83-00A79FB204AD}" destId="{684469AE-DAE0-4540-8104-31A92A9A8FB3}" srcOrd="5" destOrd="0" presId="urn:microsoft.com/office/officeart/2005/8/layout/StepDownProcess"/>
    <dgm:cxn modelId="{9B51E1B0-E9FF-4900-BCD0-23964C0D78C4}" type="presParOf" srcId="{362C569A-0C69-45B9-BC83-00A79FB204AD}" destId="{FFC759D1-FE91-4977-BC34-FD85FD67B290}" srcOrd="6" destOrd="0" presId="urn:microsoft.com/office/officeart/2005/8/layout/StepDownProcess"/>
    <dgm:cxn modelId="{F7CB31EF-796C-4948-B709-5A3B7C525C92}" type="presParOf" srcId="{FFC759D1-FE91-4977-BC34-FD85FD67B290}" destId="{3C39EDD3-84E0-4A33-A79F-5855679DAC39}" srcOrd="0" destOrd="0" presId="urn:microsoft.com/office/officeart/2005/8/layout/StepDownProcess"/>
    <dgm:cxn modelId="{AFF7525E-03AB-4118-94CE-8E39F5E551FB}" type="presParOf" srcId="{FFC759D1-FE91-4977-BC34-FD85FD67B290}" destId="{3A1904C7-0760-4DC5-A701-25D857EE5FB2}" srcOrd="1" destOrd="0" presId="urn:microsoft.com/office/officeart/2005/8/layout/StepDownProcess"/>
    <dgm:cxn modelId="{404749FD-E9AA-4F2B-82F0-8B97C7B27629}" type="presParOf" srcId="{FFC759D1-FE91-4977-BC34-FD85FD67B290}" destId="{4441D4F7-481A-4B89-9D44-BADA4D523034}" srcOrd="2" destOrd="0" presId="urn:microsoft.com/office/officeart/2005/8/layout/StepDownProcess"/>
    <dgm:cxn modelId="{49B311DA-1570-492A-8D29-C927CB823B79}" type="presParOf" srcId="{362C569A-0C69-45B9-BC83-00A79FB204AD}" destId="{A79C3848-4CE2-4321-B04B-0C754CAC9A03}" srcOrd="7" destOrd="0" presId="urn:microsoft.com/office/officeart/2005/8/layout/StepDownProcess"/>
    <dgm:cxn modelId="{0305B8AE-D81B-4F4F-9072-B80924D60BA3}" type="presParOf" srcId="{362C569A-0C69-45B9-BC83-00A79FB204AD}" destId="{B5F30810-93EA-4DB2-84FD-BC5070B91E40}" srcOrd="8" destOrd="0" presId="urn:microsoft.com/office/officeart/2005/8/layout/StepDownProcess"/>
    <dgm:cxn modelId="{178CEF80-1314-4D90-8DDF-19FE1D17B935}" type="presParOf" srcId="{B5F30810-93EA-4DB2-84FD-BC5070B91E40}" destId="{BDD174EC-39EB-4911-B6D8-46A2C577557F}" srcOrd="0" destOrd="0" presId="urn:microsoft.com/office/officeart/2005/8/layout/StepDownProcess"/>
    <dgm:cxn modelId="{D6FFAE51-7578-4B57-8D9E-6A22E5834889}" type="presParOf" srcId="{B5F30810-93EA-4DB2-84FD-BC5070B91E40}" destId="{5036C699-F25F-45AC-9025-27DFBF4E1EB4}" srcOrd="1" destOrd="0" presId="urn:microsoft.com/office/officeart/2005/8/layout/StepDownProcess"/>
    <dgm:cxn modelId="{A63A0F2D-E707-4648-B792-5750BBE5C189}" type="presParOf" srcId="{B5F30810-93EA-4DB2-84FD-BC5070B91E40}" destId="{7542FE2F-EFB8-4616-8732-B657B1CAEAC0}" srcOrd="2" destOrd="0" presId="urn:microsoft.com/office/officeart/2005/8/layout/StepDownProcess"/>
    <dgm:cxn modelId="{2C2D77C6-DDE4-42D0-A1C0-7B990D76D364}" type="presParOf" srcId="{362C569A-0C69-45B9-BC83-00A79FB204AD}" destId="{331BF2AA-B0F3-41CD-ADD8-CFCAF1E09E58}" srcOrd="9" destOrd="0" presId="urn:microsoft.com/office/officeart/2005/8/layout/StepDownProcess"/>
    <dgm:cxn modelId="{59E70136-183C-44E2-8E72-DE8BDD0369F7}" type="presParOf" srcId="{362C569A-0C69-45B9-BC83-00A79FB204AD}" destId="{3166E8CF-3A30-4E2F-9E7C-49272EFEB899}" srcOrd="10" destOrd="0" presId="urn:microsoft.com/office/officeart/2005/8/layout/StepDownProcess"/>
    <dgm:cxn modelId="{B19DBC55-69CB-48EB-86F7-64BAE0221F33}" type="presParOf" srcId="{3166E8CF-3A30-4E2F-9E7C-49272EFEB899}" destId="{838A1BAD-CCA4-491A-8AEC-4CD30A07EA35}" srcOrd="0" destOrd="0" presId="urn:microsoft.com/office/officeart/2005/8/layout/StepDownProcess"/>
    <dgm:cxn modelId="{4CE7182B-FE01-4904-8E25-4A5B27915AFE}" type="presParOf" srcId="{3166E8CF-3A30-4E2F-9E7C-49272EFEB899}" destId="{D730376C-A00B-49B9-A994-1844B97F221D}" srcOrd="1" destOrd="0" presId="urn:microsoft.com/office/officeart/2005/8/layout/StepDownProcess"/>
    <dgm:cxn modelId="{840DE9E9-58AD-4FB1-BF3C-C9C0D3A33371}" type="presParOf" srcId="{3166E8CF-3A30-4E2F-9E7C-49272EFEB899}" destId="{7C956D16-5F36-45BE-B597-B1D11C25F88C}" srcOrd="2" destOrd="0" presId="urn:microsoft.com/office/officeart/2005/8/layout/StepDownProcess"/>
    <dgm:cxn modelId="{269FF6C5-FCAA-4B54-BA55-FAE0B6AE1AF4}" type="presParOf" srcId="{362C569A-0C69-45B9-BC83-00A79FB204AD}" destId="{A85F309C-461A-42AE-9459-39FF27A64A12}" srcOrd="11" destOrd="0" presId="urn:microsoft.com/office/officeart/2005/8/layout/StepDownProcess"/>
    <dgm:cxn modelId="{5D1D9047-D8A7-4215-BF9A-42CD141673C8}" type="presParOf" srcId="{362C569A-0C69-45B9-BC83-00A79FB204AD}" destId="{FB42E4D2-00C4-4CE1-B67E-3C8BDD948A35}" srcOrd="12" destOrd="0" presId="urn:microsoft.com/office/officeart/2005/8/layout/StepDownProcess"/>
    <dgm:cxn modelId="{EDCB69DD-B91A-4F8C-9505-E584948F349B}" type="presParOf" srcId="{FB42E4D2-00C4-4CE1-B67E-3C8BDD948A35}" destId="{08B4DDBA-E0A4-4960-B799-5CA1E2D8FB3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E28BD3-8667-4511-8C6A-B22258D02322}" type="doc">
      <dgm:prSet loTypeId="urn:microsoft.com/office/officeart/2005/8/layout/gear1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DBC61F49-A1B9-4774-AEE5-D50C8AFAF107}">
      <dgm:prSet/>
      <dgm:spPr/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Unidad de Transparencia</a:t>
          </a:r>
          <a:endParaRPr lang="es-MX" dirty="0">
            <a:solidFill>
              <a:schemeClr val="tx1"/>
            </a:solidFill>
          </a:endParaRPr>
        </a:p>
      </dgm:t>
    </dgm:pt>
    <dgm:pt modelId="{71B78890-DAF4-48F0-A49E-4B37AF227502}" type="parTrans" cxnId="{1C79C09F-3993-43CF-9258-23D8EE6EE12C}">
      <dgm:prSet/>
      <dgm:spPr/>
      <dgm:t>
        <a:bodyPr/>
        <a:lstStyle/>
        <a:p>
          <a:endParaRPr lang="es-MX"/>
        </a:p>
      </dgm:t>
    </dgm:pt>
    <dgm:pt modelId="{064C910C-8DAF-4EBB-BCF2-9E9BD82321BB}" type="sibTrans" cxnId="{1C79C09F-3993-43CF-9258-23D8EE6EE12C}">
      <dgm:prSet/>
      <dgm:spPr/>
      <dgm:t>
        <a:bodyPr/>
        <a:lstStyle/>
        <a:p>
          <a:endParaRPr lang="es-MX"/>
        </a:p>
      </dgm:t>
    </dgm:pt>
    <dgm:pt modelId="{19BAC548-BB27-41BC-A92A-FB1D9FC8221F}">
      <dgm:prSet custT="1"/>
      <dgm:spPr/>
      <dgm:t>
        <a:bodyPr/>
        <a:lstStyle/>
        <a:p>
          <a:pPr rtl="0"/>
          <a:r>
            <a:rPr lang="es-MX" sz="1000" dirty="0" smtClean="0">
              <a:solidFill>
                <a:schemeClr val="tx1"/>
              </a:solidFill>
            </a:rPr>
            <a:t> </a:t>
          </a:r>
          <a:r>
            <a:rPr lang="es-MX" sz="1400" dirty="0" smtClean="0">
              <a:solidFill>
                <a:schemeClr val="tx1"/>
              </a:solidFill>
            </a:rPr>
            <a:t>Archivos</a:t>
          </a:r>
        </a:p>
        <a:p>
          <a:pPr rtl="0"/>
          <a:endParaRPr lang="es-MX" sz="700" dirty="0"/>
        </a:p>
      </dgm:t>
    </dgm:pt>
    <dgm:pt modelId="{43B7136D-CC4B-4A2D-B3AD-51C65551CD31}" type="parTrans" cxnId="{D7D257EF-DA8E-4271-B9CA-18DFCB1648CE}">
      <dgm:prSet/>
      <dgm:spPr/>
      <dgm:t>
        <a:bodyPr/>
        <a:lstStyle/>
        <a:p>
          <a:endParaRPr lang="es-MX"/>
        </a:p>
      </dgm:t>
    </dgm:pt>
    <dgm:pt modelId="{56BDCAB6-A987-436D-9FE8-AC827B5D1A7F}" type="sibTrans" cxnId="{D7D257EF-DA8E-4271-B9CA-18DFCB1648CE}">
      <dgm:prSet/>
      <dgm:spPr/>
      <dgm:t>
        <a:bodyPr/>
        <a:lstStyle/>
        <a:p>
          <a:endParaRPr lang="es-MX"/>
        </a:p>
      </dgm:t>
    </dgm:pt>
    <dgm:pt modelId="{732259A3-834C-4BBA-BDDC-8D424D0C90F2}">
      <dgm:prSet custT="1"/>
      <dgm:spPr/>
      <dgm:t>
        <a:bodyPr/>
        <a:lstStyle/>
        <a:p>
          <a:pPr rtl="0"/>
          <a:r>
            <a:rPr lang="es-MX" sz="1200" dirty="0" smtClean="0">
              <a:solidFill>
                <a:schemeClr val="tx1"/>
              </a:solidFill>
            </a:rPr>
            <a:t>Órgano de Control Interno</a:t>
          </a:r>
          <a:endParaRPr lang="es-MX" sz="1200" dirty="0">
            <a:solidFill>
              <a:schemeClr val="tx1"/>
            </a:solidFill>
          </a:endParaRPr>
        </a:p>
      </dgm:t>
    </dgm:pt>
    <dgm:pt modelId="{05D887F5-F826-4AE4-8C42-085376A3BE01}" type="parTrans" cxnId="{DFE2E4D6-61CC-4707-9F10-000033F1E794}">
      <dgm:prSet/>
      <dgm:spPr/>
      <dgm:t>
        <a:bodyPr/>
        <a:lstStyle/>
        <a:p>
          <a:endParaRPr lang="es-MX"/>
        </a:p>
      </dgm:t>
    </dgm:pt>
    <dgm:pt modelId="{E7567362-C274-4F3F-AD53-3B52407C1B2A}" type="sibTrans" cxnId="{DFE2E4D6-61CC-4707-9F10-000033F1E794}">
      <dgm:prSet/>
      <dgm:spPr/>
      <dgm:t>
        <a:bodyPr/>
        <a:lstStyle/>
        <a:p>
          <a:endParaRPr lang="es-MX"/>
        </a:p>
      </dgm:t>
    </dgm:pt>
    <dgm:pt modelId="{CA8B8CC6-A028-462C-AA57-23844FE1949D}" type="pres">
      <dgm:prSet presAssocID="{04E28BD3-8667-4511-8C6A-B22258D02322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B2CAFA6-532A-43B4-BFF2-D32B749BFB7B}" type="pres">
      <dgm:prSet presAssocID="{DBC61F49-A1B9-4774-AEE5-D50C8AFAF10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4E9DD5-CB0E-400E-AD32-3C8E12A6C04F}" type="pres">
      <dgm:prSet presAssocID="{DBC61F49-A1B9-4774-AEE5-D50C8AFAF107}" presName="gear1srcNode" presStyleLbl="node1" presStyleIdx="0" presStyleCnt="3"/>
      <dgm:spPr/>
      <dgm:t>
        <a:bodyPr/>
        <a:lstStyle/>
        <a:p>
          <a:endParaRPr lang="es-MX"/>
        </a:p>
      </dgm:t>
    </dgm:pt>
    <dgm:pt modelId="{49CB9588-DCB4-444A-B802-18A871234750}" type="pres">
      <dgm:prSet presAssocID="{DBC61F49-A1B9-4774-AEE5-D50C8AFAF107}" presName="gear1dstNode" presStyleLbl="node1" presStyleIdx="0" presStyleCnt="3"/>
      <dgm:spPr/>
      <dgm:t>
        <a:bodyPr/>
        <a:lstStyle/>
        <a:p>
          <a:endParaRPr lang="es-MX"/>
        </a:p>
      </dgm:t>
    </dgm:pt>
    <dgm:pt modelId="{075DA902-E770-461C-B886-C04506FC0DEF}" type="pres">
      <dgm:prSet presAssocID="{19BAC548-BB27-41BC-A92A-FB1D9FC8221F}" presName="gear2" presStyleLbl="node1" presStyleIdx="1" presStyleCnt="3" custScaleX="125336" custLinFactNeighborX="-840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627656-0591-40EB-A316-2A356E47FF11}" type="pres">
      <dgm:prSet presAssocID="{19BAC548-BB27-41BC-A92A-FB1D9FC8221F}" presName="gear2srcNode" presStyleLbl="node1" presStyleIdx="1" presStyleCnt="3"/>
      <dgm:spPr/>
      <dgm:t>
        <a:bodyPr/>
        <a:lstStyle/>
        <a:p>
          <a:endParaRPr lang="es-MX"/>
        </a:p>
      </dgm:t>
    </dgm:pt>
    <dgm:pt modelId="{18B7085B-7B98-4B78-9082-4F950365FAA7}" type="pres">
      <dgm:prSet presAssocID="{19BAC548-BB27-41BC-A92A-FB1D9FC8221F}" presName="gear2dstNode" presStyleLbl="node1" presStyleIdx="1" presStyleCnt="3"/>
      <dgm:spPr/>
      <dgm:t>
        <a:bodyPr/>
        <a:lstStyle/>
        <a:p>
          <a:endParaRPr lang="es-MX"/>
        </a:p>
      </dgm:t>
    </dgm:pt>
    <dgm:pt modelId="{8BC7F62F-4FB0-4F69-B4F2-A228BEFCBDFF}" type="pres">
      <dgm:prSet presAssocID="{732259A3-834C-4BBA-BDDC-8D424D0C90F2}" presName="gear3" presStyleLbl="node1" presStyleIdx="2" presStyleCnt="3"/>
      <dgm:spPr/>
      <dgm:t>
        <a:bodyPr/>
        <a:lstStyle/>
        <a:p>
          <a:endParaRPr lang="es-MX"/>
        </a:p>
      </dgm:t>
    </dgm:pt>
    <dgm:pt modelId="{44D72237-4CFD-44AF-BC8E-5DB323D6E9CF}" type="pres">
      <dgm:prSet presAssocID="{732259A3-834C-4BBA-BDDC-8D424D0C90F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DCC8C26-D213-4163-9F8B-74AA634CA0B2}" type="pres">
      <dgm:prSet presAssocID="{732259A3-834C-4BBA-BDDC-8D424D0C90F2}" presName="gear3srcNode" presStyleLbl="node1" presStyleIdx="2" presStyleCnt="3"/>
      <dgm:spPr/>
      <dgm:t>
        <a:bodyPr/>
        <a:lstStyle/>
        <a:p>
          <a:endParaRPr lang="es-MX"/>
        </a:p>
      </dgm:t>
    </dgm:pt>
    <dgm:pt modelId="{86CD638C-DDEA-46EB-8108-C975985F411E}" type="pres">
      <dgm:prSet presAssocID="{732259A3-834C-4BBA-BDDC-8D424D0C90F2}" presName="gear3dstNode" presStyleLbl="node1" presStyleIdx="2" presStyleCnt="3"/>
      <dgm:spPr/>
      <dgm:t>
        <a:bodyPr/>
        <a:lstStyle/>
        <a:p>
          <a:endParaRPr lang="es-MX"/>
        </a:p>
      </dgm:t>
    </dgm:pt>
    <dgm:pt modelId="{EB00E038-F0DA-44E5-BAAD-041BEDA2433C}" type="pres">
      <dgm:prSet presAssocID="{064C910C-8DAF-4EBB-BCF2-9E9BD82321BB}" presName="connector1" presStyleLbl="sibTrans2D1" presStyleIdx="0" presStyleCnt="3"/>
      <dgm:spPr/>
      <dgm:t>
        <a:bodyPr/>
        <a:lstStyle/>
        <a:p>
          <a:endParaRPr lang="es-MX"/>
        </a:p>
      </dgm:t>
    </dgm:pt>
    <dgm:pt modelId="{002B451D-F900-4065-AD80-A2ACEDBDA8B0}" type="pres">
      <dgm:prSet presAssocID="{56BDCAB6-A987-436D-9FE8-AC827B5D1A7F}" presName="connector2" presStyleLbl="sibTrans2D1" presStyleIdx="1" presStyleCnt="3" custScaleX="124931"/>
      <dgm:spPr/>
      <dgm:t>
        <a:bodyPr/>
        <a:lstStyle/>
        <a:p>
          <a:endParaRPr lang="es-MX"/>
        </a:p>
      </dgm:t>
    </dgm:pt>
    <dgm:pt modelId="{A9EB16E6-B184-47F6-A764-252E90B71269}" type="pres">
      <dgm:prSet presAssocID="{E7567362-C274-4F3F-AD53-3B52407C1B2A}" presName="connector3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6C46CA55-10A4-4ADD-AAB4-96CDEBF59345}" type="presOf" srcId="{064C910C-8DAF-4EBB-BCF2-9E9BD82321BB}" destId="{EB00E038-F0DA-44E5-BAAD-041BEDA2433C}" srcOrd="0" destOrd="0" presId="urn:microsoft.com/office/officeart/2005/8/layout/gear1"/>
    <dgm:cxn modelId="{D7D257EF-DA8E-4271-B9CA-18DFCB1648CE}" srcId="{04E28BD3-8667-4511-8C6A-B22258D02322}" destId="{19BAC548-BB27-41BC-A92A-FB1D9FC8221F}" srcOrd="1" destOrd="0" parTransId="{43B7136D-CC4B-4A2D-B3AD-51C65551CD31}" sibTransId="{56BDCAB6-A987-436D-9FE8-AC827B5D1A7F}"/>
    <dgm:cxn modelId="{E043C826-8CDA-4C68-9005-F247294888F9}" type="presOf" srcId="{19BAC548-BB27-41BC-A92A-FB1D9FC8221F}" destId="{075DA902-E770-461C-B886-C04506FC0DEF}" srcOrd="0" destOrd="0" presId="urn:microsoft.com/office/officeart/2005/8/layout/gear1"/>
    <dgm:cxn modelId="{E2A8B4AA-E7C9-4701-BC97-9173161C0D80}" type="presOf" srcId="{732259A3-834C-4BBA-BDDC-8D424D0C90F2}" destId="{5DCC8C26-D213-4163-9F8B-74AA634CA0B2}" srcOrd="2" destOrd="0" presId="urn:microsoft.com/office/officeart/2005/8/layout/gear1"/>
    <dgm:cxn modelId="{14DE3C31-E86F-4545-A120-A5A85E79846F}" type="presOf" srcId="{DBC61F49-A1B9-4774-AEE5-D50C8AFAF107}" destId="{E34E9DD5-CB0E-400E-AD32-3C8E12A6C04F}" srcOrd="1" destOrd="0" presId="urn:microsoft.com/office/officeart/2005/8/layout/gear1"/>
    <dgm:cxn modelId="{76EBBEE1-F972-4E88-B1E6-9D36FCF183AF}" type="presOf" srcId="{732259A3-834C-4BBA-BDDC-8D424D0C90F2}" destId="{86CD638C-DDEA-46EB-8108-C975985F411E}" srcOrd="3" destOrd="0" presId="urn:microsoft.com/office/officeart/2005/8/layout/gear1"/>
    <dgm:cxn modelId="{CC194486-58CA-440A-8D63-E168DC6A3D33}" type="presOf" srcId="{E7567362-C274-4F3F-AD53-3B52407C1B2A}" destId="{A9EB16E6-B184-47F6-A764-252E90B71269}" srcOrd="0" destOrd="0" presId="urn:microsoft.com/office/officeart/2005/8/layout/gear1"/>
    <dgm:cxn modelId="{FFF556DA-F4EF-4C0F-9787-4B1971BD6652}" type="presOf" srcId="{DBC61F49-A1B9-4774-AEE5-D50C8AFAF107}" destId="{3B2CAFA6-532A-43B4-BFF2-D32B749BFB7B}" srcOrd="0" destOrd="0" presId="urn:microsoft.com/office/officeart/2005/8/layout/gear1"/>
    <dgm:cxn modelId="{41326141-D9C4-48DA-B9C0-C63D0198A8A7}" type="presOf" srcId="{732259A3-834C-4BBA-BDDC-8D424D0C90F2}" destId="{8BC7F62F-4FB0-4F69-B4F2-A228BEFCBDFF}" srcOrd="0" destOrd="0" presId="urn:microsoft.com/office/officeart/2005/8/layout/gear1"/>
    <dgm:cxn modelId="{69890B56-F038-425F-B3BA-162293C2D841}" type="presOf" srcId="{04E28BD3-8667-4511-8C6A-B22258D02322}" destId="{CA8B8CC6-A028-462C-AA57-23844FE1949D}" srcOrd="0" destOrd="0" presId="urn:microsoft.com/office/officeart/2005/8/layout/gear1"/>
    <dgm:cxn modelId="{94E41EEC-DDC7-4720-9E1D-8CD1D4B9426A}" type="presOf" srcId="{19BAC548-BB27-41BC-A92A-FB1D9FC8221F}" destId="{18B7085B-7B98-4B78-9082-4F950365FAA7}" srcOrd="2" destOrd="0" presId="urn:microsoft.com/office/officeart/2005/8/layout/gear1"/>
    <dgm:cxn modelId="{4804B6B8-3BDF-430D-BA14-BF132F67D859}" type="presOf" srcId="{19BAC548-BB27-41BC-A92A-FB1D9FC8221F}" destId="{CF627656-0591-40EB-A316-2A356E47FF11}" srcOrd="1" destOrd="0" presId="urn:microsoft.com/office/officeart/2005/8/layout/gear1"/>
    <dgm:cxn modelId="{8899567B-99C3-4791-B2BF-42CEA26CD861}" type="presOf" srcId="{56BDCAB6-A987-436D-9FE8-AC827B5D1A7F}" destId="{002B451D-F900-4065-AD80-A2ACEDBDA8B0}" srcOrd="0" destOrd="0" presId="urn:microsoft.com/office/officeart/2005/8/layout/gear1"/>
    <dgm:cxn modelId="{1C79C09F-3993-43CF-9258-23D8EE6EE12C}" srcId="{04E28BD3-8667-4511-8C6A-B22258D02322}" destId="{DBC61F49-A1B9-4774-AEE5-D50C8AFAF107}" srcOrd="0" destOrd="0" parTransId="{71B78890-DAF4-48F0-A49E-4B37AF227502}" sibTransId="{064C910C-8DAF-4EBB-BCF2-9E9BD82321BB}"/>
    <dgm:cxn modelId="{4F8C32FB-FED7-4367-BCE9-BBEFE479498A}" type="presOf" srcId="{732259A3-834C-4BBA-BDDC-8D424D0C90F2}" destId="{44D72237-4CFD-44AF-BC8E-5DB323D6E9CF}" srcOrd="1" destOrd="0" presId="urn:microsoft.com/office/officeart/2005/8/layout/gear1"/>
    <dgm:cxn modelId="{DFE2E4D6-61CC-4707-9F10-000033F1E794}" srcId="{04E28BD3-8667-4511-8C6A-B22258D02322}" destId="{732259A3-834C-4BBA-BDDC-8D424D0C90F2}" srcOrd="2" destOrd="0" parTransId="{05D887F5-F826-4AE4-8C42-085376A3BE01}" sibTransId="{E7567362-C274-4F3F-AD53-3B52407C1B2A}"/>
    <dgm:cxn modelId="{11E24D47-FC63-4418-89C0-693A623215E1}" type="presOf" srcId="{DBC61F49-A1B9-4774-AEE5-D50C8AFAF107}" destId="{49CB9588-DCB4-444A-B802-18A871234750}" srcOrd="2" destOrd="0" presId="urn:microsoft.com/office/officeart/2005/8/layout/gear1"/>
    <dgm:cxn modelId="{086D8D60-8978-48DF-A55C-F9465086C572}" type="presParOf" srcId="{CA8B8CC6-A028-462C-AA57-23844FE1949D}" destId="{3B2CAFA6-532A-43B4-BFF2-D32B749BFB7B}" srcOrd="0" destOrd="0" presId="urn:microsoft.com/office/officeart/2005/8/layout/gear1"/>
    <dgm:cxn modelId="{A8296009-05D9-431C-812F-8D425104663C}" type="presParOf" srcId="{CA8B8CC6-A028-462C-AA57-23844FE1949D}" destId="{E34E9DD5-CB0E-400E-AD32-3C8E12A6C04F}" srcOrd="1" destOrd="0" presId="urn:microsoft.com/office/officeart/2005/8/layout/gear1"/>
    <dgm:cxn modelId="{6D38B9BD-5B4C-4147-AAA3-0ACCC3404BAB}" type="presParOf" srcId="{CA8B8CC6-A028-462C-AA57-23844FE1949D}" destId="{49CB9588-DCB4-444A-B802-18A871234750}" srcOrd="2" destOrd="0" presId="urn:microsoft.com/office/officeart/2005/8/layout/gear1"/>
    <dgm:cxn modelId="{4D4D7389-43A4-4B47-804A-68A7AD06D801}" type="presParOf" srcId="{CA8B8CC6-A028-462C-AA57-23844FE1949D}" destId="{075DA902-E770-461C-B886-C04506FC0DEF}" srcOrd="3" destOrd="0" presId="urn:microsoft.com/office/officeart/2005/8/layout/gear1"/>
    <dgm:cxn modelId="{68C506F1-A0B2-48DB-AE23-C88515A2383A}" type="presParOf" srcId="{CA8B8CC6-A028-462C-AA57-23844FE1949D}" destId="{CF627656-0591-40EB-A316-2A356E47FF11}" srcOrd="4" destOrd="0" presId="urn:microsoft.com/office/officeart/2005/8/layout/gear1"/>
    <dgm:cxn modelId="{CDDB6640-8333-4E74-943E-770F2BB66B8C}" type="presParOf" srcId="{CA8B8CC6-A028-462C-AA57-23844FE1949D}" destId="{18B7085B-7B98-4B78-9082-4F950365FAA7}" srcOrd="5" destOrd="0" presId="urn:microsoft.com/office/officeart/2005/8/layout/gear1"/>
    <dgm:cxn modelId="{8462D7B3-3F10-4333-8BF9-20C0B28ADFAE}" type="presParOf" srcId="{CA8B8CC6-A028-462C-AA57-23844FE1949D}" destId="{8BC7F62F-4FB0-4F69-B4F2-A228BEFCBDFF}" srcOrd="6" destOrd="0" presId="urn:microsoft.com/office/officeart/2005/8/layout/gear1"/>
    <dgm:cxn modelId="{3C7AE6A6-6E96-480E-A1D4-6B7C9FE3D364}" type="presParOf" srcId="{CA8B8CC6-A028-462C-AA57-23844FE1949D}" destId="{44D72237-4CFD-44AF-BC8E-5DB323D6E9CF}" srcOrd="7" destOrd="0" presId="urn:microsoft.com/office/officeart/2005/8/layout/gear1"/>
    <dgm:cxn modelId="{4C68F58C-C8C7-4DED-82C0-252E93DD664B}" type="presParOf" srcId="{CA8B8CC6-A028-462C-AA57-23844FE1949D}" destId="{5DCC8C26-D213-4163-9F8B-74AA634CA0B2}" srcOrd="8" destOrd="0" presId="urn:microsoft.com/office/officeart/2005/8/layout/gear1"/>
    <dgm:cxn modelId="{F58EFB3B-22B7-457D-A52F-D93F46D0932C}" type="presParOf" srcId="{CA8B8CC6-A028-462C-AA57-23844FE1949D}" destId="{86CD638C-DDEA-46EB-8108-C975985F411E}" srcOrd="9" destOrd="0" presId="urn:microsoft.com/office/officeart/2005/8/layout/gear1"/>
    <dgm:cxn modelId="{4CC27E01-FFD1-4280-94A3-8FDF3B985ABB}" type="presParOf" srcId="{CA8B8CC6-A028-462C-AA57-23844FE1949D}" destId="{EB00E038-F0DA-44E5-BAAD-041BEDA2433C}" srcOrd="10" destOrd="0" presId="urn:microsoft.com/office/officeart/2005/8/layout/gear1"/>
    <dgm:cxn modelId="{056EE110-CD1F-4E2B-92D6-F25B6F34D959}" type="presParOf" srcId="{CA8B8CC6-A028-462C-AA57-23844FE1949D}" destId="{002B451D-F900-4065-AD80-A2ACEDBDA8B0}" srcOrd="11" destOrd="0" presId="urn:microsoft.com/office/officeart/2005/8/layout/gear1"/>
    <dgm:cxn modelId="{E5095601-AD6D-4270-8660-BDB292E94871}" type="presParOf" srcId="{CA8B8CC6-A028-462C-AA57-23844FE1949D}" destId="{A9EB16E6-B184-47F6-A764-252E90B7126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0C7C9-CD28-4A05-9268-7874E0F96515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F2EDE-173B-4DCE-BDD2-C6C366EB197E}">
      <dsp:nvSpPr>
        <dsp:cNvPr id="0" name=""/>
        <dsp:cNvSpPr/>
      </dsp:nvSpPr>
      <dsp:spPr>
        <a:xfrm>
          <a:off x="301525" y="6459"/>
          <a:ext cx="5788541" cy="915120"/>
        </a:xfrm>
        <a:prstGeom prst="roundRect">
          <a:avLst/>
        </a:prstGeom>
        <a:solidFill>
          <a:srgbClr val="BBE0E3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>
              <a:solidFill>
                <a:srgbClr val="03513E"/>
              </a:solidFill>
              <a:latin typeface="Arial Unicode MS"/>
              <a:ea typeface="+mn-ea"/>
              <a:cs typeface="+mn-cs"/>
            </a:rPr>
            <a:t>Se reforman los artículo 22, 28, 41, 73, 74, 76, 79, 104, 109, 113, 114, 116 y 122 en diversos párrafos y fracciones. </a:t>
          </a:r>
          <a:r>
            <a:rPr lang="es-MX" sz="1400" kern="1200" dirty="0">
              <a:solidFill>
                <a:srgbClr val="03513E"/>
              </a:solidFill>
              <a:latin typeface="Arial Unicode MS"/>
              <a:ea typeface="+mn-ea"/>
              <a:cs typeface="+mn-cs"/>
            </a:rPr>
            <a:t>  </a:t>
          </a:r>
        </a:p>
      </dsp:txBody>
      <dsp:txXfrm>
        <a:off x="346197" y="51131"/>
        <a:ext cx="5699197" cy="825776"/>
      </dsp:txXfrm>
    </dsp:sp>
    <dsp:sp modelId="{EF401098-D4BE-418C-BCC9-D5721CF6D9AD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F4A44-0FB3-4837-80F2-92424934B65D}">
      <dsp:nvSpPr>
        <dsp:cNvPr id="0" name=""/>
        <dsp:cNvSpPr/>
      </dsp:nvSpPr>
      <dsp:spPr>
        <a:xfrm>
          <a:off x="290214" y="1412619"/>
          <a:ext cx="5804291" cy="915120"/>
        </a:xfrm>
        <a:prstGeom prst="roundRect">
          <a:avLst/>
        </a:prstGeom>
        <a:solidFill>
          <a:srgbClr val="BBE0E3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>
              <a:solidFill>
                <a:srgbClr val="03513E"/>
              </a:solidFill>
              <a:latin typeface="Arial Unicode MS"/>
              <a:ea typeface="+mn-ea"/>
              <a:cs typeface="+mn-cs"/>
            </a:rPr>
            <a:t>Se modifica la denominación del Titulo IV “De las Responsabilidades de los Servidores Públicos, Particulares Vinculados con faltas administrativas graves o hechos de Corrupción, y Patrimonial del Estado”</a:t>
          </a:r>
        </a:p>
      </dsp:txBody>
      <dsp:txXfrm>
        <a:off x="334886" y="1457291"/>
        <a:ext cx="5714947" cy="825776"/>
      </dsp:txXfrm>
    </dsp:sp>
    <dsp:sp modelId="{786D3120-FEA5-4476-8311-B25164DE2D58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4B4E1-8417-49F7-8BB8-739DF1040709}">
      <dsp:nvSpPr>
        <dsp:cNvPr id="0" name=""/>
        <dsp:cNvSpPr/>
      </dsp:nvSpPr>
      <dsp:spPr>
        <a:xfrm>
          <a:off x="290214" y="2818780"/>
          <a:ext cx="5804291" cy="915120"/>
        </a:xfrm>
        <a:prstGeom prst="roundRect">
          <a:avLst/>
        </a:prstGeom>
        <a:solidFill>
          <a:srgbClr val="BBE0E3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>
              <a:solidFill>
                <a:srgbClr val="03513E"/>
              </a:solidFill>
              <a:latin typeface="Arial Unicode MS"/>
              <a:ea typeface="+mn-ea"/>
              <a:cs typeface="+mn-cs"/>
            </a:rPr>
            <a:t>Se adicionan a los artículos 73, 74, 79, 108, 116, y 122, diversos párrafos y fracciones.</a:t>
          </a:r>
        </a:p>
      </dsp:txBody>
      <dsp:txXfrm>
        <a:off x="334886" y="2863452"/>
        <a:ext cx="5714947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DA5C5-E243-4258-ACD0-CBF564EFE7E0}">
      <dsp:nvSpPr>
        <dsp:cNvPr id="0" name=""/>
        <dsp:cNvSpPr/>
      </dsp:nvSpPr>
      <dsp:spPr>
        <a:xfrm>
          <a:off x="1279" y="0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>
              <a:solidFill>
                <a:srgbClr val="03513E"/>
              </a:solidFill>
            </a:rPr>
            <a:t>Regulación del SNA</a:t>
          </a:r>
        </a:p>
      </dsp:txBody>
      <dsp:txXfrm>
        <a:off x="1279" y="1625600"/>
        <a:ext cx="1991320" cy="1625600"/>
      </dsp:txXfrm>
    </dsp:sp>
    <dsp:sp modelId="{5AC446E3-8B7A-4099-8BE7-C46D2101EA66}">
      <dsp:nvSpPr>
        <dsp:cNvPr id="0" name=""/>
        <dsp:cNvSpPr/>
      </dsp:nvSpPr>
      <dsp:spPr>
        <a:xfrm>
          <a:off x="320284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C3EC6-07EB-4D05-A1F2-D313A53C54A3}">
      <dsp:nvSpPr>
        <dsp:cNvPr id="0" name=""/>
        <dsp:cNvSpPr/>
      </dsp:nvSpPr>
      <dsp:spPr>
        <a:xfrm>
          <a:off x="2052339" y="0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>
              <a:solidFill>
                <a:srgbClr val="03513E"/>
              </a:solidFill>
            </a:rPr>
            <a:t>Nueva Arquitectura Institucional</a:t>
          </a:r>
        </a:p>
      </dsp:txBody>
      <dsp:txXfrm>
        <a:off x="2052339" y="1625600"/>
        <a:ext cx="1991320" cy="1625600"/>
      </dsp:txXfrm>
    </dsp:sp>
    <dsp:sp modelId="{8B3E8110-F850-49D3-A559-62A6AF645DA8}">
      <dsp:nvSpPr>
        <dsp:cNvPr id="0" name=""/>
        <dsp:cNvSpPr/>
      </dsp:nvSpPr>
      <dsp:spPr>
        <a:xfrm>
          <a:off x="2371344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E4C72-0F98-49F2-9BD4-F0E877713DD9}">
      <dsp:nvSpPr>
        <dsp:cNvPr id="0" name=""/>
        <dsp:cNvSpPr/>
      </dsp:nvSpPr>
      <dsp:spPr>
        <a:xfrm>
          <a:off x="4103399" y="0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>
              <a:solidFill>
                <a:srgbClr val="03513E"/>
              </a:solidFill>
            </a:rPr>
            <a:t>Ley General de Responsabilidades Administrativas de los Servidores Públicos</a:t>
          </a:r>
        </a:p>
      </dsp:txBody>
      <dsp:txXfrm>
        <a:off x="4103399" y="1625600"/>
        <a:ext cx="1991320" cy="1625600"/>
      </dsp:txXfrm>
    </dsp:sp>
    <dsp:sp modelId="{B7FCE678-EFF6-4664-9610-2A9FA21E6B40}">
      <dsp:nvSpPr>
        <dsp:cNvPr id="0" name=""/>
        <dsp:cNvSpPr/>
      </dsp:nvSpPr>
      <dsp:spPr>
        <a:xfrm>
          <a:off x="4422403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EEF18-14AF-4170-B1D0-02900ABA222D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AE2D6-111A-40E3-BE9C-31BCB216F4CF}">
      <dsp:nvSpPr>
        <dsp:cNvPr id="0" name=""/>
        <dsp:cNvSpPr/>
      </dsp:nvSpPr>
      <dsp:spPr>
        <a:xfrm rot="5400000">
          <a:off x="863997" y="930979"/>
          <a:ext cx="550068" cy="6262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FCBC8-B29A-4CE1-9578-7D7366047BF4}">
      <dsp:nvSpPr>
        <dsp:cNvPr id="0" name=""/>
        <dsp:cNvSpPr/>
      </dsp:nvSpPr>
      <dsp:spPr>
        <a:xfrm>
          <a:off x="306721" y="267538"/>
          <a:ext cx="925992" cy="64816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CPEUM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(1917)</a:t>
          </a:r>
          <a:endParaRPr lang="es-MX" sz="1200" kern="1200" dirty="0"/>
        </a:p>
      </dsp:txBody>
      <dsp:txXfrm>
        <a:off x="338367" y="299184"/>
        <a:ext cx="862700" cy="584872"/>
      </dsp:txXfrm>
    </dsp:sp>
    <dsp:sp modelId="{075CF6A7-E6E5-466E-B1EC-2A2AA852CE1D}">
      <dsp:nvSpPr>
        <dsp:cNvPr id="0" name=""/>
        <dsp:cNvSpPr/>
      </dsp:nvSpPr>
      <dsp:spPr>
        <a:xfrm>
          <a:off x="1246013" y="308670"/>
          <a:ext cx="2472413" cy="523875"/>
        </a:xfrm>
        <a:prstGeom prst="rect">
          <a:avLst/>
        </a:prstGeom>
        <a:noFill/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b="0" kern="1200" dirty="0" smtClean="0"/>
            <a:t>Art. 6. Libertad en la manifestación de las ideas</a:t>
          </a:r>
          <a:endParaRPr lang="es-MX" sz="1200" b="1" kern="1200" dirty="0"/>
        </a:p>
      </dsp:txBody>
      <dsp:txXfrm>
        <a:off x="1246013" y="308670"/>
        <a:ext cx="2472413" cy="523875"/>
      </dsp:txXfrm>
    </dsp:sp>
    <dsp:sp modelId="{605E2C15-8A27-4314-AFCC-EEBA7AA2013D}">
      <dsp:nvSpPr>
        <dsp:cNvPr id="0" name=""/>
        <dsp:cNvSpPr/>
      </dsp:nvSpPr>
      <dsp:spPr>
        <a:xfrm rot="5400000">
          <a:off x="1720219" y="1552735"/>
          <a:ext cx="550068" cy="6262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26567-23FD-4F7D-88D4-4DF0C7A7CED2}">
      <dsp:nvSpPr>
        <dsp:cNvPr id="0" name=""/>
        <dsp:cNvSpPr/>
      </dsp:nvSpPr>
      <dsp:spPr>
        <a:xfrm>
          <a:off x="1574484" y="942973"/>
          <a:ext cx="925992" cy="64816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1977</a:t>
          </a:r>
          <a:endParaRPr lang="es-MX" sz="1200" kern="1200" dirty="0"/>
        </a:p>
      </dsp:txBody>
      <dsp:txXfrm>
        <a:off x="1606130" y="974619"/>
        <a:ext cx="862700" cy="584872"/>
      </dsp:txXfrm>
    </dsp:sp>
    <dsp:sp modelId="{6A416EE2-8427-483E-B50A-B01401DF32A5}">
      <dsp:nvSpPr>
        <dsp:cNvPr id="0" name=""/>
        <dsp:cNvSpPr/>
      </dsp:nvSpPr>
      <dsp:spPr>
        <a:xfrm>
          <a:off x="4027400" y="906731"/>
          <a:ext cx="3270384" cy="703218"/>
        </a:xfrm>
        <a:prstGeom prst="rect">
          <a:avLst/>
        </a:prstGeom>
        <a:noFill/>
        <a:ln w="9525">
          <a:solidFill>
            <a:srgbClr val="92D05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/>
            <a:t>Reforma Art. 6, introduce “El derecho a la información será garantizado por el Estado”</a:t>
          </a:r>
          <a:endParaRPr lang="es-MX" sz="1400" b="0" kern="1200" dirty="0"/>
        </a:p>
      </dsp:txBody>
      <dsp:txXfrm>
        <a:off x="4027400" y="906731"/>
        <a:ext cx="3270384" cy="703218"/>
      </dsp:txXfrm>
    </dsp:sp>
    <dsp:sp modelId="{4417AFF3-4373-41F0-9862-E114D3B39B5B}">
      <dsp:nvSpPr>
        <dsp:cNvPr id="0" name=""/>
        <dsp:cNvSpPr/>
      </dsp:nvSpPr>
      <dsp:spPr>
        <a:xfrm rot="5400000">
          <a:off x="2547248" y="2280838"/>
          <a:ext cx="550068" cy="6262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1B890-D72E-4AB9-B491-8ACB6B68DCCB}">
      <dsp:nvSpPr>
        <dsp:cNvPr id="0" name=""/>
        <dsp:cNvSpPr/>
      </dsp:nvSpPr>
      <dsp:spPr>
        <a:xfrm>
          <a:off x="2401513" y="1671076"/>
          <a:ext cx="925992" cy="64816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Julio de 2007</a:t>
          </a:r>
          <a:endParaRPr lang="es-MX" sz="1200" kern="1200" dirty="0"/>
        </a:p>
      </dsp:txBody>
      <dsp:txXfrm>
        <a:off x="2433159" y="1702722"/>
        <a:ext cx="862700" cy="584872"/>
      </dsp:txXfrm>
    </dsp:sp>
    <dsp:sp modelId="{675C46AF-1402-49BD-8165-52CD4596F234}">
      <dsp:nvSpPr>
        <dsp:cNvPr id="0" name=""/>
        <dsp:cNvSpPr/>
      </dsp:nvSpPr>
      <dsp:spPr>
        <a:xfrm>
          <a:off x="3327505" y="1732893"/>
          <a:ext cx="673478" cy="52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9EDD3-84E0-4A33-A79F-5855679DAC39}">
      <dsp:nvSpPr>
        <dsp:cNvPr id="0" name=""/>
        <dsp:cNvSpPr/>
      </dsp:nvSpPr>
      <dsp:spPr>
        <a:xfrm rot="5400000">
          <a:off x="3746738" y="3008940"/>
          <a:ext cx="550068" cy="6262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904C7-0760-4DC5-A701-25D857EE5FB2}">
      <dsp:nvSpPr>
        <dsp:cNvPr id="0" name=""/>
        <dsp:cNvSpPr/>
      </dsp:nvSpPr>
      <dsp:spPr>
        <a:xfrm>
          <a:off x="3601003" y="2399178"/>
          <a:ext cx="925992" cy="64816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Noviembre de 2007</a:t>
          </a:r>
          <a:endParaRPr lang="es-MX" sz="1200" kern="1200" dirty="0"/>
        </a:p>
      </dsp:txBody>
      <dsp:txXfrm>
        <a:off x="3632649" y="2430824"/>
        <a:ext cx="862700" cy="584872"/>
      </dsp:txXfrm>
    </dsp:sp>
    <dsp:sp modelId="{4441D4F7-481A-4B89-9D44-BADA4D523034}">
      <dsp:nvSpPr>
        <dsp:cNvPr id="0" name=""/>
        <dsp:cNvSpPr/>
      </dsp:nvSpPr>
      <dsp:spPr>
        <a:xfrm>
          <a:off x="4526996" y="2460995"/>
          <a:ext cx="673478" cy="52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D174EC-39EB-4911-B6D8-46A2C577557F}">
      <dsp:nvSpPr>
        <dsp:cNvPr id="0" name=""/>
        <dsp:cNvSpPr/>
      </dsp:nvSpPr>
      <dsp:spPr>
        <a:xfrm rot="5400000">
          <a:off x="4946228" y="3737043"/>
          <a:ext cx="550068" cy="6262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6C699-F25F-45AC-9025-27DFBF4E1EB4}">
      <dsp:nvSpPr>
        <dsp:cNvPr id="0" name=""/>
        <dsp:cNvSpPr/>
      </dsp:nvSpPr>
      <dsp:spPr>
        <a:xfrm>
          <a:off x="4800494" y="3127281"/>
          <a:ext cx="925992" cy="64816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2013</a:t>
          </a:r>
          <a:endParaRPr lang="es-MX" sz="1200" kern="1200" dirty="0"/>
        </a:p>
      </dsp:txBody>
      <dsp:txXfrm>
        <a:off x="4832140" y="3158927"/>
        <a:ext cx="862700" cy="584872"/>
      </dsp:txXfrm>
    </dsp:sp>
    <dsp:sp modelId="{7542FE2F-EFB8-4616-8732-B657B1CAEAC0}">
      <dsp:nvSpPr>
        <dsp:cNvPr id="0" name=""/>
        <dsp:cNvSpPr/>
      </dsp:nvSpPr>
      <dsp:spPr>
        <a:xfrm>
          <a:off x="5726486" y="3189098"/>
          <a:ext cx="673478" cy="52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A1BAD-CCA4-491A-8AEC-4CD30A07EA35}">
      <dsp:nvSpPr>
        <dsp:cNvPr id="0" name=""/>
        <dsp:cNvSpPr/>
      </dsp:nvSpPr>
      <dsp:spPr>
        <a:xfrm rot="5400000">
          <a:off x="6145719" y="4465145"/>
          <a:ext cx="550068" cy="6262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0376C-A00B-49B9-A994-1844B97F221D}">
      <dsp:nvSpPr>
        <dsp:cNvPr id="0" name=""/>
        <dsp:cNvSpPr/>
      </dsp:nvSpPr>
      <dsp:spPr>
        <a:xfrm>
          <a:off x="5999984" y="3855383"/>
          <a:ext cx="925992" cy="64816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2014</a:t>
          </a:r>
          <a:endParaRPr lang="es-MX" sz="1200" kern="1200" dirty="0"/>
        </a:p>
      </dsp:txBody>
      <dsp:txXfrm>
        <a:off x="6031630" y="3887029"/>
        <a:ext cx="862700" cy="584872"/>
      </dsp:txXfrm>
    </dsp:sp>
    <dsp:sp modelId="{7C956D16-5F36-45BE-B597-B1D11C25F88C}">
      <dsp:nvSpPr>
        <dsp:cNvPr id="0" name=""/>
        <dsp:cNvSpPr/>
      </dsp:nvSpPr>
      <dsp:spPr>
        <a:xfrm>
          <a:off x="6925976" y="3917200"/>
          <a:ext cx="673478" cy="52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4DDBA-E0A4-4960-B799-5CA1E2D8FB34}">
      <dsp:nvSpPr>
        <dsp:cNvPr id="0" name=""/>
        <dsp:cNvSpPr/>
      </dsp:nvSpPr>
      <dsp:spPr>
        <a:xfrm>
          <a:off x="7199474" y="4583485"/>
          <a:ext cx="925992" cy="64816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2015</a:t>
          </a:r>
          <a:endParaRPr lang="es-MX" sz="1200" kern="1200" dirty="0"/>
        </a:p>
      </dsp:txBody>
      <dsp:txXfrm>
        <a:off x="7231120" y="4615131"/>
        <a:ext cx="862700" cy="5848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CAFA6-532A-43B4-BFF2-D32B749BFB7B}">
      <dsp:nvSpPr>
        <dsp:cNvPr id="0" name=""/>
        <dsp:cNvSpPr/>
      </dsp:nvSpPr>
      <dsp:spPr>
        <a:xfrm>
          <a:off x="2708613" y="1246454"/>
          <a:ext cx="1523444" cy="1523444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chemeClr val="tx1"/>
              </a:solidFill>
            </a:rPr>
            <a:t>Unidad de Transparencia</a:t>
          </a:r>
          <a:endParaRPr lang="es-MX" sz="1100" kern="1200" dirty="0">
            <a:solidFill>
              <a:schemeClr val="tx1"/>
            </a:solidFill>
          </a:endParaRPr>
        </a:p>
      </dsp:txBody>
      <dsp:txXfrm>
        <a:off x="3014893" y="1603313"/>
        <a:ext cx="910884" cy="783082"/>
      </dsp:txXfrm>
    </dsp:sp>
    <dsp:sp modelId="{075DA902-E770-461C-B886-C04506FC0DEF}">
      <dsp:nvSpPr>
        <dsp:cNvPr id="0" name=""/>
        <dsp:cNvSpPr/>
      </dsp:nvSpPr>
      <dsp:spPr>
        <a:xfrm>
          <a:off x="1588754" y="886367"/>
          <a:ext cx="1388672" cy="1107959"/>
        </a:xfrm>
        <a:prstGeom prst="gear6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>
              <a:solidFill>
                <a:schemeClr val="tx1"/>
              </a:solidFill>
            </a:rPr>
            <a:t> </a:t>
          </a:r>
          <a:r>
            <a:rPr lang="es-MX" sz="1400" kern="1200" dirty="0" smtClean="0">
              <a:solidFill>
                <a:schemeClr val="tx1"/>
              </a:solidFill>
            </a:rPr>
            <a:t>Archivos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700" kern="1200" dirty="0"/>
        </a:p>
      </dsp:txBody>
      <dsp:txXfrm>
        <a:off x="1908491" y="1166985"/>
        <a:ext cx="749198" cy="546723"/>
      </dsp:txXfrm>
    </dsp:sp>
    <dsp:sp modelId="{8BC7F62F-4FB0-4F69-B4F2-A228BEFCBDFF}">
      <dsp:nvSpPr>
        <dsp:cNvPr id="0" name=""/>
        <dsp:cNvSpPr/>
      </dsp:nvSpPr>
      <dsp:spPr>
        <a:xfrm rot="20700000">
          <a:off x="2442816" y="121988"/>
          <a:ext cx="1085574" cy="1085574"/>
        </a:xfrm>
        <a:prstGeom prst="gear6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Órgano de Control Interno</a:t>
          </a:r>
          <a:endParaRPr lang="es-MX" sz="1200" kern="1200" dirty="0">
            <a:solidFill>
              <a:schemeClr val="tx1"/>
            </a:solidFill>
          </a:endParaRPr>
        </a:p>
      </dsp:txBody>
      <dsp:txXfrm rot="-20700000">
        <a:off x="2680914" y="360086"/>
        <a:ext cx="609377" cy="609377"/>
      </dsp:txXfrm>
    </dsp:sp>
    <dsp:sp modelId="{EB00E038-F0DA-44E5-BAAD-041BEDA2433C}">
      <dsp:nvSpPr>
        <dsp:cNvPr id="0" name=""/>
        <dsp:cNvSpPr/>
      </dsp:nvSpPr>
      <dsp:spPr>
        <a:xfrm>
          <a:off x="2576526" y="1024943"/>
          <a:ext cx="1950008" cy="1950008"/>
        </a:xfrm>
        <a:prstGeom prst="circularArrow">
          <a:avLst>
            <a:gd name="adj1" fmla="val 4687"/>
            <a:gd name="adj2" fmla="val 299029"/>
            <a:gd name="adj3" fmla="val 2468485"/>
            <a:gd name="adj4" fmla="val 15968104"/>
            <a:gd name="adj5" fmla="val 54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2B451D-F900-4065-AD80-A2ACEDBDA8B0}">
      <dsp:nvSpPr>
        <dsp:cNvPr id="0" name=""/>
        <dsp:cNvSpPr/>
      </dsp:nvSpPr>
      <dsp:spPr>
        <a:xfrm>
          <a:off x="1449416" y="647331"/>
          <a:ext cx="1770026" cy="141680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EB16E6-B184-47F6-A764-252E90B71269}">
      <dsp:nvSpPr>
        <dsp:cNvPr id="0" name=""/>
        <dsp:cNvSpPr/>
      </dsp:nvSpPr>
      <dsp:spPr>
        <a:xfrm>
          <a:off x="2191711" y="-109680"/>
          <a:ext cx="1527599" cy="15275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932F0-0062-4A65-8972-A7B284E2C43A}" type="datetimeFigureOut">
              <a:rPr lang="es-MX" smtClean="0"/>
              <a:t>24/05/2016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7C3B5-0280-455C-AA1C-A130550DF2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065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t>24/05/2016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16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t>24/05/2016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43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t>24/05/2016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6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t>24/05/2016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864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t>24/05/2016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19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t>24/05/2016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39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t>24/05/2016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92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t>24/05/2016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27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t>24/05/2016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12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t>24/05/2016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90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E684-9D62-7A40-93E1-F51B6153B253}" type="datetimeFigureOut">
              <a:rPr lang="es-ES" smtClean="0"/>
              <a:t>24/05/2016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302-D3D4-9F40-B218-6A5E49D1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38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8E684-9D62-7A40-93E1-F51B6153B253}" type="datetimeFigureOut">
              <a:rPr lang="es-ES" smtClean="0"/>
              <a:t>24/05/2016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60302-D3D4-9F40-B218-6A5E49D19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85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jpg"/><Relationship Id="rId21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diagramLayout" Target="../diagrams/layout3.xml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diagramData" Target="../diagrams/data3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ORTADA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544" y="-308129"/>
            <a:ext cx="9603971" cy="7543800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3838205" y="6382376"/>
            <a:ext cx="4182800" cy="340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ES" sz="1400" b="1" dirty="0">
              <a:solidFill>
                <a:schemeClr val="tx1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7238" y="1440177"/>
            <a:ext cx="8070859" cy="2099268"/>
          </a:xfrm>
        </p:spPr>
        <p:txBody>
          <a:bodyPr anchor="t">
            <a:noAutofit/>
          </a:bodyPr>
          <a:lstStyle/>
          <a:p>
            <a:r>
              <a:rPr lang="es-MX" sz="4400" dirty="0">
                <a:solidFill>
                  <a:srgbClr val="7030A0"/>
                </a:solidFill>
                <a:cs typeface="Palatino Linotype"/>
              </a:rPr>
              <a:t>El Acceso a la Información en el Municipio </a:t>
            </a:r>
            <a:r>
              <a:rPr lang="es-MX" sz="4400" dirty="0" smtClean="0">
                <a:solidFill>
                  <a:srgbClr val="7030A0"/>
                </a:solidFill>
                <a:cs typeface="Palatino Linotype"/>
              </a:rPr>
              <a:t>Mexicano</a:t>
            </a:r>
          </a:p>
          <a:p>
            <a:r>
              <a:rPr lang="es-MX" sz="2400" b="1" i="1" u="sng" dirty="0" smtClean="0">
                <a:solidFill>
                  <a:srgbClr val="7030A0"/>
                </a:solidFill>
                <a:latin typeface="Palatino Linotype"/>
                <a:cs typeface="Palatino Linotype"/>
              </a:rPr>
              <a:t>Nuevas Responsabilidades</a:t>
            </a:r>
          </a:p>
          <a:p>
            <a:r>
              <a:rPr lang="es-MX" sz="2400" b="1" i="1" u="sng" dirty="0" smtClean="0">
                <a:solidFill>
                  <a:srgbClr val="7030A0"/>
                </a:solidFill>
                <a:latin typeface="Palatino Linotype"/>
                <a:cs typeface="Palatino Linotype"/>
              </a:rPr>
              <a:t>Comité y Unidad de Transparencia</a:t>
            </a:r>
          </a:p>
          <a:p>
            <a:pPr algn="l"/>
            <a:endParaRPr lang="es-ES" sz="4000" dirty="0">
              <a:solidFill>
                <a:srgbClr val="7030A0"/>
              </a:solidFill>
              <a:latin typeface="Palatino Linotype"/>
              <a:cs typeface="Palatino Linotype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713675" y="5124657"/>
            <a:ext cx="7797983" cy="7452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 smtClean="0">
                <a:solidFill>
                  <a:srgbClr val="7030A0"/>
                </a:solidFill>
                <a:latin typeface="Palatino Linotype"/>
                <a:cs typeface="Palatino Linotype"/>
              </a:rPr>
              <a:t>Mtro. Javier Martínez Cruz</a:t>
            </a:r>
            <a:endParaRPr lang="es-ES" sz="3500" dirty="0">
              <a:solidFill>
                <a:srgbClr val="7030A0"/>
              </a:solidFill>
              <a:latin typeface="Palatino Linotype"/>
              <a:cs typeface="Palatino Linotype"/>
            </a:endParaRPr>
          </a:p>
          <a:p>
            <a:r>
              <a:rPr lang="es-ES" sz="2000" i="1" dirty="0" smtClean="0">
                <a:solidFill>
                  <a:srgbClr val="7030A0"/>
                </a:solidFill>
                <a:latin typeface="Palatino Linotype"/>
                <a:cs typeface="Palatino Linotype"/>
              </a:rPr>
              <a:t>Comisionado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780" y="-25406"/>
            <a:ext cx="2295774" cy="133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5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358043" y="170223"/>
            <a:ext cx="1789382" cy="71096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48733" y="1935303"/>
            <a:ext cx="8204200" cy="2585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5400" b="1" dirty="0">
                <a:ln w="12700">
                  <a:solidFill>
                    <a:schemeClr val="accent5"/>
                  </a:solidFill>
                  <a:prstDash val="solid"/>
                </a:ln>
              </a:rPr>
              <a:t>Diseño institucional e historia legislativa en México</a:t>
            </a:r>
          </a:p>
        </p:txBody>
      </p:sp>
    </p:spTree>
    <p:extLst>
      <p:ext uri="{BB962C8B-B14F-4D97-AF65-F5344CB8AC3E}">
        <p14:creationId xmlns:p14="http://schemas.microsoft.com/office/powerpoint/2010/main" val="146240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358043" y="170223"/>
            <a:ext cx="1789382" cy="71096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0799" y="165655"/>
            <a:ext cx="7696200" cy="850346"/>
          </a:xfrm>
        </p:spPr>
        <p:txBody>
          <a:bodyPr>
            <a:normAutofit/>
          </a:bodyPr>
          <a:lstStyle/>
          <a:p>
            <a:r>
              <a:rPr lang="es-MX" sz="2000" b="1" dirty="0" smtClean="0"/>
              <a:t>¿POR QUÉ EN MÉXICO OPTAMOS POR UN MODELO EN EL QUE UN SOLO ÓRGANO PROTEGE LOS DOS DERECHOS?</a:t>
            </a:r>
            <a:endParaRPr lang="es-MX" sz="2000" b="1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367442" y="1422789"/>
            <a:ext cx="8513618" cy="1205748"/>
          </a:xfr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es-MX" sz="2000" dirty="0" smtClean="0"/>
              <a:t>En otros momentos se ha planteado el debate sobre si en México debería haber tenido un órgano especializado para el acceso a la información y otro para la protección de los datos personales.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52846" y="4241074"/>
            <a:ext cx="8428213" cy="1015663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Ha prevalecido que un solo órgano tanto el ámbito federal como en las Entidades Federativas sea quien conozca de ambos derechos por los siguientes argumentos</a:t>
            </a:r>
            <a:r>
              <a:rPr lang="es-MX" sz="2000" dirty="0" smtClean="0"/>
              <a:t>.</a:t>
            </a:r>
            <a:endParaRPr lang="es-MX" sz="2000" dirty="0"/>
          </a:p>
        </p:txBody>
      </p:sp>
      <p:sp>
        <p:nvSpPr>
          <p:cNvPr id="7" name="Flecha derecha 6"/>
          <p:cNvSpPr/>
          <p:nvPr/>
        </p:nvSpPr>
        <p:spPr>
          <a:xfrm rot="5400000">
            <a:off x="4127862" y="3095172"/>
            <a:ext cx="992777" cy="5747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446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358043" y="170223"/>
            <a:ext cx="1789382" cy="710966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04354" y="-137076"/>
            <a:ext cx="7415646" cy="1325563"/>
          </a:xfrm>
        </p:spPr>
        <p:txBody>
          <a:bodyPr>
            <a:normAutofit/>
          </a:bodyPr>
          <a:lstStyle/>
          <a:p>
            <a:pPr algn="just"/>
            <a:r>
              <a:rPr lang="es-MX" sz="2000" b="1" dirty="0" smtClean="0"/>
              <a:t>ARGUMENTOS EN FAVOR DE UNA SOLA INSTITUCIÓN QUE ATIENDA AMBOS DERECHOS </a:t>
            </a:r>
            <a:endParaRPr lang="es-MX" sz="2000" b="1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2737" y="1368425"/>
            <a:ext cx="7890164" cy="4351338"/>
          </a:xfrm>
          <a:ln w="28575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MX" sz="2000" dirty="0" smtClean="0"/>
              <a:t>Se favorece el principio </a:t>
            </a:r>
            <a:r>
              <a:rPr lang="es-MX" sz="2000" dirty="0"/>
              <a:t>de indivisibilidad de los derechos humanos, dos instituciones podrían generar problemas de fragmentación en la construcción de </a:t>
            </a:r>
            <a:r>
              <a:rPr lang="es-MX" sz="2000" dirty="0" smtClean="0"/>
              <a:t>derechos interrelacionados.</a:t>
            </a:r>
          </a:p>
          <a:p>
            <a:pPr marL="514350" indent="-514350" algn="just">
              <a:buFont typeface="+mj-lt"/>
              <a:buAutoNum type="arabicPeriod"/>
            </a:pPr>
            <a:endParaRPr lang="es-MX" sz="20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s-MX" sz="2000" dirty="0" smtClean="0"/>
              <a:t>Se puede ponderar con mayor factibilidad el acceso a la información y la protección de los datos personales en un mismo documento.</a:t>
            </a:r>
          </a:p>
          <a:p>
            <a:pPr marL="514350" indent="-514350" algn="just">
              <a:buFont typeface="+mj-lt"/>
              <a:buAutoNum type="arabicPeriod"/>
            </a:pPr>
            <a:endParaRPr lang="es-MX" sz="20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s-MX" sz="2000" dirty="0" smtClean="0"/>
              <a:t>La creación de </a:t>
            </a:r>
            <a:r>
              <a:rPr lang="es-MX" sz="2000" dirty="0"/>
              <a:t>un órgano nuevo implica una curva de aprendizaje que toma tiempo y recursos. </a:t>
            </a:r>
            <a:endParaRPr lang="es-MX" sz="2000" dirty="0">
              <a:sym typeface="Symbol" panose="05050102010706020507" pitchFamily="18" charset="2"/>
            </a:endParaRPr>
          </a:p>
          <a:p>
            <a:pPr marL="514350" indent="-514350" algn="just">
              <a:buFont typeface="+mj-lt"/>
              <a:buAutoNum type="arabicPeriod"/>
            </a:pPr>
            <a:endParaRPr lang="es-MX" sz="20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s-MX" sz="2000" dirty="0" smtClean="0"/>
              <a:t>Se </a:t>
            </a:r>
            <a:r>
              <a:rPr lang="es-MX" sz="2000" dirty="0"/>
              <a:t>duplicarían </a:t>
            </a:r>
            <a:r>
              <a:rPr lang="es-MX" sz="2000" dirty="0" smtClean="0"/>
              <a:t>costos</a:t>
            </a:r>
            <a:r>
              <a:rPr lang="es-MX" sz="2000" dirty="0"/>
              <a:t> </a:t>
            </a:r>
            <a:r>
              <a:rPr lang="es-MX" sz="2000" dirty="0" smtClean="0"/>
              <a:t>presupuestales.</a:t>
            </a:r>
          </a:p>
        </p:txBody>
      </p:sp>
    </p:spTree>
    <p:extLst>
      <p:ext uri="{BB962C8B-B14F-4D97-AF65-F5344CB8AC3E}">
        <p14:creationId xmlns:p14="http://schemas.microsoft.com/office/powerpoint/2010/main" val="330510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358043" y="170223"/>
            <a:ext cx="1789382" cy="710966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38595" y="190009"/>
            <a:ext cx="7022138" cy="707886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MX" sz="2000" b="1" dirty="0" smtClean="0">
                <a:latin typeface="+mj-lt"/>
                <a:ea typeface="+mj-ea"/>
                <a:cs typeface="+mj-cs"/>
              </a:rPr>
              <a:t>REFORMAS CONSTITUCIONALES AL DERECHO DE ACCESO A LA INFORMACIÓN PÚBLICA.</a:t>
            </a:r>
            <a:endParaRPr lang="es-MX" sz="20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6" name="Diagrama 25"/>
          <p:cNvGraphicFramePr/>
          <p:nvPr>
            <p:extLst/>
          </p:nvPr>
        </p:nvGraphicFramePr>
        <p:xfrm>
          <a:off x="-337165" y="89789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CuadroTexto 27"/>
          <p:cNvSpPr txBox="1"/>
          <p:nvPr/>
        </p:nvSpPr>
        <p:spPr>
          <a:xfrm>
            <a:off x="4737463" y="2618533"/>
            <a:ext cx="2720724" cy="646331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/>
              <a:t>Se publica la Ley Federal de Transparencia y Acceso a la Información Pública</a:t>
            </a:r>
            <a:endParaRPr lang="es-MX" sz="12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3926861" y="2549571"/>
            <a:ext cx="66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2002</a:t>
            </a:r>
            <a:endParaRPr lang="es-MX" dirty="0"/>
          </a:p>
        </p:txBody>
      </p:sp>
      <p:cxnSp>
        <p:nvCxnSpPr>
          <p:cNvPr id="3" name="Conector recto de flecha 2"/>
          <p:cNvCxnSpPr/>
          <p:nvPr/>
        </p:nvCxnSpPr>
        <p:spPr>
          <a:xfrm flipV="1">
            <a:off x="2264229" y="2133600"/>
            <a:ext cx="1297577" cy="8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angular 6"/>
          <p:cNvCxnSpPr/>
          <p:nvPr/>
        </p:nvCxnSpPr>
        <p:spPr>
          <a:xfrm>
            <a:off x="2420316" y="2509518"/>
            <a:ext cx="2002971" cy="40938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angular 8"/>
          <p:cNvCxnSpPr/>
          <p:nvPr/>
        </p:nvCxnSpPr>
        <p:spPr>
          <a:xfrm rot="10800000">
            <a:off x="3204756" y="5582195"/>
            <a:ext cx="3587931" cy="51380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203564" y="5264724"/>
            <a:ext cx="2847702" cy="738664"/>
          </a:xfrm>
          <a:prstGeom prst="rect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Publicación de la Ley General de Transparencia y Acceso a la Información</a:t>
            </a:r>
            <a:endParaRPr lang="es-MX" sz="1400" dirty="0"/>
          </a:p>
        </p:txBody>
      </p:sp>
      <p:cxnSp>
        <p:nvCxnSpPr>
          <p:cNvPr id="14" name="Conector angular 13"/>
          <p:cNvCxnSpPr>
            <a:endCxn id="17" idx="3"/>
          </p:cNvCxnSpPr>
          <p:nvPr/>
        </p:nvCxnSpPr>
        <p:spPr>
          <a:xfrm rot="10800000" flipV="1">
            <a:off x="1524000" y="3037778"/>
            <a:ext cx="582142" cy="57187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60960" y="3194151"/>
            <a:ext cx="1463040" cy="830997"/>
          </a:xfrm>
          <a:prstGeom prst="rect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/>
              <a:t>Se establece el principio de máxima publicidad</a:t>
            </a:r>
            <a:endParaRPr lang="es-MX" sz="1200" dirty="0"/>
          </a:p>
        </p:txBody>
      </p:sp>
      <p:cxnSp>
        <p:nvCxnSpPr>
          <p:cNvPr id="22" name="Conector angular 21"/>
          <p:cNvCxnSpPr/>
          <p:nvPr/>
        </p:nvCxnSpPr>
        <p:spPr>
          <a:xfrm>
            <a:off x="4924697" y="3809452"/>
            <a:ext cx="1641566" cy="31841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5899513" y="3805982"/>
            <a:ext cx="66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2009</a:t>
            </a:r>
            <a:endParaRPr lang="es-MX" dirty="0"/>
          </a:p>
        </p:txBody>
      </p:sp>
      <p:sp>
        <p:nvSpPr>
          <p:cNvPr id="25" name="CuadroTexto 24"/>
          <p:cNvSpPr txBox="1"/>
          <p:nvPr/>
        </p:nvSpPr>
        <p:spPr>
          <a:xfrm>
            <a:off x="6644395" y="3809452"/>
            <a:ext cx="2292879" cy="1015663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/>
              <a:t>Paralelo a este proceso se reformó el artículo 16 de la CPEUM en donde se introduce la protección de los datos personales.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5719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358043" y="170223"/>
            <a:ext cx="1789382" cy="71096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62" y="1337517"/>
            <a:ext cx="8586890" cy="49409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160311" y="91659"/>
            <a:ext cx="1987114" cy="78953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73666" y="118268"/>
            <a:ext cx="5011497" cy="921761"/>
          </a:xfrm>
        </p:spPr>
        <p:txBody>
          <a:bodyPr>
            <a:normAutofit/>
          </a:bodyPr>
          <a:lstStyle/>
          <a:p>
            <a:pPr algn="just"/>
            <a:r>
              <a:rPr lang="es-MX" sz="2200" b="1" dirty="0" smtClean="0"/>
              <a:t>LÍNEA DEL TIEMPO</a:t>
            </a:r>
            <a:endParaRPr lang="es-MX" sz="2200" b="1" dirty="0"/>
          </a:p>
        </p:txBody>
      </p:sp>
    </p:spTree>
    <p:extLst>
      <p:ext uri="{BB962C8B-B14F-4D97-AF65-F5344CB8AC3E}">
        <p14:creationId xmlns:p14="http://schemas.microsoft.com/office/powerpoint/2010/main" val="373490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7244" y="3178953"/>
            <a:ext cx="7943850" cy="90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/>
          </a:p>
        </p:txBody>
      </p:sp>
      <p:sp>
        <p:nvSpPr>
          <p:cNvPr id="3" name="CuadroTexto 2"/>
          <p:cNvSpPr txBox="1"/>
          <p:nvPr/>
        </p:nvSpPr>
        <p:spPr>
          <a:xfrm>
            <a:off x="302819" y="311523"/>
            <a:ext cx="7055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MX" sz="2200" b="1" dirty="0" smtClean="0">
                <a:latin typeface="+mj-lt"/>
                <a:ea typeface="+mj-ea"/>
                <a:cs typeface="+mj-cs"/>
              </a:rPr>
              <a:t>DESFASE NORMATIVO DE LOS DOS DERECHOS </a:t>
            </a:r>
            <a:endParaRPr lang="es-MX" sz="22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5577688" y="2768070"/>
            <a:ext cx="791939" cy="774882"/>
          </a:xfrm>
          <a:prstGeom prst="ellipse">
            <a:avLst/>
          </a:prstGeom>
          <a:solidFill>
            <a:srgbClr val="7030A0"/>
          </a:solidFill>
          <a:ln>
            <a:solidFill>
              <a:srgbClr val="814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/>
              <a:t>2012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98658" y="1567740"/>
            <a:ext cx="1688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Se plasma el acceso a la información y la protección de los datos personales en el EDOMEX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945932" y="3638148"/>
            <a:ext cx="1646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Se publica la Ley Local de Acceso a la Información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425885" y="3704614"/>
            <a:ext cx="1598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Se publica la Ley Local de Protección de Datos Personales</a:t>
            </a:r>
          </a:p>
        </p:txBody>
      </p:sp>
      <p:sp>
        <p:nvSpPr>
          <p:cNvPr id="11" name="Elipse 10"/>
          <p:cNvSpPr/>
          <p:nvPr/>
        </p:nvSpPr>
        <p:spPr>
          <a:xfrm>
            <a:off x="4866677" y="5248548"/>
            <a:ext cx="92869" cy="1092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cxnSp>
        <p:nvCxnSpPr>
          <p:cNvPr id="13" name="Conector recto 12"/>
          <p:cNvCxnSpPr>
            <a:endCxn id="11" idx="1"/>
          </p:cNvCxnSpPr>
          <p:nvPr/>
        </p:nvCxnSpPr>
        <p:spPr>
          <a:xfrm>
            <a:off x="3350419" y="4437311"/>
            <a:ext cx="1529858" cy="8272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>
            <a:endCxn id="11" idx="7"/>
          </p:cNvCxnSpPr>
          <p:nvPr/>
        </p:nvCxnSpPr>
        <p:spPr>
          <a:xfrm flipH="1">
            <a:off x="4945945" y="4754581"/>
            <a:ext cx="895776" cy="509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4418650" y="5415202"/>
            <a:ext cx="11590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0" b="1" dirty="0"/>
              <a:t>8 años de diferencia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7263245" y="3603900"/>
            <a:ext cx="1487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En espera de la armonización legislativa en materia de acceso a la información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6209279" y="1119336"/>
            <a:ext cx="22179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b="1" dirty="0"/>
              <a:t>Ámbito local</a:t>
            </a:r>
          </a:p>
        </p:txBody>
      </p:sp>
      <p:sp>
        <p:nvSpPr>
          <p:cNvPr id="24" name="Elipse 23"/>
          <p:cNvSpPr/>
          <p:nvPr/>
        </p:nvSpPr>
        <p:spPr>
          <a:xfrm>
            <a:off x="3304142" y="4328046"/>
            <a:ext cx="92869" cy="1092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7" name="Elipse 26"/>
          <p:cNvSpPr/>
          <p:nvPr/>
        </p:nvSpPr>
        <p:spPr>
          <a:xfrm>
            <a:off x="5795286" y="4661317"/>
            <a:ext cx="92869" cy="1092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358043" y="170223"/>
            <a:ext cx="1789382" cy="710966"/>
          </a:xfrm>
          <a:prstGeom prst="rect">
            <a:avLst/>
          </a:prstGeom>
        </p:spPr>
      </p:pic>
      <p:sp>
        <p:nvSpPr>
          <p:cNvPr id="26" name="Elipse 25"/>
          <p:cNvSpPr/>
          <p:nvPr/>
        </p:nvSpPr>
        <p:spPr>
          <a:xfrm>
            <a:off x="1345631" y="2703608"/>
            <a:ext cx="914399" cy="950689"/>
          </a:xfrm>
          <a:prstGeom prst="ellipse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2003</a:t>
            </a:r>
          </a:p>
        </p:txBody>
      </p:sp>
      <p:sp>
        <p:nvSpPr>
          <p:cNvPr id="29" name="Elipse 28"/>
          <p:cNvSpPr/>
          <p:nvPr/>
        </p:nvSpPr>
        <p:spPr>
          <a:xfrm>
            <a:off x="3520188" y="2687459"/>
            <a:ext cx="914399" cy="950689"/>
          </a:xfrm>
          <a:prstGeom prst="ellipse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2004</a:t>
            </a:r>
          </a:p>
        </p:txBody>
      </p:sp>
      <p:sp>
        <p:nvSpPr>
          <p:cNvPr id="30" name="Elipse 29"/>
          <p:cNvSpPr/>
          <p:nvPr/>
        </p:nvSpPr>
        <p:spPr>
          <a:xfrm>
            <a:off x="7549969" y="2703608"/>
            <a:ext cx="914399" cy="950689"/>
          </a:xfrm>
          <a:prstGeom prst="ellipse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11235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358043" y="170223"/>
            <a:ext cx="1789382" cy="71096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89468" y="1219198"/>
            <a:ext cx="596053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MX" sz="5400" b="1" dirty="0">
                <a:ln w="12700">
                  <a:solidFill>
                    <a:schemeClr val="accent5"/>
                  </a:solidFill>
                  <a:prstDash val="solid"/>
                </a:ln>
              </a:rPr>
              <a:t>Principios e instrumentos de ponderación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528" y="3804521"/>
            <a:ext cx="4111105" cy="23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200" y="274638"/>
            <a:ext cx="7179733" cy="631295"/>
          </a:xfrm>
        </p:spPr>
        <p:txBody>
          <a:bodyPr>
            <a:noAutofit/>
          </a:bodyPr>
          <a:lstStyle/>
          <a:p>
            <a:pPr algn="just"/>
            <a:r>
              <a:rPr lang="es-MX" sz="2200" b="1" dirty="0" smtClean="0"/>
              <a:t>TRANSPARENCIA Y PROTECCIÓN DE DATOS: LAS CLAVES DE UNA RELACIÓN</a:t>
            </a:r>
            <a:endParaRPr lang="es-MX" sz="2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800" dirty="0" smtClean="0"/>
              <a:t>¿Cómo </a:t>
            </a:r>
            <a:r>
              <a:rPr lang="es-MX" sz="2800" dirty="0"/>
              <a:t>puede reconciliarse la tensión entre transparencia y privacidad? </a:t>
            </a:r>
            <a:endParaRPr lang="es-MX" sz="2800" dirty="0" smtClean="0"/>
          </a:p>
          <a:p>
            <a:pPr marL="0" indent="0" algn="just">
              <a:buNone/>
            </a:pPr>
            <a:endParaRPr lang="es-MX" sz="2800" dirty="0" smtClean="0"/>
          </a:p>
          <a:p>
            <a:pPr algn="just"/>
            <a:r>
              <a:rPr lang="es-MX" sz="2800" dirty="0" smtClean="0"/>
              <a:t>¿</a:t>
            </a:r>
            <a:r>
              <a:rPr lang="es-MX" sz="2800" dirty="0"/>
              <a:t>Debe sacrificarse el acceso a los documentos en el altar de la privacidad? </a:t>
            </a:r>
            <a:endParaRPr lang="es-MX" sz="2800" dirty="0" smtClean="0"/>
          </a:p>
          <a:p>
            <a:pPr marL="0" indent="0" algn="just">
              <a:buNone/>
            </a:pPr>
            <a:endParaRPr lang="es-MX" sz="2800" dirty="0" smtClean="0"/>
          </a:p>
          <a:p>
            <a:pPr algn="just"/>
            <a:r>
              <a:rPr lang="es-MX" sz="2800" dirty="0" smtClean="0"/>
              <a:t>¿</a:t>
            </a:r>
            <a:r>
              <a:rPr lang="es-MX" sz="2800" dirty="0"/>
              <a:t>O debe la privacidad evaporarse para poder desinfectar </a:t>
            </a:r>
            <a:r>
              <a:rPr lang="es-MX" sz="2800" dirty="0" smtClean="0"/>
              <a:t>los </a:t>
            </a:r>
            <a:r>
              <a:rPr lang="es-MX" sz="2800" dirty="0"/>
              <a:t>gobiernos con la luz del sol</a:t>
            </a:r>
            <a:r>
              <a:rPr lang="es-MX" sz="2800" dirty="0" smtClean="0"/>
              <a:t>?</a:t>
            </a:r>
          </a:p>
          <a:p>
            <a:pPr algn="just"/>
            <a:endParaRPr lang="es-MX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358043" y="170223"/>
            <a:ext cx="1789382" cy="71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9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36133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s-MX" sz="2200" dirty="0" smtClean="0">
                <a:latin typeface="+mj-lt"/>
                <a:cs typeface="Arial" panose="020B0604020202020204" pitchFamily="34" charset="0"/>
              </a:rPr>
              <a:t>La </a:t>
            </a:r>
            <a:r>
              <a:rPr lang="es-MX" sz="2200" dirty="0">
                <a:latin typeface="+mj-lt"/>
                <a:cs typeface="Arial" panose="020B0604020202020204" pitchFamily="34" charset="0"/>
              </a:rPr>
              <a:t>transparencia es capital para el </a:t>
            </a:r>
            <a:r>
              <a:rPr lang="es-MX" sz="2200" dirty="0" smtClean="0">
                <a:latin typeface="+mj-lt"/>
                <a:cs typeface="Arial" panose="020B0604020202020204" pitchFamily="34" charset="0"/>
              </a:rPr>
              <a:t>desarrollo </a:t>
            </a:r>
            <a:r>
              <a:rPr lang="es-MX" sz="2200" dirty="0">
                <a:latin typeface="+mj-lt"/>
                <a:cs typeface="Arial" panose="020B0604020202020204" pitchFamily="34" charset="0"/>
              </a:rPr>
              <a:t>de una sociedad abierta y </a:t>
            </a:r>
            <a:r>
              <a:rPr lang="es-MX" sz="2200" dirty="0" smtClean="0">
                <a:latin typeface="+mj-lt"/>
                <a:cs typeface="Arial" panose="020B0604020202020204" pitchFamily="34" charset="0"/>
              </a:rPr>
              <a:t>democrática.</a:t>
            </a:r>
          </a:p>
          <a:p>
            <a:pPr algn="just"/>
            <a:endParaRPr lang="es-MX" sz="22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s-MX" sz="2200" dirty="0">
                <a:latin typeface="+mj-lt"/>
                <a:cs typeface="Arial" panose="020B0604020202020204" pitchFamily="34" charset="0"/>
              </a:rPr>
              <a:t>E</a:t>
            </a:r>
            <a:r>
              <a:rPr lang="es-MX" sz="2200" dirty="0" smtClean="0">
                <a:latin typeface="+mj-lt"/>
                <a:cs typeface="Arial" panose="020B0604020202020204" pitchFamily="34" charset="0"/>
              </a:rPr>
              <a:t>l </a:t>
            </a:r>
            <a:r>
              <a:rPr lang="es-MX" sz="2200" dirty="0">
                <a:latin typeface="+mj-lt"/>
                <a:cs typeface="Arial" panose="020B0604020202020204" pitchFamily="34" charset="0"/>
              </a:rPr>
              <a:t>respeto a la protección de datos no debe considerarse un obstáculo al derecho de acceso a la información, sin olvidar que una de las excepciones que pueden invocarse al ejercer el derecho de acceso es la derivada de la protección de datos, o de la existencia de información o documentos que afecten a la intimidad de las personas, así como de información que afecte a la </a:t>
            </a:r>
            <a:r>
              <a:rPr lang="es-MX" sz="2200" dirty="0" smtClean="0">
                <a:latin typeface="+mj-lt"/>
                <a:cs typeface="Arial" panose="020B0604020202020204" pitchFamily="34" charset="0"/>
              </a:rPr>
              <a:t>seguridad pública.</a:t>
            </a:r>
          </a:p>
          <a:p>
            <a:pPr algn="just"/>
            <a:endParaRPr lang="es-MX" sz="2200" dirty="0" smtClean="0"/>
          </a:p>
          <a:p>
            <a:pPr algn="just"/>
            <a:r>
              <a:rPr lang="es-MX" sz="2200" dirty="0" smtClean="0"/>
              <a:t>Ni </a:t>
            </a:r>
            <a:r>
              <a:rPr lang="es-MX" sz="2200" dirty="0"/>
              <a:t>la transparencia ni la protección de datos son absolutos. Es imprescindible conseguir un equilibrio entre ambos </a:t>
            </a:r>
            <a:r>
              <a:rPr lang="es-MX" sz="2200" dirty="0" smtClean="0"/>
              <a:t>derechos.</a:t>
            </a:r>
          </a:p>
          <a:p>
            <a:pPr algn="just"/>
            <a:endParaRPr lang="es-MX" sz="2200" dirty="0"/>
          </a:p>
          <a:p>
            <a:pPr algn="just"/>
            <a:endParaRPr lang="es-MX" sz="2400" dirty="0" smtClean="0">
              <a:latin typeface="+mj-lt"/>
              <a:cs typeface="Arial" panose="020B0604020202020204" pitchFamily="34" charset="0"/>
            </a:endParaRPr>
          </a:p>
          <a:p>
            <a:pPr algn="just"/>
            <a:endParaRPr lang="es-MX" sz="2400" dirty="0" smtClean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s-MX" sz="2400" dirty="0" smtClean="0">
                <a:latin typeface="+mj-lt"/>
                <a:cs typeface="Arial" panose="020B0604020202020204" pitchFamily="34" charset="0"/>
              </a:rPr>
              <a:t> </a:t>
            </a:r>
          </a:p>
          <a:p>
            <a:pPr algn="just"/>
            <a:endParaRPr lang="es-MX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358043" y="170223"/>
            <a:ext cx="1789382" cy="710966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73666" y="118268"/>
            <a:ext cx="5011497" cy="921761"/>
          </a:xfrm>
        </p:spPr>
        <p:txBody>
          <a:bodyPr>
            <a:normAutofit/>
          </a:bodyPr>
          <a:lstStyle/>
          <a:p>
            <a:pPr algn="just"/>
            <a:r>
              <a:rPr lang="es-MX" sz="2200" b="1" dirty="0" smtClean="0"/>
              <a:t>ARGUMENTACIÓN</a:t>
            </a:r>
            <a:endParaRPr lang="es-MX" sz="2200" b="1" dirty="0"/>
          </a:p>
        </p:txBody>
      </p:sp>
    </p:spTree>
    <p:extLst>
      <p:ext uri="{BB962C8B-B14F-4D97-AF65-F5344CB8AC3E}">
        <p14:creationId xmlns:p14="http://schemas.microsoft.com/office/powerpoint/2010/main" val="41582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358043" y="170223"/>
            <a:ext cx="1789382" cy="7109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74190" b="19924"/>
          <a:stretch/>
        </p:blipFill>
        <p:spPr>
          <a:xfrm>
            <a:off x="8511660" y="5934106"/>
            <a:ext cx="515420" cy="929875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410968"/>
            <a:ext cx="6536267" cy="6558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s-MX" sz="3200" b="1" dirty="0" smtClean="0">
                <a:solidFill>
                  <a:srgbClr val="7030A0"/>
                </a:solidFill>
                <a:latin typeface="Palatino Linotype"/>
                <a:cs typeface="Palatino Linotype"/>
              </a:rPr>
              <a:t>Aspectos a resaltar de la LGT</a:t>
            </a:r>
            <a:endParaRPr lang="es-MX" sz="3200" b="1" dirty="0">
              <a:solidFill>
                <a:srgbClr val="7030A0"/>
              </a:solidFill>
              <a:latin typeface="Palatino Linotype"/>
              <a:cs typeface="Palatino Linotype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358043" y="170223"/>
            <a:ext cx="1789382" cy="710966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660401" y="1068923"/>
            <a:ext cx="5757333" cy="624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002060"/>
                </a:solidFill>
              </a:rPr>
              <a:t>Obligaciones de los Sujetos Obligados.</a:t>
            </a:r>
            <a:endParaRPr lang="es-MX" sz="2400" b="1" dirty="0">
              <a:solidFill>
                <a:srgbClr val="002060"/>
              </a:solidFill>
            </a:endParaRPr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457200" y="1902694"/>
            <a:ext cx="7857067" cy="914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b="1" dirty="0" smtClean="0"/>
              <a:t>Entre otras:</a:t>
            </a:r>
          </a:p>
          <a:p>
            <a:endParaRPr lang="es-MX" sz="1800" dirty="0"/>
          </a:p>
          <a:p>
            <a:endParaRPr lang="es-MX" sz="1200" dirty="0"/>
          </a:p>
          <a:p>
            <a:endParaRPr lang="es-MX" sz="18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r="74190" b="19924"/>
          <a:stretch/>
        </p:blipFill>
        <p:spPr>
          <a:xfrm>
            <a:off x="8511660" y="5934106"/>
            <a:ext cx="515420" cy="929875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968783" y="2529227"/>
            <a:ext cx="805829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3CCCC"/>
              </a:buClr>
              <a:buFont typeface="Arial" panose="020B0604020202020204" pitchFamily="34" charset="0"/>
              <a:buChar char="•"/>
            </a:pPr>
            <a:r>
              <a:rPr lang="es-ES" dirty="0"/>
              <a:t>Constituir el Comité de Transparencia y las Unidades de Transparencia (Antes Unidades de Información)</a:t>
            </a:r>
          </a:p>
          <a:p>
            <a:pPr>
              <a:buClr>
                <a:srgbClr val="33CCCC"/>
              </a:buClr>
            </a:pPr>
            <a:endParaRPr lang="es-ES" dirty="0"/>
          </a:p>
          <a:p>
            <a:pPr marL="285750" indent="-285750">
              <a:buClr>
                <a:srgbClr val="33CCCC"/>
              </a:buClr>
              <a:buFont typeface="Arial" panose="020B0604020202020204" pitchFamily="34" charset="0"/>
              <a:buChar char="•"/>
            </a:pPr>
            <a:r>
              <a:rPr lang="es-ES" dirty="0"/>
              <a:t>Los titulares, preferentemente, deben contar con experiencia en la materia;</a:t>
            </a:r>
            <a:endParaRPr lang="es-MX" dirty="0"/>
          </a:p>
          <a:p>
            <a:pPr>
              <a:buClr>
                <a:srgbClr val="33CCCC"/>
              </a:buClr>
            </a:pPr>
            <a:endParaRPr lang="es-MX" dirty="0"/>
          </a:p>
          <a:p>
            <a:pPr marL="285750" indent="-285750">
              <a:buClr>
                <a:srgbClr val="33CCCC"/>
              </a:buClr>
              <a:buFont typeface="Arial" panose="020B0604020202020204" pitchFamily="34" charset="0"/>
              <a:buChar char="•"/>
            </a:pPr>
            <a:r>
              <a:rPr lang="es-ES" dirty="0"/>
              <a:t>Constituir y mantener actualizados sus sistemas de archivo y gestión documental, conforme a la normatividad aplicable;</a:t>
            </a:r>
            <a:endParaRPr lang="es-MX" dirty="0"/>
          </a:p>
          <a:p>
            <a:pPr>
              <a:buClr>
                <a:srgbClr val="33CCCC"/>
              </a:buClr>
            </a:pPr>
            <a:endParaRPr lang="es-MX" dirty="0"/>
          </a:p>
          <a:p>
            <a:pPr marL="285750" indent="-285750">
              <a:buClr>
                <a:srgbClr val="33CCCC"/>
              </a:buClr>
              <a:buFont typeface="Arial" panose="020B0604020202020204" pitchFamily="34" charset="0"/>
              <a:buChar char="•"/>
            </a:pPr>
            <a:r>
              <a:rPr lang="es-ES" dirty="0"/>
              <a:t>Promover que la información esté en Formatos Abiertos y Accesibles;</a:t>
            </a:r>
            <a:endParaRPr lang="es-MX" dirty="0"/>
          </a:p>
          <a:p>
            <a:pPr>
              <a:buClr>
                <a:srgbClr val="33CCCC"/>
              </a:buClr>
            </a:pPr>
            <a:endParaRPr lang="es-MX" dirty="0"/>
          </a:p>
          <a:p>
            <a:pPr marL="285750" indent="-285750">
              <a:buClr>
                <a:srgbClr val="33CCCC"/>
              </a:buClr>
              <a:buFont typeface="Arial" panose="020B0604020202020204" pitchFamily="34" charset="0"/>
              <a:buChar char="•"/>
            </a:pPr>
            <a:r>
              <a:rPr lang="es-ES" dirty="0"/>
              <a:t>Fomentar el uso de tecnologías de la información;</a:t>
            </a:r>
            <a:endParaRPr lang="es-MX" dirty="0"/>
          </a:p>
          <a:p>
            <a:pPr>
              <a:buClr>
                <a:srgbClr val="33CCCC"/>
              </a:buClr>
            </a:pPr>
            <a:endParaRPr lang="es-MX" dirty="0"/>
          </a:p>
          <a:p>
            <a:pPr marL="285750" indent="-285750">
              <a:buClr>
                <a:srgbClr val="33CCCC"/>
              </a:buClr>
              <a:buFont typeface="Arial" panose="020B0604020202020204" pitchFamily="34" charset="0"/>
              <a:buChar char="•"/>
            </a:pPr>
            <a:r>
              <a:rPr lang="es-ES" dirty="0"/>
              <a:t>Dar atención a las recomendaciones de los Organismos </a:t>
            </a:r>
            <a:r>
              <a:rPr lang="es-ES" dirty="0" smtClean="0"/>
              <a:t>garantes</a:t>
            </a:r>
            <a:r>
              <a:rPr lang="es-ES" dirty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976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2"/>
          <a:srcRect r="74190" b="19924"/>
          <a:stretch/>
        </p:blipFill>
        <p:spPr>
          <a:xfrm>
            <a:off x="8511660" y="5934106"/>
            <a:ext cx="515420" cy="9298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160311" y="91659"/>
            <a:ext cx="1987114" cy="789530"/>
          </a:xfrm>
          <a:prstGeom prst="rect">
            <a:avLst/>
          </a:prstGeom>
        </p:spPr>
      </p:pic>
      <p:sp>
        <p:nvSpPr>
          <p:cNvPr id="24" name="Marcador de número de diapositiva 1"/>
          <p:cNvSpPr txBox="1">
            <a:spLocks/>
          </p:cNvSpPr>
          <p:nvPr/>
        </p:nvSpPr>
        <p:spPr bwMode="auto">
          <a:xfrm>
            <a:off x="6893480" y="5716197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MX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25F86-7DA1-4442-BF7E-F7F84AA97516}" type="slidenum">
              <a:rPr kumimoji="0" lang="es-MX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MX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-116920" y="1387804"/>
            <a:ext cx="9036496" cy="646331"/>
          </a:xfrm>
          <a:prstGeom prst="rect">
            <a:avLst/>
          </a:prstGeom>
          <a:noFill/>
          <a:effectLst>
            <a:glow rad="1905000">
              <a:srgbClr val="000000">
                <a:lumMod val="85000"/>
                <a:lumOff val="15000"/>
                <a:alpha val="40000"/>
              </a:srgbClr>
            </a:glow>
            <a:outerShdw blurRad="50800" dist="50800" dir="5400000" algn="ctr" rotWithShape="0">
              <a:srgbClr val="000000">
                <a:alpha val="90000"/>
              </a:srgbClr>
            </a:outerShdw>
            <a:reflection stA="82000" endPos="65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03513E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27" name="2 CuadroTexto"/>
          <p:cNvSpPr txBox="1"/>
          <p:nvPr/>
        </p:nvSpPr>
        <p:spPr>
          <a:xfrm>
            <a:off x="2008122" y="451700"/>
            <a:ext cx="59753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2400" b="1" dirty="0">
                <a:solidFill>
                  <a:srgbClr val="BBE0E3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Sistema Anticorrupción</a:t>
            </a:r>
            <a:endParaRPr lang="es-MX" sz="2400" b="1" dirty="0">
              <a:solidFill>
                <a:srgbClr val="BBE0E3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 rot="16200000">
            <a:off x="-2094881" y="3014630"/>
            <a:ext cx="618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000000"/>
                </a:solidFill>
                <a:latin typeface="Tahoma" pitchFamily="34" charset="0"/>
              </a:rPr>
              <a:t>Reforma del 27 de mayo de 2015 a la CPEUM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566648" y="957078"/>
            <a:ext cx="820891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7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CPEUM artículos: 22, 28, 41, 73, 74, 76, 79, 104, 108, 109, 113, 114, 116 y 122</a:t>
            </a:r>
            <a:endParaRPr lang="es-MX" sz="17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30" name="Diagrama 29"/>
          <p:cNvGraphicFramePr/>
          <p:nvPr>
            <p:extLst/>
          </p:nvPr>
        </p:nvGraphicFramePr>
        <p:xfrm>
          <a:off x="1525194" y="1778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1194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358043" y="170223"/>
            <a:ext cx="1789382" cy="7109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74190" b="19924"/>
          <a:stretch/>
        </p:blipFill>
        <p:spPr>
          <a:xfrm>
            <a:off x="8511660" y="5934106"/>
            <a:ext cx="515420" cy="9298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358043" y="170223"/>
            <a:ext cx="1789382" cy="710966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564946" y="1693718"/>
            <a:ext cx="7946714" cy="2326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solidFill>
                  <a:srgbClr val="002060"/>
                </a:solidFill>
              </a:rPr>
              <a:t>Título Segundo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Responsables en Materia de Transparencia y Acceso a la información.</a:t>
            </a:r>
          </a:p>
          <a:p>
            <a:endParaRPr lang="es-MX" dirty="0" smtClean="0">
              <a:solidFill>
                <a:srgbClr val="002060"/>
              </a:solidFill>
            </a:endParaRPr>
          </a:p>
          <a:p>
            <a:r>
              <a:rPr lang="es-MX" b="1" dirty="0" smtClean="0">
                <a:solidFill>
                  <a:srgbClr val="002060"/>
                </a:solidFill>
              </a:rPr>
              <a:t>Capitulo II 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Los Comités de Transparencia</a:t>
            </a:r>
            <a:endParaRPr lang="es-MX" dirty="0">
              <a:solidFill>
                <a:srgbClr val="00206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r="74190" b="19924"/>
          <a:stretch/>
        </p:blipFill>
        <p:spPr>
          <a:xfrm>
            <a:off x="8511660" y="5934106"/>
            <a:ext cx="515420" cy="9298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309" y="4020648"/>
            <a:ext cx="44291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3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457200" y="410968"/>
            <a:ext cx="6536267" cy="6558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rgbClr val="7030A0"/>
                </a:solidFill>
                <a:latin typeface="Palatino Linotype"/>
                <a:cs typeface="Palatino Linotype"/>
              </a:rPr>
              <a:t>Comités de </a:t>
            </a:r>
            <a:r>
              <a:rPr lang="es-MX" sz="3200" b="1" dirty="0" smtClean="0">
                <a:solidFill>
                  <a:srgbClr val="7030A0"/>
                </a:solidFill>
                <a:latin typeface="Palatino Linotype"/>
                <a:cs typeface="Palatino Linotype"/>
              </a:rPr>
              <a:t>Transparencia LTAIP</a:t>
            </a:r>
            <a:endParaRPr lang="es-MX" sz="3200" b="1" dirty="0">
              <a:solidFill>
                <a:srgbClr val="7030A0"/>
              </a:solidFill>
              <a:latin typeface="Palatino Linotype"/>
              <a:cs typeface="Palatino Linotype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358043" y="170223"/>
            <a:ext cx="1789382" cy="71096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/>
          <a:srcRect r="74190" b="19924"/>
          <a:stretch/>
        </p:blipFill>
        <p:spPr>
          <a:xfrm>
            <a:off x="8511660" y="5934106"/>
            <a:ext cx="515420" cy="929875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602381" y="1610457"/>
            <a:ext cx="82835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33CCCC"/>
              </a:buClr>
            </a:pPr>
            <a:endParaRPr lang="es-ES" sz="1400" dirty="0" smtClean="0"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ct val="0"/>
              </a:spcBef>
              <a:buClr>
                <a:srgbClr val="33CCCC"/>
              </a:buClr>
              <a:buFont typeface="Wingdings" panose="05000000000000000000" pitchFamily="2" charset="2"/>
              <a:buChar char="q"/>
            </a:pPr>
            <a:r>
              <a:rPr lang="es-ES" sz="1400" b="1" dirty="0"/>
              <a:t>(LTAIP)</a:t>
            </a:r>
            <a:r>
              <a:rPr lang="es-MX" sz="1400" dirty="0"/>
              <a:t> </a:t>
            </a:r>
            <a:r>
              <a:rPr lang="es-MX" sz="1400" b="1" dirty="0">
                <a:latin typeface="+mj-lt"/>
                <a:ea typeface="+mj-ea"/>
                <a:cs typeface="+mj-cs"/>
              </a:rPr>
              <a:t>a</a:t>
            </a:r>
            <a:r>
              <a:rPr lang="es-MX" sz="1400" b="1" dirty="0" smtClean="0">
                <a:latin typeface="+mj-lt"/>
                <a:ea typeface="+mj-ea"/>
                <a:cs typeface="+mj-cs"/>
              </a:rPr>
              <a:t>rtículo </a:t>
            </a:r>
            <a:r>
              <a:rPr lang="es-MX" sz="1400" b="1" dirty="0">
                <a:latin typeface="+mj-lt"/>
                <a:ea typeface="+mj-ea"/>
                <a:cs typeface="+mj-cs"/>
              </a:rPr>
              <a:t>45. </a:t>
            </a:r>
            <a:r>
              <a:rPr lang="es-MX" sz="1400" dirty="0">
                <a:latin typeface="+mj-lt"/>
                <a:ea typeface="+mj-ea"/>
                <a:cs typeface="+mj-cs"/>
              </a:rPr>
              <a:t>Cada sujeto obligado establecerá un Comité de Transparencia, colegiado e integrado por lo menos por tres miembros, debiendo de ser siempre un número </a:t>
            </a:r>
            <a:r>
              <a:rPr lang="es-MX" sz="1400" dirty="0" smtClean="0">
                <a:latin typeface="+mj-lt"/>
                <a:ea typeface="+mj-ea"/>
                <a:cs typeface="+mj-cs"/>
              </a:rPr>
              <a:t>impar.</a:t>
            </a:r>
          </a:p>
          <a:p>
            <a:pPr marL="285750" indent="-285750">
              <a:spcBef>
                <a:spcPct val="0"/>
              </a:spcBef>
              <a:buClr>
                <a:srgbClr val="33CCCC"/>
              </a:buClr>
              <a:buFont typeface="Wingdings" panose="05000000000000000000" pitchFamily="2" charset="2"/>
              <a:buChar char="q"/>
            </a:pPr>
            <a:endParaRPr lang="es-MX" sz="1400" dirty="0">
              <a:latin typeface="+mj-lt"/>
              <a:ea typeface="+mj-ea"/>
              <a:cs typeface="+mj-cs"/>
            </a:endParaRPr>
          </a:p>
          <a:p>
            <a:pPr lvl="1" algn="just">
              <a:spcBef>
                <a:spcPct val="0"/>
              </a:spcBef>
              <a:buClr>
                <a:srgbClr val="33CCCC"/>
              </a:buClr>
            </a:pPr>
            <a:r>
              <a:rPr lang="es-MX" sz="1400" dirty="0" smtClean="0"/>
              <a:t>Los </a:t>
            </a:r>
            <a:r>
              <a:rPr lang="es-MX" sz="1400" dirty="0"/>
              <a:t>integrantes del Comité de Transparencia no podrán depender jerárquicamente entre sí, tampoco podrán reunirse dos o más de estos integrantes en una sola persona. Cuando se presente el caso, el titular del sujeto obligado tendrá que nombrar a la persona que supla al subordinado. Los miembros propietarios de los Comités de Transparencia contarán con los suplentes designados, de conformidad con la normatividad interna de los respectivos sujetos obligados, y deberán corresponder a personas que ocupen cargos de la jerarquía inmediata inferior a la de dichos propietarios.</a:t>
            </a:r>
            <a:endParaRPr lang="es-MX" sz="1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447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358043" y="170223"/>
            <a:ext cx="1789382" cy="71096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/>
          <a:srcRect r="74190" b="19924"/>
          <a:stretch/>
        </p:blipFill>
        <p:spPr>
          <a:xfrm>
            <a:off x="8511660" y="5934106"/>
            <a:ext cx="515420" cy="929875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485774" y="1066806"/>
            <a:ext cx="82835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33CCCC"/>
              </a:buClr>
            </a:pPr>
            <a:endParaRPr lang="es-ES" sz="1400" dirty="0" smtClean="0"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ct val="0"/>
              </a:spcBef>
              <a:buClr>
                <a:srgbClr val="33CCCC"/>
              </a:buClr>
              <a:buFont typeface="Wingdings" panose="05000000000000000000" pitchFamily="2" charset="2"/>
              <a:buChar char="q"/>
            </a:pPr>
            <a:r>
              <a:rPr lang="es-ES" sz="1400" b="1" dirty="0"/>
              <a:t>(LTAIP)</a:t>
            </a:r>
            <a:r>
              <a:rPr lang="es-MX" sz="1400" dirty="0"/>
              <a:t> </a:t>
            </a:r>
            <a:r>
              <a:rPr lang="es-MX" sz="1400" b="1" dirty="0">
                <a:latin typeface="+mj-lt"/>
                <a:ea typeface="+mj-ea"/>
                <a:cs typeface="+mj-cs"/>
              </a:rPr>
              <a:t>a</a:t>
            </a:r>
            <a:r>
              <a:rPr lang="es-MX" sz="1400" b="1" dirty="0" smtClean="0">
                <a:latin typeface="+mj-lt"/>
                <a:ea typeface="+mj-ea"/>
                <a:cs typeface="+mj-cs"/>
              </a:rPr>
              <a:t>rtículo </a:t>
            </a:r>
            <a:r>
              <a:rPr lang="es-MX" sz="1400" b="1" dirty="0">
                <a:latin typeface="+mj-lt"/>
                <a:ea typeface="+mj-ea"/>
                <a:cs typeface="+mj-cs"/>
              </a:rPr>
              <a:t>46. </a:t>
            </a:r>
            <a:r>
              <a:rPr lang="es-MX" sz="1400" dirty="0">
                <a:latin typeface="+mj-lt"/>
                <a:ea typeface="+mj-ea"/>
                <a:cs typeface="+mj-cs"/>
              </a:rPr>
              <a:t>Los sujetos obligados integrarán sus Comités de Transparencia de la siguiente forma:</a:t>
            </a:r>
          </a:p>
          <a:p>
            <a:pPr marL="285750" indent="-285750">
              <a:spcBef>
                <a:spcPct val="0"/>
              </a:spcBef>
              <a:buClr>
                <a:srgbClr val="33CCCC"/>
              </a:buClr>
              <a:buFont typeface="Wingdings" panose="05000000000000000000" pitchFamily="2" charset="2"/>
              <a:buChar char="q"/>
            </a:pPr>
            <a:endParaRPr lang="es-MX" sz="1400" dirty="0">
              <a:latin typeface="+mj-lt"/>
              <a:ea typeface="+mj-ea"/>
              <a:cs typeface="+mj-cs"/>
            </a:endParaRPr>
          </a:p>
          <a:p>
            <a:pPr marL="857250" lvl="1" indent="-400050" algn="just">
              <a:spcBef>
                <a:spcPct val="0"/>
              </a:spcBef>
              <a:buClr>
                <a:srgbClr val="33CCCC"/>
              </a:buClr>
              <a:buAutoNum type="romanUcPeriod"/>
            </a:pPr>
            <a:r>
              <a:rPr lang="es-MX" sz="1400" dirty="0" smtClean="0"/>
              <a:t>El </a:t>
            </a:r>
            <a:r>
              <a:rPr lang="es-MX" sz="1400" dirty="0"/>
              <a:t>titular de la unidad de transparencia</a:t>
            </a:r>
            <a:r>
              <a:rPr lang="es-MX" sz="1400" dirty="0" smtClean="0"/>
              <a:t>;</a:t>
            </a:r>
          </a:p>
          <a:p>
            <a:pPr marL="857250" lvl="1" indent="-400050" algn="just">
              <a:spcBef>
                <a:spcPct val="0"/>
              </a:spcBef>
              <a:buClr>
                <a:srgbClr val="33CCCC"/>
              </a:buClr>
              <a:buAutoNum type="romanUcPeriod"/>
            </a:pPr>
            <a:r>
              <a:rPr lang="es-MX" sz="1400" dirty="0" smtClean="0"/>
              <a:t>  </a:t>
            </a:r>
            <a:r>
              <a:rPr lang="es-MX" sz="1400" dirty="0"/>
              <a:t>El responsable del área coordinadora de archivos o equivalente; y </a:t>
            </a:r>
            <a:endParaRPr lang="es-MX" sz="1400" dirty="0" smtClean="0"/>
          </a:p>
          <a:p>
            <a:pPr marL="857250" lvl="1" indent="-400050" algn="just">
              <a:spcBef>
                <a:spcPct val="0"/>
              </a:spcBef>
              <a:buClr>
                <a:srgbClr val="33CCCC"/>
              </a:buClr>
              <a:buAutoNum type="romanUcPeriod"/>
            </a:pPr>
            <a:r>
              <a:rPr lang="es-MX" sz="1400" dirty="0" smtClean="0"/>
              <a:t>El </a:t>
            </a:r>
            <a:r>
              <a:rPr lang="es-MX" sz="1400" dirty="0"/>
              <a:t>titular del órgano de control interno o equivalente. </a:t>
            </a:r>
            <a:endParaRPr lang="es-MX" sz="1400" dirty="0" smtClean="0"/>
          </a:p>
          <a:p>
            <a:pPr marL="857250" lvl="1" indent="-400050" algn="just">
              <a:spcBef>
                <a:spcPct val="0"/>
              </a:spcBef>
              <a:buClr>
                <a:srgbClr val="33CCCC"/>
              </a:buClr>
              <a:buAutoNum type="romanUcPeriod"/>
            </a:pPr>
            <a:endParaRPr lang="es-MX" sz="1400" dirty="0">
              <a:latin typeface="+mj-lt"/>
              <a:ea typeface="+mj-ea"/>
              <a:cs typeface="+mj-cs"/>
            </a:endParaRPr>
          </a:p>
          <a:p>
            <a:pPr lvl="1" algn="just">
              <a:spcBef>
                <a:spcPct val="0"/>
              </a:spcBef>
              <a:buClr>
                <a:srgbClr val="33CCCC"/>
              </a:buClr>
            </a:pPr>
            <a:r>
              <a:rPr lang="es-MX" sz="1400" dirty="0"/>
              <a:t>También estará integrado por el servidor público encargado de la protección de los datos personales cuando sesione para cuestiones relacionadas con esta materia</a:t>
            </a:r>
            <a:r>
              <a:rPr lang="es-MX" sz="1400" dirty="0" smtClean="0"/>
              <a:t>.</a:t>
            </a:r>
          </a:p>
          <a:p>
            <a:pPr lvl="1" algn="just">
              <a:spcBef>
                <a:spcPct val="0"/>
              </a:spcBef>
              <a:buClr>
                <a:srgbClr val="33CCCC"/>
              </a:buClr>
            </a:pPr>
            <a:endParaRPr lang="es-MX" sz="1400" dirty="0">
              <a:latin typeface="+mj-lt"/>
              <a:ea typeface="+mj-ea"/>
              <a:cs typeface="+mj-cs"/>
            </a:endParaRPr>
          </a:p>
          <a:p>
            <a:pPr lvl="1" algn="just">
              <a:spcBef>
                <a:spcPct val="0"/>
              </a:spcBef>
              <a:buClr>
                <a:srgbClr val="33CCCC"/>
              </a:buClr>
            </a:pPr>
            <a:endParaRPr lang="es-MX" sz="1400" dirty="0" smtClean="0">
              <a:latin typeface="+mj-lt"/>
              <a:ea typeface="+mj-ea"/>
              <a:cs typeface="+mj-cs"/>
            </a:endParaRPr>
          </a:p>
          <a:p>
            <a:pPr lvl="1" algn="just">
              <a:spcBef>
                <a:spcPct val="0"/>
              </a:spcBef>
              <a:buClr>
                <a:srgbClr val="33CCCC"/>
              </a:buClr>
            </a:pPr>
            <a:r>
              <a:rPr lang="es-MX" sz="1400" dirty="0"/>
              <a:t>Todos los Comités de Transparencia deberán registrarse ante el Instituto.</a:t>
            </a:r>
            <a:endParaRPr lang="es-MX" sz="14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410968"/>
            <a:ext cx="6536267" cy="6558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rgbClr val="7030A0"/>
                </a:solidFill>
                <a:latin typeface="Palatino Linotype"/>
                <a:cs typeface="Palatino Linotype"/>
              </a:rPr>
              <a:t>Comités de </a:t>
            </a:r>
            <a:r>
              <a:rPr lang="es-MX" sz="3200" b="1" dirty="0">
                <a:solidFill>
                  <a:srgbClr val="7030A0"/>
                </a:solidFill>
                <a:cs typeface="Palatino Linotype"/>
              </a:rPr>
              <a:t>Transparencia LTAIP</a:t>
            </a:r>
          </a:p>
          <a:p>
            <a:pPr algn="l"/>
            <a:endParaRPr lang="es-MX" sz="3200" b="1" dirty="0">
              <a:solidFill>
                <a:srgbClr val="7030A0"/>
              </a:solidFill>
              <a:latin typeface="Palatino Linotype"/>
              <a:cs typeface="Palatino Linotype"/>
            </a:endParaRPr>
          </a:p>
        </p:txBody>
      </p:sp>
      <p:graphicFrame>
        <p:nvGraphicFramePr>
          <p:cNvPr id="7" name="3 Marcador de contenido"/>
          <p:cNvGraphicFramePr>
            <a:graphicFrameLocks/>
          </p:cNvGraphicFramePr>
          <p:nvPr>
            <p:extLst/>
          </p:nvPr>
        </p:nvGraphicFramePr>
        <p:xfrm>
          <a:off x="1381992" y="3751117"/>
          <a:ext cx="5694217" cy="276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8696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358043" y="170223"/>
            <a:ext cx="1789382" cy="71096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/>
          <a:srcRect r="74190" b="19924"/>
          <a:stretch/>
        </p:blipFill>
        <p:spPr>
          <a:xfrm>
            <a:off x="8511660" y="5934106"/>
            <a:ext cx="515420" cy="929875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457200" y="1130362"/>
            <a:ext cx="828359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33CCCC"/>
              </a:buClr>
            </a:pPr>
            <a:endParaRPr lang="es-ES" sz="1400" dirty="0" smtClean="0">
              <a:latin typeface="+mj-lt"/>
              <a:ea typeface="+mj-ea"/>
              <a:cs typeface="+mj-cs"/>
            </a:endParaRPr>
          </a:p>
          <a:p>
            <a:pPr marL="285750" indent="-285750" algn="just">
              <a:spcBef>
                <a:spcPct val="0"/>
              </a:spcBef>
              <a:buClr>
                <a:srgbClr val="33CCCC"/>
              </a:buClr>
              <a:buFont typeface="Wingdings" panose="05000000000000000000" pitchFamily="2" charset="2"/>
              <a:buChar char="q"/>
            </a:pPr>
            <a:r>
              <a:rPr lang="es-ES" sz="1400" b="1" dirty="0"/>
              <a:t>(LTAIP)</a:t>
            </a:r>
            <a:r>
              <a:rPr lang="es-MX" sz="1400" dirty="0"/>
              <a:t> </a:t>
            </a:r>
            <a:r>
              <a:rPr lang="es-MX" sz="1400" b="1" dirty="0">
                <a:latin typeface="+mj-lt"/>
                <a:ea typeface="+mj-ea"/>
                <a:cs typeface="+mj-cs"/>
              </a:rPr>
              <a:t>a</a:t>
            </a:r>
            <a:r>
              <a:rPr lang="es-MX" sz="1400" b="1" dirty="0" smtClean="0">
                <a:latin typeface="+mj-lt"/>
                <a:ea typeface="+mj-ea"/>
                <a:cs typeface="+mj-cs"/>
              </a:rPr>
              <a:t>rtículo </a:t>
            </a:r>
            <a:r>
              <a:rPr lang="es-MX" sz="1400" b="1" dirty="0">
                <a:latin typeface="+mj-lt"/>
                <a:ea typeface="+mj-ea"/>
                <a:cs typeface="+mj-cs"/>
              </a:rPr>
              <a:t>47. </a:t>
            </a:r>
            <a:r>
              <a:rPr lang="es-MX" sz="1400" dirty="0">
                <a:latin typeface="+mj-lt"/>
                <a:ea typeface="+mj-ea"/>
                <a:cs typeface="+mj-cs"/>
              </a:rPr>
              <a:t>El Comité de Transparencia será la autoridad máxima al interior del sujeto obligado </a:t>
            </a:r>
            <a:r>
              <a:rPr lang="es-MX" sz="1400" dirty="0" smtClean="0">
                <a:latin typeface="+mj-lt"/>
                <a:ea typeface="+mj-ea"/>
                <a:cs typeface="+mj-cs"/>
              </a:rPr>
              <a:t>en materia </a:t>
            </a:r>
            <a:r>
              <a:rPr lang="es-MX" sz="1400" dirty="0">
                <a:latin typeface="+mj-lt"/>
                <a:ea typeface="+mj-ea"/>
                <a:cs typeface="+mj-cs"/>
              </a:rPr>
              <a:t>del derecho de acceso a la información</a:t>
            </a:r>
            <a:r>
              <a:rPr lang="es-MX" sz="1400" b="1" dirty="0" smtClean="0">
                <a:latin typeface="+mj-lt"/>
                <a:ea typeface="+mj-ea"/>
                <a:cs typeface="+mj-cs"/>
              </a:rPr>
              <a:t>.</a:t>
            </a:r>
            <a:endParaRPr lang="es-MX" sz="1400" dirty="0" smtClean="0"/>
          </a:p>
          <a:p>
            <a:pPr marL="285750" indent="-285750" algn="just">
              <a:spcBef>
                <a:spcPct val="0"/>
              </a:spcBef>
              <a:buClr>
                <a:srgbClr val="33CCCC"/>
              </a:buClr>
              <a:buFont typeface="Wingdings" panose="05000000000000000000" pitchFamily="2" charset="2"/>
              <a:buChar char="q"/>
            </a:pPr>
            <a:endParaRPr lang="es-MX" sz="1400" b="1" dirty="0">
              <a:latin typeface="+mj-lt"/>
              <a:ea typeface="+mj-ea"/>
              <a:cs typeface="+mj-cs"/>
            </a:endParaRPr>
          </a:p>
          <a:p>
            <a:pPr lvl="1" algn="just">
              <a:spcBef>
                <a:spcPct val="0"/>
              </a:spcBef>
              <a:buClr>
                <a:srgbClr val="33CCCC"/>
              </a:buClr>
            </a:pPr>
            <a:r>
              <a:rPr lang="es-MX" sz="1400" dirty="0"/>
              <a:t>El Comité de Transparencia adoptará sus resoluciones por mayoría de votos. En caso de empate, la o el Presidente tendrá voto de calidad. A sus sesiones podrán asistir como invitados aquellos que sus integrantes consideren necesarios, quienes tendrán voz pero no voto</a:t>
            </a:r>
            <a:r>
              <a:rPr lang="es-MX" sz="1400" dirty="0" smtClean="0"/>
              <a:t>.</a:t>
            </a:r>
          </a:p>
          <a:p>
            <a:pPr lvl="1" algn="just">
              <a:spcBef>
                <a:spcPct val="0"/>
              </a:spcBef>
              <a:buClr>
                <a:srgbClr val="33CCCC"/>
              </a:buClr>
            </a:pPr>
            <a:endParaRPr lang="es-MX" sz="1400" b="1" dirty="0">
              <a:latin typeface="+mj-lt"/>
              <a:ea typeface="+mj-ea"/>
              <a:cs typeface="+mj-cs"/>
            </a:endParaRPr>
          </a:p>
          <a:p>
            <a:pPr lvl="1" algn="just">
              <a:spcBef>
                <a:spcPct val="0"/>
              </a:spcBef>
              <a:buClr>
                <a:srgbClr val="33CCCC"/>
              </a:buClr>
            </a:pPr>
            <a:r>
              <a:rPr lang="es-MX" sz="1400" dirty="0"/>
              <a:t>El Comité se reunirá en sesión ordinaria o extraordinaria las veces que estime necesario. El tipo de sesión se precisará en la convocatoria emitida</a:t>
            </a:r>
            <a:r>
              <a:rPr lang="es-MX" sz="1400" dirty="0" smtClean="0"/>
              <a:t>.</a:t>
            </a:r>
          </a:p>
          <a:p>
            <a:pPr lvl="1" algn="just">
              <a:spcBef>
                <a:spcPct val="0"/>
              </a:spcBef>
              <a:buClr>
                <a:srgbClr val="33CCCC"/>
              </a:buClr>
            </a:pPr>
            <a:endParaRPr lang="es-MX" sz="1400" b="1" dirty="0">
              <a:latin typeface="+mj-lt"/>
              <a:ea typeface="+mj-ea"/>
              <a:cs typeface="+mj-cs"/>
            </a:endParaRPr>
          </a:p>
          <a:p>
            <a:pPr lvl="1" algn="just">
              <a:spcBef>
                <a:spcPct val="0"/>
              </a:spcBef>
              <a:buClr>
                <a:srgbClr val="33CCCC"/>
              </a:buClr>
            </a:pPr>
            <a:r>
              <a:rPr lang="es-MX" sz="1400" dirty="0"/>
              <a:t>Los integrantes del Comité de Transparencia tendrán acceso a la información para determinar su clasificación, conforme a la normatividad aplicable previamente establecida por los sujetos obligados para el resguardo o salvaguarda de la información</a:t>
            </a:r>
            <a:r>
              <a:rPr lang="es-MX" sz="1400" dirty="0" smtClean="0"/>
              <a:t>.</a:t>
            </a:r>
          </a:p>
          <a:p>
            <a:pPr lvl="1" algn="just">
              <a:spcBef>
                <a:spcPct val="0"/>
              </a:spcBef>
              <a:buClr>
                <a:srgbClr val="33CCCC"/>
              </a:buClr>
            </a:pPr>
            <a:endParaRPr lang="es-MX" sz="1400" b="1" dirty="0">
              <a:latin typeface="+mj-lt"/>
              <a:ea typeface="+mj-ea"/>
              <a:cs typeface="+mj-cs"/>
            </a:endParaRPr>
          </a:p>
          <a:p>
            <a:pPr lvl="1" algn="just">
              <a:spcBef>
                <a:spcPct val="0"/>
              </a:spcBef>
              <a:buClr>
                <a:srgbClr val="33CCCC"/>
              </a:buClr>
            </a:pPr>
            <a:r>
              <a:rPr lang="es-MX" sz="1400" dirty="0"/>
              <a:t>En las sesiones y trabajos del Comité, podrán participar como invitados permanentes, los representantes de las áreas que decida el Comité, y contará con derecho de voz, pero no </a:t>
            </a:r>
            <a:r>
              <a:rPr lang="es-MX" sz="1400" dirty="0" smtClean="0"/>
              <a:t>voto.</a:t>
            </a:r>
          </a:p>
          <a:p>
            <a:pPr lvl="1" algn="just">
              <a:spcBef>
                <a:spcPct val="0"/>
              </a:spcBef>
              <a:buClr>
                <a:srgbClr val="33CCCC"/>
              </a:buClr>
            </a:pPr>
            <a:endParaRPr lang="es-MX" sz="1400" b="1" dirty="0">
              <a:latin typeface="+mj-lt"/>
              <a:ea typeface="+mj-ea"/>
              <a:cs typeface="+mj-cs"/>
            </a:endParaRPr>
          </a:p>
          <a:p>
            <a:pPr lvl="1" algn="just">
              <a:spcBef>
                <a:spcPct val="0"/>
              </a:spcBef>
              <a:buClr>
                <a:srgbClr val="33CCCC"/>
              </a:buClr>
            </a:pPr>
            <a:r>
              <a:rPr lang="es-MX" sz="1400" dirty="0"/>
              <a:t>Los titulares de las unidades administrativas que propongan la reserva, confidencialidad o declaren la inexistencia de información, acudirán a las sesiones de dicho Comité donde se discuta la propuesta correspondiente. </a:t>
            </a:r>
            <a:endParaRPr lang="es-MX" sz="14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410968"/>
            <a:ext cx="6536267" cy="6558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rgbClr val="7030A0"/>
                </a:solidFill>
                <a:latin typeface="Palatino Linotype"/>
                <a:cs typeface="Palatino Linotype"/>
              </a:rPr>
              <a:t>Comités de </a:t>
            </a:r>
            <a:r>
              <a:rPr lang="es-MX" sz="3200" b="1" dirty="0">
                <a:solidFill>
                  <a:srgbClr val="7030A0"/>
                </a:solidFill>
                <a:cs typeface="Palatino Linotype"/>
              </a:rPr>
              <a:t>Transparencia LTAIP</a:t>
            </a:r>
          </a:p>
          <a:p>
            <a:pPr algn="l"/>
            <a:endParaRPr lang="es-MX" sz="3200" b="1" dirty="0">
              <a:solidFill>
                <a:srgbClr val="7030A0"/>
              </a:solidFill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04607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358043" y="170223"/>
            <a:ext cx="1789382" cy="71096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/>
          <a:srcRect r="74190" b="19924"/>
          <a:stretch/>
        </p:blipFill>
        <p:spPr>
          <a:xfrm>
            <a:off x="8511660" y="5934106"/>
            <a:ext cx="515420" cy="929875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457200" y="1919141"/>
            <a:ext cx="7772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33CCCC"/>
              </a:buClr>
            </a:pPr>
            <a:endParaRPr lang="es-ES" sz="1400" dirty="0" smtClean="0">
              <a:latin typeface="+mj-lt"/>
              <a:ea typeface="+mj-ea"/>
              <a:cs typeface="+mj-cs"/>
            </a:endParaRPr>
          </a:p>
          <a:p>
            <a:pPr marL="285750" indent="-285750" algn="just">
              <a:spcBef>
                <a:spcPct val="0"/>
              </a:spcBef>
              <a:buClr>
                <a:srgbClr val="33CCCC"/>
              </a:buClr>
              <a:buFont typeface="Wingdings" panose="05000000000000000000" pitchFamily="2" charset="2"/>
              <a:buChar char="q"/>
            </a:pPr>
            <a:r>
              <a:rPr lang="es-ES" sz="1600" b="1" dirty="0"/>
              <a:t>(LTAIP)</a:t>
            </a:r>
            <a:r>
              <a:rPr lang="es-MX" sz="1600" dirty="0"/>
              <a:t> </a:t>
            </a:r>
            <a:r>
              <a:rPr lang="es-MX" sz="1600" b="1" dirty="0"/>
              <a:t>a</a:t>
            </a:r>
            <a:r>
              <a:rPr lang="es-MX" sz="1600" b="1" dirty="0" smtClean="0"/>
              <a:t>rtículo </a:t>
            </a:r>
            <a:r>
              <a:rPr lang="es-MX" sz="1600" b="1" dirty="0"/>
              <a:t>48</a:t>
            </a:r>
            <a:r>
              <a:rPr lang="es-MX" sz="1600" dirty="0"/>
              <a:t>. La clasificación, desclasificación y acceso a la información que generen o custodien las instancias de inteligencia e investigación deberá apegarse a los términos previstos en la Ley General, la presente Ley y a los protocolos de seguridad y resguardo establecidos para ello.</a:t>
            </a:r>
            <a:endParaRPr lang="es-MX" sz="16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410968"/>
            <a:ext cx="6536267" cy="6558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rgbClr val="7030A0"/>
                </a:solidFill>
                <a:latin typeface="Palatino Linotype"/>
                <a:cs typeface="Palatino Linotype"/>
              </a:rPr>
              <a:t>Comités de </a:t>
            </a:r>
            <a:r>
              <a:rPr lang="es-MX" sz="3200" b="1" dirty="0">
                <a:solidFill>
                  <a:srgbClr val="7030A0"/>
                </a:solidFill>
                <a:cs typeface="Palatino Linotype"/>
              </a:rPr>
              <a:t>Transparencia LTAIP</a:t>
            </a:r>
          </a:p>
          <a:p>
            <a:pPr algn="l"/>
            <a:endParaRPr lang="es-MX" sz="3200" b="1" dirty="0">
              <a:solidFill>
                <a:srgbClr val="7030A0"/>
              </a:solidFill>
              <a:latin typeface="Palatino Linotype"/>
              <a:cs typeface="Palatino Linotype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333" y="3406792"/>
            <a:ext cx="19240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21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358043" y="170223"/>
            <a:ext cx="1789382" cy="71096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/>
          <a:srcRect r="74190" b="19924"/>
          <a:stretch/>
        </p:blipFill>
        <p:spPr>
          <a:xfrm>
            <a:off x="8511660" y="5934106"/>
            <a:ext cx="515420" cy="929875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480334" y="1066806"/>
            <a:ext cx="77724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33CCCC"/>
              </a:buClr>
            </a:pPr>
            <a:endParaRPr lang="es-ES" sz="1400" dirty="0" smtClean="0">
              <a:latin typeface="+mj-lt"/>
              <a:ea typeface="+mj-ea"/>
              <a:cs typeface="+mj-cs"/>
            </a:endParaRPr>
          </a:p>
          <a:p>
            <a:pPr marL="285750" indent="-285750" algn="just">
              <a:spcBef>
                <a:spcPct val="0"/>
              </a:spcBef>
              <a:buClr>
                <a:srgbClr val="33CCCC"/>
              </a:buClr>
              <a:buFont typeface="Wingdings" panose="05000000000000000000" pitchFamily="2" charset="2"/>
              <a:buChar char="q"/>
            </a:pPr>
            <a:r>
              <a:rPr lang="es-ES" sz="1400" b="1" dirty="0"/>
              <a:t>(LTAIP)</a:t>
            </a:r>
            <a:r>
              <a:rPr lang="es-MX" sz="1400" dirty="0"/>
              <a:t> </a:t>
            </a:r>
            <a:r>
              <a:rPr lang="es-MX" sz="1400" b="1" dirty="0"/>
              <a:t>a</a:t>
            </a:r>
            <a:r>
              <a:rPr lang="es-MX" sz="1400" b="1" dirty="0" smtClean="0"/>
              <a:t>rtículo </a:t>
            </a:r>
            <a:r>
              <a:rPr lang="es-MX" sz="1400" b="1" dirty="0"/>
              <a:t>49. </a:t>
            </a:r>
            <a:r>
              <a:rPr lang="es-MX" sz="1400" dirty="0"/>
              <a:t>Los Comités de Transparencia tendrán las siguientes atribuciones</a:t>
            </a:r>
            <a:r>
              <a:rPr lang="es-MX" sz="1400" dirty="0" smtClean="0"/>
              <a:t>:</a:t>
            </a:r>
          </a:p>
          <a:p>
            <a:pPr lvl="1" algn="just">
              <a:spcBef>
                <a:spcPct val="0"/>
              </a:spcBef>
              <a:buClr>
                <a:srgbClr val="33CCCC"/>
              </a:buClr>
            </a:pPr>
            <a:r>
              <a:rPr lang="es-MX" sz="1400" dirty="0" smtClean="0"/>
              <a:t> </a:t>
            </a:r>
          </a:p>
          <a:p>
            <a:pPr marL="857250" lvl="1" indent="-400050" algn="just">
              <a:spcBef>
                <a:spcPct val="0"/>
              </a:spcBef>
              <a:buClr>
                <a:srgbClr val="33CCCC"/>
              </a:buClr>
              <a:buAutoNum type="romanUcPeriod"/>
            </a:pPr>
            <a:r>
              <a:rPr lang="es-MX" sz="1400" dirty="0" smtClean="0"/>
              <a:t>Instituir</a:t>
            </a:r>
            <a:r>
              <a:rPr lang="es-MX" sz="1400" dirty="0"/>
              <a:t>, coordinar y supervisar en términos de las disposiciones aplicables, las acciones, medidas y procedimientos que coadyuven a asegurar una mayor eficacia en la gestión y atención de las solicitudes en materia de acceso a la información</a:t>
            </a:r>
            <a:r>
              <a:rPr lang="es-MX" sz="1400" dirty="0" smtClean="0"/>
              <a:t>;</a:t>
            </a:r>
          </a:p>
          <a:p>
            <a:pPr marL="857250" lvl="1" indent="-400050" algn="just">
              <a:spcBef>
                <a:spcPct val="0"/>
              </a:spcBef>
              <a:buClr>
                <a:srgbClr val="33CCCC"/>
              </a:buClr>
              <a:buAutoNum type="romanUcPeriod"/>
            </a:pPr>
            <a:endParaRPr lang="es-MX" sz="1400" dirty="0"/>
          </a:p>
          <a:p>
            <a:pPr marL="857250" lvl="1" indent="-400050" algn="just">
              <a:spcBef>
                <a:spcPct val="0"/>
              </a:spcBef>
              <a:buClr>
                <a:srgbClr val="33CCCC"/>
              </a:buClr>
              <a:buAutoNum type="romanUcPeriod"/>
            </a:pPr>
            <a:r>
              <a:rPr lang="es-MX" sz="1400" dirty="0" smtClean="0"/>
              <a:t>Confirmar</a:t>
            </a:r>
            <a:r>
              <a:rPr lang="es-MX" sz="1400" dirty="0"/>
              <a:t>, modificar o revocar las determinaciones que en materia de ampliación del plazo de respuesta, clasificación de la información y declaración de inexistencia o de incompetencia realicen los titulares de las áreas de los sujetos obligados</a:t>
            </a:r>
            <a:r>
              <a:rPr lang="es-MX" sz="1400" dirty="0" smtClean="0"/>
              <a:t>;</a:t>
            </a:r>
          </a:p>
          <a:p>
            <a:pPr marL="857250" lvl="1" indent="-400050" algn="just">
              <a:spcBef>
                <a:spcPct val="0"/>
              </a:spcBef>
              <a:buClr>
                <a:srgbClr val="33CCCC"/>
              </a:buClr>
              <a:buAutoNum type="romanUcPeriod"/>
            </a:pPr>
            <a:endParaRPr lang="es-MX" sz="1400" dirty="0"/>
          </a:p>
          <a:p>
            <a:pPr marL="857250" lvl="1" indent="-400050" algn="just">
              <a:spcBef>
                <a:spcPct val="0"/>
              </a:spcBef>
              <a:buClr>
                <a:srgbClr val="33CCCC"/>
              </a:buClr>
              <a:buAutoNum type="romanUcPeriod"/>
            </a:pPr>
            <a:r>
              <a:rPr lang="es-MX" sz="1400" dirty="0" smtClean="0"/>
              <a:t>Ordenar</a:t>
            </a:r>
            <a:r>
              <a:rPr lang="es-MX" sz="1400" dirty="0"/>
              <a:t>, en su caso a las áreas competentes que generen la información que derivado de sus facultades, competencias y funciones deban tener en posesión o que previa acreditación de la imposibilidad de su generación, exponga, de forma fundada y motivada las razones por las cuales, en el caso particular, no ejercieron dichas facultades, competencias o funciones; </a:t>
            </a:r>
            <a:endParaRPr lang="es-MX" sz="1400" dirty="0" smtClean="0"/>
          </a:p>
          <a:p>
            <a:pPr marL="857250" lvl="1" indent="-400050" algn="just">
              <a:spcBef>
                <a:spcPct val="0"/>
              </a:spcBef>
              <a:buClr>
                <a:srgbClr val="33CCCC"/>
              </a:buClr>
              <a:buAutoNum type="romanUcPeriod"/>
            </a:pPr>
            <a:endParaRPr lang="es-MX" sz="1400" dirty="0"/>
          </a:p>
          <a:p>
            <a:pPr marL="857250" lvl="1" indent="-400050" algn="just">
              <a:spcBef>
                <a:spcPct val="0"/>
              </a:spcBef>
              <a:buClr>
                <a:srgbClr val="33CCCC"/>
              </a:buClr>
              <a:buAutoNum type="romanUcPeriod"/>
            </a:pPr>
            <a:r>
              <a:rPr lang="es-MX" sz="1400" dirty="0" smtClean="0"/>
              <a:t>Establecer </a:t>
            </a:r>
            <a:r>
              <a:rPr lang="es-MX" sz="1400" dirty="0"/>
              <a:t>políticas para facilitar la obtención y entrega de información en las solicitudes que permita el adecuado ejercicio del derecho de acceso a la información; </a:t>
            </a:r>
            <a:endParaRPr lang="es-MX" sz="1400" dirty="0" smtClean="0"/>
          </a:p>
          <a:p>
            <a:pPr marL="857250" lvl="1" indent="-400050" algn="just">
              <a:spcBef>
                <a:spcPct val="0"/>
              </a:spcBef>
              <a:buClr>
                <a:srgbClr val="33CCCC"/>
              </a:buClr>
              <a:buAutoNum type="romanUcPeriod"/>
            </a:pPr>
            <a:endParaRPr lang="es-MX" sz="1400" dirty="0"/>
          </a:p>
          <a:p>
            <a:pPr marL="857250" lvl="1" indent="-400050" algn="just">
              <a:spcBef>
                <a:spcPct val="0"/>
              </a:spcBef>
              <a:buClr>
                <a:srgbClr val="33CCCC"/>
              </a:buClr>
              <a:buAutoNum type="romanUcPeriod"/>
            </a:pPr>
            <a:r>
              <a:rPr lang="es-MX" sz="1400" dirty="0" smtClean="0"/>
              <a:t> </a:t>
            </a:r>
            <a:r>
              <a:rPr lang="es-MX" sz="1400" dirty="0"/>
              <a:t>Promover la capacitación y actualización de los servidores públicos o integrantes adscritos a las unidades de transparencia;</a:t>
            </a:r>
            <a:endParaRPr lang="es-MX" sz="1400" dirty="0" smtClean="0"/>
          </a:p>
          <a:p>
            <a:pPr marL="285750" indent="-285750" algn="just">
              <a:spcBef>
                <a:spcPct val="0"/>
              </a:spcBef>
              <a:buClr>
                <a:srgbClr val="33CCCC"/>
              </a:buClr>
              <a:buFont typeface="Wingdings" panose="05000000000000000000" pitchFamily="2" charset="2"/>
              <a:buChar char="q"/>
            </a:pPr>
            <a:endParaRPr lang="es-MX" sz="1400" dirty="0" smtClean="0">
              <a:latin typeface="+mj-lt"/>
              <a:ea typeface="+mj-ea"/>
              <a:cs typeface="+mj-cs"/>
            </a:endParaRPr>
          </a:p>
          <a:p>
            <a:pPr marL="285750" indent="-285750" algn="just">
              <a:spcBef>
                <a:spcPct val="0"/>
              </a:spcBef>
              <a:buClr>
                <a:srgbClr val="33CCCC"/>
              </a:buClr>
              <a:buFont typeface="Wingdings" panose="05000000000000000000" pitchFamily="2" charset="2"/>
              <a:buChar char="q"/>
            </a:pPr>
            <a:r>
              <a:rPr lang="es-MX" sz="1400" dirty="0">
                <a:latin typeface="+mj-lt"/>
                <a:ea typeface="+mj-ea"/>
                <a:cs typeface="+mj-cs"/>
              </a:rPr>
              <a:t> </a:t>
            </a:r>
            <a:r>
              <a:rPr lang="es-MX" sz="1400" dirty="0" smtClean="0">
                <a:latin typeface="+mj-lt"/>
                <a:ea typeface="+mj-ea"/>
                <a:cs typeface="+mj-cs"/>
              </a:rPr>
              <a:t>     </a:t>
            </a:r>
            <a:r>
              <a:rPr lang="es-MX" sz="140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…</a:t>
            </a:r>
            <a:endParaRPr lang="es-MX" sz="140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  <a:p>
            <a:pPr lvl="1" algn="just">
              <a:spcBef>
                <a:spcPct val="0"/>
              </a:spcBef>
              <a:buClr>
                <a:srgbClr val="33CCCC"/>
              </a:buClr>
            </a:pPr>
            <a:endParaRPr lang="es-MX" sz="14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410968"/>
            <a:ext cx="6536267" cy="6558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rgbClr val="7030A0"/>
                </a:solidFill>
                <a:latin typeface="Palatino Linotype"/>
                <a:cs typeface="Palatino Linotype"/>
              </a:rPr>
              <a:t>Comités de </a:t>
            </a:r>
            <a:r>
              <a:rPr lang="es-MX" sz="3200" b="1" dirty="0">
                <a:solidFill>
                  <a:srgbClr val="7030A0"/>
                </a:solidFill>
                <a:cs typeface="Palatino Linotype"/>
              </a:rPr>
              <a:t>Transparencia LTAIP</a:t>
            </a:r>
          </a:p>
          <a:p>
            <a:pPr algn="l"/>
            <a:endParaRPr lang="es-MX" sz="3200" b="1" dirty="0">
              <a:solidFill>
                <a:srgbClr val="7030A0"/>
              </a:solidFill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523216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358043" y="170223"/>
            <a:ext cx="1789382" cy="7109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74190" b="19924"/>
          <a:stretch/>
        </p:blipFill>
        <p:spPr>
          <a:xfrm>
            <a:off x="8511660" y="5934106"/>
            <a:ext cx="515420" cy="9298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358043" y="170223"/>
            <a:ext cx="1789382" cy="710966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564946" y="1693718"/>
            <a:ext cx="7946714" cy="2326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solidFill>
                  <a:srgbClr val="002060"/>
                </a:solidFill>
              </a:rPr>
              <a:t>Título Segundo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Responsables en Materia de Transparencia y Acceso a la información.</a:t>
            </a:r>
          </a:p>
          <a:p>
            <a:endParaRPr lang="es-MX" dirty="0" smtClean="0">
              <a:solidFill>
                <a:srgbClr val="002060"/>
              </a:solidFill>
            </a:endParaRPr>
          </a:p>
          <a:p>
            <a:r>
              <a:rPr lang="es-MX" b="1" dirty="0" smtClean="0">
                <a:solidFill>
                  <a:srgbClr val="002060"/>
                </a:solidFill>
              </a:rPr>
              <a:t>Capitulo </a:t>
            </a:r>
            <a:r>
              <a:rPr lang="es-MX" b="1" dirty="0" smtClean="0">
                <a:solidFill>
                  <a:srgbClr val="002060"/>
                </a:solidFill>
              </a:rPr>
              <a:t>III</a:t>
            </a:r>
            <a:endParaRPr lang="es-MX" b="1" dirty="0" smtClean="0">
              <a:solidFill>
                <a:srgbClr val="002060"/>
              </a:solidFill>
            </a:endParaRPr>
          </a:p>
          <a:p>
            <a:r>
              <a:rPr lang="es-MX" dirty="0" smtClean="0">
                <a:solidFill>
                  <a:srgbClr val="002060"/>
                </a:solidFill>
              </a:rPr>
              <a:t>De las Unidades de Transparencia</a:t>
            </a:r>
            <a:endParaRPr lang="es-MX" dirty="0">
              <a:solidFill>
                <a:srgbClr val="00206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r="74190" b="19924"/>
          <a:stretch/>
        </p:blipFill>
        <p:spPr>
          <a:xfrm>
            <a:off x="8511660" y="5934106"/>
            <a:ext cx="515420" cy="9298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579" y="3917288"/>
            <a:ext cx="4325447" cy="21201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578" y="5216237"/>
            <a:ext cx="4982465" cy="102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0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457200" y="410968"/>
            <a:ext cx="6536267" cy="6558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 smtClean="0">
                <a:solidFill>
                  <a:srgbClr val="7030A0"/>
                </a:solidFill>
                <a:latin typeface="Palatino Linotype"/>
                <a:cs typeface="Palatino Linotype"/>
              </a:rPr>
              <a:t>Unidad de Transparencia</a:t>
            </a:r>
            <a:endParaRPr lang="es-MX" sz="3200" b="1" dirty="0">
              <a:solidFill>
                <a:srgbClr val="7030A0"/>
              </a:solidFill>
              <a:latin typeface="Palatino Linotype"/>
              <a:cs typeface="Palatino Linotype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358043" y="170223"/>
            <a:ext cx="1789382" cy="71096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/>
          <a:srcRect r="74190" b="19924"/>
          <a:stretch/>
        </p:blipFill>
        <p:spPr>
          <a:xfrm>
            <a:off x="8511660" y="5934106"/>
            <a:ext cx="515420" cy="929875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371474" y="1157277"/>
            <a:ext cx="8283596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buClr>
                <a:srgbClr val="33CCCC"/>
              </a:buClr>
            </a:pPr>
            <a:endParaRPr lang="es-ES" sz="1400" dirty="0" smtClean="0">
              <a:latin typeface="+mj-lt"/>
              <a:ea typeface="+mj-ea"/>
              <a:cs typeface="+mj-cs"/>
            </a:endParaRPr>
          </a:p>
          <a:p>
            <a:pPr marL="285750" indent="-285750" algn="just">
              <a:spcBef>
                <a:spcPct val="0"/>
              </a:spcBef>
              <a:buClr>
                <a:srgbClr val="33CCCC"/>
              </a:buClr>
              <a:buFont typeface="Wingdings" panose="05000000000000000000" pitchFamily="2" charset="2"/>
              <a:buChar char="q"/>
            </a:pPr>
            <a:r>
              <a:rPr lang="es-MX" sz="1400" dirty="0" smtClean="0"/>
              <a:t> </a:t>
            </a:r>
            <a:r>
              <a:rPr lang="es-MX" sz="1400" b="1" dirty="0" smtClean="0"/>
              <a:t>(LTAIP) artículo </a:t>
            </a:r>
            <a:r>
              <a:rPr lang="es-MX" sz="1400" b="1" dirty="0"/>
              <a:t>50. </a:t>
            </a:r>
            <a:r>
              <a:rPr lang="es-MX" sz="1400" dirty="0"/>
              <a:t>Los sujetos obligados contarán con un área responsable para la atención de las solicitudes de información, a la que se le denominará </a:t>
            </a:r>
            <a:r>
              <a:rPr lang="es-MX" sz="1400" b="1" i="1" dirty="0"/>
              <a:t>Unidad de </a:t>
            </a:r>
            <a:r>
              <a:rPr lang="es-MX" sz="1400" b="1" i="1" dirty="0" smtClean="0"/>
              <a:t>Transparencia</a:t>
            </a:r>
            <a:endParaRPr lang="es-ES" sz="1400" b="1" i="1" dirty="0" smtClean="0">
              <a:latin typeface="+mj-lt"/>
              <a:ea typeface="+mj-ea"/>
              <a:cs typeface="+mj-cs"/>
            </a:endParaRPr>
          </a:p>
          <a:p>
            <a:pPr marL="285750" indent="-285750" algn="just">
              <a:spcBef>
                <a:spcPct val="0"/>
              </a:spcBef>
              <a:buClr>
                <a:srgbClr val="33CCCC"/>
              </a:buClr>
              <a:buFont typeface="Wingdings" panose="05000000000000000000" pitchFamily="2" charset="2"/>
              <a:buChar char="q"/>
            </a:pPr>
            <a:endParaRPr lang="es-ES" sz="1400" b="1" dirty="0">
              <a:latin typeface="+mj-lt"/>
              <a:ea typeface="+mj-ea"/>
              <a:cs typeface="+mj-cs"/>
            </a:endParaRPr>
          </a:p>
          <a:p>
            <a:pPr marL="285750" indent="-285750" algn="just">
              <a:spcBef>
                <a:spcPct val="0"/>
              </a:spcBef>
              <a:buClr>
                <a:srgbClr val="33CCCC"/>
              </a:buClr>
              <a:buFont typeface="Wingdings" panose="05000000000000000000" pitchFamily="2" charset="2"/>
              <a:buChar char="q"/>
            </a:pPr>
            <a:r>
              <a:rPr lang="es-ES" sz="1400" b="1" dirty="0" smtClean="0">
                <a:latin typeface="+mj-lt"/>
                <a:ea typeface="+mj-ea"/>
                <a:cs typeface="+mj-cs"/>
              </a:rPr>
              <a:t>(</a:t>
            </a:r>
            <a:r>
              <a:rPr lang="es-ES" sz="1400" b="1" dirty="0" smtClean="0">
                <a:latin typeface="+mj-lt"/>
                <a:ea typeface="+mj-ea"/>
                <a:cs typeface="+mj-cs"/>
              </a:rPr>
              <a:t>LTAIP)</a:t>
            </a:r>
            <a:r>
              <a:rPr lang="es-MX" sz="1400" dirty="0"/>
              <a:t> </a:t>
            </a:r>
            <a:r>
              <a:rPr lang="es-MX" sz="1400" b="1" dirty="0"/>
              <a:t>artículo </a:t>
            </a:r>
            <a:r>
              <a:rPr lang="es-MX" sz="1400" b="1" dirty="0" smtClean="0"/>
              <a:t>51.</a:t>
            </a:r>
            <a:r>
              <a:rPr lang="es-ES" sz="1400" b="1" dirty="0" smtClean="0">
                <a:latin typeface="+mj-lt"/>
                <a:ea typeface="+mj-ea"/>
                <a:cs typeface="+mj-cs"/>
              </a:rPr>
              <a:t> </a:t>
            </a:r>
            <a:r>
              <a:rPr lang="es-MX" sz="1200" dirty="0">
                <a:latin typeface="+mj-lt"/>
                <a:ea typeface="+mj-ea"/>
                <a:cs typeface="+mj-cs"/>
              </a:rPr>
              <a:t>Los sujetos obligados designaran a un responsable para atender la Unidad </a:t>
            </a:r>
            <a:r>
              <a:rPr lang="es-MX" sz="1200" dirty="0" smtClean="0">
                <a:latin typeface="+mj-lt"/>
                <a:ea typeface="+mj-ea"/>
                <a:cs typeface="+mj-cs"/>
              </a:rPr>
              <a:t>de Transparencia</a:t>
            </a:r>
            <a:r>
              <a:rPr lang="es-MX" sz="1200" dirty="0">
                <a:latin typeface="+mj-lt"/>
                <a:ea typeface="+mj-ea"/>
                <a:cs typeface="+mj-cs"/>
              </a:rPr>
              <a:t>, quien fungirá como enlace entre éstos y los solicitantes. Dicha Unidad será </a:t>
            </a:r>
            <a:r>
              <a:rPr lang="es-MX" sz="1200" dirty="0" smtClean="0">
                <a:latin typeface="+mj-lt"/>
                <a:ea typeface="+mj-ea"/>
                <a:cs typeface="+mj-cs"/>
              </a:rPr>
              <a:t>la encargada </a:t>
            </a:r>
            <a:r>
              <a:rPr lang="es-MX" sz="1200" dirty="0">
                <a:latin typeface="+mj-lt"/>
                <a:ea typeface="+mj-ea"/>
                <a:cs typeface="+mj-cs"/>
              </a:rPr>
              <a:t>de tramitar internamente la solicitud de información y tendrá la responsabilidad de </a:t>
            </a:r>
            <a:r>
              <a:rPr lang="es-MX" sz="1200" dirty="0" smtClean="0">
                <a:latin typeface="+mj-lt"/>
                <a:ea typeface="+mj-ea"/>
                <a:cs typeface="+mj-cs"/>
              </a:rPr>
              <a:t>verificar en </a:t>
            </a:r>
            <a:r>
              <a:rPr lang="es-MX" sz="1200" dirty="0">
                <a:latin typeface="+mj-lt"/>
                <a:ea typeface="+mj-ea"/>
                <a:cs typeface="+mj-cs"/>
              </a:rPr>
              <a:t>cada caso que la misma no sea confidencial o reservada. Dicha Unidad contará con las </a:t>
            </a:r>
            <a:r>
              <a:rPr lang="es-MX" sz="1200" dirty="0" smtClean="0">
                <a:latin typeface="+mj-lt"/>
                <a:ea typeface="+mj-ea"/>
                <a:cs typeface="+mj-cs"/>
              </a:rPr>
              <a:t>facultades internas </a:t>
            </a:r>
            <a:r>
              <a:rPr lang="es-MX" sz="1200" dirty="0">
                <a:latin typeface="+mj-lt"/>
                <a:ea typeface="+mj-ea"/>
                <a:cs typeface="+mj-cs"/>
              </a:rPr>
              <a:t>necesarias para gestionar la atención a las solicitudes de información en los términos de </a:t>
            </a:r>
            <a:r>
              <a:rPr lang="es-MX" sz="1200" dirty="0" smtClean="0">
                <a:latin typeface="+mj-lt"/>
                <a:ea typeface="+mj-ea"/>
                <a:cs typeface="+mj-cs"/>
              </a:rPr>
              <a:t>la Ley </a:t>
            </a:r>
            <a:r>
              <a:rPr lang="es-MX" sz="1200" dirty="0">
                <a:latin typeface="+mj-lt"/>
                <a:ea typeface="+mj-ea"/>
                <a:cs typeface="+mj-cs"/>
              </a:rPr>
              <a:t>General y la presente </a:t>
            </a:r>
            <a:r>
              <a:rPr lang="es-MX" sz="1200" dirty="0" smtClean="0">
                <a:latin typeface="+mj-lt"/>
                <a:ea typeface="+mj-ea"/>
                <a:cs typeface="+mj-cs"/>
              </a:rPr>
              <a:t>Ley.</a:t>
            </a:r>
          </a:p>
          <a:p>
            <a:pPr>
              <a:spcBef>
                <a:spcPct val="0"/>
              </a:spcBef>
              <a:buClr>
                <a:srgbClr val="33CCCC"/>
              </a:buClr>
            </a:pPr>
            <a:endParaRPr lang="es-ES" sz="1200" dirty="0"/>
          </a:p>
          <a:p>
            <a:pPr marL="285750" indent="-285750" algn="just">
              <a:spcBef>
                <a:spcPct val="0"/>
              </a:spcBef>
              <a:buClr>
                <a:srgbClr val="33CCCC"/>
              </a:buClr>
              <a:buFont typeface="Wingdings" panose="05000000000000000000" pitchFamily="2" charset="2"/>
              <a:buChar char="q"/>
            </a:pPr>
            <a:r>
              <a:rPr lang="es-ES" sz="1200" b="1" dirty="0"/>
              <a:t>(LTAIP)</a:t>
            </a:r>
            <a:r>
              <a:rPr lang="es-MX" sz="1200" dirty="0"/>
              <a:t> </a:t>
            </a:r>
            <a:r>
              <a:rPr lang="es-MX" sz="1200" b="1" dirty="0"/>
              <a:t>artículo </a:t>
            </a:r>
            <a:r>
              <a:rPr lang="es-MX" sz="1200" b="1" dirty="0" smtClean="0"/>
              <a:t>53</a:t>
            </a:r>
            <a:r>
              <a:rPr lang="es-MX" sz="1200" dirty="0" smtClean="0"/>
              <a:t>.</a:t>
            </a:r>
            <a:r>
              <a:rPr lang="es-ES" sz="1200" b="1" dirty="0" smtClean="0"/>
              <a:t> </a:t>
            </a:r>
            <a:r>
              <a:rPr lang="es-MX" sz="1200" dirty="0"/>
              <a:t>Las Unidades de Transparencia tendrán las siguientes funciones:</a:t>
            </a:r>
            <a:r>
              <a:rPr lang="es-ES" sz="1200" dirty="0" smtClean="0"/>
              <a:t> </a:t>
            </a:r>
          </a:p>
          <a:p>
            <a:pPr marL="285750" indent="-285750" algn="just">
              <a:spcBef>
                <a:spcPct val="0"/>
              </a:spcBef>
              <a:buClr>
                <a:srgbClr val="33CCCC"/>
              </a:buClr>
              <a:buFont typeface="Wingdings" panose="05000000000000000000" pitchFamily="2" charset="2"/>
              <a:buChar char="q"/>
            </a:pPr>
            <a:endParaRPr lang="es-ES" sz="600" dirty="0" smtClean="0"/>
          </a:p>
          <a:p>
            <a:pPr marL="457200" lvl="2" algn="just">
              <a:spcBef>
                <a:spcPct val="0"/>
              </a:spcBef>
              <a:buClr>
                <a:srgbClr val="33CCCC"/>
              </a:buClr>
            </a:pPr>
            <a:r>
              <a:rPr lang="es-ES" sz="1200" dirty="0" smtClean="0">
                <a:solidFill>
                  <a:srgbClr val="00B0F0"/>
                </a:solidFill>
              </a:rPr>
              <a:t> I. </a:t>
            </a:r>
            <a:r>
              <a:rPr lang="es-MX" sz="1200" dirty="0"/>
              <a:t>Recabar, difundir y actualizar la información relativa a las obligaciones de transparencia comunes y específicas a la que se refiere la Ley General, esta Ley, la que determine el Instituto y las demás disposiciones de la materia, así como propiciar que las áreas la actualicen periódicamente conforme a la normatividad aplicable</a:t>
            </a:r>
            <a:r>
              <a:rPr lang="es-MX" sz="1200" dirty="0" smtClean="0"/>
              <a:t>;</a:t>
            </a:r>
          </a:p>
          <a:p>
            <a:pPr marL="457200" lvl="2" algn="just">
              <a:spcBef>
                <a:spcPct val="0"/>
              </a:spcBef>
              <a:buClr>
                <a:srgbClr val="33CCCC"/>
              </a:buClr>
            </a:pPr>
            <a:endParaRPr lang="es-MX" sz="700" dirty="0" smtClean="0">
              <a:latin typeface="+mj-lt"/>
              <a:ea typeface="+mj-ea"/>
              <a:cs typeface="+mj-cs"/>
            </a:endParaRPr>
          </a:p>
          <a:p>
            <a:pPr marL="457200" lvl="2" algn="just">
              <a:spcBef>
                <a:spcPct val="0"/>
              </a:spcBef>
              <a:buClr>
                <a:srgbClr val="33CCCC"/>
              </a:buClr>
            </a:pPr>
            <a:r>
              <a:rPr lang="es-MX" sz="120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II. </a:t>
            </a:r>
            <a:r>
              <a:rPr lang="es-MX" sz="1200" dirty="0"/>
              <a:t>Recibir, tramitar y dar respuesta a las solicitudes de acceso a la información</a:t>
            </a:r>
            <a:r>
              <a:rPr lang="es-MX" sz="1200" dirty="0" smtClean="0"/>
              <a:t>;</a:t>
            </a:r>
          </a:p>
          <a:p>
            <a:pPr marL="457200" lvl="2" algn="just">
              <a:spcBef>
                <a:spcPct val="0"/>
              </a:spcBef>
              <a:buClr>
                <a:srgbClr val="33CCCC"/>
              </a:buClr>
            </a:pPr>
            <a:endParaRPr lang="es-MX" sz="700" dirty="0">
              <a:latin typeface="+mj-lt"/>
              <a:ea typeface="+mj-ea"/>
              <a:cs typeface="+mj-cs"/>
            </a:endParaRPr>
          </a:p>
          <a:p>
            <a:pPr marL="457200" lvl="2" algn="just">
              <a:spcBef>
                <a:spcPct val="0"/>
              </a:spcBef>
              <a:buClr>
                <a:srgbClr val="33CCCC"/>
              </a:buClr>
            </a:pPr>
            <a:r>
              <a:rPr lang="es-MX" sz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III</a:t>
            </a:r>
            <a:r>
              <a:rPr lang="es-MX" sz="1200" dirty="0">
                <a:latin typeface="+mj-lt"/>
                <a:ea typeface="+mj-ea"/>
                <a:cs typeface="+mj-cs"/>
              </a:rPr>
              <a:t>. Auxiliar a los particulares en la elaboración de solicitudes de acceso a la información y, en su caso,</a:t>
            </a:r>
          </a:p>
          <a:p>
            <a:pPr marL="457200" lvl="2" algn="just">
              <a:spcBef>
                <a:spcPct val="0"/>
              </a:spcBef>
              <a:buClr>
                <a:srgbClr val="33CCCC"/>
              </a:buClr>
            </a:pPr>
            <a:r>
              <a:rPr lang="es-MX" sz="1200" dirty="0">
                <a:latin typeface="+mj-lt"/>
                <a:ea typeface="+mj-ea"/>
                <a:cs typeface="+mj-cs"/>
              </a:rPr>
              <a:t>orientarlos sobre los sujetos obligados competentes conforme a la normatividad aplicable</a:t>
            </a:r>
            <a:r>
              <a:rPr lang="es-MX" sz="1200" dirty="0" smtClean="0">
                <a:latin typeface="+mj-lt"/>
                <a:ea typeface="+mj-ea"/>
                <a:cs typeface="+mj-cs"/>
              </a:rPr>
              <a:t>;</a:t>
            </a:r>
          </a:p>
          <a:p>
            <a:pPr marL="457200" lvl="2" algn="just">
              <a:spcBef>
                <a:spcPct val="0"/>
              </a:spcBef>
              <a:buClr>
                <a:srgbClr val="33CCCC"/>
              </a:buClr>
            </a:pPr>
            <a:endParaRPr lang="es-MX" sz="900" dirty="0">
              <a:latin typeface="+mj-lt"/>
              <a:ea typeface="+mj-ea"/>
              <a:cs typeface="+mj-cs"/>
            </a:endParaRPr>
          </a:p>
          <a:p>
            <a:pPr marL="457200" lvl="2" algn="just">
              <a:spcBef>
                <a:spcPct val="0"/>
              </a:spcBef>
              <a:buClr>
                <a:srgbClr val="33CCCC"/>
              </a:buClr>
            </a:pPr>
            <a:r>
              <a:rPr lang="es-MX" sz="1200" dirty="0">
                <a:solidFill>
                  <a:srgbClr val="00B0F0"/>
                </a:solidFill>
              </a:rPr>
              <a:t>IV</a:t>
            </a:r>
            <a:r>
              <a:rPr lang="es-MX" sz="1200" dirty="0"/>
              <a:t>. Realizar, con efectividad, los trámites internos necesarios para la atención de las solicitudes de acceso a la información; </a:t>
            </a:r>
            <a:endParaRPr lang="es-MX" sz="1200" dirty="0" smtClean="0"/>
          </a:p>
          <a:p>
            <a:pPr marL="457200" lvl="2" algn="just">
              <a:spcBef>
                <a:spcPct val="0"/>
              </a:spcBef>
              <a:buClr>
                <a:srgbClr val="33CCCC"/>
              </a:buClr>
            </a:pPr>
            <a:endParaRPr lang="es-MX" sz="1000" dirty="0" smtClean="0"/>
          </a:p>
          <a:p>
            <a:pPr marL="457200" lvl="2" algn="just">
              <a:spcBef>
                <a:spcPct val="0"/>
              </a:spcBef>
              <a:buClr>
                <a:srgbClr val="33CCCC"/>
              </a:buClr>
            </a:pPr>
            <a:r>
              <a:rPr lang="es-MX" sz="1200" dirty="0">
                <a:solidFill>
                  <a:srgbClr val="00B0F0"/>
                </a:solidFill>
              </a:rPr>
              <a:t>V. </a:t>
            </a:r>
            <a:r>
              <a:rPr lang="es-MX" sz="1200" dirty="0"/>
              <a:t>Entregar, en su caso, a los particulares la información solicitada</a:t>
            </a:r>
            <a:r>
              <a:rPr lang="es-MX" sz="1200" dirty="0" smtClean="0"/>
              <a:t>;</a:t>
            </a:r>
          </a:p>
          <a:p>
            <a:pPr marL="457200" lvl="2" algn="just">
              <a:spcBef>
                <a:spcPct val="0"/>
              </a:spcBef>
              <a:buClr>
                <a:srgbClr val="33CCCC"/>
              </a:buClr>
            </a:pPr>
            <a:endParaRPr lang="es-MX" sz="800" dirty="0" smtClean="0">
              <a:solidFill>
                <a:srgbClr val="00B0F0"/>
              </a:solidFill>
            </a:endParaRPr>
          </a:p>
          <a:p>
            <a:pPr marL="457200" lvl="2" algn="just">
              <a:spcBef>
                <a:spcPct val="0"/>
              </a:spcBef>
              <a:buClr>
                <a:srgbClr val="33CCCC"/>
              </a:buClr>
            </a:pPr>
            <a:r>
              <a:rPr lang="es-MX" sz="1200" dirty="0" smtClean="0">
                <a:solidFill>
                  <a:srgbClr val="00B0F0"/>
                </a:solidFill>
              </a:rPr>
              <a:t>VI</a:t>
            </a:r>
            <a:r>
              <a:rPr lang="es-MX" sz="1200" dirty="0">
                <a:solidFill>
                  <a:srgbClr val="00B0F0"/>
                </a:solidFill>
              </a:rPr>
              <a:t>. </a:t>
            </a:r>
            <a:r>
              <a:rPr lang="es-MX" sz="1200" dirty="0"/>
              <a:t>Efectuar las notificaciones a los solicitantes; </a:t>
            </a:r>
            <a:endParaRPr lang="es-MX" sz="1200" dirty="0"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ct val="0"/>
              </a:spcBef>
              <a:buClr>
                <a:srgbClr val="33CCCC"/>
              </a:buClr>
              <a:buFont typeface="Wingdings" panose="05000000000000000000" pitchFamily="2" charset="2"/>
              <a:buChar char="q"/>
            </a:pPr>
            <a:endParaRPr lang="es-MX" sz="1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075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410968"/>
            <a:ext cx="6536267" cy="6558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s-MX" sz="3200" b="1" dirty="0" smtClean="0">
                <a:solidFill>
                  <a:srgbClr val="7030A0"/>
                </a:solidFill>
                <a:latin typeface="Palatino Linotype"/>
                <a:cs typeface="Palatino Linotype"/>
              </a:rPr>
              <a:t>Unidad de Transparencia</a:t>
            </a:r>
            <a:endParaRPr lang="es-MX" sz="3200" b="1" dirty="0">
              <a:solidFill>
                <a:srgbClr val="7030A0"/>
              </a:solidFill>
              <a:latin typeface="Palatino Linotype"/>
              <a:cs typeface="Palatino Linotype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358043" y="170223"/>
            <a:ext cx="1789382" cy="71096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r="74190" b="19924"/>
          <a:stretch/>
        </p:blipFill>
        <p:spPr>
          <a:xfrm>
            <a:off x="8511660" y="5934106"/>
            <a:ext cx="515420" cy="92987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75117" y="1066806"/>
            <a:ext cx="828359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33CCCC"/>
              </a:buClr>
            </a:pPr>
            <a:endParaRPr lang="es-ES" sz="1400" dirty="0" smtClean="0"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ct val="0"/>
              </a:spcBef>
              <a:buClr>
                <a:srgbClr val="33CCCC"/>
              </a:buClr>
              <a:buFont typeface="Wingdings" panose="05000000000000000000" pitchFamily="2" charset="2"/>
              <a:buChar char="q"/>
            </a:pPr>
            <a:r>
              <a:rPr lang="es-ES" sz="1400" b="1" dirty="0" smtClean="0">
                <a:latin typeface="+mj-lt"/>
                <a:ea typeface="+mj-ea"/>
                <a:cs typeface="+mj-cs"/>
              </a:rPr>
              <a:t>(LTAIP) </a:t>
            </a:r>
            <a:r>
              <a:rPr lang="es-ES" sz="1200" b="1" dirty="0" smtClean="0">
                <a:latin typeface="+mj-lt"/>
                <a:ea typeface="+mj-ea"/>
                <a:cs typeface="+mj-cs"/>
              </a:rPr>
              <a:t>artículo 54</a:t>
            </a:r>
            <a:r>
              <a:rPr lang="es-ES" sz="1200" dirty="0" smtClean="0">
                <a:latin typeface="+mj-lt"/>
                <a:ea typeface="+mj-ea"/>
                <a:cs typeface="+mj-cs"/>
              </a:rPr>
              <a:t>. </a:t>
            </a:r>
            <a:r>
              <a:rPr lang="es-MX" sz="1200" dirty="0">
                <a:latin typeface="+mj-lt"/>
                <a:ea typeface="+mj-ea"/>
                <a:cs typeface="+mj-cs"/>
              </a:rPr>
              <a:t>Cuando alguna área de los sujetos obligados se negara a colaborar con la Unidad </a:t>
            </a:r>
            <a:r>
              <a:rPr lang="es-MX" sz="1200" dirty="0" smtClean="0">
                <a:latin typeface="+mj-lt"/>
                <a:ea typeface="+mj-ea"/>
                <a:cs typeface="+mj-cs"/>
              </a:rPr>
              <a:t>de Transparencia</a:t>
            </a:r>
            <a:r>
              <a:rPr lang="es-MX" sz="1200" dirty="0">
                <a:latin typeface="+mj-lt"/>
                <a:ea typeface="+mj-ea"/>
                <a:cs typeface="+mj-cs"/>
              </a:rPr>
              <a:t>, esta dará aviso al superior jerárquico para que le ordene realizar sin demora </a:t>
            </a:r>
            <a:r>
              <a:rPr lang="es-MX" sz="1200" dirty="0" smtClean="0">
                <a:latin typeface="+mj-lt"/>
                <a:ea typeface="+mj-ea"/>
                <a:cs typeface="+mj-cs"/>
              </a:rPr>
              <a:t>las acciones conducentes</a:t>
            </a:r>
            <a:r>
              <a:rPr lang="es-ES" sz="1200" dirty="0" smtClean="0">
                <a:latin typeface="+mj-lt"/>
                <a:ea typeface="+mj-ea"/>
                <a:cs typeface="+mj-cs"/>
              </a:rPr>
              <a:t>.</a:t>
            </a:r>
          </a:p>
          <a:p>
            <a:pPr>
              <a:spcBef>
                <a:spcPct val="0"/>
              </a:spcBef>
              <a:buClr>
                <a:srgbClr val="33CCCC"/>
              </a:buClr>
            </a:pPr>
            <a:r>
              <a:rPr lang="es-MX" sz="1200" dirty="0" smtClean="0">
                <a:latin typeface="+mj-lt"/>
                <a:ea typeface="+mj-ea"/>
                <a:cs typeface="+mj-cs"/>
              </a:rPr>
              <a:t>       </a:t>
            </a:r>
          </a:p>
          <a:p>
            <a:pPr>
              <a:spcBef>
                <a:spcPct val="0"/>
              </a:spcBef>
              <a:buClr>
                <a:srgbClr val="33CCCC"/>
              </a:buClr>
            </a:pPr>
            <a:r>
              <a:rPr lang="es-MX" sz="1200" dirty="0">
                <a:latin typeface="+mj-lt"/>
                <a:ea typeface="+mj-ea"/>
                <a:cs typeface="+mj-cs"/>
              </a:rPr>
              <a:t> </a:t>
            </a:r>
            <a:r>
              <a:rPr lang="es-MX" sz="1200" dirty="0" smtClean="0">
                <a:latin typeface="+mj-lt"/>
                <a:ea typeface="+mj-ea"/>
                <a:cs typeface="+mj-cs"/>
              </a:rPr>
              <a:t>       Cuando </a:t>
            </a:r>
            <a:r>
              <a:rPr lang="es-MX" sz="1200" dirty="0">
                <a:latin typeface="+mj-lt"/>
                <a:ea typeface="+mj-ea"/>
                <a:cs typeface="+mj-cs"/>
              </a:rPr>
              <a:t>persista la negativa de colaboración, </a:t>
            </a:r>
            <a:r>
              <a:rPr lang="es-MX" sz="1200" b="1" i="1" dirty="0">
                <a:latin typeface="+mj-lt"/>
                <a:ea typeface="+mj-ea"/>
                <a:cs typeface="+mj-cs"/>
              </a:rPr>
              <a:t>la Unidad de Transparencia lo hará del conocimiento </a:t>
            </a:r>
            <a:r>
              <a:rPr lang="es-MX" sz="1200" b="1" i="1" dirty="0" smtClean="0">
                <a:latin typeface="+mj-lt"/>
                <a:ea typeface="+mj-ea"/>
                <a:cs typeface="+mj-cs"/>
              </a:rPr>
              <a:t>de la </a:t>
            </a:r>
            <a:r>
              <a:rPr lang="es-MX" sz="1200" b="1" i="1" dirty="0">
                <a:latin typeface="+mj-lt"/>
                <a:ea typeface="+mj-ea"/>
                <a:cs typeface="+mj-cs"/>
              </a:rPr>
              <a:t>autoridad </a:t>
            </a:r>
            <a:r>
              <a:rPr lang="es-MX" sz="1200" b="1" i="1" dirty="0" smtClean="0">
                <a:latin typeface="+mj-lt"/>
                <a:ea typeface="+mj-ea"/>
                <a:cs typeface="+mj-cs"/>
              </a:rPr>
              <a:t>  </a:t>
            </a:r>
          </a:p>
          <a:p>
            <a:pPr>
              <a:spcBef>
                <a:spcPct val="0"/>
              </a:spcBef>
              <a:buClr>
                <a:srgbClr val="33CCCC"/>
              </a:buClr>
            </a:pPr>
            <a:r>
              <a:rPr lang="es-MX" sz="1200" b="1" i="1" dirty="0">
                <a:latin typeface="+mj-lt"/>
                <a:ea typeface="+mj-ea"/>
                <a:cs typeface="+mj-cs"/>
              </a:rPr>
              <a:t> </a:t>
            </a:r>
            <a:r>
              <a:rPr lang="es-MX" sz="1200" b="1" i="1" dirty="0" smtClean="0">
                <a:latin typeface="+mj-lt"/>
                <a:ea typeface="+mj-ea"/>
                <a:cs typeface="+mj-cs"/>
              </a:rPr>
              <a:t>       competente </a:t>
            </a:r>
            <a:r>
              <a:rPr lang="es-MX" sz="1200" dirty="0">
                <a:latin typeface="+mj-lt"/>
                <a:ea typeface="+mj-ea"/>
                <a:cs typeface="+mj-cs"/>
              </a:rPr>
              <a:t>para que esta inicie, en su caso, el procedimiento de </a:t>
            </a:r>
            <a:r>
              <a:rPr lang="es-MX" sz="1200" dirty="0" smtClean="0">
                <a:latin typeface="+mj-lt"/>
                <a:ea typeface="+mj-ea"/>
                <a:cs typeface="+mj-cs"/>
              </a:rPr>
              <a:t>responsabilidad respectivo</a:t>
            </a:r>
            <a:r>
              <a:rPr lang="es-MX" sz="1200" dirty="0">
                <a:latin typeface="+mj-lt"/>
                <a:ea typeface="+mj-ea"/>
                <a:cs typeface="+mj-cs"/>
              </a:rPr>
              <a:t>.</a:t>
            </a:r>
            <a:endParaRPr lang="es-ES" sz="1200" dirty="0" smtClean="0">
              <a:latin typeface="+mj-lt"/>
              <a:ea typeface="+mj-ea"/>
              <a:cs typeface="+mj-cs"/>
            </a:endParaRPr>
          </a:p>
          <a:p>
            <a:r>
              <a:rPr lang="es-ES" dirty="0"/>
              <a:t> </a:t>
            </a:r>
            <a:endParaRPr lang="es-MX" dirty="0"/>
          </a:p>
          <a:p>
            <a:pPr marL="285750" indent="-285750">
              <a:spcBef>
                <a:spcPct val="0"/>
              </a:spcBef>
              <a:buClr>
                <a:srgbClr val="33CCCC"/>
              </a:buClr>
              <a:buFont typeface="Wingdings" panose="05000000000000000000" pitchFamily="2" charset="2"/>
              <a:buChar char="q"/>
            </a:pPr>
            <a:r>
              <a:rPr lang="es-ES" sz="1600" b="1" dirty="0"/>
              <a:t>(LTAIP) </a:t>
            </a:r>
            <a:r>
              <a:rPr lang="es-ES" sz="1200" b="1" dirty="0"/>
              <a:t>artículo </a:t>
            </a:r>
            <a:r>
              <a:rPr lang="es-ES" sz="1200" b="1" dirty="0" smtClean="0"/>
              <a:t>55</a:t>
            </a:r>
            <a:r>
              <a:rPr lang="es-ES" sz="1200" dirty="0" smtClean="0">
                <a:ea typeface="+mj-ea"/>
                <a:cs typeface="+mj-cs"/>
              </a:rPr>
              <a:t>.</a:t>
            </a:r>
            <a:r>
              <a:rPr lang="es-MX" sz="1200" dirty="0">
                <a:ea typeface="+mj-ea"/>
                <a:cs typeface="+mj-cs"/>
              </a:rPr>
              <a:t> Cada Unidad de Transparencia deberá elaborar un catálogo de información o </a:t>
            </a:r>
            <a:r>
              <a:rPr lang="es-MX" sz="1200" dirty="0" smtClean="0">
                <a:ea typeface="+mj-ea"/>
                <a:cs typeface="+mj-cs"/>
              </a:rPr>
              <a:t>de expedientes </a:t>
            </a:r>
            <a:r>
              <a:rPr lang="es-MX" sz="1200" dirty="0">
                <a:ea typeface="+mj-ea"/>
                <a:cs typeface="+mj-cs"/>
              </a:rPr>
              <a:t>clasificados que será del conocimiento público.</a:t>
            </a:r>
            <a:r>
              <a:rPr lang="es-ES" sz="1200" dirty="0" smtClean="0">
                <a:ea typeface="+mj-ea"/>
                <a:cs typeface="+mj-cs"/>
              </a:rPr>
              <a:t> </a:t>
            </a:r>
          </a:p>
          <a:p>
            <a:pPr marL="285750" indent="-285750">
              <a:spcBef>
                <a:spcPct val="0"/>
              </a:spcBef>
              <a:buClr>
                <a:srgbClr val="33CCCC"/>
              </a:buClr>
              <a:buFont typeface="Wingdings" panose="05000000000000000000" pitchFamily="2" charset="2"/>
              <a:buChar char="q"/>
            </a:pPr>
            <a:endParaRPr lang="es-ES" sz="1200" dirty="0">
              <a:ea typeface="+mj-ea"/>
              <a:cs typeface="+mj-cs"/>
            </a:endParaRPr>
          </a:p>
          <a:p>
            <a:pPr marL="285750" indent="-285750">
              <a:spcBef>
                <a:spcPct val="0"/>
              </a:spcBef>
              <a:buClr>
                <a:srgbClr val="33CCCC"/>
              </a:buClr>
              <a:buFont typeface="Wingdings" panose="05000000000000000000" pitchFamily="2" charset="2"/>
              <a:buChar char="q"/>
            </a:pPr>
            <a:r>
              <a:rPr lang="es-ES" sz="1200" b="1" dirty="0"/>
              <a:t>(</a:t>
            </a:r>
            <a:r>
              <a:rPr lang="es-ES" sz="1400" b="1" dirty="0"/>
              <a:t>LTAIP) artículo </a:t>
            </a:r>
            <a:r>
              <a:rPr lang="es-ES" sz="1400" b="1" dirty="0" smtClean="0"/>
              <a:t>56. </a:t>
            </a:r>
            <a:r>
              <a:rPr lang="es-MX" sz="1200" dirty="0" smtClean="0"/>
              <a:t>Los </a:t>
            </a:r>
            <a:r>
              <a:rPr lang="es-MX" sz="1200" dirty="0"/>
              <a:t>sujetos obligados, a través de las Unidades de Transparencia acataran </a:t>
            </a:r>
            <a:r>
              <a:rPr lang="es-MX" sz="1200" dirty="0" smtClean="0"/>
              <a:t>las resoluciones</a:t>
            </a:r>
            <a:r>
              <a:rPr lang="es-MX" sz="1200" dirty="0"/>
              <a:t>, lineamientos y criterios del Instituto y atenderán los requerimientos de informes que </a:t>
            </a:r>
            <a:r>
              <a:rPr lang="es-MX" sz="1200" dirty="0" smtClean="0"/>
              <a:t>éste realice.</a:t>
            </a:r>
          </a:p>
          <a:p>
            <a:pPr marL="285750" indent="-285750">
              <a:spcBef>
                <a:spcPct val="0"/>
              </a:spcBef>
              <a:buClr>
                <a:srgbClr val="33CCCC"/>
              </a:buClr>
              <a:buFont typeface="Wingdings" panose="05000000000000000000" pitchFamily="2" charset="2"/>
              <a:buChar char="q"/>
            </a:pPr>
            <a:endParaRPr lang="es-MX" sz="1200" dirty="0"/>
          </a:p>
          <a:p>
            <a:pPr marL="285750" indent="-285750">
              <a:spcBef>
                <a:spcPct val="0"/>
              </a:spcBef>
              <a:buClr>
                <a:srgbClr val="33CCCC"/>
              </a:buClr>
              <a:buFont typeface="Wingdings" panose="05000000000000000000" pitchFamily="2" charset="2"/>
              <a:buChar char="q"/>
            </a:pPr>
            <a:r>
              <a:rPr lang="es-ES" sz="1400" b="1" dirty="0"/>
              <a:t>LTAIP) artículo </a:t>
            </a:r>
            <a:r>
              <a:rPr lang="es-ES" sz="1400" b="1" dirty="0" smtClean="0"/>
              <a:t>57. </a:t>
            </a:r>
            <a:r>
              <a:rPr lang="es-MX" sz="1200" dirty="0"/>
              <a:t>El responsable de la Unidad de Transparencia deberá tener el perfil adecuado para </a:t>
            </a:r>
            <a:r>
              <a:rPr lang="es-MX" sz="1200" dirty="0" smtClean="0"/>
              <a:t>el cumplimiento </a:t>
            </a:r>
            <a:r>
              <a:rPr lang="es-MX" sz="1200" dirty="0"/>
              <a:t>de las obligaciones que se derivan de la presente Ley. Para ser nombrado titular de </a:t>
            </a:r>
            <a:r>
              <a:rPr lang="es-MX" sz="1200" dirty="0" smtClean="0"/>
              <a:t>la Unidad </a:t>
            </a:r>
            <a:r>
              <a:rPr lang="es-MX" sz="1200" dirty="0"/>
              <a:t>de Transparencia, deberá cumplir, por lo menos, con los siguientes requisitos</a:t>
            </a:r>
            <a:r>
              <a:rPr lang="es-MX" sz="1200" dirty="0" smtClean="0"/>
              <a:t>:</a:t>
            </a:r>
          </a:p>
          <a:p>
            <a:pPr>
              <a:spcBef>
                <a:spcPct val="0"/>
              </a:spcBef>
              <a:buClr>
                <a:srgbClr val="33CCCC"/>
              </a:buClr>
            </a:pPr>
            <a:endParaRPr lang="es-MX" sz="1200" dirty="0" smtClean="0">
              <a:latin typeface="+mj-lt"/>
              <a:ea typeface="+mj-ea"/>
              <a:cs typeface="+mj-cs"/>
            </a:endParaRPr>
          </a:p>
          <a:p>
            <a:pPr marL="742950" lvl="1" indent="-285750">
              <a:spcBef>
                <a:spcPct val="0"/>
              </a:spcBef>
              <a:buClr>
                <a:srgbClr val="33CCCC"/>
              </a:buClr>
              <a:buAutoNum type="romanUcPeriod"/>
            </a:pPr>
            <a:r>
              <a:rPr lang="es-MX" sz="1200" dirty="0" smtClean="0"/>
              <a:t>Contar </a:t>
            </a:r>
            <a:r>
              <a:rPr lang="es-MX" sz="1200" dirty="0"/>
              <a:t>con conocimiento o, tratándose de las entidades gubernamentales estatales y los municipios certificación en materia de acceso a la información, transparencia y protección de datos personales, que para tal efecto emita el Instituto</a:t>
            </a:r>
            <a:r>
              <a:rPr lang="es-MX" sz="1200" dirty="0" smtClean="0"/>
              <a:t>;</a:t>
            </a:r>
          </a:p>
          <a:p>
            <a:pPr marL="742950" lvl="1" indent="-285750">
              <a:spcBef>
                <a:spcPct val="0"/>
              </a:spcBef>
              <a:buClr>
                <a:srgbClr val="33CCCC"/>
              </a:buClr>
              <a:buAutoNum type="romanUcPeriod"/>
            </a:pPr>
            <a:endParaRPr lang="es-MX" sz="1200" dirty="0">
              <a:latin typeface="+mj-lt"/>
              <a:ea typeface="+mj-ea"/>
              <a:cs typeface="+mj-cs"/>
            </a:endParaRPr>
          </a:p>
          <a:p>
            <a:pPr marL="742950" lvl="1" indent="-285750">
              <a:spcBef>
                <a:spcPct val="0"/>
              </a:spcBef>
              <a:buClr>
                <a:srgbClr val="33CCCC"/>
              </a:buClr>
              <a:buAutoNum type="romanUcPeriod"/>
            </a:pPr>
            <a:r>
              <a:rPr lang="es-MX" sz="1200" dirty="0"/>
              <a:t>II. Experiencia en materia de acceso a la información y protección de datos personales; </a:t>
            </a:r>
            <a:r>
              <a:rPr lang="es-MX" sz="1200" dirty="0" smtClean="0"/>
              <a:t>y</a:t>
            </a:r>
          </a:p>
          <a:p>
            <a:pPr marL="742950" lvl="1" indent="-285750">
              <a:spcBef>
                <a:spcPct val="0"/>
              </a:spcBef>
              <a:buClr>
                <a:srgbClr val="33CCCC"/>
              </a:buClr>
              <a:buAutoNum type="romanUcPeriod"/>
            </a:pPr>
            <a:endParaRPr lang="es-MX" sz="1200" dirty="0">
              <a:latin typeface="+mj-lt"/>
              <a:ea typeface="+mj-ea"/>
              <a:cs typeface="+mj-cs"/>
            </a:endParaRPr>
          </a:p>
          <a:p>
            <a:pPr marL="742950" lvl="1" indent="-285750">
              <a:spcBef>
                <a:spcPct val="0"/>
              </a:spcBef>
              <a:buClr>
                <a:srgbClr val="33CCCC"/>
              </a:buClr>
              <a:buAutoNum type="romanUcPeriod"/>
            </a:pPr>
            <a:r>
              <a:rPr lang="es-MX" sz="1200" dirty="0"/>
              <a:t>III. Habilidades de organización y comunicación, así como visión y liderazgo.</a:t>
            </a:r>
            <a:endParaRPr lang="es-ES" sz="1200" dirty="0">
              <a:latin typeface="+mj-lt"/>
              <a:ea typeface="+mj-ea"/>
              <a:cs typeface="+mj-cs"/>
            </a:endParaRPr>
          </a:p>
          <a:p>
            <a:pPr marL="285750" indent="-285750">
              <a:spcBef>
                <a:spcPct val="0"/>
              </a:spcBef>
              <a:buClr>
                <a:srgbClr val="33CCCC"/>
              </a:buClr>
              <a:buFont typeface="Wingdings" panose="05000000000000000000" pitchFamily="2" charset="2"/>
              <a:buChar char="q"/>
            </a:pPr>
            <a:endParaRPr lang="es-MX" sz="1200" dirty="0">
              <a:latin typeface="+mj-lt"/>
              <a:ea typeface="+mj-ea"/>
              <a:cs typeface="+mj-cs"/>
            </a:endParaRPr>
          </a:p>
          <a:p>
            <a:r>
              <a:rPr lang="es-ES" dirty="0"/>
              <a:t> </a:t>
            </a:r>
            <a:endParaRPr lang="es-MX" dirty="0"/>
          </a:p>
          <a:p>
            <a:pPr marL="285750" indent="-285750">
              <a:spcBef>
                <a:spcPct val="0"/>
              </a:spcBef>
              <a:buClr>
                <a:srgbClr val="33CCCC"/>
              </a:buClr>
              <a:buFont typeface="Wingdings" panose="05000000000000000000" pitchFamily="2" charset="2"/>
              <a:buChar char="q"/>
            </a:pPr>
            <a:endParaRPr lang="es-ES" sz="1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970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0401" y="661265"/>
            <a:ext cx="8805528" cy="5143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09676" y="1440180"/>
            <a:ext cx="7750098" cy="4514401"/>
          </a:xfrm>
        </p:spPr>
        <p:txBody>
          <a:bodyPr anchor="t">
            <a:normAutofit fontScale="90000"/>
          </a:bodyPr>
          <a:lstStyle/>
          <a:p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</a:rPr>
              <a:t>Instituto de Transparencia, Acceso a la Información Pública y </a:t>
            </a:r>
            <a:br>
              <a:rPr lang="es-ES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</a:rPr>
              <a:t>Protección de Datos Personales del Estado de México y Municipios</a:t>
            </a:r>
            <a:br>
              <a:rPr lang="es-ES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ES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1600" b="1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s-ES" sz="1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s-ES" b="1" dirty="0" smtClean="0">
                <a:solidFill>
                  <a:srgbClr val="002060"/>
                </a:solidFill>
              </a:rPr>
              <a:t>www.infoem.org.mx</a:t>
            </a:r>
            <a:r>
              <a:rPr lang="es-ES" sz="36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ES" sz="36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8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ES" sz="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36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s-ES" sz="36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  <a:t>Conmutador: (722) 2 26 19 80</a:t>
            </a:r>
            <a:br>
              <a:rPr lang="es-ES" sz="3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2800" dirty="0">
                <a:solidFill>
                  <a:srgbClr val="404040"/>
                </a:solidFill>
              </a:rPr>
              <a:t/>
            </a:r>
            <a:br>
              <a:rPr lang="es-ES" sz="2800" dirty="0">
                <a:solidFill>
                  <a:srgbClr val="404040"/>
                </a:solidFill>
              </a:rPr>
            </a:br>
            <a:r>
              <a:rPr lang="es-ES" sz="2000" dirty="0" smtClean="0">
                <a:solidFill>
                  <a:srgbClr val="404040"/>
                </a:solidFill>
              </a:rPr>
              <a:t>Calle de Pino Suárez s/n, actualmente carretera Toluca-Ixtapan, No. 111, Colonia La Michoacana, C.P. 52166, Metepec, Estado de México</a:t>
            </a:r>
            <a:r>
              <a:rPr lang="es-ES" sz="2200" dirty="0" smtClean="0">
                <a:solidFill>
                  <a:srgbClr val="404040"/>
                </a:solidFill>
              </a:rPr>
              <a:t/>
            </a:r>
            <a:br>
              <a:rPr lang="es-ES" sz="2200" dirty="0" smtClean="0">
                <a:solidFill>
                  <a:srgbClr val="404040"/>
                </a:solidFill>
              </a:rPr>
            </a:br>
            <a:r>
              <a:rPr lang="es-ES" sz="2800" b="1" dirty="0"/>
              <a:t/>
            </a:r>
            <a:br>
              <a:rPr lang="es-ES" sz="2800" b="1" dirty="0"/>
            </a:b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900" b="1" dirty="0"/>
              <a:t/>
            </a:r>
            <a:br>
              <a:rPr lang="es-ES" sz="2900" b="1" dirty="0"/>
            </a:br>
            <a:endParaRPr lang="es-ES" sz="29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913" y="5988483"/>
            <a:ext cx="461391" cy="46139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894773" y="5878559"/>
            <a:ext cx="110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@</a:t>
            </a:r>
            <a:r>
              <a:rPr lang="es-ES" dirty="0" err="1" smtClean="0"/>
              <a:t>Infoem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917" y="5806474"/>
            <a:ext cx="461391" cy="46139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753769" y="5878559"/>
            <a:ext cx="11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/</a:t>
            </a:r>
            <a:r>
              <a:rPr lang="es-ES" dirty="0" err="1" smtClean="0"/>
              <a:t>infoem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2960736" y="2903219"/>
            <a:ext cx="2847975" cy="113157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r="74190" b="19924"/>
          <a:stretch/>
        </p:blipFill>
        <p:spPr>
          <a:xfrm>
            <a:off x="8511660" y="5934106"/>
            <a:ext cx="515420" cy="9298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3143" y="105184"/>
            <a:ext cx="2295774" cy="133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9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2"/>
          <a:srcRect r="74190" b="19924"/>
          <a:stretch/>
        </p:blipFill>
        <p:spPr>
          <a:xfrm>
            <a:off x="8511660" y="5934106"/>
            <a:ext cx="515420" cy="9298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160311" y="91659"/>
            <a:ext cx="1987114" cy="789530"/>
          </a:xfrm>
          <a:prstGeom prst="rect">
            <a:avLst/>
          </a:prstGeom>
        </p:spPr>
      </p:pic>
      <p:sp>
        <p:nvSpPr>
          <p:cNvPr id="6" name="Marcador de número de diapositiva 1"/>
          <p:cNvSpPr txBox="1">
            <a:spLocks/>
          </p:cNvSpPr>
          <p:nvPr/>
        </p:nvSpPr>
        <p:spPr bwMode="auto">
          <a:xfrm>
            <a:off x="6893480" y="553158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MX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25F86-7DA1-4442-BF7E-F7F84AA97516}" type="slidenum">
              <a:rPr kumimoji="0" lang="es-MX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MX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2 CuadroTexto"/>
          <p:cNvSpPr txBox="1"/>
          <p:nvPr/>
        </p:nvSpPr>
        <p:spPr>
          <a:xfrm>
            <a:off x="1214720" y="381482"/>
            <a:ext cx="59753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2400" b="1" dirty="0">
                <a:solidFill>
                  <a:srgbClr val="BBE0E3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Sistema Anticorrupción  </a:t>
            </a:r>
            <a:endParaRPr lang="es-MX" sz="2400" b="1" dirty="0">
              <a:solidFill>
                <a:srgbClr val="BBE0E3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BBE0E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70704" y="1427016"/>
            <a:ext cx="6480720" cy="3867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4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2"/>
          <a:srcRect r="74190" b="19924"/>
          <a:stretch/>
        </p:blipFill>
        <p:spPr>
          <a:xfrm>
            <a:off x="8511660" y="5934106"/>
            <a:ext cx="515420" cy="9298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160311" y="91659"/>
            <a:ext cx="1987114" cy="789530"/>
          </a:xfrm>
          <a:prstGeom prst="rect">
            <a:avLst/>
          </a:prstGeom>
        </p:spPr>
      </p:pic>
      <p:sp>
        <p:nvSpPr>
          <p:cNvPr id="4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893480" y="5538643"/>
            <a:ext cx="2133600" cy="476250"/>
          </a:xfrm>
        </p:spPr>
        <p:txBody>
          <a:bodyPr/>
          <a:lstStyle/>
          <a:p>
            <a:pPr>
              <a:defRPr/>
            </a:pPr>
            <a:fld id="{97225F86-7DA1-4442-BF7E-F7F84AA97516}" type="slidenum">
              <a:rPr lang="es-MX" smtClean="0"/>
              <a:pPr>
                <a:defRPr/>
              </a:pPr>
              <a:t>4</a:t>
            </a:fld>
            <a:endParaRPr lang="es-MX"/>
          </a:p>
        </p:txBody>
      </p:sp>
      <p:sp>
        <p:nvSpPr>
          <p:cNvPr id="5" name="2 CuadroTexto"/>
          <p:cNvSpPr txBox="1"/>
          <p:nvPr/>
        </p:nvSpPr>
        <p:spPr>
          <a:xfrm>
            <a:off x="1214720" y="388545"/>
            <a:ext cx="59753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400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Sistema Anticorrupción  </a:t>
            </a:r>
            <a:endParaRPr lang="es-MX" sz="2400" dirty="0">
              <a:solidFill>
                <a:schemeClr val="accent1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1407080" y="14667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323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2"/>
          <a:srcRect r="74190" b="19924"/>
          <a:stretch/>
        </p:blipFill>
        <p:spPr>
          <a:xfrm>
            <a:off x="8511660" y="5934106"/>
            <a:ext cx="515420" cy="9298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160311" y="91659"/>
            <a:ext cx="1987114" cy="789530"/>
          </a:xfrm>
          <a:prstGeom prst="rect">
            <a:avLst/>
          </a:prstGeom>
        </p:spPr>
      </p:pic>
      <p:sp>
        <p:nvSpPr>
          <p:cNvPr id="4" name="Marcador de número de diapositiva 1"/>
          <p:cNvSpPr txBox="1">
            <a:spLocks/>
          </p:cNvSpPr>
          <p:nvPr/>
        </p:nvSpPr>
        <p:spPr bwMode="auto">
          <a:xfrm>
            <a:off x="6893480" y="5569622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MX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25F86-7DA1-4442-BF7E-F7F84AA97516}" type="slidenum">
              <a:rPr kumimoji="0" lang="es-MX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MX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286727" y="1601269"/>
          <a:ext cx="5903343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8418" y="2551219"/>
            <a:ext cx="1085850" cy="180975"/>
          </a:xfrm>
          <a:prstGeom prst="rect">
            <a:avLst/>
          </a:prstGeom>
        </p:spPr>
      </p:pic>
      <p:sp>
        <p:nvSpPr>
          <p:cNvPr id="9" name="2 CuadroTexto"/>
          <p:cNvSpPr txBox="1"/>
          <p:nvPr/>
        </p:nvSpPr>
        <p:spPr>
          <a:xfrm>
            <a:off x="27073" y="381628"/>
            <a:ext cx="59753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2400" b="1" dirty="0">
                <a:solidFill>
                  <a:srgbClr val="BBE0E3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Principales Cambios Institucionales  </a:t>
            </a:r>
            <a:endParaRPr lang="es-MX" sz="2400" b="1" dirty="0">
              <a:solidFill>
                <a:srgbClr val="BBE0E3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267462" y="964489"/>
            <a:ext cx="662892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sz="17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Fortalecimiento de la Auditoria Superior de la Federación</a:t>
            </a:r>
            <a:endParaRPr lang="es-MX" sz="17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560" y="3509245"/>
            <a:ext cx="7105650" cy="16373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17210" y="3287907"/>
            <a:ext cx="1019175" cy="60030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8030" y="2539954"/>
            <a:ext cx="1857375" cy="180975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76779" y="1593283"/>
            <a:ext cx="24906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El Ejecutivo Federal deberá </a:t>
            </a:r>
            <a:r>
              <a:rPr kumimoji="0" lang="es-MX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presentar</a:t>
            </a:r>
            <a:r>
              <a:rPr kumimoji="0" lang="es-MX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 la Cámara de Diputados, la Cuanta Pública del ejercicio fiscal correspondiente a más tardar el 30 de abril del año siguiente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01176" y="2878332"/>
            <a:ext cx="3924300" cy="64770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523200" y="2693531"/>
            <a:ext cx="684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30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Abril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95858" y="2531371"/>
            <a:ext cx="3790950" cy="180975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3197206" y="1561061"/>
            <a:ext cx="3049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La ASF, entrega el Informe del resultado de la revisión de la Cuenta Pública a la Cámara de Diputados a más tardar el </a:t>
            </a:r>
            <a:r>
              <a:rPr kumimoji="0" lang="es-MX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 de febrero del año siguiente al de su presentación, </a:t>
            </a:r>
            <a:r>
              <a:rPr kumimoji="0" lang="es-MX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el cual se someterá a la consideración del pleno de dicha Cámara y tendrá carácter público.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448265" y="2644719"/>
            <a:ext cx="684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Febrero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23668" y="3049782"/>
            <a:ext cx="895350" cy="47625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6123835" y="1604812"/>
            <a:ext cx="2237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La  Cámara concluirá la revisión de la Cuenta Pública a más tardar el </a:t>
            </a:r>
            <a:r>
              <a:rPr kumimoji="0" lang="es-MX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31 de octubre del año siguiente al de su presentación</a:t>
            </a: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7696" y="1241686"/>
            <a:ext cx="1924050" cy="266700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7262534" y="2641706"/>
            <a:ext cx="814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Octubre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3134" y="3081840"/>
            <a:ext cx="1866900" cy="43815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3134" y="3672170"/>
            <a:ext cx="2447925" cy="5334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40544" y="4552336"/>
            <a:ext cx="2247900" cy="228600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1358223" y="4878447"/>
            <a:ext cx="184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El Ejecutivo Estatal, presenta la cuenta de gastos del año inmediato anterior, a más tardar el </a:t>
            </a:r>
            <a:r>
              <a:rPr kumimoji="0" lang="es-MX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15 de mayo.</a:t>
            </a: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76800" y="4580220"/>
            <a:ext cx="933450" cy="19050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52928" y="4555839"/>
            <a:ext cx="1057275" cy="142875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3175475" y="4891757"/>
            <a:ext cx="13930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El OSFEM tiene como plazo máximo el </a:t>
            </a:r>
            <a:r>
              <a:rPr kumimoji="0" lang="es-MX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30 de septiembre del año en que se entregue la cuenta pública </a:t>
            </a:r>
            <a:r>
              <a:rPr kumimoji="0" lang="es-MX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en el Informe de Resultados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4470074" y="4863147"/>
            <a:ext cx="13769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La Comisión deberá </a:t>
            </a:r>
            <a:r>
              <a:rPr kumimoji="0" lang="es-MX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presentarla </a:t>
            </a:r>
            <a:r>
              <a:rPr kumimoji="0" lang="es-MX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ante el Pleno de la Legislatura para su votación a más tardar el </a:t>
            </a:r>
            <a:r>
              <a:rPr kumimoji="0" lang="es-MX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15 de noviembre del año </a:t>
            </a:r>
            <a:r>
              <a:rPr kumimoji="0" lang="es-MX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en que se presente dicho informe.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3108360" y="4143722"/>
            <a:ext cx="684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15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Mayo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3938864" y="4142090"/>
            <a:ext cx="993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30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Septiembre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5020746" y="4173725"/>
            <a:ext cx="961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15 Noviembre</a:t>
            </a: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7696" y="5831305"/>
            <a:ext cx="2038350" cy="28575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981986" y="3672170"/>
            <a:ext cx="161925" cy="40005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476800" y="3654604"/>
            <a:ext cx="962025" cy="542925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426882" y="3658960"/>
            <a:ext cx="10668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4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  <p:bldP spid="21" grpId="0"/>
      <p:bldP spid="23" grpId="0"/>
      <p:bldP spid="28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2"/>
          <a:srcRect r="74190" b="19924"/>
          <a:stretch/>
        </p:blipFill>
        <p:spPr>
          <a:xfrm>
            <a:off x="8511660" y="5934106"/>
            <a:ext cx="515420" cy="9298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160311" y="91659"/>
            <a:ext cx="1987114" cy="789530"/>
          </a:xfrm>
          <a:prstGeom prst="rect">
            <a:avLst/>
          </a:prstGeom>
        </p:spPr>
      </p:pic>
      <p:sp>
        <p:nvSpPr>
          <p:cNvPr id="4" name="Marcador de número de diapositiva 1"/>
          <p:cNvSpPr txBox="1">
            <a:spLocks/>
          </p:cNvSpPr>
          <p:nvPr/>
        </p:nvSpPr>
        <p:spPr bwMode="auto">
          <a:xfrm>
            <a:off x="6893480" y="5569622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MX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25F86-7DA1-4442-BF7E-F7F84AA97516}" type="slidenum">
              <a:rPr kumimoji="0" lang="es-MX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MX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286727" y="1601269"/>
          <a:ext cx="5903343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2 CuadroTexto"/>
          <p:cNvSpPr txBox="1"/>
          <p:nvPr/>
        </p:nvSpPr>
        <p:spPr>
          <a:xfrm>
            <a:off x="-104925" y="419524"/>
            <a:ext cx="59753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2400" b="1" dirty="0">
                <a:solidFill>
                  <a:srgbClr val="BBE0E3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Principales Cambios Institucionales  </a:t>
            </a:r>
            <a:endParaRPr lang="es-MX" sz="2400" b="1" dirty="0">
              <a:solidFill>
                <a:srgbClr val="BBE0E3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42712" y="975181"/>
            <a:ext cx="662892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sz="17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Fortalecimiento de la Auditoria Superior de la Federación</a:t>
            </a:r>
            <a:endParaRPr lang="es-MX" sz="17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50624" y="1767269"/>
            <a:ext cx="7992888" cy="3578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s-MX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Ampliación de las materias objeto de fiscalización</a:t>
            </a:r>
          </a:p>
          <a:p>
            <a:pPr marL="742950" lvl="1" indent="-285750" algn="just"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ASF puede fiscalizar el destino y ejecución de los recursos provenientes de deuda pública que esté garantizada por la Federación.</a:t>
            </a:r>
          </a:p>
          <a:p>
            <a:pPr marL="742950" lvl="1" indent="-285750" algn="just"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 faculta a la ASF para que fiscalice las participaciones de manera directa o coordinada..</a:t>
            </a:r>
          </a:p>
          <a:p>
            <a:pPr algn="just"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s-MX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Promoción de responsabilidades</a:t>
            </a:r>
          </a:p>
          <a:p>
            <a:pPr marL="742950" lvl="1" indent="-285750" algn="just"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la ASF le competerá investigar las irregularidades que detecte en la CP, en el ejercicio fiscal en curso o en ejercicios anteriores y promover el </a:t>
            </a:r>
            <a:r>
              <a:rPr lang="es-MX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fincamiento</a:t>
            </a:r>
            <a:r>
              <a:rPr lang="es-MX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 responsabilidades  ante el TFJA  y la Fiscalía Especializada en Combate a la Corrupción de la Fiscalía General de la República</a:t>
            </a:r>
            <a:r>
              <a:rPr lang="es-MX" sz="2000" dirty="0">
                <a:solidFill>
                  <a:srgbClr val="000000"/>
                </a:solidFill>
                <a:latin typeface="Tahoma" pitchFamily="34" charset="0"/>
              </a:rPr>
              <a:t>.</a:t>
            </a:r>
            <a:endParaRPr lang="es-MX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3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2"/>
          <a:srcRect r="74190" b="19924"/>
          <a:stretch/>
        </p:blipFill>
        <p:spPr>
          <a:xfrm>
            <a:off x="8511660" y="5934106"/>
            <a:ext cx="515420" cy="9298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160311" y="91659"/>
            <a:ext cx="1987114" cy="789530"/>
          </a:xfrm>
          <a:prstGeom prst="rect">
            <a:avLst/>
          </a:prstGeom>
        </p:spPr>
      </p:pic>
      <p:sp>
        <p:nvSpPr>
          <p:cNvPr id="4" name="Marcador de número de diapositiva 1"/>
          <p:cNvSpPr txBox="1">
            <a:spLocks/>
          </p:cNvSpPr>
          <p:nvPr/>
        </p:nvSpPr>
        <p:spPr bwMode="auto">
          <a:xfrm>
            <a:off x="6893480" y="5569622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MX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25F86-7DA1-4442-BF7E-F7F84AA97516}" type="slidenum">
              <a:rPr kumimoji="0" lang="es-MX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286727" y="1601269"/>
          <a:ext cx="5903343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2 CuadroTexto"/>
          <p:cNvSpPr txBox="1"/>
          <p:nvPr/>
        </p:nvSpPr>
        <p:spPr>
          <a:xfrm>
            <a:off x="0" y="419524"/>
            <a:ext cx="59753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2400" b="1" dirty="0">
                <a:solidFill>
                  <a:srgbClr val="BBE0E3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Principales Cambios Institucionales  </a:t>
            </a:r>
            <a:endParaRPr lang="es-MX" sz="2400" b="1" dirty="0">
              <a:solidFill>
                <a:srgbClr val="BBE0E3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78616" y="1031938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Régimen de Responsabilidades</a:t>
            </a:r>
            <a:endParaRPr lang="es-MX" sz="20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50624" y="1556792"/>
            <a:ext cx="7848872" cy="323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s-MX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Propone un nuevo esquema de responsabilidades administrativas de los Servidores Públicos y de los particulares vinculados con faltas administrativas graves, así como de hechos de corrupción en que incurran tanto servidores públicos como particulares.</a:t>
            </a:r>
          </a:p>
          <a:p>
            <a:pPr algn="just"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es-MX" sz="2000" dirty="0">
              <a:solidFill>
                <a:srgbClr val="000000"/>
              </a:solidFill>
              <a:latin typeface="Tahoma" pitchFamily="34" charset="0"/>
            </a:endParaRPr>
          </a:p>
          <a:p>
            <a:pPr marL="285750" indent="-285750" algn="just"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s-MX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Responsabilidades de los Servidores Públicos , se considera que los servidores públicos adquieren una responsabilidad agravada toda vez que ejercen recursos públicos y desempeñan labores cuyos resultados tienen impactos colectivos.</a:t>
            </a:r>
          </a:p>
        </p:txBody>
      </p:sp>
    </p:spTree>
    <p:extLst>
      <p:ext uri="{BB962C8B-B14F-4D97-AF65-F5344CB8AC3E}">
        <p14:creationId xmlns:p14="http://schemas.microsoft.com/office/powerpoint/2010/main" val="17035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2"/>
          <a:srcRect r="74190" b="19924"/>
          <a:stretch/>
        </p:blipFill>
        <p:spPr>
          <a:xfrm>
            <a:off x="8511660" y="5934106"/>
            <a:ext cx="515420" cy="9298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160311" y="91659"/>
            <a:ext cx="1987114" cy="789530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/>
          </p:nvPr>
        </p:nvGraphicFramePr>
        <p:xfrm>
          <a:off x="1286727" y="1601269"/>
          <a:ext cx="5903343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Marcador de número de diapositiva 1"/>
          <p:cNvSpPr txBox="1">
            <a:spLocks/>
          </p:cNvSpPr>
          <p:nvPr/>
        </p:nvSpPr>
        <p:spPr bwMode="auto">
          <a:xfrm>
            <a:off x="7025031" y="5639544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MX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2 CuadroTexto"/>
          <p:cNvSpPr txBox="1"/>
          <p:nvPr/>
        </p:nvSpPr>
        <p:spPr>
          <a:xfrm>
            <a:off x="0" y="489446"/>
            <a:ext cx="59753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2400" b="1" dirty="0">
                <a:solidFill>
                  <a:srgbClr val="BBE0E3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Principales Cambios Institucionales  </a:t>
            </a:r>
            <a:endParaRPr lang="es-MX" sz="2400" b="1" dirty="0">
              <a:solidFill>
                <a:srgbClr val="BBE0E3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2 CuadroTexto"/>
          <p:cNvSpPr txBox="1"/>
          <p:nvPr/>
        </p:nvSpPr>
        <p:spPr>
          <a:xfrm>
            <a:off x="770207" y="1095127"/>
            <a:ext cx="7992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¿Cómo quedarían las faltas administrativas con la reforma constitucional? </a:t>
            </a:r>
          </a:p>
          <a:p>
            <a:pPr marL="285750" marR="0" lvl="0" indent="-285750" algn="just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 agruparían en tres tipos de faltas como se presenta a continuación.</a:t>
            </a:r>
            <a:endParaRPr kumimoji="0" lang="es-MX" sz="1600" b="1" i="0" u="none" strike="noStrike" kern="0" cap="none" spc="0" normalizeH="0" baseline="0" noProof="0" dirty="0">
              <a:ln>
                <a:noFill/>
              </a:ln>
              <a:solidFill>
                <a:srgbClr val="BBE0E3">
                  <a:lumMod val="25000"/>
                </a:srgbClr>
              </a:solidFill>
              <a:effectLst/>
              <a:uLnTx/>
              <a:uFillTx/>
              <a:cs typeface="Arial" pitchFamily="34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 bwMode="auto">
          <a:xfrm>
            <a:off x="1336274" y="2391271"/>
            <a:ext cx="0" cy="3032249"/>
          </a:xfrm>
          <a:prstGeom prst="straightConnector1">
            <a:avLst/>
          </a:prstGeom>
          <a:noFill/>
          <a:ln w="1016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CuadroTexto 10"/>
          <p:cNvSpPr txBox="1"/>
          <p:nvPr/>
        </p:nvSpPr>
        <p:spPr>
          <a:xfrm>
            <a:off x="1130247" y="178488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3600" b="1" dirty="0">
                <a:solidFill>
                  <a:srgbClr val="000000"/>
                </a:solidFill>
                <a:latin typeface="Tahoma" pitchFamily="34" charset="0"/>
              </a:rPr>
              <a:t>-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058239" y="5486905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3600" b="1" dirty="0">
                <a:solidFill>
                  <a:srgbClr val="000000"/>
                </a:solidFill>
                <a:latin typeface="Tahoma" pitchFamily="34" charset="0"/>
              </a:rPr>
              <a:t>+</a:t>
            </a:r>
          </a:p>
        </p:txBody>
      </p:sp>
      <p:sp>
        <p:nvSpPr>
          <p:cNvPr id="13" name="Rectángulo 12"/>
          <p:cNvSpPr/>
          <p:nvPr/>
        </p:nvSpPr>
        <p:spPr>
          <a:xfrm rot="16200000">
            <a:off x="-1347273" y="3083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400" b="1" dirty="0">
                <a:solidFill>
                  <a:srgbClr val="000000"/>
                </a:solidFill>
                <a:latin typeface="Tahoma" pitchFamily="34" charset="0"/>
              </a:rPr>
              <a:t>Gravedad de las faltas administrativas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490288" y="2368402"/>
            <a:ext cx="2626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  <a:latin typeface="Tahoma" pitchFamily="34" charset="0"/>
              </a:rPr>
              <a:t>1. Infracciones “administrativas”: llegar tarde al trabajo, faltar al respeto a los compañeros, etc.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294081" y="1947029"/>
            <a:ext cx="2880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b="1" i="1" u="sng" dirty="0">
                <a:solidFill>
                  <a:srgbClr val="000000"/>
                </a:solidFill>
                <a:latin typeface="Tahoma" pitchFamily="34" charset="0"/>
              </a:rPr>
              <a:t>Instancia que las persigue: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557777" y="3261064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  <a:latin typeface="Tahoma" pitchFamily="34" charset="0"/>
              </a:rPr>
              <a:t>2. Faltas administrativas “graves”: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  <a:latin typeface="Tahoma" pitchFamily="34" charset="0"/>
              </a:rPr>
              <a:t>Acoso sexual, ocultamiento de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  <a:latin typeface="Tahoma" pitchFamily="34" charset="0"/>
              </a:rPr>
              <a:t>información, ineficiencia, </a:t>
            </a:r>
            <a:r>
              <a:rPr lang="es-MX" sz="1200" dirty="0" err="1">
                <a:solidFill>
                  <a:srgbClr val="000000"/>
                </a:solidFill>
                <a:latin typeface="Tahoma" pitchFamily="34" charset="0"/>
              </a:rPr>
              <a:t>etc</a:t>
            </a:r>
            <a:endParaRPr lang="es-MX" sz="12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518666" y="4263479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  <a:latin typeface="Tahoma" pitchFamily="34" charset="0"/>
              </a:rPr>
              <a:t>3. Actos de corrupción:*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  <a:latin typeface="Tahoma" pitchFamily="34" charset="0"/>
              </a:rPr>
              <a:t>Cohecho, favoritismo en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  <a:latin typeface="Tahoma" pitchFamily="34" charset="0"/>
              </a:rPr>
              <a:t>licitaciones, conflicto de interés, etc.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596161" y="2322303"/>
            <a:ext cx="2276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  <a:latin typeface="Tahoma" pitchFamily="34" charset="0"/>
              </a:rPr>
              <a:t>Órgano de auditoría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  <a:latin typeface="Tahoma" pitchFamily="34" charset="0"/>
              </a:rPr>
              <a:t>preventiva y/o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  <a:latin typeface="Tahoma" pitchFamily="34" charset="0"/>
              </a:rPr>
              <a:t>contraloría estatal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4556165" y="3221533"/>
            <a:ext cx="2276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  <a:latin typeface="Tahoma" pitchFamily="34" charset="0"/>
              </a:rPr>
              <a:t>Órgano de auditoría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  <a:latin typeface="Tahoma" pitchFamily="34" charset="0"/>
              </a:rPr>
              <a:t>preventiva y/o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  <a:latin typeface="Tahoma" pitchFamily="34" charset="0"/>
              </a:rPr>
              <a:t>contraloría estatal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4604142" y="4269808"/>
            <a:ext cx="22761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  <a:latin typeface="Tahoma" pitchFamily="34" charset="0"/>
              </a:rPr>
              <a:t>Órganos Anticorrupción*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7174401" y="1946177"/>
            <a:ext cx="12961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b="1" i="1" u="sng" dirty="0">
                <a:solidFill>
                  <a:srgbClr val="000000"/>
                </a:solidFill>
                <a:latin typeface="Tahoma" pitchFamily="34" charset="0"/>
              </a:rPr>
              <a:t>Sanción: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7000421" y="2322303"/>
            <a:ext cx="1598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  <a:latin typeface="Tahoma" pitchFamily="34" charset="0"/>
              </a:rPr>
              <a:t>Amonestación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  <a:latin typeface="Tahoma" pitchFamily="34" charset="0"/>
              </a:rPr>
              <a:t>Suspensión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7025031" y="4223641"/>
            <a:ext cx="1598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  <a:latin typeface="Tahoma" pitchFamily="34" charset="0"/>
              </a:rPr>
              <a:t>Inhabilitación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  <a:latin typeface="Tahoma" pitchFamily="34" charset="0"/>
              </a:rPr>
              <a:t>Destitución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  <a:latin typeface="Tahoma" pitchFamily="34" charset="0"/>
              </a:rPr>
              <a:t>Multa 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7014962" y="3202622"/>
            <a:ext cx="1598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  <a:latin typeface="Tahoma" pitchFamily="34" charset="0"/>
              </a:rPr>
              <a:t>Inhabilitación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  <a:latin typeface="Tahoma" pitchFamily="34" charset="0"/>
              </a:rPr>
              <a:t>Destitución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>
                <a:solidFill>
                  <a:srgbClr val="000000"/>
                </a:solidFill>
                <a:latin typeface="Tahoma" pitchFamily="34" charset="0"/>
              </a:rPr>
              <a:t>Multa 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593589" y="5146521"/>
            <a:ext cx="22761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b="1" dirty="0">
                <a:solidFill>
                  <a:srgbClr val="000000"/>
                </a:solidFill>
                <a:latin typeface="Tahoma" pitchFamily="34" charset="0"/>
              </a:rPr>
              <a:t>PGR </a:t>
            </a:r>
            <a:endParaRPr lang="es-MX" sz="12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7025031" y="5120777"/>
            <a:ext cx="15989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200" b="1" dirty="0">
                <a:solidFill>
                  <a:srgbClr val="000000"/>
                </a:solidFill>
                <a:latin typeface="Tahoma" pitchFamily="34" charset="0"/>
              </a:rPr>
              <a:t>Decomiso Cárcel</a:t>
            </a:r>
            <a:endParaRPr lang="es-MX" sz="12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1869837" y="5427063"/>
            <a:ext cx="685880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1100" i="1" dirty="0">
                <a:solidFill>
                  <a:srgbClr val="000000"/>
                </a:solidFill>
                <a:latin typeface="Arial Unicode MS"/>
              </a:rPr>
              <a:t>*El Órgano Nacional emitirá lineamientos y las disposiciones que sean necesarias para el mejor proveer de la ley (tratándose de actos de corrupción) que serían obligatorios para los órganos estatales. Esto permitirá uniformidad de criterios </a:t>
            </a:r>
          </a:p>
        </p:txBody>
      </p:sp>
    </p:spTree>
    <p:extLst>
      <p:ext uri="{BB962C8B-B14F-4D97-AF65-F5344CB8AC3E}">
        <p14:creationId xmlns:p14="http://schemas.microsoft.com/office/powerpoint/2010/main" val="184500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ángulo 82"/>
          <p:cNvSpPr/>
          <p:nvPr/>
        </p:nvSpPr>
        <p:spPr>
          <a:xfrm>
            <a:off x="7947591" y="2693469"/>
            <a:ext cx="645690" cy="2956442"/>
          </a:xfrm>
          <a:prstGeom prst="rect">
            <a:avLst/>
          </a:prstGeom>
          <a:solidFill>
            <a:schemeClr val="accent3">
              <a:lumMod val="60000"/>
              <a:lumOff val="40000"/>
              <a:alpha val="90000"/>
            </a:schemeClr>
          </a:solidFill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1" name="Rectángulo 80"/>
          <p:cNvSpPr/>
          <p:nvPr/>
        </p:nvSpPr>
        <p:spPr>
          <a:xfrm>
            <a:off x="7279324" y="2675251"/>
            <a:ext cx="645689" cy="2956442"/>
          </a:xfrm>
          <a:prstGeom prst="rect">
            <a:avLst/>
          </a:prstGeom>
          <a:solidFill>
            <a:schemeClr val="accent3">
              <a:lumMod val="60000"/>
              <a:lumOff val="40000"/>
              <a:alpha val="90000"/>
            </a:schemeClr>
          </a:solidFill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9" name="Rectángulo 78"/>
          <p:cNvSpPr/>
          <p:nvPr/>
        </p:nvSpPr>
        <p:spPr>
          <a:xfrm>
            <a:off x="6601894" y="2684388"/>
            <a:ext cx="645690" cy="2956442"/>
          </a:xfrm>
          <a:prstGeom prst="rect">
            <a:avLst/>
          </a:pr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7" name="Rectángulo 76"/>
          <p:cNvSpPr/>
          <p:nvPr/>
        </p:nvSpPr>
        <p:spPr>
          <a:xfrm>
            <a:off x="5853509" y="2675251"/>
            <a:ext cx="699580" cy="2956442"/>
          </a:xfrm>
          <a:prstGeom prst="rect">
            <a:avLst/>
          </a:pr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2"/>
          <a:srcRect r="74190" b="19924"/>
          <a:stretch/>
        </p:blipFill>
        <p:spPr>
          <a:xfrm>
            <a:off x="8511660" y="5934106"/>
            <a:ext cx="515420" cy="9298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2" b="17384"/>
          <a:stretch/>
        </p:blipFill>
        <p:spPr>
          <a:xfrm>
            <a:off x="7160311" y="91659"/>
            <a:ext cx="1987114" cy="789530"/>
          </a:xfrm>
          <a:prstGeom prst="rect">
            <a:avLst/>
          </a:prstGeom>
        </p:spPr>
      </p:pic>
      <p:graphicFrame>
        <p:nvGraphicFramePr>
          <p:cNvPr id="9" name="4 Diagrama"/>
          <p:cNvGraphicFramePr/>
          <p:nvPr>
            <p:extLst/>
          </p:nvPr>
        </p:nvGraphicFramePr>
        <p:xfrm>
          <a:off x="363681" y="99161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7" name="Grupo 16"/>
          <p:cNvGrpSpPr/>
          <p:nvPr/>
        </p:nvGrpSpPr>
        <p:grpSpPr>
          <a:xfrm>
            <a:off x="147609" y="1071166"/>
            <a:ext cx="8445672" cy="549816"/>
            <a:chOff x="0" y="7852"/>
            <a:chExt cx="8229600" cy="1127295"/>
          </a:xfrm>
          <a:scene3d>
            <a:camera prst="orthographicFront"/>
            <a:lightRig rig="flat" dir="t"/>
          </a:scene3d>
        </p:grpSpPr>
        <p:sp>
          <p:nvSpPr>
            <p:cNvPr id="18" name="Rectángulo redondeado 17"/>
            <p:cNvSpPr/>
            <p:nvPr/>
          </p:nvSpPr>
          <p:spPr>
            <a:xfrm>
              <a:off x="0" y="7852"/>
              <a:ext cx="8229600" cy="112729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ángulo 18"/>
            <p:cNvSpPr/>
            <p:nvPr/>
          </p:nvSpPr>
          <p:spPr>
            <a:xfrm>
              <a:off x="55030" y="188050"/>
              <a:ext cx="8119540" cy="8920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9070" tIns="179070" rIns="179070" bIns="179070" numCol="1" spcCol="1270" anchor="ctr" anchorCtr="0">
              <a:noAutofit/>
            </a:bodyPr>
            <a:lstStyle/>
            <a:p>
              <a:pPr lvl="0" algn="ctr" defTabSz="2089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800" kern="1200" dirty="0"/>
                <a:t>SISTEMA NACIONAL ANTICORRUPCIÓN</a:t>
              </a: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147609" y="1637983"/>
            <a:ext cx="2849398" cy="600539"/>
            <a:chOff x="4616678" y="2604889"/>
            <a:chExt cx="1508203" cy="660045"/>
          </a:xfrm>
          <a:scene3d>
            <a:camera prst="orthographicFront"/>
            <a:lightRig rig="flat" dir="t"/>
          </a:scene3d>
        </p:grpSpPr>
        <p:sp>
          <p:nvSpPr>
            <p:cNvPr id="24" name="Rectángulo redondeado 23"/>
            <p:cNvSpPr/>
            <p:nvPr/>
          </p:nvSpPr>
          <p:spPr>
            <a:xfrm>
              <a:off x="4633421" y="2604889"/>
              <a:ext cx="1491460" cy="593104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8064A2">
                    <a:hueOff val="-2232385"/>
                    <a:satOff val="13449"/>
                    <a:lumOff val="1078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-2232385"/>
                    <a:satOff val="13449"/>
                    <a:lumOff val="1078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-2232385"/>
                    <a:satOff val="13449"/>
                    <a:lumOff val="1078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Rectángulo 25"/>
            <p:cNvSpPr/>
            <p:nvPr/>
          </p:nvSpPr>
          <p:spPr>
            <a:xfrm>
              <a:off x="4616678" y="2706572"/>
              <a:ext cx="1456718" cy="5583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PREVENCIÓN</a:t>
              </a:r>
            </a:p>
          </p:txBody>
        </p:sp>
      </p:grpSp>
      <p:sp>
        <p:nvSpPr>
          <p:cNvPr id="28" name="Rectángulo redondeado 27"/>
          <p:cNvSpPr/>
          <p:nvPr/>
        </p:nvSpPr>
        <p:spPr>
          <a:xfrm>
            <a:off x="2997007" y="1622518"/>
            <a:ext cx="2800226" cy="502917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8064A2">
                  <a:hueOff val="-4464770"/>
                  <a:satOff val="26899"/>
                  <a:lumOff val="2156"/>
                  <a:alphaOff val="0"/>
                  <a:shade val="51000"/>
                  <a:satMod val="130000"/>
                </a:srgbClr>
              </a:gs>
              <a:gs pos="80000">
                <a:srgbClr val="8064A2">
                  <a:hueOff val="-4464770"/>
                  <a:satOff val="26899"/>
                  <a:lumOff val="2156"/>
                  <a:alphaOff val="0"/>
                  <a:shade val="93000"/>
                  <a:satMod val="130000"/>
                </a:srgbClr>
              </a:gs>
              <a:gs pos="100000">
                <a:srgbClr val="8064A2">
                  <a:hueOff val="-4464770"/>
                  <a:satOff val="26899"/>
                  <a:lumOff val="2156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31" name="Rectángulo 30"/>
          <p:cNvSpPr/>
          <p:nvPr/>
        </p:nvSpPr>
        <p:spPr>
          <a:xfrm>
            <a:off x="3790806" y="2710431"/>
            <a:ext cx="2487444" cy="55836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15240" rIns="22860" bIns="15240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PREVENCIÓN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3047305" y="1643254"/>
            <a:ext cx="2487444" cy="48798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15240" rIns="22860" bIns="15240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dirty="0">
                <a:solidFill>
                  <a:sysClr val="window" lastClr="FFFFFF"/>
                </a:solidFill>
                <a:latin typeface="Calibri"/>
              </a:rPr>
              <a:t>DISUASIÓN</a:t>
            </a:r>
            <a:endParaRPr lang="es-MX" sz="1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184989" y="2125435"/>
            <a:ext cx="2824936" cy="5498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Rectángulo 50"/>
          <p:cNvSpPr/>
          <p:nvPr/>
        </p:nvSpPr>
        <p:spPr>
          <a:xfrm>
            <a:off x="643433" y="2134610"/>
            <a:ext cx="1908048" cy="50802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15240" rIns="22860" bIns="15240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dirty="0">
                <a:solidFill>
                  <a:schemeClr val="tx1"/>
                </a:solidFill>
                <a:latin typeface="Calibri"/>
              </a:rPr>
              <a:t>Información Pública</a:t>
            </a:r>
            <a:endParaRPr lang="es-MX" sz="1600" kern="12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195624" y="2684388"/>
            <a:ext cx="902659" cy="2956442"/>
          </a:xfrm>
          <a:prstGeom prst="rect">
            <a:avLst/>
          </a:prstGeom>
          <a:solidFill>
            <a:schemeClr val="accent6">
              <a:lumMod val="60000"/>
              <a:lumOff val="40000"/>
              <a:alpha val="90000"/>
            </a:schemeClr>
          </a:solidFill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Rectángulo 54"/>
          <p:cNvSpPr/>
          <p:nvPr/>
        </p:nvSpPr>
        <p:spPr>
          <a:xfrm>
            <a:off x="2059811" y="2679406"/>
            <a:ext cx="920431" cy="2956442"/>
          </a:xfrm>
          <a:prstGeom prst="rect">
            <a:avLst/>
          </a:prstGeom>
          <a:solidFill>
            <a:schemeClr val="accent6">
              <a:lumMod val="60000"/>
              <a:lumOff val="40000"/>
              <a:alpha val="90000"/>
            </a:schemeClr>
          </a:solidFill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Rectángulo 55"/>
          <p:cNvSpPr/>
          <p:nvPr/>
        </p:nvSpPr>
        <p:spPr>
          <a:xfrm>
            <a:off x="1121637" y="2681779"/>
            <a:ext cx="902275" cy="2956442"/>
          </a:xfrm>
          <a:prstGeom prst="rect">
            <a:avLst/>
          </a:prstGeom>
          <a:solidFill>
            <a:schemeClr val="accent6">
              <a:lumMod val="60000"/>
              <a:lumOff val="40000"/>
              <a:alpha val="90000"/>
            </a:schemeClr>
          </a:solidFill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Rectángulo 56"/>
          <p:cNvSpPr/>
          <p:nvPr/>
        </p:nvSpPr>
        <p:spPr>
          <a:xfrm rot="16200000">
            <a:off x="-534214" y="3907495"/>
            <a:ext cx="2240482" cy="50802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15240" rIns="22860" bIns="15240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dirty="0">
                <a:solidFill>
                  <a:schemeClr val="tx1"/>
                </a:solidFill>
                <a:latin typeface="Calibri"/>
              </a:rPr>
              <a:t>Archivos</a:t>
            </a:r>
            <a:endParaRPr lang="es-MX" sz="20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8" name="Rectángulo 57"/>
          <p:cNvSpPr/>
          <p:nvPr/>
        </p:nvSpPr>
        <p:spPr>
          <a:xfrm rot="16200000">
            <a:off x="270192" y="3925848"/>
            <a:ext cx="2593867" cy="50802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15240" rIns="22860" bIns="15240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dirty="0">
                <a:solidFill>
                  <a:schemeClr val="tx1"/>
                </a:solidFill>
                <a:latin typeface="Calibri"/>
              </a:rPr>
              <a:t>Contabilidad Gubernamental</a:t>
            </a:r>
            <a:endParaRPr lang="es-MX" sz="16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9" name="Rectángulo 58"/>
          <p:cNvSpPr/>
          <p:nvPr/>
        </p:nvSpPr>
        <p:spPr>
          <a:xfrm rot="16200000">
            <a:off x="1258497" y="3925847"/>
            <a:ext cx="2593867" cy="50802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15240" rIns="22860" bIns="15240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dirty="0">
                <a:solidFill>
                  <a:schemeClr val="tx1"/>
                </a:solidFill>
                <a:latin typeface="Calibri"/>
              </a:rPr>
              <a:t>Acceso a la Información </a:t>
            </a:r>
            <a:endParaRPr lang="es-MX" sz="16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2989191" y="2140691"/>
            <a:ext cx="2835657" cy="54981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1" name="Rectángulo 60"/>
          <p:cNvSpPr/>
          <p:nvPr/>
        </p:nvSpPr>
        <p:spPr>
          <a:xfrm>
            <a:off x="3398091" y="2149092"/>
            <a:ext cx="1908048" cy="50802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15240" rIns="22860" bIns="15240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dirty="0">
                <a:solidFill>
                  <a:schemeClr val="tx1"/>
                </a:solidFill>
                <a:latin typeface="Calibri"/>
              </a:rPr>
              <a:t>Fiscalización</a:t>
            </a:r>
            <a:endParaRPr lang="es-MX" sz="1600" kern="12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3014727" y="2668062"/>
            <a:ext cx="920431" cy="2956442"/>
          </a:xfrm>
          <a:prstGeom prst="rect">
            <a:avLst/>
          </a:prstGeom>
          <a:solidFill>
            <a:schemeClr val="accent2">
              <a:lumMod val="60000"/>
              <a:lumOff val="40000"/>
              <a:alpha val="90000"/>
            </a:schemeClr>
          </a:solidFill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" name="Rectángulo 62"/>
          <p:cNvSpPr/>
          <p:nvPr/>
        </p:nvSpPr>
        <p:spPr>
          <a:xfrm>
            <a:off x="3969643" y="2686755"/>
            <a:ext cx="920431" cy="2956442"/>
          </a:xfrm>
          <a:prstGeom prst="rect">
            <a:avLst/>
          </a:prstGeom>
          <a:solidFill>
            <a:schemeClr val="accent2">
              <a:lumMod val="60000"/>
              <a:lumOff val="40000"/>
              <a:alpha val="90000"/>
            </a:schemeClr>
          </a:solidFill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Rectángulo 63"/>
          <p:cNvSpPr/>
          <p:nvPr/>
        </p:nvSpPr>
        <p:spPr>
          <a:xfrm>
            <a:off x="4912363" y="2684388"/>
            <a:ext cx="920431" cy="2956442"/>
          </a:xfrm>
          <a:prstGeom prst="rect">
            <a:avLst/>
          </a:prstGeom>
          <a:solidFill>
            <a:schemeClr val="accent2">
              <a:lumMod val="60000"/>
              <a:lumOff val="40000"/>
              <a:alpha val="90000"/>
            </a:schemeClr>
          </a:solidFill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Rectángulo 64"/>
          <p:cNvSpPr/>
          <p:nvPr/>
        </p:nvSpPr>
        <p:spPr>
          <a:xfrm rot="16200000">
            <a:off x="4022079" y="3934641"/>
            <a:ext cx="2593867" cy="50802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15240" rIns="22860" bIns="15240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dirty="0">
                <a:solidFill>
                  <a:schemeClr val="tx1"/>
                </a:solidFill>
                <a:latin typeface="Calibri"/>
              </a:rPr>
              <a:t>Auditoría Gubernamental </a:t>
            </a:r>
            <a:endParaRPr lang="es-MX" sz="16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66" name="Rectángulo 65"/>
          <p:cNvSpPr/>
          <p:nvPr/>
        </p:nvSpPr>
        <p:spPr>
          <a:xfrm rot="16200000">
            <a:off x="3115892" y="4018252"/>
            <a:ext cx="2593867" cy="50802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15240" rIns="22860" bIns="15240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chemeClr val="tx1"/>
                </a:solidFill>
                <a:latin typeface="Calibri"/>
              </a:rPr>
              <a:t>Promoción y Control de Integridad </a:t>
            </a:r>
            <a:endParaRPr lang="es-MX" sz="12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68" name="Rectángulo 67"/>
          <p:cNvSpPr/>
          <p:nvPr/>
        </p:nvSpPr>
        <p:spPr>
          <a:xfrm rot="16200000">
            <a:off x="2245446" y="3997531"/>
            <a:ext cx="2593867" cy="50802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15240" rIns="22860" bIns="15240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>
                <a:solidFill>
                  <a:schemeClr val="tx1"/>
                </a:solidFill>
                <a:latin typeface="Calibri"/>
              </a:rPr>
              <a:t>Promoción y Evaluación del Control Interno  </a:t>
            </a:r>
            <a:endParaRPr lang="es-MX" sz="12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69" name="Flecha izquierda y derecha 68"/>
          <p:cNvSpPr/>
          <p:nvPr/>
        </p:nvSpPr>
        <p:spPr>
          <a:xfrm>
            <a:off x="29670" y="5341790"/>
            <a:ext cx="8681547" cy="875716"/>
          </a:xfrm>
          <a:prstGeom prst="left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" name="Rectángulo 70"/>
          <p:cNvSpPr/>
          <p:nvPr/>
        </p:nvSpPr>
        <p:spPr>
          <a:xfrm>
            <a:off x="1957778" y="5537358"/>
            <a:ext cx="4668441" cy="48798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15240" rIns="22860" bIns="15240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b="1" dirty="0">
                <a:solidFill>
                  <a:schemeClr val="tx1"/>
                </a:solidFill>
              </a:rPr>
              <a:t>ACTUACIÓN DEL SERVIDOR PÚBLICO</a:t>
            </a:r>
            <a:endParaRPr lang="es-MX" b="1" kern="1200" dirty="0">
              <a:solidFill>
                <a:schemeClr val="tx1"/>
              </a:solidFill>
            </a:endParaRPr>
          </a:p>
        </p:txBody>
      </p:sp>
      <p:sp>
        <p:nvSpPr>
          <p:cNvPr id="53" name="2 CuadroTexto"/>
          <p:cNvSpPr txBox="1"/>
          <p:nvPr/>
        </p:nvSpPr>
        <p:spPr>
          <a:xfrm>
            <a:off x="847190" y="419524"/>
            <a:ext cx="6589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2400" b="1" dirty="0">
                <a:solidFill>
                  <a:srgbClr val="BBE0E3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Etapas del Sistema Nacional Anticorrupción  </a:t>
            </a:r>
            <a:endParaRPr lang="es-MX" sz="2400" b="1" dirty="0">
              <a:solidFill>
                <a:srgbClr val="BBE0E3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4" name="Grupo 53"/>
          <p:cNvGrpSpPr/>
          <p:nvPr/>
        </p:nvGrpSpPr>
        <p:grpSpPr>
          <a:xfrm>
            <a:off x="5720919" y="1622736"/>
            <a:ext cx="2878784" cy="511921"/>
            <a:chOff x="17762" y="805"/>
            <a:chExt cx="2089804" cy="799159"/>
          </a:xfrm>
          <a:scene3d>
            <a:camera prst="orthographicFront"/>
            <a:lightRig rig="flat" dir="t"/>
          </a:scene3d>
        </p:grpSpPr>
        <p:sp>
          <p:nvSpPr>
            <p:cNvPr id="67" name="Rectángulo redondeado 66"/>
            <p:cNvSpPr/>
            <p:nvPr/>
          </p:nvSpPr>
          <p:spPr>
            <a:xfrm>
              <a:off x="97947" y="805"/>
              <a:ext cx="2009619" cy="799159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0" name="Rectángulo 69"/>
            <p:cNvSpPr/>
            <p:nvPr/>
          </p:nvSpPr>
          <p:spPr>
            <a:xfrm>
              <a:off x="17762" y="7097"/>
              <a:ext cx="1962805" cy="7523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SANCIÓN</a:t>
              </a:r>
            </a:p>
          </p:txBody>
        </p:sp>
      </p:grpSp>
      <p:sp>
        <p:nvSpPr>
          <p:cNvPr id="72" name="Rectángulo 71"/>
          <p:cNvSpPr/>
          <p:nvPr/>
        </p:nvSpPr>
        <p:spPr>
          <a:xfrm>
            <a:off x="5832794" y="2143873"/>
            <a:ext cx="1398361" cy="549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4" name="Rectángulo 73"/>
          <p:cNvSpPr/>
          <p:nvPr/>
        </p:nvSpPr>
        <p:spPr>
          <a:xfrm>
            <a:off x="5797233" y="2140691"/>
            <a:ext cx="1380590" cy="50802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15240" rIns="22860" bIns="15240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dirty="0">
                <a:solidFill>
                  <a:schemeClr val="tx1"/>
                </a:solidFill>
                <a:latin typeface="Calibri"/>
              </a:rPr>
              <a:t>Penal</a:t>
            </a:r>
            <a:endParaRPr lang="es-MX" sz="1600" kern="12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6" name="Rectángulo 75"/>
          <p:cNvSpPr/>
          <p:nvPr/>
        </p:nvSpPr>
        <p:spPr>
          <a:xfrm>
            <a:off x="7251870" y="2143653"/>
            <a:ext cx="1345384" cy="5498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5" name="Rectángulo 74"/>
          <p:cNvSpPr/>
          <p:nvPr/>
        </p:nvSpPr>
        <p:spPr>
          <a:xfrm>
            <a:off x="7215540" y="2159917"/>
            <a:ext cx="1363588" cy="508023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15240" rIns="22860" bIns="15240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dirty="0">
                <a:solidFill>
                  <a:schemeClr val="tx1"/>
                </a:solidFill>
                <a:latin typeface="Calibri"/>
              </a:rPr>
              <a:t>Administrativa</a:t>
            </a:r>
            <a:endParaRPr lang="es-MX" sz="1600" kern="12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8" name="Rectángulo 77"/>
          <p:cNvSpPr/>
          <p:nvPr/>
        </p:nvSpPr>
        <p:spPr>
          <a:xfrm rot="16200000">
            <a:off x="5330181" y="3707309"/>
            <a:ext cx="1766455" cy="50802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15240" rIns="22860" bIns="15240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dirty="0">
                <a:solidFill>
                  <a:schemeClr val="tx1"/>
                </a:solidFill>
                <a:latin typeface="Calibri"/>
              </a:rPr>
              <a:t>Poder </a:t>
            </a:r>
            <a:r>
              <a:rPr lang="es-MX" dirty="0">
                <a:solidFill>
                  <a:schemeClr val="tx1"/>
                </a:solidFill>
                <a:latin typeface="Calibri"/>
              </a:rPr>
              <a:t>Judicial</a:t>
            </a:r>
            <a:endParaRPr lang="es-MX" sz="20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0" name="Rectángulo 79"/>
          <p:cNvSpPr/>
          <p:nvPr/>
        </p:nvSpPr>
        <p:spPr>
          <a:xfrm rot="16200000">
            <a:off x="5779589" y="3834310"/>
            <a:ext cx="2240482" cy="50802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15240" rIns="22860" bIns="15240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dirty="0">
                <a:solidFill>
                  <a:schemeClr val="tx1"/>
                </a:solidFill>
                <a:latin typeface="Calibri"/>
              </a:rPr>
              <a:t>Fiscalía </a:t>
            </a:r>
            <a:r>
              <a:rPr lang="es-MX" dirty="0">
                <a:solidFill>
                  <a:schemeClr val="tx1"/>
                </a:solidFill>
                <a:latin typeface="Calibri"/>
              </a:rPr>
              <a:t>Autónoma</a:t>
            </a:r>
            <a:r>
              <a:rPr lang="es-MX" sz="2000" dirty="0">
                <a:solidFill>
                  <a:schemeClr val="tx1"/>
                </a:solidFill>
                <a:latin typeface="Calibri"/>
              </a:rPr>
              <a:t> </a:t>
            </a:r>
            <a:endParaRPr lang="es-MX" sz="20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2" name="Rectángulo 81"/>
          <p:cNvSpPr/>
          <p:nvPr/>
        </p:nvSpPr>
        <p:spPr>
          <a:xfrm rot="16200000">
            <a:off x="6266891" y="3882717"/>
            <a:ext cx="2670555" cy="50802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15240" rIns="22860" bIns="15240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dirty="0">
                <a:solidFill>
                  <a:schemeClr val="tx1"/>
                </a:solidFill>
                <a:latin typeface="Calibri"/>
              </a:rPr>
              <a:t>Ley “General” de Responsabilidades</a:t>
            </a:r>
            <a:endParaRPr lang="es-MX" sz="14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4" name="Rectángulo 83"/>
          <p:cNvSpPr/>
          <p:nvPr/>
        </p:nvSpPr>
        <p:spPr>
          <a:xfrm rot="16200000">
            <a:off x="7124848" y="3584958"/>
            <a:ext cx="2240482" cy="50802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15240" rIns="22860" bIns="15240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dirty="0">
                <a:solidFill>
                  <a:schemeClr val="tx1"/>
                </a:solidFill>
                <a:latin typeface="Calibri"/>
              </a:rPr>
              <a:t>Tribunal</a:t>
            </a:r>
            <a:endParaRPr lang="es-MX" sz="2000" kern="12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6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7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00"/>
                            </p:stCondLst>
                            <p:childTnLst>
                              <p:par>
                                <p:cTn id="1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00"/>
                            </p:stCondLst>
                            <p:childTnLst>
                              <p:par>
                                <p:cTn id="1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1" grpId="0"/>
      <p:bldP spid="57" grpId="0"/>
      <p:bldP spid="58" grpId="0"/>
      <p:bldP spid="59" grpId="0"/>
      <p:bldP spid="61" grpId="0"/>
      <p:bldP spid="65" grpId="0"/>
      <p:bldP spid="66" grpId="0"/>
      <p:bldP spid="68" grpId="0"/>
      <p:bldP spid="71" grpId="0"/>
      <p:bldP spid="74" grpId="0"/>
      <p:bldP spid="75" grpId="0" animBg="1"/>
      <p:bldP spid="78" grpId="0"/>
      <p:bldP spid="80" grpId="0"/>
      <p:bldP spid="82" grpId="0"/>
      <p:bldP spid="8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3431</TotalTime>
  <Words>2519</Words>
  <Application>Microsoft Office PowerPoint</Application>
  <PresentationFormat>Presentación en pantalla (4:3)</PresentationFormat>
  <Paragraphs>284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Arial Unicode MS</vt:lpstr>
      <vt:lpstr>Arial</vt:lpstr>
      <vt:lpstr>Calibri</vt:lpstr>
      <vt:lpstr>Palatino Linotype</vt:lpstr>
      <vt:lpstr>Symbol</vt:lpstr>
      <vt:lpstr>Tahoma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¿POR QUÉ EN MÉXICO OPTAMOS POR UN MODELO EN EL QUE UN SOLO ÓRGANO PROTEGE LOS DOS DERECHOS?</vt:lpstr>
      <vt:lpstr>ARGUMENTOS EN FAVOR DE UNA SOLA INSTITUCIÓN QUE ATIENDA AMBOS DERECHOS </vt:lpstr>
      <vt:lpstr>Presentación de PowerPoint</vt:lpstr>
      <vt:lpstr>LÍNEA DEL TIEMPO</vt:lpstr>
      <vt:lpstr>Presentación de PowerPoint</vt:lpstr>
      <vt:lpstr>Presentación de PowerPoint</vt:lpstr>
      <vt:lpstr>TRANSPARENCIA Y PROTECCIÓN DE DATOS: LAS CLAVES DE UNA RELACIÓN</vt:lpstr>
      <vt:lpstr>ARGUMENTACIÓN</vt:lpstr>
      <vt:lpstr>Aspectos a resaltar de la LGT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Unidad de Transparencia</vt:lpstr>
      <vt:lpstr>Instituto de Transparencia, Acceso a la Información Pública y  Protección de Datos Personales del Estado de México y Municipios   www.infoem.org.mx    Conmutador: (722) 2 26 19 80  Calle de Pino Suárez s/n, actualmente carretera Toluca-Ixtapan, No. 111, Colonia La Michoacana, C.P. 52166, Metepec, Estado de México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iMac</dc:creator>
  <cp:lastModifiedBy>USUARIO</cp:lastModifiedBy>
  <cp:revision>172</cp:revision>
  <dcterms:created xsi:type="dcterms:W3CDTF">2014-02-14T17:13:40Z</dcterms:created>
  <dcterms:modified xsi:type="dcterms:W3CDTF">2016-05-24T16:27:51Z</dcterms:modified>
</cp:coreProperties>
</file>