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57" r:id="rId5"/>
    <p:sldId id="28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88" r:id="rId27"/>
    <p:sldId id="279" r:id="rId28"/>
    <p:sldId id="280" r:id="rId29"/>
    <p:sldId id="281" r:id="rId30"/>
    <p:sldId id="282" r:id="rId31"/>
    <p:sldId id="284" r:id="rId3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D3F1"/>
    <a:srgbClr val="48A0E8"/>
    <a:srgbClr val="CDCD63"/>
    <a:srgbClr val="68B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0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34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57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96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125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067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20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736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30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883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058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6D7C-CFFF-4992-8A5B-C5F24579C0EE}" type="datetimeFigureOut">
              <a:rPr lang="es-MX" smtClean="0"/>
              <a:t>01/09/2015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82372-494F-4C55-8712-DAFFF2772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734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40692" y="1736809"/>
            <a:ext cx="76199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latin typeface="Palatino Linotype" panose="02040502050505030304" pitchFamily="18" charset="0"/>
              </a:rPr>
              <a:t>Ley General de Transparencia y Acceso a la Información Pública</a:t>
            </a:r>
            <a:endParaRPr lang="es-MX" sz="5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4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Palatino Linotype" panose="02040502050505030304" pitchFamily="18" charset="0"/>
              </a:rPr>
              <a:t>Responsables </a:t>
            </a:r>
            <a:r>
              <a:rPr lang="es-MX" sz="3600" b="1" dirty="0" smtClean="0">
                <a:latin typeface="Palatino Linotype" panose="02040502050505030304" pitchFamily="18" charset="0"/>
              </a:rPr>
              <a:t>en materia de transparencia </a:t>
            </a:r>
            <a:br>
              <a:rPr lang="es-MX" sz="3600" b="1" dirty="0" smtClean="0">
                <a:latin typeface="Palatino Linotype" panose="02040502050505030304" pitchFamily="18" charset="0"/>
              </a:rPr>
            </a:br>
            <a:r>
              <a:rPr lang="es-MX" sz="3600" b="1" dirty="0" smtClean="0">
                <a:latin typeface="Palatino Linotype" panose="02040502050505030304" pitchFamily="18" charset="0"/>
              </a:rPr>
              <a:t>y acceso </a:t>
            </a:r>
            <a:r>
              <a:rPr lang="es-MX" sz="3600" b="1" dirty="0">
                <a:latin typeface="Palatino Linotype" panose="02040502050505030304" pitchFamily="18" charset="0"/>
              </a:rPr>
              <a:t>a la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1900" b="1" dirty="0">
                <a:latin typeface="Palatino Linotype" panose="02040502050505030304" pitchFamily="18" charset="0"/>
                <a:cs typeface="Times New Roman" pitchFamily="18" charset="0"/>
              </a:rPr>
              <a:t>Sistema Nacional de Transparencia, Acceso a la Información y Protección de Datos Personales SNT (capítulo </a:t>
            </a:r>
            <a:r>
              <a:rPr lang="es-MX" sz="1900" b="1" dirty="0" smtClean="0">
                <a:latin typeface="Palatino Linotype" panose="02040502050505030304" pitchFamily="18" charset="0"/>
                <a:cs typeface="Times New Roman" pitchFamily="18" charset="0"/>
              </a:rPr>
              <a:t>I </a:t>
            </a:r>
            <a:r>
              <a:rPr lang="es-MX" sz="1900" b="1" dirty="0">
                <a:latin typeface="Palatino Linotype" panose="02040502050505030304" pitchFamily="18" charset="0"/>
                <a:cs typeface="Times New Roman" pitchFamily="18" charset="0"/>
              </a:rPr>
              <a:t>del Título Segundo LGTAIP)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996778" y="2642221"/>
            <a:ext cx="2636108" cy="13098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El INFOEM es </a:t>
            </a:r>
            <a:r>
              <a:rPr lang="es-MX" sz="2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integrante del Sistema Nacional.</a:t>
            </a:r>
          </a:p>
          <a:p>
            <a:pPr algn="ctr"/>
            <a:endParaRPr lang="es-MX" dirty="0"/>
          </a:p>
        </p:txBody>
      </p:sp>
      <p:sp>
        <p:nvSpPr>
          <p:cNvPr id="5" name="Rectángulo redondeado 4"/>
          <p:cNvSpPr/>
          <p:nvPr/>
        </p:nvSpPr>
        <p:spPr>
          <a:xfrm>
            <a:off x="4670854" y="3556621"/>
            <a:ext cx="2850292" cy="13098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solidFill>
                  <a:schemeClr val="tx1"/>
                </a:solidFill>
              </a:rPr>
              <a:t>Su participación es a través de su titular para el desarrollo de criterios</a:t>
            </a:r>
            <a:endParaRPr lang="es-MX" sz="20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996778" y="4407244"/>
            <a:ext cx="2986216" cy="2088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El </a:t>
            </a:r>
            <a:r>
              <a:rPr lang="es-MX" sz="20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INFOEM es integrante del Consejo Nacional representado por su titular o Comisionado designado por el Pleno</a:t>
            </a:r>
            <a:endParaRPr lang="es-MX" sz="2000" dirty="0">
              <a:solidFill>
                <a:schemeClr val="tx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8281087" y="3115866"/>
            <a:ext cx="2850292" cy="23354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Puede formular propuestas de acuerdos o reglamentos internos para el mejor funcionamiento del SNT</a:t>
            </a:r>
            <a:endParaRPr lang="es-MX" sz="2000" dirty="0">
              <a:solidFill>
                <a:schemeClr val="tx1"/>
              </a:solidFill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endParaRPr lang="es-MX" dirty="0"/>
          </a:p>
        </p:txBody>
      </p:sp>
      <p:cxnSp>
        <p:nvCxnSpPr>
          <p:cNvPr id="9" name="Conector angular 8"/>
          <p:cNvCxnSpPr>
            <a:stCxn id="4" idx="3"/>
          </p:cNvCxnSpPr>
          <p:nvPr/>
        </p:nvCxnSpPr>
        <p:spPr>
          <a:xfrm>
            <a:off x="3632886" y="3297130"/>
            <a:ext cx="1074008" cy="51383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ector angular 10"/>
          <p:cNvCxnSpPr>
            <a:stCxn id="6" idx="3"/>
          </p:cNvCxnSpPr>
          <p:nvPr/>
        </p:nvCxnSpPr>
        <p:spPr>
          <a:xfrm flipV="1">
            <a:off x="3982994" y="4777946"/>
            <a:ext cx="762001" cy="67341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>
            <a:stCxn id="5" idx="3"/>
          </p:cNvCxnSpPr>
          <p:nvPr/>
        </p:nvCxnSpPr>
        <p:spPr>
          <a:xfrm flipV="1">
            <a:off x="7521146" y="4211529"/>
            <a:ext cx="759941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05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Palatino Linotype" panose="02040502050505030304" pitchFamily="18" charset="0"/>
              </a:rPr>
              <a:t>Responsables </a:t>
            </a:r>
            <a:r>
              <a:rPr lang="es-MX" sz="3600" b="1" dirty="0" smtClean="0">
                <a:latin typeface="Palatino Linotype" panose="02040502050505030304" pitchFamily="18" charset="0"/>
              </a:rPr>
              <a:t>en materia de transparencia </a:t>
            </a:r>
            <a:br>
              <a:rPr lang="es-MX" sz="3600" b="1" dirty="0" smtClean="0">
                <a:latin typeface="Palatino Linotype" panose="02040502050505030304" pitchFamily="18" charset="0"/>
              </a:rPr>
            </a:br>
            <a:r>
              <a:rPr lang="es-MX" sz="3600" b="1" dirty="0" smtClean="0">
                <a:latin typeface="Palatino Linotype" panose="02040502050505030304" pitchFamily="18" charset="0"/>
              </a:rPr>
              <a:t>y acceso </a:t>
            </a:r>
            <a:r>
              <a:rPr lang="es-MX" sz="3600" b="1" dirty="0">
                <a:latin typeface="Palatino Linotype" panose="02040502050505030304" pitchFamily="18" charset="0"/>
              </a:rPr>
              <a:t>a la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000" b="1" dirty="0">
                <a:latin typeface="Palatino Linotype" panose="02040502050505030304" pitchFamily="18" charset="0"/>
                <a:cs typeface="Times New Roman" pitchFamily="18" charset="0"/>
              </a:rPr>
              <a:t>Organismos garantes (capítulo II del Título Segundo LGTAIP) 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Las atribuciones del organismo garante deben especificar, además de la autonomía, que se trata de un Organismo especializado, independiente, imparcial y colegiado, con autonomía técnica, de gestión, con capacidad para decidir sobre el ejercicio de su presupuesto y determinar su organización interna.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Los legisladores deberán considerar la figura de “comisionados”, en lugar de consejeros para integrar el Pleno, además de procurar la equidad de género y contar con experiencia en acceso a la información y protección de datos personales.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 duración en el cargo de siete años, de manera escalonada.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El procedimiento de selección de los comisionados debe garantizar la transparencia, independencia y participación de la sociedad.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4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Palatino Linotype" panose="02040502050505030304" pitchFamily="18" charset="0"/>
              </a:rPr>
              <a:t>Responsables </a:t>
            </a:r>
            <a:r>
              <a:rPr lang="es-MX" sz="3600" b="1" dirty="0" smtClean="0">
                <a:latin typeface="Palatino Linotype" panose="02040502050505030304" pitchFamily="18" charset="0"/>
              </a:rPr>
              <a:t>en materia de transparencia </a:t>
            </a:r>
            <a:br>
              <a:rPr lang="es-MX" sz="3600" b="1" dirty="0" smtClean="0">
                <a:latin typeface="Palatino Linotype" panose="02040502050505030304" pitchFamily="18" charset="0"/>
              </a:rPr>
            </a:br>
            <a:r>
              <a:rPr lang="es-MX" sz="3600" b="1" dirty="0" smtClean="0">
                <a:latin typeface="Palatino Linotype" panose="02040502050505030304" pitchFamily="18" charset="0"/>
              </a:rPr>
              <a:t>y acceso </a:t>
            </a:r>
            <a:r>
              <a:rPr lang="es-MX" sz="3600" b="1" dirty="0">
                <a:latin typeface="Palatino Linotype" panose="02040502050505030304" pitchFamily="18" charset="0"/>
              </a:rPr>
              <a:t>a la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000" b="1" dirty="0" smtClean="0">
                <a:latin typeface="Palatino Linotype" panose="02040502050505030304" pitchFamily="18" charset="0"/>
                <a:cs typeface="Times New Roman" pitchFamily="18" charset="0"/>
              </a:rPr>
              <a:t>Comités de Transparencia (capítulo III </a:t>
            </a:r>
            <a:r>
              <a:rPr lang="es-MX" sz="2000" b="1" dirty="0">
                <a:latin typeface="Palatino Linotype" panose="02040502050505030304" pitchFamily="18" charset="0"/>
                <a:cs typeface="Times New Roman" pitchFamily="18" charset="0"/>
              </a:rPr>
              <a:t>del Título Segundo LGTAIP) </a:t>
            </a:r>
            <a:endParaRPr lang="es-MX" sz="20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2000" b="1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Ordenar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, en su caso, a las Áreas competentes que generen la información que derivado de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sus facultades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, competencias y funciones deban tener en posesión o que previa acreditación de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 imposibilidad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 su generación, exponga, de forma fundada y motivada, las razones por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las cuales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, en el caso particular, no ejercieron dichas facultades, competencias o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funciones.</a:t>
            </a:r>
            <a:endParaRPr lang="es-MX" sz="20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Establecer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políticas para facilitar la obtención de información y el ejercicio del derecho de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acceso 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información.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Recabar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y enviar al organismo garante, de conformidad con los lineamientos que estos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expidan, los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datos necesarios para la elaboración del informe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anual.</a:t>
            </a:r>
            <a:endParaRPr lang="es-MX" sz="20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2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Palatino Linotype" panose="02040502050505030304" pitchFamily="18" charset="0"/>
              </a:rPr>
              <a:t>Responsables </a:t>
            </a:r>
            <a:r>
              <a:rPr lang="es-MX" sz="3600" b="1" dirty="0" smtClean="0">
                <a:latin typeface="Palatino Linotype" panose="02040502050505030304" pitchFamily="18" charset="0"/>
              </a:rPr>
              <a:t>en materia de transparencia </a:t>
            </a:r>
            <a:br>
              <a:rPr lang="es-MX" sz="3600" b="1" dirty="0" smtClean="0">
                <a:latin typeface="Palatino Linotype" panose="02040502050505030304" pitchFamily="18" charset="0"/>
              </a:rPr>
            </a:br>
            <a:r>
              <a:rPr lang="es-MX" sz="3600" b="1" dirty="0" smtClean="0">
                <a:latin typeface="Palatino Linotype" panose="02040502050505030304" pitchFamily="18" charset="0"/>
              </a:rPr>
              <a:t>y acceso </a:t>
            </a:r>
            <a:r>
              <a:rPr lang="es-MX" sz="3600" b="1" dirty="0">
                <a:latin typeface="Palatino Linotype" panose="02040502050505030304" pitchFamily="18" charset="0"/>
              </a:rPr>
              <a:t>a la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000" b="1" dirty="0" smtClean="0">
                <a:latin typeface="Palatino Linotype" panose="02040502050505030304" pitchFamily="18" charset="0"/>
                <a:cs typeface="Times New Roman" pitchFamily="18" charset="0"/>
              </a:rPr>
              <a:t>Unidades de Transparencia (capítulo IV </a:t>
            </a:r>
            <a:r>
              <a:rPr lang="es-MX" sz="2000" b="1" dirty="0">
                <a:latin typeface="Palatino Linotype" panose="02040502050505030304" pitchFamily="18" charset="0"/>
                <a:cs typeface="Times New Roman" pitchFamily="18" charset="0"/>
              </a:rPr>
              <a:t>del Título Segundo LGTAIP) 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Promover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 implementar políticas de transparencia proactiva procurando su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accesibilidad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Fomentar la transparencia y accesibilidad al interior del sujeto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obligado.</a:t>
            </a:r>
            <a:endParaRPr lang="es-MX" sz="20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Hacer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del conocimiento de la instancia competente la probable responsabilidad por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el incumplimiento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 las obligaciones previstas en la presente Ley y en las demás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disposiciones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aplicables.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83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Palatino Linotype" panose="02040502050505030304" pitchFamily="18" charset="0"/>
              </a:rPr>
              <a:t>Responsables </a:t>
            </a:r>
            <a:r>
              <a:rPr lang="es-MX" sz="3600" b="1" dirty="0" smtClean="0">
                <a:latin typeface="Palatino Linotype" panose="02040502050505030304" pitchFamily="18" charset="0"/>
              </a:rPr>
              <a:t>en materia de transparencia </a:t>
            </a:r>
            <a:br>
              <a:rPr lang="es-MX" sz="3600" b="1" dirty="0" smtClean="0">
                <a:latin typeface="Palatino Linotype" panose="02040502050505030304" pitchFamily="18" charset="0"/>
              </a:rPr>
            </a:br>
            <a:r>
              <a:rPr lang="es-MX" sz="3600" b="1" dirty="0" smtClean="0">
                <a:latin typeface="Palatino Linotype" panose="02040502050505030304" pitchFamily="18" charset="0"/>
              </a:rPr>
              <a:t>y acceso </a:t>
            </a:r>
            <a:r>
              <a:rPr lang="es-MX" sz="3600" b="1" dirty="0">
                <a:latin typeface="Palatino Linotype" panose="02040502050505030304" pitchFamily="18" charset="0"/>
              </a:rPr>
              <a:t>a la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1900" b="1" dirty="0" smtClean="0">
                <a:latin typeface="Palatino Linotype" panose="02040502050505030304" pitchFamily="18" charset="0"/>
                <a:cs typeface="Times New Roman" pitchFamily="18" charset="0"/>
              </a:rPr>
              <a:t>Consejo Consultivo (capítulo V </a:t>
            </a:r>
            <a:r>
              <a:rPr lang="es-MX" sz="1900" b="1" dirty="0">
                <a:latin typeface="Palatino Linotype" panose="02040502050505030304" pitchFamily="18" charset="0"/>
                <a:cs typeface="Times New Roman" pitchFamily="18" charset="0"/>
              </a:rPr>
              <a:t>del Título Segundo LGTAIP)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debe considerar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la regulación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del Consejo Consultivo que prevea: la integración, funcionamiento, procedimiento de designación, temporalidad en el cargo (no mayor a siete años) y 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renovación. Los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cargos serán honoríficos y quienes los ocupen deben contar con experiencia en la materia, provenientes de la academia o las organizaciones de la sociedad civil,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garantizando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la equidad de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género, el cual contará con facultades como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:</a:t>
            </a:r>
            <a:endParaRPr lang="es-MX" sz="1900" dirty="0" smtClean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4625546" y="3824647"/>
            <a:ext cx="2940908" cy="461319"/>
          </a:xfrm>
          <a:prstGeom prst="roundRect">
            <a:avLst/>
          </a:prstGeom>
          <a:solidFill>
            <a:srgbClr val="3FD3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 smtClean="0"/>
          </a:p>
          <a:p>
            <a:pPr algn="ctr"/>
            <a:r>
              <a:rPr lang="es-MX" dirty="0" smtClean="0">
                <a:solidFill>
                  <a:schemeClr val="tx1"/>
                </a:solidFill>
              </a:rPr>
              <a:t>Consejo Consultivo</a:t>
            </a:r>
          </a:p>
          <a:p>
            <a:pPr algn="ctr"/>
            <a:endParaRPr lang="es-MX" dirty="0"/>
          </a:p>
        </p:txBody>
      </p:sp>
      <p:sp>
        <p:nvSpPr>
          <p:cNvPr id="6" name="Elipse 5"/>
          <p:cNvSpPr/>
          <p:nvPr/>
        </p:nvSpPr>
        <p:spPr>
          <a:xfrm>
            <a:off x="838200" y="4698590"/>
            <a:ext cx="2242751" cy="1718683"/>
          </a:xfrm>
          <a:prstGeom prst="ellipse">
            <a:avLst/>
          </a:prstGeom>
          <a:solidFill>
            <a:srgbClr val="CDCD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</a:rPr>
              <a:t>Emitir opiniones sobre temas de transparencia, AI y PDP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3311612" y="4698590"/>
            <a:ext cx="2318950" cy="1718683"/>
          </a:xfrm>
          <a:prstGeom prst="ellipse">
            <a:avLst/>
          </a:prstGeom>
          <a:solidFill>
            <a:srgbClr val="48A0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</a:rPr>
              <a:t>Emitir opiniones para la mejora continua en ejercicio de sus funciones de los OG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6409038" y="4718088"/>
            <a:ext cx="2228335" cy="171868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</a:rPr>
              <a:t>Opinar sobre adopción de criterios generales 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9415850" y="4718088"/>
            <a:ext cx="2268494" cy="171868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</a:rPr>
              <a:t>Analizar y proponer ejecución de programas y acciones de la materia</a:t>
            </a:r>
            <a:endParaRPr lang="es-MX" sz="1600" dirty="0">
              <a:solidFill>
                <a:schemeClr val="tx1"/>
              </a:solidFill>
            </a:endParaRPr>
          </a:p>
        </p:txBody>
      </p:sp>
      <p:cxnSp>
        <p:nvCxnSpPr>
          <p:cNvPr id="11" name="Conector recto 10"/>
          <p:cNvCxnSpPr>
            <a:stCxn id="4" idx="2"/>
          </p:cNvCxnSpPr>
          <p:nvPr/>
        </p:nvCxnSpPr>
        <p:spPr>
          <a:xfrm>
            <a:off x="6096000" y="4285966"/>
            <a:ext cx="0" cy="3025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H="1" flipV="1">
            <a:off x="1959575" y="4580238"/>
            <a:ext cx="4136425" cy="164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>
            <a:endCxn id="6" idx="0"/>
          </p:cNvCxnSpPr>
          <p:nvPr/>
        </p:nvCxnSpPr>
        <p:spPr>
          <a:xfrm>
            <a:off x="1959575" y="4588476"/>
            <a:ext cx="1" cy="110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4471087" y="4580238"/>
            <a:ext cx="1" cy="110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6096001" y="4596714"/>
            <a:ext cx="44540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7523205" y="4603440"/>
            <a:ext cx="1" cy="110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10530016" y="4596716"/>
            <a:ext cx="1" cy="110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5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de transparencia comunes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31296"/>
              </p:ext>
            </p:extLst>
          </p:nvPr>
        </p:nvGraphicFramePr>
        <p:xfrm>
          <a:off x="1062037" y="1329767"/>
          <a:ext cx="9004601" cy="516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I. Marco normativo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II. Estructura Orgánica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III. Facultades de cada Área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en la nueva Ley local.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IV. Metas y Objetivos de Cada Área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V. Indicadores de interés público o trascendencia social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VI. Indicadores que permitan rendir cuentas y objetivos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VII. Directorio de Servidores Públicos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VIII. Remuneración y prestaciones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IX. Gastos de representación y viáticos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X. Número total de plazas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XI. Contratación de servicios profesionales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15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de transparencia comunes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172550"/>
              </p:ext>
            </p:extLst>
          </p:nvPr>
        </p:nvGraphicFramePr>
        <p:xfrm>
          <a:off x="1062037" y="1461573"/>
          <a:ext cx="9004601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XII. Versión Pública de las Declaraciones de los Servidores Públicos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XIII. Domicilio de la Unidad de Transparencia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XIV. Convocatorias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a concursos para ocupar cargos públicos y resultados </a:t>
                      </a:r>
                      <a:endParaRPr lang="es-MX" sz="1400" dirty="0" smtClean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XV. Programas de subsidio,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estímulos </a:t>
                      </a:r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y apoyos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XVI. Condiciones Generales de Trabajo, Contratos o Convenios que regulen relaciones laborales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XVII. Información curricular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XVIII. Listado de servidores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públicos con sanciones administrativas definitivas</a:t>
                      </a:r>
                      <a:endParaRPr lang="es-MX" sz="1400" dirty="0" smtClean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XIX. Servicios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XX. Trámites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88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de transparencia comunes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209802"/>
              </p:ext>
            </p:extLst>
          </p:nvPr>
        </p:nvGraphicFramePr>
        <p:xfrm>
          <a:off x="1062037" y="1321530"/>
          <a:ext cx="9004601" cy="522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XXI.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Información Financiera sobre el  Presupuesto asignado </a:t>
                      </a:r>
                      <a:endParaRPr lang="es-MX" sz="1400" dirty="0" smtClean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XXII. Deuda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Pública</a:t>
                      </a:r>
                      <a:endParaRPr lang="es-MX" sz="1400" dirty="0" smtClean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XXIII. Montos de comunicación social y publicidad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XXIV. Informe de resultados de auditorias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XXV. Resultado de dictaminación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de los e</a:t>
                      </a:r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stados financieros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XXVI. Montos, criterios  y listado de personas a las que se les asigna recursos públicos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XXVII.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Concesiones, contratos,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convenios, permisos o l</a:t>
                      </a:r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icencias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XXVIII. Procedimientos de adjudicación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directa, invitación restringida y licitación</a:t>
                      </a:r>
                      <a:endParaRPr lang="es-MX" sz="1400" dirty="0" smtClean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XXIX. Informes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56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de transparencia comunes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081427"/>
              </p:ext>
            </p:extLst>
          </p:nvPr>
        </p:nvGraphicFramePr>
        <p:xfrm>
          <a:off x="1062037" y="1486287"/>
          <a:ext cx="9004601" cy="4848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632756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6597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XXX. Estadísticas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XXXI. Informe de avance programático o presupuestal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XXXII. Padrón de proveedores y contratistas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6597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XXXIII. Convenios de coordinación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XXXIV. Inventario de bienes muebles e inmuebles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XXXV. Recomendaciones recibidas en materia de derechos humanos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XXXVI. Resoluciones y laudos emitidos en forma de juicios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XXXVII.</a:t>
                      </a:r>
                      <a:r>
                        <a:rPr lang="es-MX" sz="1400" baseline="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Mecanismos de participación ciudadana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6597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XXXVIII. Programas que ofrecen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4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25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de transparencia comunes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705231"/>
              </p:ext>
            </p:extLst>
          </p:nvPr>
        </p:nvGraphicFramePr>
        <p:xfrm>
          <a:off x="1062037" y="1321530"/>
          <a:ext cx="9004601" cy="517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632756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3839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XXXIX. Actas y resoluciones del Comité de Transparencia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1482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XL. Evaluaciones y encuestas financiados con recursos públicos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6747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XLI. Estudios financiados con recursos públicos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7456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XLII. Listado de Jubilados y pensionados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3376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XLIII. Ingresos recibidos por cualquier concepto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74501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XLIV. Donaciones hechas a terceros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8367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XLV. Catálogo de disposición y guía de archivo documental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1254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XLVI. Actas del Consejo Consultivo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15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XLVII. Solicitudes a empresas concesionarias de telecomunicaciones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XLVIII. Cualquier otra información que sea de utilidad o que responda a preguntas frecuentes del público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0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12260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ASPECTOS RELEVANTES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ES" sz="1900" dirty="0" smtClean="0">
                <a:latin typeface="Palatino Linotype" panose="02040502050505030304" pitchFamily="18" charset="0"/>
                <a:cs typeface="Times New Roman" pitchFamily="18" charset="0"/>
              </a:rPr>
              <a:t>REFORMA CONSTITUCIONAL 07 DE FEBRERO DE 2014</a:t>
            </a:r>
            <a:endParaRPr lang="es-ES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5025081" y="2146741"/>
            <a:ext cx="2141837" cy="94897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s-MX" kern="0" dirty="0" smtClean="0">
              <a:solidFill>
                <a:prstClr val="white"/>
              </a:solidFill>
              <a:latin typeface="Palatino Linotype"/>
            </a:endParaRPr>
          </a:p>
          <a:p>
            <a:pPr lvl="0" algn="ctr"/>
            <a:r>
              <a:rPr lang="es-MX" kern="0" dirty="0" smtClean="0">
                <a:solidFill>
                  <a:prstClr val="white"/>
                </a:solidFill>
                <a:latin typeface="Palatino Linotype"/>
              </a:rPr>
              <a:t>Amplía </a:t>
            </a:r>
            <a:r>
              <a:rPr lang="es-MX" kern="0" dirty="0">
                <a:solidFill>
                  <a:prstClr val="white"/>
                </a:solidFill>
                <a:latin typeface="Palatino Linotype"/>
              </a:rPr>
              <a:t>sujetos obligados</a:t>
            </a:r>
          </a:p>
          <a:p>
            <a:pPr algn="ctr"/>
            <a:endParaRPr lang="es-MX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553338" y="3227912"/>
            <a:ext cx="2953593" cy="110900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s-MX" kern="0" dirty="0">
              <a:solidFill>
                <a:prstClr val="white"/>
              </a:solidFill>
              <a:latin typeface="Palatino Linotype"/>
            </a:endParaRPr>
          </a:p>
          <a:p>
            <a:pPr lvl="0" algn="ctr"/>
            <a:r>
              <a:rPr lang="es-MX" kern="0" dirty="0">
                <a:solidFill>
                  <a:prstClr val="white"/>
                </a:solidFill>
                <a:latin typeface="Palatino Linotype"/>
              </a:rPr>
              <a:t>Obligación de documentar el ejercicio de facultades, competencias y funciones</a:t>
            </a:r>
            <a:endParaRPr lang="es-MX" b="1" kern="0" dirty="0">
              <a:solidFill>
                <a:prstClr val="white"/>
              </a:solidFill>
              <a:latin typeface="Palatino Linotype"/>
            </a:endParaRPr>
          </a:p>
          <a:p>
            <a:pPr algn="ctr"/>
            <a:endParaRPr lang="es-MX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4464907" y="3227912"/>
            <a:ext cx="3262184" cy="110900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s-MX" kern="0" dirty="0" smtClean="0">
              <a:solidFill>
                <a:prstClr val="white"/>
              </a:solidFill>
              <a:latin typeface="Palatino Linotype"/>
            </a:endParaRPr>
          </a:p>
          <a:p>
            <a:pPr lvl="0" algn="ctr"/>
            <a:r>
              <a:rPr lang="es-MX" kern="0" dirty="0" smtClean="0">
                <a:solidFill>
                  <a:prstClr val="white"/>
                </a:solidFill>
                <a:latin typeface="Palatino Linotype"/>
              </a:rPr>
              <a:t>Crea </a:t>
            </a:r>
            <a:r>
              <a:rPr lang="es-MX" kern="0" dirty="0">
                <a:solidFill>
                  <a:prstClr val="white"/>
                </a:solidFill>
                <a:latin typeface="Palatino Linotype"/>
              </a:rPr>
              <a:t>un nuevo órgano garante federal autónomo con amplia competencia</a:t>
            </a:r>
            <a:endParaRPr lang="es-MX" b="1" kern="0" dirty="0">
              <a:solidFill>
                <a:prstClr val="white"/>
              </a:solidFill>
              <a:latin typeface="Palatino Linotype"/>
            </a:endParaRPr>
          </a:p>
          <a:p>
            <a:pPr algn="ctr"/>
            <a:endParaRPr lang="es-MX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8649729" y="3227912"/>
            <a:ext cx="2811489" cy="110900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s-MX" kern="0" dirty="0" smtClean="0">
              <a:solidFill>
                <a:prstClr val="white"/>
              </a:solidFill>
              <a:latin typeface="Palatino Linotype"/>
            </a:endParaRPr>
          </a:p>
          <a:p>
            <a:pPr lvl="0" algn="ctr"/>
            <a:r>
              <a:rPr lang="es-MX" kern="0" dirty="0" smtClean="0">
                <a:solidFill>
                  <a:prstClr val="white"/>
                </a:solidFill>
                <a:latin typeface="Palatino Linotype"/>
              </a:rPr>
              <a:t>El INAI </a:t>
            </a:r>
            <a:r>
              <a:rPr lang="es-MX" kern="0" dirty="0">
                <a:solidFill>
                  <a:prstClr val="white"/>
                </a:solidFill>
                <a:latin typeface="Palatino Linotype"/>
              </a:rPr>
              <a:t>puede conocer recursos que provengan de los órganos estatales</a:t>
            </a:r>
            <a:endParaRPr lang="es-MX" b="1" kern="0" dirty="0">
              <a:solidFill>
                <a:prstClr val="white"/>
              </a:solidFill>
              <a:latin typeface="Palatino Linotype"/>
            </a:endParaRPr>
          </a:p>
          <a:p>
            <a:pPr algn="ctr"/>
            <a:endParaRPr lang="es-MX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4313372" y="4657658"/>
            <a:ext cx="3565253" cy="165149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s-MX" kern="0" dirty="0" smtClean="0">
              <a:solidFill>
                <a:prstClr val="white"/>
              </a:solidFill>
              <a:latin typeface="Palatino Linotype"/>
            </a:endParaRPr>
          </a:p>
          <a:p>
            <a:pPr lvl="0" algn="ctr"/>
            <a:r>
              <a:rPr lang="es-MX" kern="0" dirty="0" smtClean="0">
                <a:solidFill>
                  <a:prstClr val="white"/>
                </a:solidFill>
                <a:latin typeface="Palatino Linotype"/>
              </a:rPr>
              <a:t>Sus </a:t>
            </a:r>
            <a:r>
              <a:rPr lang="es-MX" kern="0" dirty="0">
                <a:solidFill>
                  <a:prstClr val="white"/>
                </a:solidFill>
                <a:latin typeface="Palatino Linotype"/>
              </a:rPr>
              <a:t>resoluciones son vinculatorias, definitivas e inatacables para los sujetos obligados, salvo caso de excepción en seguridad nacional</a:t>
            </a:r>
            <a:endParaRPr lang="es-MX" b="1" kern="0" dirty="0">
              <a:solidFill>
                <a:prstClr val="white"/>
              </a:solidFill>
              <a:latin typeface="Palatino Linotype"/>
            </a:endParaRPr>
          </a:p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875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comunes Poder Ejecutivo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485511"/>
              </p:ext>
            </p:extLst>
          </p:nvPr>
        </p:nvGraphicFramePr>
        <p:xfrm>
          <a:off x="1062037" y="1321530"/>
          <a:ext cx="9004601" cy="2642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632756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3839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Plan de Desarrollo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1482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Presupuesto de egresos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6747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Listado de expropiaciones decretadas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7456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Condonaciones fiscales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3376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Plan de Desarrollo Urbano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558114" y="4011827"/>
            <a:ext cx="10515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b="1" dirty="0" smtClean="0">
                <a:latin typeface="Palatino Linotype" panose="02040502050505030304" pitchFamily="18" charset="0"/>
              </a:rPr>
              <a:t>Obligaciones comunes Municipios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349276"/>
              </p:ext>
            </p:extLst>
          </p:nvPr>
        </p:nvGraphicFramePr>
        <p:xfrm>
          <a:off x="1027671" y="4690530"/>
          <a:ext cx="9004601" cy="1589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347"/>
                <a:gridCol w="1639330"/>
                <a:gridCol w="3945924"/>
              </a:tblGrid>
              <a:tr h="632756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Ley General de Transparencia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Contemplada en Ley local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Observaciones</a:t>
                      </a:r>
                      <a:endParaRPr lang="es-MX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83593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Gacetas Municipales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No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Deberá establecerse en la nueva Ley local.</a:t>
                      </a:r>
                    </a:p>
                    <a:p>
                      <a:pPr algn="ctr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1319">
                <a:tc>
                  <a:txBody>
                    <a:bodyPr/>
                    <a:lstStyle/>
                    <a:p>
                      <a:pPr algn="just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Actas de sesiones de cabildo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solidFill>
                            <a:sysClr val="windowText" lastClr="000000"/>
                          </a:solidFill>
                          <a:latin typeface="Palatino Linotype" panose="02040502050505030304" pitchFamily="18" charset="0"/>
                        </a:rPr>
                        <a:t>Sí</a:t>
                      </a:r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solidFill>
                          <a:sysClr val="windowText" lastClr="000000"/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96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Denuncia por incumplimiento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3486" y="1334530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(Art. 89 LGTAIP) Cualquier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persona podrá denunciar ante los Organismos garantes la falta de publicación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de las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obligaciones de transparencia previstas en los artículos 70 a 83 de esta Ley y demás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disposiciones aplicables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, en sus respectivos ámbitos de competencia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El procedimiento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integra por las siguientes etapas:</a:t>
            </a:r>
          </a:p>
          <a:p>
            <a:pPr marL="514350" indent="-514350" algn="just">
              <a:spcAft>
                <a:spcPts val="800"/>
              </a:spcAft>
              <a:buAutoNum type="romanUcPeriod"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Presentación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 la denuncia ante los Organismos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garantes;</a:t>
            </a:r>
          </a:p>
          <a:p>
            <a:pPr marL="514350" indent="-514350" algn="just">
              <a:spcAft>
                <a:spcPts val="800"/>
              </a:spcAft>
              <a:buAutoNum type="romanUcPeriod"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Solicitud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por parte del organismo garante de un informe al sujeto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obligado;</a:t>
            </a:r>
          </a:p>
          <a:p>
            <a:pPr marL="514350" indent="-514350" algn="just">
              <a:spcAft>
                <a:spcPts val="800"/>
              </a:spcAft>
              <a:buAutoNum type="romanUcPeriod"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Resolución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 la denuncia,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y</a:t>
            </a:r>
          </a:p>
          <a:p>
            <a:pPr marL="514350" indent="-514350" algn="just">
              <a:spcAft>
                <a:spcPts val="800"/>
              </a:spcAft>
              <a:buAutoNum type="romanUcPeriod"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Ejecución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 la resolución de la denuncia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Podrá ser presentada por:</a:t>
            </a:r>
          </a:p>
          <a:p>
            <a:pPr algn="just">
              <a:spcAft>
                <a:spcPts val="800"/>
              </a:spcAft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Medios electrónicos ( Plataforma Nacional o correo electrónico).</a:t>
            </a:r>
          </a:p>
          <a:p>
            <a:pPr algn="just">
              <a:spcAft>
                <a:spcPts val="800"/>
              </a:spcAft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Por escrito presentado físicamente en la Unidad de Transparencia.</a:t>
            </a: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1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Clasificación de la Información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3486" y="1696995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Información reservada: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El periodo de reserva podrá permanecer hasta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por un periodo de 5 años,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podrá ampliarse el periodo por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un plazo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igual siempre y cuando se justifique mediante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aplicación de una prueba de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daño.</a:t>
            </a:r>
            <a:endParaRPr lang="es-MX" sz="24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No podrá invocarse el carácter de reservado cuando: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I. Se trate de violaciones graves de derechos humanos o delitos de lesa humanidad, o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II. Se trate de información relacionada con actos de corrupción de acuerdo con las leyes aplicables.</a:t>
            </a:r>
          </a:p>
        </p:txBody>
      </p:sp>
    </p:spTree>
    <p:extLst>
      <p:ext uri="{BB962C8B-B14F-4D97-AF65-F5344CB8AC3E}">
        <p14:creationId xmlns:p14="http://schemas.microsoft.com/office/powerpoint/2010/main" val="341692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Clasificación de la Información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0534" y="99677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Información confidencial: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considera como información confidencial: los secretos bancario, fiduciario, industrial, comercial, fiscal, bursátil y postal, cuya titularidad corresponda a particulares, sujetos de derecho internacional o a sujetos obligados cuando no involucren el ejercicio de recursos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públicos. Para su acceso se requiere el consentimiento de los titulares.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Excepciones: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Información en registros públicos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Por ley tenga el carácter de pública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Por orden judicial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Por razones de seguridad nacional o salubridad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Transmisión entre sujetos obligados en ejercicio de sus facultades</a:t>
            </a:r>
          </a:p>
          <a:p>
            <a:pPr algn="just">
              <a:spcAft>
                <a:spcPts val="800"/>
              </a:spcAft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Procedimiento de acceso a la información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5231" y="1219387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Garantizar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las medidas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y condiciones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 accesibilidad para que toda persona pueda ejercer el derecho de acceso a la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información.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Cualquier persona por sí misma o a través de su representante, podrá presentar solicitud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de acceso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información, plataforma nacional u oficinas designadas para ello.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 su caso, el solicitante señalará el formato accesible o la lengua indígena en la que se requiera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 información.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Cuando los detalles proporcionados para localizar los documentos resulten insuficientes,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 incompletos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o sean erróneos, la Unidad de Transparencia podrá requerir al solicitante, por una sola vez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y dentro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 un plazo que no podrá exceder de cinco días, contados a partir de la presentación de la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solicitud, para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que, en un término de hasta diez días, indique otros elementos o corrija los datos proporcionados o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bien, precise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uno o varios requerimientos de información. 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 respuesta a la solicitud deberá ser notificada al interesado en el menor tiempo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posible, que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no podrá exceder de veinte días, contados a partir del día siguiente a la presentación de aquélla. 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36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Procedimiento de acceso a la información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0143" y="1465399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Este plazo podrá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ampliarse hasta por diez días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más, siempre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y cuando existan razones fundadas y motivadas, las cuales deberán ser aprobadas por el Comité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de Transparencia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, mediante la emisión de una resolución que deberá notificarse al solicitante, antes de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su vencimiento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. </a:t>
            </a:r>
            <a:endParaRPr lang="es-MX" sz="24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Cuando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se determine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incompetencia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por parte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de los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sujetos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obligados, deberán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comunicarlo al solicitante, dentro de los tres días posteriores a la recepción de la solicitud y, en caso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 de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poderlo determinar, señalar al solicitante el o los sujetos obligados competentes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664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Recurso de revisión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839788" y="1690688"/>
            <a:ext cx="5157787" cy="511518"/>
          </a:xfrm>
        </p:spPr>
        <p:txBody>
          <a:bodyPr/>
          <a:lstStyle/>
          <a:p>
            <a:pPr algn="ctr"/>
            <a:r>
              <a:rPr lang="es-MX" dirty="0" smtClean="0">
                <a:latin typeface="Palatino Linotype" panose="02040502050505030304" pitchFamily="18" charset="0"/>
              </a:rPr>
              <a:t>LTAIPEMYM</a:t>
            </a:r>
            <a:endParaRPr lang="es-MX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8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800" dirty="0">
                <a:latin typeface="Palatino Linotype" panose="02040502050505030304" pitchFamily="18" charset="0"/>
                <a:cs typeface="Times New Roman" pitchFamily="18" charset="0"/>
              </a:rPr>
              <a:t>les niegue la información solicitada</a:t>
            </a:r>
            <a:r>
              <a:rPr lang="es-MX" sz="1800" dirty="0" smtClean="0">
                <a:latin typeface="Palatino Linotype" panose="02040502050505030304" pitchFamily="18" charset="0"/>
                <a:cs typeface="Times New Roman" pitchFamily="18" charset="0"/>
              </a:rPr>
              <a:t>;</a:t>
            </a:r>
            <a:endParaRPr lang="es-MX" sz="18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8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800" dirty="0">
                <a:latin typeface="Palatino Linotype" panose="02040502050505030304" pitchFamily="18" charset="0"/>
                <a:cs typeface="Times New Roman" pitchFamily="18" charset="0"/>
              </a:rPr>
              <a:t>les entregue la información incompleta o no corresponda a la solicitada;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8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800" dirty="0">
                <a:latin typeface="Palatino Linotype" panose="02040502050505030304" pitchFamily="18" charset="0"/>
                <a:cs typeface="Times New Roman" pitchFamily="18" charset="0"/>
              </a:rPr>
              <a:t>les niegue el acceso, modificar, corregir o resguardar la confidencialidad de sus datos personales; y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8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1800" dirty="0">
                <a:latin typeface="Palatino Linotype" panose="02040502050505030304" pitchFamily="18" charset="0"/>
                <a:cs typeface="Times New Roman" pitchFamily="18" charset="0"/>
              </a:rPr>
              <a:t>considere que la respuesta es desfavorable a su solicitud.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90688"/>
            <a:ext cx="5183188" cy="536232"/>
          </a:xfrm>
        </p:spPr>
        <p:txBody>
          <a:bodyPr/>
          <a:lstStyle/>
          <a:p>
            <a:pPr algn="ctr"/>
            <a:r>
              <a:rPr lang="es-MX" dirty="0">
                <a:latin typeface="Palatino Linotype" panose="02040502050505030304" pitchFamily="18" charset="0"/>
              </a:rPr>
              <a:t>L</a:t>
            </a:r>
            <a:r>
              <a:rPr lang="es-MX" dirty="0" smtClean="0">
                <a:latin typeface="Palatino Linotype" panose="02040502050505030304" pitchFamily="18" charset="0"/>
              </a:rPr>
              <a:t>GT</a:t>
            </a:r>
            <a:endParaRPr lang="es-MX" dirty="0">
              <a:latin typeface="Palatino Linotype" panose="02040502050505030304" pitchFamily="18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MX" dirty="0">
                <a:latin typeface="Palatino Linotype" panose="02040502050505030304" pitchFamily="18" charset="0"/>
              </a:rPr>
              <a:t>La clasificación de la </a:t>
            </a:r>
            <a:r>
              <a:rPr lang="es-MX" dirty="0" smtClean="0">
                <a:latin typeface="Palatino Linotype" panose="02040502050505030304" pitchFamily="18" charset="0"/>
              </a:rPr>
              <a:t>información;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declaración de inexistencia de </a:t>
            </a:r>
            <a:r>
              <a:rPr lang="es-MX" dirty="0" smtClean="0">
                <a:latin typeface="Palatino Linotype" panose="02040502050505030304" pitchFamily="18" charset="0"/>
              </a:rPr>
              <a:t>información;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declaración de incompetencia por el sujeto </a:t>
            </a:r>
            <a:r>
              <a:rPr lang="es-MX" dirty="0" smtClean="0">
                <a:latin typeface="Palatino Linotype" panose="02040502050505030304" pitchFamily="18" charset="0"/>
              </a:rPr>
              <a:t>obligado;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Los </a:t>
            </a:r>
            <a:r>
              <a:rPr lang="es-MX" dirty="0">
                <a:latin typeface="Palatino Linotype" panose="02040502050505030304" pitchFamily="18" charset="0"/>
              </a:rPr>
              <a:t>costos o tiempos de entrega de la </a:t>
            </a:r>
            <a:r>
              <a:rPr lang="es-MX" dirty="0" smtClean="0">
                <a:latin typeface="Palatino Linotype" panose="02040502050505030304" pitchFamily="18" charset="0"/>
              </a:rPr>
              <a:t>información;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falta de trámite a una </a:t>
            </a:r>
            <a:r>
              <a:rPr lang="es-MX" dirty="0" smtClean="0">
                <a:latin typeface="Palatino Linotype" panose="02040502050505030304" pitchFamily="18" charset="0"/>
              </a:rPr>
              <a:t>solicitud;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negativa a permitir la consulta directa de la </a:t>
            </a:r>
            <a:r>
              <a:rPr lang="es-MX" dirty="0" smtClean="0">
                <a:latin typeface="Palatino Linotype" panose="02040502050505030304" pitchFamily="18" charset="0"/>
              </a:rPr>
              <a:t>información;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falta, deficiencia o insuficiencia de la fundamentación y/o motivación en la respuesta, </a:t>
            </a:r>
            <a:r>
              <a:rPr lang="es-MX" dirty="0" smtClean="0">
                <a:latin typeface="Palatino Linotype" panose="02040502050505030304" pitchFamily="18" charset="0"/>
              </a:rPr>
              <a:t>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Palatino Linotype" panose="02040502050505030304" pitchFamily="18" charset="0"/>
              </a:rPr>
              <a:t>La </a:t>
            </a:r>
            <a:r>
              <a:rPr lang="es-MX" dirty="0">
                <a:latin typeface="Palatino Linotype" panose="02040502050505030304" pitchFamily="18" charset="0"/>
              </a:rPr>
              <a:t>orientación a un trámite específico.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467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Recurso de revisión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9361" y="1264882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El organismo garante resolverá el recurso de revisión en un plazo que no podrá exceder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de cuarenta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días,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plazo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que podrá ampliarse por una sola vez y hasta por un periodo de veinte días. 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Cuando los Organismos garantes determinen durante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el recurso de revisión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que pudo haberse incurrido en una probable responsabilidad por el incumplimiento a las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obligaciones previstas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 esta Ley y las demás disposiciones aplicables en la materia, deberán hacerlo del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conocimiento del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órgano interno de control o de la instancia competente para que ésta inicie, en su caso, el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procedimiento de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responsabilidad respectivo. 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Tratándose de las resoluciones a los recursos de revisión de los Organismos garantes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de las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Entidades Federativas, los particulares podrán optar por acudir ante el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INAI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o ante el Poder Judicial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de la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Federación. 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INAI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resolverá el recurso de inconformidad en un plazo que no podrá exceder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de treinta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días, plazo que podrá ampliarse por una sola vez y hasta por un periodo igual.</a:t>
            </a:r>
          </a:p>
          <a:p>
            <a:pPr algn="just">
              <a:spcAft>
                <a:spcPts val="800"/>
              </a:spcAft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9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Atracción de los recursos de revisión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9361" y="1216017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El Pleno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del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INAI,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cuando así lo apruebe la mayoría de sus Comisionados, de oficio o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a petición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 los Organismos garantes, podrá ejercer la facultad de atracción para conocer de aquellos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recursos de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revisión pendientes de resolución que por su interés y trascendencia así lo ameriten. </a:t>
            </a:r>
            <a:endParaRPr lang="es-MX" sz="19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La facultad de atracción conferida al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INAI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se deberá ejercer conforme a las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siguientes reglas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: </a:t>
            </a:r>
            <a:endParaRPr lang="es-MX" sz="19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	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. Cuando se efectúe de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oficio,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podrá ejercer la atracción en cualquier momento, en tanto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no haya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sido resuelto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el recurso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de revisión por el organismo garante competente, para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lo cual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notificará a las partes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requiriendo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el Expediente al organismo garante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correspondiente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,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o;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	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II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. Cuando la petición de atracción sea formulada por el organismo garante de la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Entidad Federativa, para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solicitar al Instituto que analice y,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en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su caso, ejerza la facultad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	de atracción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sobre el asunto puesto a su consideración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La resolución del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INAI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será definitiva e inatacable para el organismo garante y para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el sujeto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obligado de que se trate.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Los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particulares podrán impugnar las resoluciones del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INAI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ante el Poder Judicial </a:t>
            </a:r>
            <a:r>
              <a:rPr lang="es-MX" sz="1900" dirty="0" smtClean="0">
                <a:latin typeface="Palatino Linotype" panose="02040502050505030304" pitchFamily="18" charset="0"/>
                <a:cs typeface="Times New Roman" pitchFamily="18" charset="0"/>
              </a:rPr>
              <a:t>de la </a:t>
            </a:r>
            <a:r>
              <a:rPr lang="es-MX" sz="1900" dirty="0">
                <a:latin typeface="Palatino Linotype" panose="02040502050505030304" pitchFamily="18" charset="0"/>
                <a:cs typeface="Times New Roman" pitchFamily="18" charset="0"/>
              </a:rPr>
              <a:t>Federación. </a:t>
            </a:r>
          </a:p>
        </p:txBody>
      </p:sp>
    </p:spTree>
    <p:extLst>
      <p:ext uri="{BB962C8B-B14F-4D97-AF65-F5344CB8AC3E}">
        <p14:creationId xmlns:p14="http://schemas.microsoft.com/office/powerpoint/2010/main" val="163129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Medidas de apremio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8970" y="1662826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Los Organismos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garantes,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podrán imponer al servidor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 público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encargado de cumplir con la resolución, o a los miembros de los sindicatos, partidos políticos o 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 persona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física o moral responsable, las siguientes medidas de apremio para asegurar el cumplimiento de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sus determinaciones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: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	I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. Amonestación pública, o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	II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. Multa, de ciento cincuenta hasta mil quinientas veces el salario mínimo general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	vigente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 el Área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 geográfica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 que se trate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Las medidas de apremio de carácter económico no podrán ser cubiertas con recursos públicos.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Estas deberán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ser impuestas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por los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Organismos garantes y ejecutadas por sí mismos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y las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multas las debe hacer efectivas el SAT o la Secretaría de finanzas.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6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12260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ASPECTOS RELEVANTES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ES" sz="1900" dirty="0" smtClean="0">
                <a:latin typeface="Palatino Linotype" panose="02040502050505030304" pitchFamily="18" charset="0"/>
                <a:cs typeface="Times New Roman" pitchFamily="18" charset="0"/>
              </a:rPr>
              <a:t>DOF 04 MAYO 2015</a:t>
            </a:r>
            <a:endParaRPr lang="es-ES" sz="10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4" name="Elipse 3"/>
          <p:cNvSpPr/>
          <p:nvPr/>
        </p:nvSpPr>
        <p:spPr>
          <a:xfrm>
            <a:off x="1013254" y="2529016"/>
            <a:ext cx="3715265" cy="2825579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Ley General de Transparencia y Acceso a la Información Pública</a:t>
            </a:r>
            <a:endParaRPr lang="es-ES" dirty="0">
              <a:solidFill>
                <a:schemeClr val="tx1"/>
              </a:solidFill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endParaRPr lang="es-MX" dirty="0"/>
          </a:p>
        </p:txBody>
      </p:sp>
      <p:sp>
        <p:nvSpPr>
          <p:cNvPr id="5" name="Rectángulo redondeado 4"/>
          <p:cNvSpPr/>
          <p:nvPr/>
        </p:nvSpPr>
        <p:spPr>
          <a:xfrm>
            <a:off x="5947720" y="1937823"/>
            <a:ext cx="3468130" cy="1686826"/>
          </a:xfrm>
          <a:prstGeom prst="roundRect">
            <a:avLst/>
          </a:prstGeom>
          <a:solidFill>
            <a:srgbClr val="68BF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QUINTO TRANSITORIO: 1 año para armonizar las Leyes relativas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5947719" y="4176584"/>
            <a:ext cx="3386781" cy="2000379"/>
          </a:xfrm>
          <a:prstGeom prst="roundRect">
            <a:avLst/>
          </a:prstGeom>
          <a:solidFill>
            <a:srgbClr val="68BF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LTAIPEMYM requiere de varias modificaciones derivado de nuevos conceptos y obligaciones </a:t>
            </a:r>
            <a:r>
              <a:rPr lang="es-MX" b="1" dirty="0" smtClean="0">
                <a:solidFill>
                  <a:schemeClr val="tx1"/>
                </a:solidFill>
              </a:rPr>
              <a:t>(capítulos adicionales sobre SNT y GA)</a:t>
            </a:r>
            <a:endParaRPr lang="es-MX" b="1" dirty="0">
              <a:solidFill>
                <a:schemeClr val="tx1"/>
              </a:solidFill>
            </a:endParaRPr>
          </a:p>
        </p:txBody>
      </p:sp>
      <p:cxnSp>
        <p:nvCxnSpPr>
          <p:cNvPr id="7" name="Conector angular 6"/>
          <p:cNvCxnSpPr/>
          <p:nvPr/>
        </p:nvCxnSpPr>
        <p:spPr>
          <a:xfrm flipV="1">
            <a:off x="4028303" y="2529016"/>
            <a:ext cx="1919416" cy="31303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ector angular 8"/>
          <p:cNvCxnSpPr/>
          <p:nvPr/>
        </p:nvCxnSpPr>
        <p:spPr>
          <a:xfrm>
            <a:off x="4009770" y="5074508"/>
            <a:ext cx="1937949" cy="280087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3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779" y="365125"/>
            <a:ext cx="10515600" cy="74698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Sanciones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8970" y="1275647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 Ley establece como supuestos 15 fracciones, que describen acciones u omisiones que generan incumplimiento a lo dispuesto por la Ley, entre las cuales destacan: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No actualizar la información correspondiente a las obligaciones de transparencia en los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plazos previstos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en la presente Ley; </a:t>
            </a:r>
            <a:endParaRPr lang="es-MX" sz="20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Declarar la inexistencia de la información cuando exista total o parcialmente en sus archivos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;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Realizar actos para intimidar a los solicitantes de información o inhibir el ejercicio del derecho;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No acatar las resoluciones emitidas por los Organismos garantes, en ejercicio de sus funciones.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Las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conductas a que se refiere el artículo anterior serán sancionadas por los Organismos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 garantes y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, en su caso, conforme a su competencia darán vista a la autoridad </a:t>
            </a:r>
            <a:r>
              <a:rPr lang="es-MX" sz="2000" dirty="0" smtClean="0">
                <a:latin typeface="Palatino Linotype" panose="02040502050505030304" pitchFamily="18" charset="0"/>
                <a:cs typeface="Times New Roman" pitchFamily="18" charset="0"/>
              </a:rPr>
              <a:t>competente para </a:t>
            </a:r>
            <a:r>
              <a:rPr lang="es-MX" sz="2000" dirty="0">
                <a:latin typeface="Palatino Linotype" panose="02040502050505030304" pitchFamily="18" charset="0"/>
                <a:cs typeface="Times New Roman" pitchFamily="18" charset="0"/>
              </a:rPr>
              <a:t>que imponga o ejecute la sanción.</a:t>
            </a:r>
          </a:p>
        </p:txBody>
      </p:sp>
    </p:spTree>
    <p:extLst>
      <p:ext uri="{BB962C8B-B14F-4D97-AF65-F5344CB8AC3E}">
        <p14:creationId xmlns:p14="http://schemas.microsoft.com/office/powerpoint/2010/main" val="3536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69072" y="560290"/>
            <a:ext cx="761999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MX" sz="5400" b="1" dirty="0">
                <a:solidFill>
                  <a:srgbClr val="5DC2A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Infoem</a:t>
            </a:r>
          </a:p>
          <a:p>
            <a:pPr lvl="0" algn="ctr">
              <a:spcBef>
                <a:spcPct val="50000"/>
              </a:spcBef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anose="020B0600070205080204" pitchFamily="34" charset="-128"/>
              </a:rPr>
              <a:t>Lic. Alfredo Burgos </a:t>
            </a:r>
            <a:r>
              <a:rPr lang="es-MX" sz="2000" b="1" dirty="0" err="1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anose="020B0600070205080204" pitchFamily="34" charset="-128"/>
              </a:rPr>
              <a:t>Cohl</a:t>
            </a:r>
            <a:endParaRPr lang="es-MX" sz="2000" b="1" dirty="0">
              <a:solidFill>
                <a:srgbClr val="4C4C4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0" algn="ctr">
              <a:spcBef>
                <a:spcPct val="50000"/>
              </a:spcBef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anose="020B0600070205080204" pitchFamily="34" charset="-128"/>
              </a:rPr>
              <a:t>Jefe del Departamento de Verificación y </a:t>
            </a:r>
          </a:p>
          <a:p>
            <a:pPr lvl="0" algn="ctr">
              <a:spcBef>
                <a:spcPct val="50000"/>
              </a:spcBef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anose="020B0600070205080204" pitchFamily="34" charset="-128"/>
              </a:rPr>
              <a:t>Titular de la Unidad de Información del Infoem</a:t>
            </a: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Literario No. 510, Col. Centro,</a:t>
            </a: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C.P. 50000, Toluca, </a:t>
            </a:r>
            <a:r>
              <a:rPr lang="es-MX" sz="2000" b="1" dirty="0" smtClean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México</a:t>
            </a: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Sede auxiliar</a:t>
            </a: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Calle de Pino Suárez sin número, actualmente carretera Toluca-Ixtapan, No. 111, Colonia La Michoacana, C.P. 52166, Metepec, Estado de México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MX" sz="2000" b="1" dirty="0" smtClean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Tel</a:t>
            </a: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. (722) 2 26 19 </a:t>
            </a:r>
            <a:r>
              <a:rPr lang="es-MX" sz="2000" b="1" dirty="0" smtClean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80</a:t>
            </a:r>
            <a:endParaRPr lang="es-MX" sz="2000" b="1" dirty="0">
              <a:solidFill>
                <a:srgbClr val="4C4C4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-65" charset="-12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Lada sin costo: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01 800 821 04 </a:t>
            </a:r>
            <a:r>
              <a:rPr lang="es-MX" sz="2000" b="1" dirty="0" smtClean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41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MX" sz="2000" b="1" dirty="0">
              <a:solidFill>
                <a:srgbClr val="4C4C4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-65" charset="-12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MX" sz="2000" b="1" dirty="0">
                <a:solidFill>
                  <a:srgbClr val="4C4C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-65" charset="-128"/>
              </a:rPr>
              <a:t>www.infoem.org.mx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MX" sz="2000" b="1" dirty="0">
              <a:solidFill>
                <a:srgbClr val="4C4C4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54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12260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Objetivos contemplados en la Ley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endParaRPr lang="es-ES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754660" y="2232453"/>
            <a:ext cx="3377513" cy="145520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Establece </a:t>
            </a:r>
            <a:r>
              <a:rPr lang="es-ES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condiciones homogéneas en el ejercicio del derecho de acceso a la información.</a:t>
            </a:r>
          </a:p>
          <a:p>
            <a:pPr algn="ctr"/>
            <a:endParaRPr lang="es-MX" dirty="0"/>
          </a:p>
        </p:txBody>
      </p:sp>
      <p:sp>
        <p:nvSpPr>
          <p:cNvPr id="5" name="Rectángulo redondeado 4"/>
          <p:cNvSpPr/>
          <p:nvPr/>
        </p:nvSpPr>
        <p:spPr>
          <a:xfrm>
            <a:off x="7426411" y="2215978"/>
            <a:ext cx="3377513" cy="1491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Regula </a:t>
            </a:r>
            <a:r>
              <a:rPr lang="es-ES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la participación del organismo garante en el Sistema Nacional de Transparencia.</a:t>
            </a:r>
          </a:p>
          <a:p>
            <a:pPr algn="ctr"/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335692" y="4085968"/>
            <a:ext cx="4880918" cy="22324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ES" sz="16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Fomenta </a:t>
            </a:r>
            <a:r>
              <a:rPr lang="es-ES" sz="16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una cultura de transparencia, acceso a la información y participación ciudadana, estableciendo políticas públicas y mecanismos, que garanticen información oportuna, verificable, comprensible, actualizada y completa, difundida en formatos accesibles para todo el público, atendiendo en todo momento a las condiciones sociales, económicas y culturales de cada región.</a:t>
            </a:r>
          </a:p>
          <a:p>
            <a:pPr algn="ctr"/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426411" y="4481384"/>
            <a:ext cx="3377513" cy="14416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ctr"/>
            <a:r>
              <a:rPr lang="es-ES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itchFamily="18" charset="0"/>
              </a:rPr>
              <a:t>Establecer mecanismos para el cumplimiento de resoluciones y la aplicación de medidas de apremio y sanciones.</a:t>
            </a:r>
          </a:p>
          <a:p>
            <a:pPr algn="ctr"/>
            <a:endParaRPr lang="es-MX" dirty="0"/>
          </a:p>
        </p:txBody>
      </p:sp>
      <p:sp>
        <p:nvSpPr>
          <p:cNvPr id="8" name="Elipse 7"/>
          <p:cNvSpPr/>
          <p:nvPr/>
        </p:nvSpPr>
        <p:spPr>
          <a:xfrm>
            <a:off x="5704702" y="3245708"/>
            <a:ext cx="1241855" cy="1103871"/>
          </a:xfrm>
          <a:prstGeom prst="ellipse">
            <a:avLst/>
          </a:prstGeom>
          <a:solidFill>
            <a:srgbClr val="68BF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LGTAIP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0" name="Conector recto de flecha 9"/>
          <p:cNvCxnSpPr/>
          <p:nvPr/>
        </p:nvCxnSpPr>
        <p:spPr>
          <a:xfrm flipH="1" flipV="1">
            <a:off x="5153797" y="2975983"/>
            <a:ext cx="650789" cy="5189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6868297" y="2986345"/>
            <a:ext cx="549876" cy="4982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 flipH="1">
            <a:off x="5216610" y="4185765"/>
            <a:ext cx="657996" cy="8887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>
            <a:stCxn id="8" idx="5"/>
          </p:cNvCxnSpPr>
          <p:nvPr/>
        </p:nvCxnSpPr>
        <p:spPr>
          <a:xfrm>
            <a:off x="6764692" y="4187921"/>
            <a:ext cx="639065" cy="886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25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Principios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8446"/>
            <a:ext cx="10515600" cy="4525749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dirty="0">
                <a:latin typeface="Palatino Linotype" panose="02040502050505030304" pitchFamily="18" charset="0"/>
                <a:cs typeface="Times New Roman" pitchFamily="18" charset="0"/>
              </a:rPr>
              <a:t>Como los principios rectores del organismo garante (Art. 8 LGTAIP): </a:t>
            </a: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certeza 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independencia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, </a:t>
            </a:r>
            <a:endParaRPr lang="es-MX" sz="24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legalidad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, </a:t>
            </a:r>
            <a:endParaRPr lang="es-MX" sz="24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máxima 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publicidad, </a:t>
            </a:r>
            <a:endParaRPr lang="es-MX" sz="24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objetividad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, </a:t>
            </a:r>
            <a:endParaRPr lang="es-MX" sz="24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profesionalismo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, y </a:t>
            </a:r>
            <a:endParaRPr lang="es-MX" sz="2400" b="1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MX" sz="2400" b="1" dirty="0" smtClean="0">
                <a:latin typeface="Palatino Linotype" panose="02040502050505030304" pitchFamily="18" charset="0"/>
                <a:cs typeface="Times New Roman" pitchFamily="18" charset="0"/>
              </a:rPr>
              <a:t>transparencia</a:t>
            </a:r>
            <a:r>
              <a:rPr lang="es-MX" sz="2400" b="1" dirty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ES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7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Principios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8446"/>
            <a:ext cx="10515600" cy="4525749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Asimismo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, establece principios en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materia de transparencia y acceso a la información pública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como:</a:t>
            </a:r>
            <a:endParaRPr lang="es-MX" sz="24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Prohibición de discriminación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información debe ser completa, oportuna y accesible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información está sujeta a régimen de excepciones, definidas, legítimas y estrictamente necesarias</a:t>
            </a:r>
          </a:p>
          <a:p>
            <a:pPr algn="just">
              <a:spcAft>
                <a:spcPts val="800"/>
              </a:spcAft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En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generación, publicación y entrega, la información debe ser accesible, confiable, verificable, veraz, oportuna, y atender necesidades del derecho de acceso ejercido. 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ES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41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Principios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8446"/>
            <a:ext cx="10515600" cy="5044731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Lenguaje sencillo, procurando la accesibilidad y traducción de la ley en lenguas indígenas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La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prohibición de condicionarse el ejercicio del derecho por motivos de discapacidad.</a:t>
            </a:r>
          </a:p>
          <a:p>
            <a:pPr algn="just">
              <a:spcAft>
                <a:spcPts val="800"/>
              </a:spcAft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Se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presume que la información existe si deriva del ejercicio de facultades, competencias o funciones.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Si no se ejercen facultades, competencias o funciones, se debe motivar la inexistencia de la información que derive de ello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Asimismo, en la negativa de acceso o inexistencia se debe acreditar que la información no deriva de funciones, facultades o competencias del sujeto obligado.</a:t>
            </a:r>
          </a:p>
        </p:txBody>
      </p:sp>
    </p:spTree>
    <p:extLst>
      <p:ext uri="{BB962C8B-B14F-4D97-AF65-F5344CB8AC3E}">
        <p14:creationId xmlns:p14="http://schemas.microsoft.com/office/powerpoint/2010/main" val="288816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Sujetos Obligados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Además de los señalados en el artículo 7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de la Ley local, se deben agregar: </a:t>
            </a:r>
            <a:endParaRPr lang="es-MX" sz="24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 Partidos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políticos</a:t>
            </a:r>
            <a:endParaRPr lang="es-MX" sz="24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Fideicomisos y fondos públicos estatales y municipales, así como del gobierno y de la administración pública municipal y sus organismos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descentralizados</a:t>
            </a:r>
            <a:endParaRPr lang="es-MX" sz="24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Cualquier persona física, jurídica colectiva o sindicato que reciba y ejerza recursos públicos o realice actos de autoridad en el ámbito estatal y municipal.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2400" dirty="0" smtClean="0">
              <a:latin typeface="Palatino Linotype" panose="02040502050505030304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(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Art. 23 LGTAIP).</a:t>
            </a:r>
          </a:p>
          <a:p>
            <a:pPr algn="just">
              <a:spcAft>
                <a:spcPts val="800"/>
              </a:spcAft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latin typeface="Palatino Linotype" panose="02040502050505030304" pitchFamily="18" charset="0"/>
              </a:rPr>
              <a:t>Sujetos Obligados</a:t>
            </a:r>
            <a:endParaRPr lang="es-MX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40555"/>
          </a:xfrm>
        </p:spPr>
        <p:txBody>
          <a:bodyPr>
            <a:noAutofit/>
          </a:bodyPr>
          <a:lstStyle/>
          <a:p>
            <a:pPr marL="0" indent="0" algn="just">
              <a:spcAft>
                <a:spcPts val="800"/>
              </a:spcAft>
              <a:buNone/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Dentro de las obligaciones comunes de los sujetos obligados, es necesario considerar los temas de (Art. 24 LGTAIP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):</a:t>
            </a:r>
            <a:endParaRPr lang="es-MX" sz="2400" dirty="0">
              <a:latin typeface="Palatino Linotype" panose="02040502050505030304" pitchFamily="18" charset="0"/>
              <a:cs typeface="Times New Roman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“Unidad de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Información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” deberá denominarse “Unidad de Transparencia”. Asimismo, debe instituirse un “Comité de Transparencia”, el cual estará integrado por funcionarios públicos de los sujetos obligados.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El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Titular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de la Unidad de Transparencia dependerá directamente del titular del sujeto obligado, </a:t>
            </a:r>
            <a:r>
              <a:rPr lang="es-MX" sz="2400" dirty="0" smtClean="0">
                <a:latin typeface="Palatino Linotype" panose="02040502050505030304" pitchFamily="18" charset="0"/>
                <a:cs typeface="Times New Roman" pitchFamily="18" charset="0"/>
              </a:rPr>
              <a:t>el cual deberá contar con </a:t>
            </a: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experiencia en la materia.</a:t>
            </a:r>
          </a:p>
          <a:p>
            <a:pPr algn="just">
              <a:spcAft>
                <a:spcPts val="800"/>
              </a:spcAft>
            </a:pPr>
            <a:r>
              <a:rPr lang="es-MX" sz="2400" dirty="0">
                <a:latin typeface="Palatino Linotype" panose="02040502050505030304" pitchFamily="18" charset="0"/>
                <a:cs typeface="Times New Roman" pitchFamily="18" charset="0"/>
              </a:rPr>
              <a:t>La capacitación a los servidores públicos de los sujetos obligados será continua y especializada, sobre todo al personal de los Comités y Unidades de Transparencia.</a:t>
            </a:r>
          </a:p>
          <a:p>
            <a:pPr marL="0" indent="0" algn="just">
              <a:spcAft>
                <a:spcPts val="800"/>
              </a:spcAft>
              <a:buNone/>
            </a:pPr>
            <a:endParaRPr lang="es-MX" sz="1900" dirty="0">
              <a:latin typeface="Palatino Linotype" panose="020405020505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2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3175</Words>
  <Application>Microsoft Office PowerPoint</Application>
  <PresentationFormat>Panorámica</PresentationFormat>
  <Paragraphs>354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9" baseType="lpstr">
      <vt:lpstr>ＭＳ Ｐゴシック</vt:lpstr>
      <vt:lpstr>Arial</vt:lpstr>
      <vt:lpstr>Calibri</vt:lpstr>
      <vt:lpstr>Calibri Light</vt:lpstr>
      <vt:lpstr>Palatino Linotype</vt:lpstr>
      <vt:lpstr>Times New Roman</vt:lpstr>
      <vt:lpstr>Wingdings</vt:lpstr>
      <vt:lpstr>Tema de Office</vt:lpstr>
      <vt:lpstr>Presentación de PowerPoint</vt:lpstr>
      <vt:lpstr>ASPECTOS RELEVANTES</vt:lpstr>
      <vt:lpstr>ASPECTOS RELEVANTES</vt:lpstr>
      <vt:lpstr>Objetivos contemplados en la Ley</vt:lpstr>
      <vt:lpstr>Principios</vt:lpstr>
      <vt:lpstr>Principios</vt:lpstr>
      <vt:lpstr>Principios</vt:lpstr>
      <vt:lpstr>Sujetos Obligados</vt:lpstr>
      <vt:lpstr>Sujetos Obligados</vt:lpstr>
      <vt:lpstr>Responsables en materia de transparencia  y acceso a la información</vt:lpstr>
      <vt:lpstr>Responsables en materia de transparencia  y acceso a la información</vt:lpstr>
      <vt:lpstr>Responsables en materia de transparencia  y acceso a la información</vt:lpstr>
      <vt:lpstr>Responsables en materia de transparencia  y acceso a la información</vt:lpstr>
      <vt:lpstr>Responsables en materia de transparencia  y acceso a la información</vt:lpstr>
      <vt:lpstr>Obligaciones de transparencia comunes</vt:lpstr>
      <vt:lpstr>Obligaciones de transparencia comunes</vt:lpstr>
      <vt:lpstr>Obligaciones de transparencia comunes</vt:lpstr>
      <vt:lpstr>Obligaciones de transparencia comunes</vt:lpstr>
      <vt:lpstr>Obligaciones de transparencia comunes</vt:lpstr>
      <vt:lpstr>Obligaciones comunes Poder Ejecutivo</vt:lpstr>
      <vt:lpstr>Denuncia por incumplimiento</vt:lpstr>
      <vt:lpstr>Clasificación de la Información</vt:lpstr>
      <vt:lpstr>Clasificación de la Información</vt:lpstr>
      <vt:lpstr>Procedimiento de acceso a la información</vt:lpstr>
      <vt:lpstr>Procedimiento de acceso a la información</vt:lpstr>
      <vt:lpstr>Recurso de revisión</vt:lpstr>
      <vt:lpstr>Recurso de revisión</vt:lpstr>
      <vt:lpstr>Atracción de los recursos de revisión</vt:lpstr>
      <vt:lpstr>Medidas de apremio</vt:lpstr>
      <vt:lpstr>Sanciones</vt:lpstr>
      <vt:lpstr>Presentación de PowerPoint</vt:lpstr>
    </vt:vector>
  </TitlesOfParts>
  <Company>INFOEM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161</cp:revision>
  <dcterms:created xsi:type="dcterms:W3CDTF">2015-08-21T16:04:25Z</dcterms:created>
  <dcterms:modified xsi:type="dcterms:W3CDTF">2015-09-02T00:33:54Z</dcterms:modified>
</cp:coreProperties>
</file>