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706" r:id="rId2"/>
    <p:sldId id="708" r:id="rId3"/>
    <p:sldId id="709" r:id="rId4"/>
    <p:sldId id="710" r:id="rId5"/>
    <p:sldId id="711" r:id="rId6"/>
    <p:sldId id="712" r:id="rId7"/>
    <p:sldId id="713" r:id="rId8"/>
    <p:sldId id="714" r:id="rId9"/>
    <p:sldId id="715" r:id="rId10"/>
    <p:sldId id="716" r:id="rId11"/>
    <p:sldId id="717" r:id="rId12"/>
    <p:sldId id="718" r:id="rId13"/>
    <p:sldId id="719" r:id="rId14"/>
    <p:sldId id="720" r:id="rId15"/>
    <p:sldId id="721" r:id="rId16"/>
    <p:sldId id="722" r:id="rId17"/>
    <p:sldId id="723" r:id="rId18"/>
    <p:sldId id="724" r:id="rId19"/>
    <p:sldId id="725" r:id="rId20"/>
    <p:sldId id="726" r:id="rId21"/>
    <p:sldId id="729" r:id="rId22"/>
    <p:sldId id="730" r:id="rId23"/>
    <p:sldId id="731" r:id="rId24"/>
    <p:sldId id="732" r:id="rId25"/>
    <p:sldId id="733" r:id="rId26"/>
    <p:sldId id="734" r:id="rId27"/>
    <p:sldId id="735" r:id="rId28"/>
    <p:sldId id="736" r:id="rId29"/>
    <p:sldId id="737" r:id="rId30"/>
    <p:sldId id="738" r:id="rId31"/>
  </p:sldIdLst>
  <p:sldSz cx="9144000" cy="6858000" type="screen4x3"/>
  <p:notesSz cx="9928225" cy="6797675"/>
  <p:defaultTextStyle>
    <a:defPPr>
      <a:defRPr lang="es-ES"/>
    </a:defPPr>
    <a:lvl1pPr algn="ctr" rtl="0" fontAlgn="base">
      <a:spcBef>
        <a:spcPct val="0"/>
      </a:spcBef>
      <a:spcAft>
        <a:spcPct val="0"/>
      </a:spcAft>
      <a:defRPr sz="3200" kern="1200">
        <a:solidFill>
          <a:schemeClr val="tx1"/>
        </a:solidFill>
        <a:latin typeface="Times New Roman" pitchFamily="18" charset="0"/>
        <a:ea typeface="+mn-ea"/>
        <a:cs typeface="+mn-cs"/>
      </a:defRPr>
    </a:lvl1pPr>
    <a:lvl2pPr marL="457200" algn="ctr" rtl="0" fontAlgn="base">
      <a:spcBef>
        <a:spcPct val="0"/>
      </a:spcBef>
      <a:spcAft>
        <a:spcPct val="0"/>
      </a:spcAft>
      <a:defRPr sz="3200" kern="1200">
        <a:solidFill>
          <a:schemeClr val="tx1"/>
        </a:solidFill>
        <a:latin typeface="Times New Roman" pitchFamily="18" charset="0"/>
        <a:ea typeface="+mn-ea"/>
        <a:cs typeface="+mn-cs"/>
      </a:defRPr>
    </a:lvl2pPr>
    <a:lvl3pPr marL="914400" algn="ctr" rtl="0" fontAlgn="base">
      <a:spcBef>
        <a:spcPct val="0"/>
      </a:spcBef>
      <a:spcAft>
        <a:spcPct val="0"/>
      </a:spcAft>
      <a:defRPr sz="3200" kern="1200">
        <a:solidFill>
          <a:schemeClr val="tx1"/>
        </a:solidFill>
        <a:latin typeface="Times New Roman" pitchFamily="18" charset="0"/>
        <a:ea typeface="+mn-ea"/>
        <a:cs typeface="+mn-cs"/>
      </a:defRPr>
    </a:lvl3pPr>
    <a:lvl4pPr marL="1371600" algn="ctr" rtl="0" fontAlgn="base">
      <a:spcBef>
        <a:spcPct val="0"/>
      </a:spcBef>
      <a:spcAft>
        <a:spcPct val="0"/>
      </a:spcAft>
      <a:defRPr sz="3200" kern="1200">
        <a:solidFill>
          <a:schemeClr val="tx1"/>
        </a:solidFill>
        <a:latin typeface="Times New Roman" pitchFamily="18" charset="0"/>
        <a:ea typeface="+mn-ea"/>
        <a:cs typeface="+mn-cs"/>
      </a:defRPr>
    </a:lvl4pPr>
    <a:lvl5pPr marL="1828800" algn="ctr" rtl="0" fontAlgn="base">
      <a:spcBef>
        <a:spcPct val="0"/>
      </a:spcBef>
      <a:spcAft>
        <a:spcPct val="0"/>
      </a:spcAft>
      <a:defRPr sz="3200" kern="1200">
        <a:solidFill>
          <a:schemeClr val="tx1"/>
        </a:solidFill>
        <a:latin typeface="Times New Roman" pitchFamily="18" charset="0"/>
        <a:ea typeface="+mn-ea"/>
        <a:cs typeface="+mn-cs"/>
      </a:defRPr>
    </a:lvl5pPr>
    <a:lvl6pPr marL="2286000" algn="l" defTabSz="914400" rtl="0" eaLnBrk="1" latinLnBrk="0" hangingPunct="1">
      <a:defRPr sz="3200" kern="1200">
        <a:solidFill>
          <a:schemeClr val="tx1"/>
        </a:solidFill>
        <a:latin typeface="Times New Roman" pitchFamily="18" charset="0"/>
        <a:ea typeface="+mn-ea"/>
        <a:cs typeface="+mn-cs"/>
      </a:defRPr>
    </a:lvl6pPr>
    <a:lvl7pPr marL="2743200" algn="l" defTabSz="914400" rtl="0" eaLnBrk="1" latinLnBrk="0" hangingPunct="1">
      <a:defRPr sz="3200" kern="1200">
        <a:solidFill>
          <a:schemeClr val="tx1"/>
        </a:solidFill>
        <a:latin typeface="Times New Roman" pitchFamily="18" charset="0"/>
        <a:ea typeface="+mn-ea"/>
        <a:cs typeface="+mn-cs"/>
      </a:defRPr>
    </a:lvl7pPr>
    <a:lvl8pPr marL="3200400" algn="l" defTabSz="914400" rtl="0" eaLnBrk="1" latinLnBrk="0" hangingPunct="1">
      <a:defRPr sz="3200" kern="1200">
        <a:solidFill>
          <a:schemeClr val="tx1"/>
        </a:solidFill>
        <a:latin typeface="Times New Roman" pitchFamily="18" charset="0"/>
        <a:ea typeface="+mn-ea"/>
        <a:cs typeface="+mn-cs"/>
      </a:defRPr>
    </a:lvl8pPr>
    <a:lvl9pPr marL="3657600" algn="l" defTabSz="914400" rtl="0" eaLnBrk="1" latinLnBrk="0" hangingPunct="1">
      <a:defRPr sz="32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32">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CC00"/>
    <a:srgbClr val="3366FF"/>
    <a:srgbClr val="FFFF00"/>
    <a:srgbClr val="99CCFF"/>
    <a:srgbClr val="6699FF"/>
    <a:srgbClr val="009900"/>
    <a:srgbClr val="000000"/>
    <a:srgbClr val="0000CC"/>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5362" autoAdjust="0"/>
  </p:normalViewPr>
  <p:slideViewPr>
    <p:cSldViewPr>
      <p:cViewPr varScale="1">
        <p:scale>
          <a:sx n="88" d="100"/>
          <a:sy n="88" d="100"/>
        </p:scale>
        <p:origin x="1464" y="84"/>
      </p:cViewPr>
      <p:guideLst>
        <p:guide orient="horz" pos="2160"/>
        <p:guide pos="28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109" d="100"/>
          <a:sy n="109" d="100"/>
        </p:scale>
        <p:origin x="-594" y="-78"/>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4302457" cy="340500"/>
          </a:xfrm>
          <a:prstGeom prst="rect">
            <a:avLst/>
          </a:prstGeom>
          <a:noFill/>
          <a:ln w="9525">
            <a:noFill/>
            <a:miter lim="800000"/>
            <a:headEnd/>
            <a:tailEnd/>
          </a:ln>
          <a:effectLst/>
        </p:spPr>
        <p:txBody>
          <a:bodyPr vert="horz" wrap="square" lIns="94144" tIns="47072" rIns="94144" bIns="47072" numCol="1" anchor="t" anchorCtr="0" compatLnSpc="1">
            <a:prstTxWarp prst="textNoShape">
              <a:avLst/>
            </a:prstTxWarp>
          </a:bodyPr>
          <a:lstStyle>
            <a:lvl1pPr algn="l" defTabSz="942047">
              <a:defRPr sz="1200"/>
            </a:lvl1pPr>
          </a:lstStyle>
          <a:p>
            <a:pPr>
              <a:defRPr/>
            </a:pPr>
            <a:endParaRPr lang="es-ES"/>
          </a:p>
        </p:txBody>
      </p:sp>
      <p:sp>
        <p:nvSpPr>
          <p:cNvPr id="46083" name="Rectangle 3"/>
          <p:cNvSpPr>
            <a:spLocks noGrp="1" noChangeArrowheads="1"/>
          </p:cNvSpPr>
          <p:nvPr>
            <p:ph type="dt" sz="quarter" idx="1"/>
          </p:nvPr>
        </p:nvSpPr>
        <p:spPr bwMode="auto">
          <a:xfrm>
            <a:off x="5625769" y="0"/>
            <a:ext cx="4302457" cy="340500"/>
          </a:xfrm>
          <a:prstGeom prst="rect">
            <a:avLst/>
          </a:prstGeom>
          <a:noFill/>
          <a:ln w="9525">
            <a:noFill/>
            <a:miter lim="800000"/>
            <a:headEnd/>
            <a:tailEnd/>
          </a:ln>
          <a:effectLst/>
        </p:spPr>
        <p:txBody>
          <a:bodyPr vert="horz" wrap="square" lIns="94144" tIns="47072" rIns="94144" bIns="47072" numCol="1" anchor="t" anchorCtr="0" compatLnSpc="1">
            <a:prstTxWarp prst="textNoShape">
              <a:avLst/>
            </a:prstTxWarp>
          </a:bodyPr>
          <a:lstStyle>
            <a:lvl1pPr algn="r" defTabSz="942047">
              <a:defRPr sz="1200"/>
            </a:lvl1pPr>
          </a:lstStyle>
          <a:p>
            <a:pPr>
              <a:defRPr/>
            </a:pPr>
            <a:endParaRPr lang="es-ES"/>
          </a:p>
        </p:txBody>
      </p:sp>
      <p:sp>
        <p:nvSpPr>
          <p:cNvPr id="46084" name="Rectangle 4"/>
          <p:cNvSpPr>
            <a:spLocks noGrp="1" noChangeArrowheads="1"/>
          </p:cNvSpPr>
          <p:nvPr>
            <p:ph type="ftr" sz="quarter" idx="2"/>
          </p:nvPr>
        </p:nvSpPr>
        <p:spPr bwMode="auto">
          <a:xfrm>
            <a:off x="0" y="6457177"/>
            <a:ext cx="4302457" cy="340499"/>
          </a:xfrm>
          <a:prstGeom prst="rect">
            <a:avLst/>
          </a:prstGeom>
          <a:noFill/>
          <a:ln w="9525">
            <a:noFill/>
            <a:miter lim="800000"/>
            <a:headEnd/>
            <a:tailEnd/>
          </a:ln>
          <a:effectLst/>
        </p:spPr>
        <p:txBody>
          <a:bodyPr vert="horz" wrap="square" lIns="94144" tIns="47072" rIns="94144" bIns="47072" numCol="1" anchor="b" anchorCtr="0" compatLnSpc="1">
            <a:prstTxWarp prst="textNoShape">
              <a:avLst/>
            </a:prstTxWarp>
          </a:bodyPr>
          <a:lstStyle>
            <a:lvl1pPr algn="l" defTabSz="942047">
              <a:defRPr sz="1200"/>
            </a:lvl1pPr>
          </a:lstStyle>
          <a:p>
            <a:pPr>
              <a:defRPr/>
            </a:pPr>
            <a:endParaRPr lang="es-ES"/>
          </a:p>
        </p:txBody>
      </p:sp>
      <p:sp>
        <p:nvSpPr>
          <p:cNvPr id="46085" name="Rectangle 5"/>
          <p:cNvSpPr>
            <a:spLocks noGrp="1" noChangeArrowheads="1"/>
          </p:cNvSpPr>
          <p:nvPr>
            <p:ph type="sldNum" sz="quarter" idx="3"/>
          </p:nvPr>
        </p:nvSpPr>
        <p:spPr bwMode="auto">
          <a:xfrm>
            <a:off x="5625769" y="6457177"/>
            <a:ext cx="4302457" cy="340499"/>
          </a:xfrm>
          <a:prstGeom prst="rect">
            <a:avLst/>
          </a:prstGeom>
          <a:noFill/>
          <a:ln w="9525">
            <a:noFill/>
            <a:miter lim="800000"/>
            <a:headEnd/>
            <a:tailEnd/>
          </a:ln>
          <a:effectLst/>
        </p:spPr>
        <p:txBody>
          <a:bodyPr vert="horz" wrap="square" lIns="94144" tIns="47072" rIns="94144" bIns="47072" numCol="1" anchor="b" anchorCtr="0" compatLnSpc="1">
            <a:prstTxWarp prst="textNoShape">
              <a:avLst/>
            </a:prstTxWarp>
          </a:bodyPr>
          <a:lstStyle>
            <a:lvl1pPr algn="r" defTabSz="942047">
              <a:defRPr sz="1200"/>
            </a:lvl1pPr>
          </a:lstStyle>
          <a:p>
            <a:pPr>
              <a:defRPr/>
            </a:pPr>
            <a:fld id="{C06CD1C1-5C66-42ED-B7CE-488ACFBDED43}" type="slidenum">
              <a:rPr lang="es-ES"/>
              <a:pPr>
                <a:defRPr/>
              </a:pPr>
              <a:t>‹Nº›</a:t>
            </a:fld>
            <a:endParaRPr lang="es-ES"/>
          </a:p>
        </p:txBody>
      </p:sp>
    </p:spTree>
    <p:extLst>
      <p:ext uri="{BB962C8B-B14F-4D97-AF65-F5344CB8AC3E}">
        <p14:creationId xmlns:p14="http://schemas.microsoft.com/office/powerpoint/2010/main" val="431370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02457" cy="340500"/>
          </a:xfrm>
          <a:prstGeom prst="rect">
            <a:avLst/>
          </a:prstGeom>
          <a:noFill/>
          <a:ln w="9525">
            <a:noFill/>
            <a:miter lim="800000"/>
            <a:headEnd/>
            <a:tailEnd/>
          </a:ln>
          <a:effectLst/>
        </p:spPr>
        <p:txBody>
          <a:bodyPr vert="horz" wrap="square" lIns="94144" tIns="47072" rIns="94144" bIns="47072" numCol="1" anchor="t" anchorCtr="0" compatLnSpc="1">
            <a:prstTxWarp prst="textNoShape">
              <a:avLst/>
            </a:prstTxWarp>
          </a:bodyPr>
          <a:lstStyle>
            <a:lvl1pPr algn="l" defTabSz="942047">
              <a:defRPr sz="1200"/>
            </a:lvl1pPr>
          </a:lstStyle>
          <a:p>
            <a:pPr>
              <a:defRPr/>
            </a:pPr>
            <a:endParaRPr lang="es-ES"/>
          </a:p>
        </p:txBody>
      </p:sp>
      <p:sp>
        <p:nvSpPr>
          <p:cNvPr id="5123" name="Rectangle 3"/>
          <p:cNvSpPr>
            <a:spLocks noGrp="1" noChangeArrowheads="1"/>
          </p:cNvSpPr>
          <p:nvPr>
            <p:ph type="dt" idx="1"/>
          </p:nvPr>
        </p:nvSpPr>
        <p:spPr bwMode="auto">
          <a:xfrm>
            <a:off x="5625769" y="0"/>
            <a:ext cx="4302457" cy="340500"/>
          </a:xfrm>
          <a:prstGeom prst="rect">
            <a:avLst/>
          </a:prstGeom>
          <a:noFill/>
          <a:ln w="9525">
            <a:noFill/>
            <a:miter lim="800000"/>
            <a:headEnd/>
            <a:tailEnd/>
          </a:ln>
          <a:effectLst/>
        </p:spPr>
        <p:txBody>
          <a:bodyPr vert="horz" wrap="square" lIns="94144" tIns="47072" rIns="94144" bIns="47072" numCol="1" anchor="t" anchorCtr="0" compatLnSpc="1">
            <a:prstTxWarp prst="textNoShape">
              <a:avLst/>
            </a:prstTxWarp>
          </a:bodyPr>
          <a:lstStyle>
            <a:lvl1pPr algn="r" defTabSz="942047">
              <a:defRPr sz="1200"/>
            </a:lvl1pPr>
          </a:lstStyle>
          <a:p>
            <a:pPr>
              <a:defRPr/>
            </a:pPr>
            <a:endParaRPr lang="es-ES"/>
          </a:p>
        </p:txBody>
      </p:sp>
      <p:sp>
        <p:nvSpPr>
          <p:cNvPr id="40964" name="Rectangle 4"/>
          <p:cNvSpPr>
            <a:spLocks noGrp="1" noRot="1" noChangeAspect="1" noChangeArrowheads="1" noTextEdit="1"/>
          </p:cNvSpPr>
          <p:nvPr>
            <p:ph type="sldImg" idx="2"/>
          </p:nvPr>
        </p:nvSpPr>
        <p:spPr bwMode="auto">
          <a:xfrm>
            <a:off x="3263900" y="509588"/>
            <a:ext cx="3402013" cy="2551112"/>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1325009" y="3229360"/>
            <a:ext cx="7278210" cy="3058338"/>
          </a:xfrm>
          <a:prstGeom prst="rect">
            <a:avLst/>
          </a:prstGeom>
          <a:noFill/>
          <a:ln w="9525">
            <a:noFill/>
            <a:miter lim="800000"/>
            <a:headEnd/>
            <a:tailEnd/>
          </a:ln>
          <a:effectLst/>
        </p:spPr>
        <p:txBody>
          <a:bodyPr vert="horz" wrap="square" lIns="94144" tIns="47072" rIns="94144" bIns="47072"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5126" name="Rectangle 6"/>
          <p:cNvSpPr>
            <a:spLocks noGrp="1" noChangeArrowheads="1"/>
          </p:cNvSpPr>
          <p:nvPr>
            <p:ph type="ftr" sz="quarter" idx="4"/>
          </p:nvPr>
        </p:nvSpPr>
        <p:spPr bwMode="auto">
          <a:xfrm>
            <a:off x="0" y="6457177"/>
            <a:ext cx="4302457" cy="340499"/>
          </a:xfrm>
          <a:prstGeom prst="rect">
            <a:avLst/>
          </a:prstGeom>
          <a:noFill/>
          <a:ln w="9525">
            <a:noFill/>
            <a:miter lim="800000"/>
            <a:headEnd/>
            <a:tailEnd/>
          </a:ln>
          <a:effectLst/>
        </p:spPr>
        <p:txBody>
          <a:bodyPr vert="horz" wrap="square" lIns="94144" tIns="47072" rIns="94144" bIns="47072" numCol="1" anchor="b" anchorCtr="0" compatLnSpc="1">
            <a:prstTxWarp prst="textNoShape">
              <a:avLst/>
            </a:prstTxWarp>
          </a:bodyPr>
          <a:lstStyle>
            <a:lvl1pPr algn="l" defTabSz="942047">
              <a:defRPr sz="1200"/>
            </a:lvl1pPr>
          </a:lstStyle>
          <a:p>
            <a:pPr>
              <a:defRPr/>
            </a:pPr>
            <a:endParaRPr lang="es-ES"/>
          </a:p>
        </p:txBody>
      </p:sp>
      <p:sp>
        <p:nvSpPr>
          <p:cNvPr id="5127" name="Rectangle 7"/>
          <p:cNvSpPr>
            <a:spLocks noGrp="1" noChangeArrowheads="1"/>
          </p:cNvSpPr>
          <p:nvPr>
            <p:ph type="sldNum" sz="quarter" idx="5"/>
          </p:nvPr>
        </p:nvSpPr>
        <p:spPr bwMode="auto">
          <a:xfrm>
            <a:off x="5625769" y="6457177"/>
            <a:ext cx="4302457" cy="340499"/>
          </a:xfrm>
          <a:prstGeom prst="rect">
            <a:avLst/>
          </a:prstGeom>
          <a:noFill/>
          <a:ln w="9525">
            <a:noFill/>
            <a:miter lim="800000"/>
            <a:headEnd/>
            <a:tailEnd/>
          </a:ln>
          <a:effectLst/>
        </p:spPr>
        <p:txBody>
          <a:bodyPr vert="horz" wrap="square" lIns="94144" tIns="47072" rIns="94144" bIns="47072" numCol="1" anchor="b" anchorCtr="0" compatLnSpc="1">
            <a:prstTxWarp prst="textNoShape">
              <a:avLst/>
            </a:prstTxWarp>
          </a:bodyPr>
          <a:lstStyle>
            <a:lvl1pPr algn="r" defTabSz="942047">
              <a:defRPr sz="1200"/>
            </a:lvl1pPr>
          </a:lstStyle>
          <a:p>
            <a:pPr>
              <a:defRPr/>
            </a:pPr>
            <a:fld id="{00AEF988-3813-4446-90D0-A6AD108ADF1C}" type="slidenum">
              <a:rPr lang="es-ES"/>
              <a:pPr>
                <a:defRPr/>
              </a:pPr>
              <a:t>‹Nº›</a:t>
            </a:fld>
            <a:endParaRPr lang="es-ES"/>
          </a:p>
        </p:txBody>
      </p:sp>
    </p:spTree>
    <p:extLst>
      <p:ext uri="{BB962C8B-B14F-4D97-AF65-F5344CB8AC3E}">
        <p14:creationId xmlns:p14="http://schemas.microsoft.com/office/powerpoint/2010/main" val="19876057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CF46F363-81CB-41B4-AF9F-1372B8B9C4E3}" type="slidenum">
              <a:rPr lang="es-ES"/>
              <a:pPr>
                <a:defRPr/>
              </a:pPr>
              <a:t>‹Nº›</a:t>
            </a:fld>
            <a:endParaRPr lang="es-E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F3C6368F-ABDB-47D4-80DF-A6CE6E75DAEA}" type="slidenum">
              <a:rPr lang="es-ES"/>
              <a:pPr>
                <a:defRPr/>
              </a:pPr>
              <a:t>‹Nº›</a:t>
            </a:fld>
            <a:endParaRPr lang="es-E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843BE18-F5BB-49F8-9656-CC5B4A036AA8}" type="slidenum">
              <a:rPr lang="es-ES"/>
              <a:pPr>
                <a:defRPr/>
              </a:pPr>
              <a:t>‹Nº›</a:t>
            </a:fld>
            <a:endParaRPr lang="es-E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53236E14-AB7E-4A3A-BBFF-7E6134D16F14}" type="slidenum">
              <a:rPr lang="es-ES"/>
              <a:pPr>
                <a:defRPr/>
              </a:pPr>
              <a:t>‹Nº›</a:t>
            </a:fld>
            <a:endParaRPr lang="es-E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CE2DEE7D-D766-40C1-AF4D-008E8DA4AD8E}" type="slidenum">
              <a:rPr lang="es-ES"/>
              <a:pPr>
                <a:defRPr/>
              </a:pPr>
              <a:t>‹Nº›</a:t>
            </a:fld>
            <a:endParaRPr lang="es-E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61FEFC33-6920-47D4-BF8A-0D06530C24BB}" type="slidenum">
              <a:rPr lang="es-ES"/>
              <a:pPr>
                <a:defRPr/>
              </a:pPr>
              <a:t>‹Nº›</a:t>
            </a:fld>
            <a:endParaRPr lang="es-E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43C7FB4C-930B-4211-AD18-C8EA546785D2}" type="slidenum">
              <a:rPr lang="es-ES"/>
              <a:pPr>
                <a:defRPr/>
              </a:pPr>
              <a:t>‹Nº›</a:t>
            </a:fld>
            <a:endParaRPr lang="es-E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BD919000-A596-40DA-99D9-0E0C31A9A53A}" type="slidenum">
              <a:rPr lang="es-ES"/>
              <a:pPr>
                <a:defRPr/>
              </a:pPr>
              <a:t>‹Nº›</a:t>
            </a:fld>
            <a:endParaRPr lang="es-E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71A7FBA5-31F1-4A63-ACB9-6282BB7453B5}" type="slidenum">
              <a:rPr lang="es-ES"/>
              <a:pPr>
                <a:defRPr/>
              </a:pPr>
              <a:t>‹Nº›</a:t>
            </a:fld>
            <a:endParaRPr lang="es-E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342BD79F-5E00-473F-8C43-C3C3F641ED46}" type="slidenum">
              <a:rPr lang="es-ES"/>
              <a:pPr>
                <a:defRPr/>
              </a:pPr>
              <a:t>‹Nº›</a:t>
            </a:fld>
            <a:endParaRPr lang="es-E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66EC9282-4FEE-4B30-8CFF-A935D701F97C}" type="slidenum">
              <a:rPr lang="es-ES"/>
              <a:pPr>
                <a:defRPr/>
              </a:pPr>
              <a:t>‹Nº›</a:t>
            </a:fld>
            <a:endParaRPr lang="es-E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43"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A155FE4-DA3B-4320-80C9-81F41292110A}"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2143116"/>
            <a:ext cx="8643998" cy="3539430"/>
          </a:xfrm>
          <a:prstGeom prst="rect">
            <a:avLst/>
          </a:prstGeom>
        </p:spPr>
        <p:txBody>
          <a:bodyPr wrap="square">
            <a:spAutoFit/>
          </a:bodyPr>
          <a:lstStyle/>
          <a:p>
            <a:endParaRPr lang="es-MX" dirty="0" smtClean="0"/>
          </a:p>
          <a:p>
            <a:endParaRPr lang="es-MX" dirty="0" smtClean="0"/>
          </a:p>
          <a:p>
            <a:endParaRPr lang="es-MX" dirty="0" smtClean="0"/>
          </a:p>
          <a:p>
            <a:endParaRPr lang="es-MX" i="1" dirty="0" smtClean="0"/>
          </a:p>
          <a:p>
            <a:endParaRPr lang="es-MX"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p:txBody>
      </p:sp>
      <p:cxnSp>
        <p:nvCxnSpPr>
          <p:cNvPr id="4" name="3 Conector recto"/>
          <p:cNvCxnSpPr/>
          <p:nvPr/>
        </p:nvCxnSpPr>
        <p:spPr>
          <a:xfrm>
            <a:off x="719138" y="6500834"/>
            <a:ext cx="777716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a:off x="719138" y="6572272"/>
            <a:ext cx="7777163" cy="0"/>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719138" y="285728"/>
            <a:ext cx="777716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719138" y="357166"/>
            <a:ext cx="7777163" cy="0"/>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sp>
        <p:nvSpPr>
          <p:cNvPr id="9" name="Subtítulo 2"/>
          <p:cNvSpPr txBox="1">
            <a:spLocks/>
          </p:cNvSpPr>
          <p:nvPr/>
        </p:nvSpPr>
        <p:spPr>
          <a:xfrm>
            <a:off x="395536" y="2132856"/>
            <a:ext cx="8373970" cy="4536504"/>
          </a:xfrm>
          <a:prstGeom prst="rect">
            <a:avLst/>
          </a:prstGeom>
        </p:spPr>
        <p:txBody>
          <a:bodyPr>
            <a:noAutofit/>
          </a:bodyPr>
          <a:lstStyle/>
          <a:p>
            <a:pPr marL="342900" lvl="0" indent="-342900" eaLnBrk="0" hangingPunct="0">
              <a:spcBef>
                <a:spcPct val="20000"/>
              </a:spcBef>
              <a:defRPr/>
            </a:pPr>
            <a:r>
              <a:rPr lang="es-419" sz="2800" b="1" dirty="0">
                <a:latin typeface="+mn-lt"/>
              </a:rPr>
              <a:t>L</a:t>
            </a:r>
            <a:r>
              <a:rPr lang="es-MX" sz="2800" b="1" dirty="0" smtClean="0">
                <a:latin typeface="+mn-lt"/>
              </a:rPr>
              <a:t>ey de </a:t>
            </a:r>
            <a:r>
              <a:rPr lang="es-419" sz="2800" b="1" dirty="0" smtClean="0">
                <a:latin typeface="+mn-lt"/>
              </a:rPr>
              <a:t>T</a:t>
            </a:r>
            <a:r>
              <a:rPr lang="es-MX" sz="2800" b="1" dirty="0" smtClean="0">
                <a:latin typeface="+mn-lt"/>
              </a:rPr>
              <a:t>ransparencia y </a:t>
            </a:r>
            <a:r>
              <a:rPr lang="es-419" sz="2800" b="1" dirty="0">
                <a:latin typeface="+mn-lt"/>
              </a:rPr>
              <a:t>A</a:t>
            </a:r>
            <a:r>
              <a:rPr lang="es-MX" sz="2800" b="1" dirty="0" smtClean="0">
                <a:latin typeface="+mn-lt"/>
              </a:rPr>
              <a:t>cceso a la </a:t>
            </a:r>
            <a:r>
              <a:rPr lang="es-419" sz="2800" b="1" dirty="0" smtClean="0">
                <a:latin typeface="+mn-lt"/>
              </a:rPr>
              <a:t>I</a:t>
            </a:r>
            <a:r>
              <a:rPr lang="es-MX" sz="2800" b="1" dirty="0" smtClean="0">
                <a:latin typeface="+mn-lt"/>
              </a:rPr>
              <a:t>nformación </a:t>
            </a:r>
            <a:r>
              <a:rPr lang="es-419" sz="2800" b="1" dirty="0" smtClean="0">
                <a:latin typeface="+mn-lt"/>
              </a:rPr>
              <a:t>P</a:t>
            </a:r>
            <a:r>
              <a:rPr lang="es-MX" sz="2800" b="1" dirty="0" smtClean="0">
                <a:latin typeface="+mn-lt"/>
              </a:rPr>
              <a:t>ública del </a:t>
            </a:r>
            <a:r>
              <a:rPr lang="es-419" sz="2800" b="1" dirty="0" smtClean="0">
                <a:latin typeface="+mn-lt"/>
              </a:rPr>
              <a:t>E</a:t>
            </a:r>
            <a:r>
              <a:rPr lang="es-MX" sz="2800" b="1" dirty="0" smtClean="0">
                <a:latin typeface="+mn-lt"/>
              </a:rPr>
              <a:t>stado de </a:t>
            </a:r>
            <a:r>
              <a:rPr lang="es-419" sz="2800" b="1" dirty="0">
                <a:latin typeface="+mn-lt"/>
              </a:rPr>
              <a:t>M</a:t>
            </a:r>
            <a:r>
              <a:rPr lang="es-MX" sz="2800" b="1" dirty="0" smtClean="0">
                <a:latin typeface="+mn-lt"/>
              </a:rPr>
              <a:t>éxico y </a:t>
            </a:r>
            <a:r>
              <a:rPr lang="es-419" sz="2800" b="1" dirty="0" smtClean="0">
                <a:latin typeface="+mn-lt"/>
              </a:rPr>
              <a:t>M</a:t>
            </a:r>
            <a:r>
              <a:rPr lang="es-MX" sz="2800" b="1" dirty="0" smtClean="0">
                <a:latin typeface="+mn-lt"/>
              </a:rPr>
              <a:t>unicipios</a:t>
            </a:r>
            <a:r>
              <a:rPr lang="es-419" sz="2800" b="1" dirty="0" smtClean="0">
                <a:latin typeface="+mn-lt"/>
              </a:rPr>
              <a:t>, comparado</a:t>
            </a:r>
            <a:r>
              <a:rPr lang="es-MX" sz="2800" b="1" dirty="0" smtClean="0">
                <a:latin typeface="+mn-lt"/>
              </a:rPr>
              <a:t> </a:t>
            </a:r>
            <a:r>
              <a:rPr lang="es-419" sz="2800" b="1" dirty="0" smtClean="0">
                <a:latin typeface="+mn-lt"/>
              </a:rPr>
              <a:t>c</a:t>
            </a:r>
            <a:r>
              <a:rPr lang="es-MX" sz="2800" b="1" dirty="0" smtClean="0">
                <a:latin typeface="+mn-lt"/>
              </a:rPr>
              <a:t>on la </a:t>
            </a:r>
            <a:r>
              <a:rPr lang="es-419" sz="2800" b="1" dirty="0" smtClean="0">
                <a:latin typeface="+mn-lt"/>
              </a:rPr>
              <a:t>L</a:t>
            </a:r>
            <a:r>
              <a:rPr lang="es-MX" sz="2800" b="1" dirty="0" smtClean="0">
                <a:latin typeface="+mn-lt"/>
              </a:rPr>
              <a:t>ey </a:t>
            </a:r>
            <a:r>
              <a:rPr lang="es-419" sz="2800" b="1" dirty="0" smtClean="0">
                <a:latin typeface="+mn-lt"/>
              </a:rPr>
              <a:t>G</a:t>
            </a:r>
            <a:r>
              <a:rPr lang="es-MX" sz="2800" b="1" dirty="0" smtClean="0">
                <a:latin typeface="+mn-lt"/>
              </a:rPr>
              <a:t>eneral de </a:t>
            </a:r>
            <a:r>
              <a:rPr lang="es-419" sz="2800" b="1" dirty="0" smtClean="0">
                <a:latin typeface="+mn-lt"/>
              </a:rPr>
              <a:t>T</a:t>
            </a:r>
            <a:r>
              <a:rPr lang="es-MX" sz="2800" b="1" dirty="0" smtClean="0">
                <a:latin typeface="+mn-lt"/>
              </a:rPr>
              <a:t>ransparencia y </a:t>
            </a:r>
            <a:r>
              <a:rPr lang="es-419" sz="2800" b="1" dirty="0" smtClean="0">
                <a:latin typeface="+mn-lt"/>
              </a:rPr>
              <a:t>A</a:t>
            </a:r>
            <a:r>
              <a:rPr lang="es-MX" sz="2800" b="1" dirty="0" smtClean="0">
                <a:latin typeface="+mn-lt"/>
              </a:rPr>
              <a:t>cceso a la </a:t>
            </a:r>
            <a:r>
              <a:rPr lang="es-419" sz="2800" b="1" dirty="0" smtClean="0">
                <a:latin typeface="+mn-lt"/>
              </a:rPr>
              <a:t>I</a:t>
            </a:r>
            <a:r>
              <a:rPr lang="es-MX" sz="2800" b="1" dirty="0" smtClean="0">
                <a:latin typeface="+mn-lt"/>
              </a:rPr>
              <a:t>nformación </a:t>
            </a:r>
            <a:r>
              <a:rPr lang="es-419" sz="2800" b="1" dirty="0" smtClean="0">
                <a:latin typeface="+mn-lt"/>
              </a:rPr>
              <a:t>P</a:t>
            </a:r>
            <a:r>
              <a:rPr lang="es-MX" sz="2800" b="1" dirty="0" smtClean="0">
                <a:latin typeface="+mn-lt"/>
              </a:rPr>
              <a:t>ública</a:t>
            </a:r>
            <a:endParaRPr lang="es-ES" sz="1800" b="1" dirty="0" smtClean="0">
              <a:latin typeface="+mn-lt"/>
            </a:endParaRPr>
          </a:p>
          <a:p>
            <a:endParaRPr lang="es-ES" sz="1800" b="1" dirty="0" smtClean="0">
              <a:latin typeface="+mn-lt"/>
            </a:endParaRPr>
          </a:p>
          <a:p>
            <a:endParaRPr lang="es-419" sz="1800" b="1" dirty="0" smtClean="0">
              <a:latin typeface="+mn-lt"/>
            </a:endParaRPr>
          </a:p>
          <a:p>
            <a:endParaRPr lang="es-419" sz="1800" b="1" dirty="0" smtClean="0">
              <a:latin typeface="+mn-lt"/>
            </a:endParaRPr>
          </a:p>
          <a:p>
            <a:endParaRPr lang="es-MX" sz="1800" b="1" dirty="0" smtClean="0">
              <a:latin typeface="+mn-lt"/>
            </a:endParaRPr>
          </a:p>
          <a:p>
            <a:endParaRPr lang="es-419" sz="1800" b="1" dirty="0" smtClean="0">
              <a:latin typeface="+mn-lt"/>
            </a:endParaRPr>
          </a:p>
          <a:p>
            <a:endParaRPr lang="es-419" sz="1800" b="1" dirty="0">
              <a:latin typeface="+mn-lt"/>
            </a:endParaRPr>
          </a:p>
          <a:p>
            <a:endParaRPr lang="es-419" sz="1800" b="1" dirty="0">
              <a:latin typeface="+mn-lt"/>
            </a:endParaRPr>
          </a:p>
          <a:p>
            <a:r>
              <a:rPr lang="es-MX" sz="1800" b="1" dirty="0" smtClean="0">
                <a:latin typeface="+mn-lt"/>
              </a:rPr>
              <a:t>Senador Alejandro Encinas Rodríguez</a:t>
            </a:r>
          </a:p>
          <a:p>
            <a:r>
              <a:rPr lang="es-419" sz="1400" b="1" dirty="0" smtClean="0">
                <a:latin typeface="+mn-lt"/>
              </a:rPr>
              <a:t>18 de Septiembre</a:t>
            </a:r>
            <a:r>
              <a:rPr lang="es-MX" sz="1400" b="1" dirty="0" smtClean="0">
                <a:latin typeface="+mn-lt"/>
              </a:rPr>
              <a:t>, 2015 </a:t>
            </a:r>
            <a:endParaRPr kumimoji="0" lang="es-MX" sz="1800" b="1" u="none" strike="noStrike" kern="0" cap="none" spc="0" normalizeH="0" baseline="0" noProof="0" dirty="0">
              <a:ln>
                <a:noFill/>
              </a:ln>
              <a:effectLst/>
              <a:uLnTx/>
              <a:uFillTx/>
              <a:latin typeface="+mn-lt"/>
            </a:endParaRPr>
          </a:p>
        </p:txBody>
      </p:sp>
      <p:pic>
        <p:nvPicPr>
          <p:cNvPr id="1026" name="Picture 2" descr="http://www.indicepolitico.com/wp-content/uploads/2014/07/senado-de-la-rep%C3%BAblica.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5936" y="620688"/>
            <a:ext cx="1080120" cy="10801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3010167" y="332656"/>
            <a:ext cx="3195105" cy="584775"/>
          </a:xfrm>
          <a:prstGeom prst="rect">
            <a:avLst/>
          </a:prstGeom>
        </p:spPr>
        <p:txBody>
          <a:bodyPr wrap="none">
            <a:spAutoFit/>
          </a:bodyPr>
          <a:lstStyle/>
          <a:p>
            <a:r>
              <a:rPr lang="es-419" dirty="0" smtClean="0"/>
              <a:t>Sujetos obligados</a:t>
            </a:r>
            <a:endParaRPr lang="es-419" dirty="0"/>
          </a:p>
        </p:txBody>
      </p:sp>
      <p:sp>
        <p:nvSpPr>
          <p:cNvPr id="9" name="Rectángulo 8"/>
          <p:cNvSpPr/>
          <p:nvPr/>
        </p:nvSpPr>
        <p:spPr>
          <a:xfrm>
            <a:off x="214282" y="908720"/>
            <a:ext cx="8786874" cy="6001643"/>
          </a:xfrm>
          <a:prstGeom prst="rect">
            <a:avLst/>
          </a:prstGeom>
        </p:spPr>
        <p:txBody>
          <a:bodyPr wrap="square">
            <a:spAutoFit/>
          </a:bodyPr>
          <a:lstStyle/>
          <a:p>
            <a:pPr algn="just"/>
            <a:r>
              <a:rPr lang="es-MX" sz="2000" dirty="0"/>
              <a:t>Es necesario mencionar que cualquier autoridad, entidad órgano u organismo de los poderes Ejecutivo, Legislativo y Judicial es sujeto obligado. Además, se debe agregar a los fondos públicos. Asimismo, falta considerar a los partidos políticos ahora como sujetos obligados directos, y a cualquier persona física, moral o sindicato que reciba y ejerza recursos públicos o realice actos de autoridad</a:t>
            </a:r>
            <a:r>
              <a:rPr lang="es-MX" sz="2000" dirty="0" smtClean="0"/>
              <a:t>.</a:t>
            </a:r>
            <a:endParaRPr lang="es-419" sz="2000" dirty="0" smtClean="0"/>
          </a:p>
          <a:p>
            <a:pPr algn="just"/>
            <a:endParaRPr lang="es-419" sz="1400" dirty="0"/>
          </a:p>
          <a:p>
            <a:pPr algn="just"/>
            <a:r>
              <a:rPr lang="es-MX" sz="2000" dirty="0"/>
              <a:t>Obligaciones comunes (Art. 24 LGTAIP): </a:t>
            </a:r>
            <a:endParaRPr lang="es-419" sz="2000" dirty="0" smtClean="0"/>
          </a:p>
          <a:p>
            <a:pPr algn="just"/>
            <a:endParaRPr lang="es-419" sz="1200" dirty="0"/>
          </a:p>
          <a:p>
            <a:pPr algn="just"/>
            <a:r>
              <a:rPr lang="es-MX" sz="2000" dirty="0" smtClean="0"/>
              <a:t>La </a:t>
            </a:r>
            <a:r>
              <a:rPr lang="es-MX" sz="2000" dirty="0"/>
              <a:t>Ley local no contiene un apartado específico de obligaciones para los sujetos obligados, por lo tanto, se sugiere incluir un artículo similar al 24 de la Ley General con las 14 fracciones que lo conforman, adecuando, en su caso, la referencia de organismos garantes al singular. </a:t>
            </a:r>
            <a:endParaRPr lang="es-419" sz="2000" dirty="0" smtClean="0"/>
          </a:p>
          <a:p>
            <a:pPr algn="just"/>
            <a:endParaRPr lang="es-419" sz="1400" dirty="0"/>
          </a:p>
          <a:p>
            <a:pPr algn="just"/>
            <a:r>
              <a:rPr lang="es-MX" sz="2000" dirty="0" smtClean="0"/>
              <a:t>Por </a:t>
            </a:r>
            <a:r>
              <a:rPr lang="es-MX" sz="2000" dirty="0"/>
              <a:t>otro lado, debe regularse el cumplimiento de las obligaciones de fondos y fideicomisos públicos de la siguiente manera: si tienen estructura propia, el acceso será directo; si no tienen estructura propia, será a través del sujeto obligado que los coordine (Art. 26 LGTAIP). </a:t>
            </a:r>
            <a:endParaRPr lang="es-419" sz="2000" dirty="0" smtClean="0"/>
          </a:p>
          <a:p>
            <a:pPr algn="just"/>
            <a:endParaRPr lang="es-419" sz="1200" dirty="0"/>
          </a:p>
          <a:p>
            <a:pPr algn="just"/>
            <a:r>
              <a:rPr lang="es-MX" sz="2000" dirty="0" smtClean="0"/>
              <a:t>Es </a:t>
            </a:r>
            <a:r>
              <a:rPr lang="es-MX" sz="2000" dirty="0"/>
              <a:t>necesario prever también en la Ley local la forma en que será el acceso a la información de particulares, en términos del artículo 81 de la Ley General.</a:t>
            </a:r>
            <a:endParaRPr lang="es-419" sz="2000" dirty="0"/>
          </a:p>
        </p:txBody>
      </p:sp>
    </p:spTree>
    <p:extLst>
      <p:ext uri="{BB962C8B-B14F-4D97-AF65-F5344CB8AC3E}">
        <p14:creationId xmlns:p14="http://schemas.microsoft.com/office/powerpoint/2010/main" val="313122082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54999"/>
            <a:ext cx="8786874" cy="1077218"/>
          </a:xfrm>
          <a:prstGeom prst="rect">
            <a:avLst/>
          </a:prstGeom>
        </p:spPr>
        <p:txBody>
          <a:bodyPr wrap="square">
            <a:spAutoFit/>
          </a:bodyPr>
          <a:lstStyle/>
          <a:p>
            <a:r>
              <a:rPr lang="es-MX" dirty="0" smtClean="0"/>
              <a:t>Responsables </a:t>
            </a:r>
            <a:r>
              <a:rPr lang="es-419" dirty="0" smtClean="0"/>
              <a:t>de la </a:t>
            </a:r>
            <a:r>
              <a:rPr lang="es-MX" dirty="0" smtClean="0"/>
              <a:t>transparencia </a:t>
            </a:r>
            <a:r>
              <a:rPr lang="es-419" dirty="0" smtClean="0"/>
              <a:t>y el </a:t>
            </a:r>
            <a:r>
              <a:rPr lang="es-MX" dirty="0" smtClean="0"/>
              <a:t>acceso </a:t>
            </a:r>
            <a:r>
              <a:rPr lang="es-419" dirty="0" smtClean="0"/>
              <a:t>a</a:t>
            </a:r>
            <a:r>
              <a:rPr lang="es-MX" dirty="0" smtClean="0"/>
              <a:t> la información</a:t>
            </a:r>
            <a:endParaRPr lang="es-419" dirty="0"/>
          </a:p>
        </p:txBody>
      </p:sp>
      <p:sp>
        <p:nvSpPr>
          <p:cNvPr id="5" name="Rectángulo 4"/>
          <p:cNvSpPr/>
          <p:nvPr/>
        </p:nvSpPr>
        <p:spPr>
          <a:xfrm>
            <a:off x="192578" y="1432217"/>
            <a:ext cx="8786874" cy="707886"/>
          </a:xfrm>
          <a:prstGeom prst="rect">
            <a:avLst/>
          </a:prstGeom>
        </p:spPr>
        <p:txBody>
          <a:bodyPr wrap="square">
            <a:spAutoFit/>
          </a:bodyPr>
          <a:lstStyle/>
          <a:p>
            <a:pPr algn="just"/>
            <a:r>
              <a:rPr lang="es-MX" sz="2000" dirty="0"/>
              <a:t>Sistema Nacional de Transparencia, Acceso a la Información y Protección de Datos Personales (SNT) </a:t>
            </a:r>
            <a:endParaRPr lang="es-419" sz="2000" dirty="0"/>
          </a:p>
        </p:txBody>
      </p:sp>
      <p:sp>
        <p:nvSpPr>
          <p:cNvPr id="9" name="Rectángulo 8"/>
          <p:cNvSpPr/>
          <p:nvPr/>
        </p:nvSpPr>
        <p:spPr>
          <a:xfrm>
            <a:off x="214282" y="2273091"/>
            <a:ext cx="8765170" cy="4324261"/>
          </a:xfrm>
          <a:prstGeom prst="rect">
            <a:avLst/>
          </a:prstGeom>
        </p:spPr>
        <p:txBody>
          <a:bodyPr wrap="square">
            <a:spAutoFit/>
          </a:bodyPr>
          <a:lstStyle/>
          <a:p>
            <a:pPr algn="just"/>
            <a:r>
              <a:rPr lang="es-MX" sz="2000" dirty="0"/>
              <a:t>Atendiendo a los artículos 27 al 36 de la Ley General, deberá incluirse, entre otras cosas, lo siguiente en la Ley Local: </a:t>
            </a:r>
            <a:endParaRPr lang="es-419" sz="2000" dirty="0" smtClean="0"/>
          </a:p>
          <a:p>
            <a:pPr algn="just"/>
            <a:endParaRPr lang="es-419" sz="1200" dirty="0" smtClean="0"/>
          </a:p>
          <a:p>
            <a:pPr marL="342900" indent="-342900" algn="just">
              <a:buFont typeface="Arial" panose="020B0604020202020204" pitchFamily="34" charset="0"/>
              <a:buChar char="•"/>
            </a:pPr>
            <a:r>
              <a:rPr lang="es-MX" sz="2000" dirty="0" smtClean="0"/>
              <a:t>El </a:t>
            </a:r>
            <a:r>
              <a:rPr lang="es-MX" sz="2000" dirty="0"/>
              <a:t>organismo garante es integrante del Sistema Nacional. </a:t>
            </a:r>
            <a:endParaRPr lang="es-419" sz="2000" dirty="0" smtClean="0"/>
          </a:p>
          <a:p>
            <a:pPr marL="342900" indent="-342900" algn="just">
              <a:buFont typeface="Arial" panose="020B0604020202020204" pitchFamily="34" charset="0"/>
              <a:buChar char="•"/>
            </a:pPr>
            <a:endParaRPr lang="es-419" sz="1100" dirty="0"/>
          </a:p>
          <a:p>
            <a:pPr marL="342900" indent="-342900" algn="just">
              <a:buFont typeface="Arial" panose="020B0604020202020204" pitchFamily="34" charset="0"/>
              <a:buChar char="•"/>
            </a:pPr>
            <a:r>
              <a:rPr lang="es-MX" sz="2000" dirty="0" smtClean="0"/>
              <a:t>El </a:t>
            </a:r>
            <a:r>
              <a:rPr lang="es-MX" sz="2000" dirty="0"/>
              <a:t>organismo garante, a través de su titular o representante, debe participar en el desarrollo de los criterios para la publicación de los indicadores que permitan a los sujetos obligados rendir cuentas del cumplimiento de sus objetivos y resultados. </a:t>
            </a:r>
            <a:endParaRPr lang="es-419" sz="2000" dirty="0" smtClean="0"/>
          </a:p>
          <a:p>
            <a:pPr marL="342900" indent="-342900" algn="just">
              <a:buFont typeface="Arial" panose="020B0604020202020204" pitchFamily="34" charset="0"/>
              <a:buChar char="•"/>
            </a:pPr>
            <a:endParaRPr lang="es-419" sz="1200" dirty="0"/>
          </a:p>
          <a:p>
            <a:pPr marL="342900" indent="-342900" algn="just">
              <a:buFont typeface="Arial" panose="020B0604020202020204" pitchFamily="34" charset="0"/>
              <a:buChar char="•"/>
            </a:pPr>
            <a:r>
              <a:rPr lang="es-MX" sz="2000" dirty="0" smtClean="0"/>
              <a:t>El </a:t>
            </a:r>
            <a:r>
              <a:rPr lang="es-MX" sz="2000" dirty="0"/>
              <a:t>organismo garante es integrante del Consejo Nacional y será representado por su titular o, a falta de éste, por un Comisionado designado por el Pleno. </a:t>
            </a:r>
            <a:endParaRPr lang="es-419" sz="2000" dirty="0" smtClean="0"/>
          </a:p>
          <a:p>
            <a:pPr marL="342900" indent="-342900" algn="just">
              <a:buFont typeface="Arial" panose="020B0604020202020204" pitchFamily="34" charset="0"/>
              <a:buChar char="•"/>
            </a:pPr>
            <a:endParaRPr lang="es-419" sz="1200" dirty="0"/>
          </a:p>
          <a:p>
            <a:pPr marL="342900" indent="-342900" algn="just">
              <a:buFont typeface="Arial" panose="020B0604020202020204" pitchFamily="34" charset="0"/>
              <a:buChar char="•"/>
            </a:pPr>
            <a:r>
              <a:rPr lang="es-MX" sz="2000" dirty="0" smtClean="0"/>
              <a:t>El </a:t>
            </a:r>
            <a:r>
              <a:rPr lang="es-MX" sz="2000" dirty="0"/>
              <a:t>organismo garante podrá formular propuestas de acuerdos o reglamentos internos que permitan el mejor funcionamiento del Sistema Nacional.</a:t>
            </a:r>
            <a:endParaRPr lang="es-419" sz="2000" dirty="0"/>
          </a:p>
        </p:txBody>
      </p:sp>
    </p:spTree>
    <p:extLst>
      <p:ext uri="{BB962C8B-B14F-4D97-AF65-F5344CB8AC3E}">
        <p14:creationId xmlns:p14="http://schemas.microsoft.com/office/powerpoint/2010/main" val="360747793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620688"/>
            <a:ext cx="8786874" cy="5355312"/>
          </a:xfrm>
          <a:prstGeom prst="rect">
            <a:avLst/>
          </a:prstGeom>
        </p:spPr>
        <p:txBody>
          <a:bodyPr wrap="square">
            <a:spAutoFit/>
          </a:bodyPr>
          <a:lstStyle/>
          <a:p>
            <a:pPr algn="just"/>
            <a:r>
              <a:rPr lang="es-MX" sz="1800" b="1" dirty="0"/>
              <a:t>Organismo garante </a:t>
            </a:r>
            <a:r>
              <a:rPr lang="es-MX" sz="1800" dirty="0"/>
              <a:t>(capítulo II del Título Segundo LGTAIP) </a:t>
            </a:r>
            <a:endParaRPr lang="es-419" sz="1800" dirty="0" smtClean="0"/>
          </a:p>
          <a:p>
            <a:pPr algn="just"/>
            <a:endParaRPr lang="es-419" sz="1800" dirty="0"/>
          </a:p>
          <a:p>
            <a:pPr algn="just"/>
            <a:r>
              <a:rPr lang="es-419" sz="1800" dirty="0" smtClean="0"/>
              <a:t>El </a:t>
            </a:r>
            <a:r>
              <a:rPr lang="es-MX" sz="1800" dirty="0" smtClean="0"/>
              <a:t>organismo </a:t>
            </a:r>
            <a:r>
              <a:rPr lang="es-MX" sz="1800" dirty="0"/>
              <a:t>garante </a:t>
            </a:r>
            <a:r>
              <a:rPr lang="es-MX" sz="1800" dirty="0" smtClean="0"/>
              <a:t>debe </a:t>
            </a:r>
            <a:r>
              <a:rPr lang="es-MX" sz="1800" dirty="0"/>
              <a:t>especificar que también se trata de un organismo especializado, independiente, imparcial y colegiado, con capacidad para determinar su organización interna</a:t>
            </a:r>
            <a:r>
              <a:rPr lang="es-MX" sz="1800" dirty="0" smtClean="0"/>
              <a:t>.</a:t>
            </a:r>
            <a:endParaRPr lang="es-419" sz="1800" dirty="0" smtClean="0"/>
          </a:p>
          <a:p>
            <a:pPr algn="just"/>
            <a:endParaRPr lang="es-419" sz="1800" dirty="0"/>
          </a:p>
          <a:p>
            <a:pPr algn="just"/>
            <a:r>
              <a:rPr lang="es-MX" sz="1800" dirty="0"/>
              <a:t>• Respecto a su integración, falta incluir en esta Ley el tema de las excusas, renuncias y suplencias. </a:t>
            </a:r>
            <a:endParaRPr lang="es-419" sz="1800" dirty="0" smtClean="0"/>
          </a:p>
          <a:p>
            <a:pPr algn="just"/>
            <a:endParaRPr lang="es-419" sz="1800" dirty="0" smtClean="0"/>
          </a:p>
          <a:p>
            <a:pPr algn="just"/>
            <a:r>
              <a:rPr lang="es-MX" sz="1800" dirty="0" smtClean="0"/>
              <a:t>• Debe </a:t>
            </a:r>
            <a:r>
              <a:rPr lang="es-MX" sz="1800" dirty="0"/>
              <a:t>adecuarse el periodo en el cargo de comisionado de siete años sin posibilidad de reelección y de forma escalonada. </a:t>
            </a:r>
            <a:endParaRPr lang="es-419" sz="1800" dirty="0" smtClean="0"/>
          </a:p>
          <a:p>
            <a:pPr algn="just"/>
            <a:endParaRPr lang="es-419" sz="1800" dirty="0"/>
          </a:p>
          <a:p>
            <a:pPr algn="just"/>
            <a:r>
              <a:rPr lang="es-MX" sz="1800" dirty="0" smtClean="0"/>
              <a:t>• </a:t>
            </a:r>
            <a:r>
              <a:rPr lang="es-MX" sz="1800" dirty="0"/>
              <a:t>En el procedimiento de selección de los comisionados debe garantizarse la transparencia, independencia y participación de la sociedad. </a:t>
            </a:r>
            <a:endParaRPr lang="es-419" sz="1800" dirty="0" smtClean="0"/>
          </a:p>
          <a:p>
            <a:pPr algn="just"/>
            <a:endParaRPr lang="es-419" sz="1800" dirty="0"/>
          </a:p>
          <a:p>
            <a:pPr algn="just"/>
            <a:r>
              <a:rPr lang="es-MX" sz="1800" dirty="0"/>
              <a:t>De las competencias de los organismos garantes, es necesario incluir en la Ley del Estado de México las fracciones III, IV, V, VI, VIII, IX, XIII, XIV, XV, XVII, XIX, XX y XXI establecidas en el artículo 42 de la Ley General, para que el INFOEM esté en condiciones de garantizar efectivamente el derecho de acceso a la información a la población mexiquense y pueda vigilar el cumplimiento de las obligaciones de transparencia de los sujetos obligados.</a:t>
            </a:r>
            <a:endParaRPr lang="es-419" sz="1800" dirty="0"/>
          </a:p>
        </p:txBody>
      </p:sp>
    </p:spTree>
    <p:extLst>
      <p:ext uri="{BB962C8B-B14F-4D97-AF65-F5344CB8AC3E}">
        <p14:creationId xmlns:p14="http://schemas.microsoft.com/office/powerpoint/2010/main" val="175006958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179356" y="329743"/>
            <a:ext cx="8821800" cy="6494085"/>
          </a:xfrm>
          <a:prstGeom prst="rect">
            <a:avLst/>
          </a:prstGeom>
        </p:spPr>
        <p:txBody>
          <a:bodyPr wrap="square">
            <a:spAutoFit/>
          </a:bodyPr>
          <a:lstStyle/>
          <a:p>
            <a:pPr algn="just"/>
            <a:r>
              <a:rPr lang="es-MX" sz="2000" b="1" dirty="0"/>
              <a:t>Comités y Unidades de Transparencia </a:t>
            </a:r>
            <a:endParaRPr lang="es-419" sz="2000" b="1" dirty="0" smtClean="0"/>
          </a:p>
          <a:p>
            <a:pPr algn="just"/>
            <a:endParaRPr lang="es-419" sz="1200" dirty="0"/>
          </a:p>
          <a:p>
            <a:pPr algn="just"/>
            <a:r>
              <a:rPr lang="es-MX" sz="2000" dirty="0" smtClean="0"/>
              <a:t>Es </a:t>
            </a:r>
            <a:r>
              <a:rPr lang="es-MX" sz="2000" dirty="0"/>
              <a:t>recomendable cambiar la denominación de los Comités de Información por Comités de Transparencia y empatar sus atribuciones con las contenidas en el artículo 44 de la LGTAIP. </a:t>
            </a:r>
            <a:endParaRPr lang="es-419" sz="2000" dirty="0" smtClean="0"/>
          </a:p>
          <a:p>
            <a:pPr algn="just"/>
            <a:endParaRPr lang="es-419" sz="1200" dirty="0"/>
          </a:p>
          <a:p>
            <a:pPr algn="just"/>
            <a:r>
              <a:rPr lang="es-MX" sz="2000" dirty="0" smtClean="0"/>
              <a:t>Del </a:t>
            </a:r>
            <a:r>
              <a:rPr lang="es-MX" sz="2000" dirty="0"/>
              <a:t>mismo modo, también se sugiere denominar a las Unidades de Información como Unidades de Transparencia y armonizar sus atribuciones con las especificadas en el artículo 45 de la Ley General. Además, se debe prever la disposición del artículo 46 de la LGTAIP, que trata sobre la negativa de colaboración de las áreas con esta Unidad y la vista al superior jerárquico. </a:t>
            </a:r>
            <a:endParaRPr lang="es-419" sz="2000" dirty="0" smtClean="0"/>
          </a:p>
          <a:p>
            <a:pPr algn="just"/>
            <a:endParaRPr lang="es-419" sz="1200" dirty="0"/>
          </a:p>
          <a:p>
            <a:pPr algn="just"/>
            <a:r>
              <a:rPr lang="es-419" sz="2000" b="1" dirty="0" smtClean="0"/>
              <a:t>C</a:t>
            </a:r>
            <a:r>
              <a:rPr lang="es-MX" sz="2000" b="1" dirty="0" err="1" smtClean="0"/>
              <a:t>onsejo</a:t>
            </a:r>
            <a:r>
              <a:rPr lang="es-MX" sz="2000" b="1" dirty="0" smtClean="0"/>
              <a:t> </a:t>
            </a:r>
            <a:r>
              <a:rPr lang="es-MX" sz="2000" b="1" dirty="0"/>
              <a:t>Consultivo del Organismo Garante </a:t>
            </a:r>
            <a:r>
              <a:rPr lang="es-MX" sz="2000" dirty="0"/>
              <a:t>(Capítulo V, Título Segundo LGTAIP</a:t>
            </a:r>
            <a:r>
              <a:rPr lang="es-MX" sz="2000" dirty="0" smtClean="0"/>
              <a:t>)</a:t>
            </a:r>
            <a:endParaRPr lang="es-419" sz="2000" dirty="0" smtClean="0"/>
          </a:p>
          <a:p>
            <a:pPr algn="just"/>
            <a:endParaRPr lang="es-419" sz="1200" dirty="0"/>
          </a:p>
          <a:p>
            <a:pPr algn="just"/>
            <a:r>
              <a:rPr lang="es-MX" sz="2000" dirty="0" smtClean="0"/>
              <a:t>Debe </a:t>
            </a:r>
            <a:r>
              <a:rPr lang="es-MX" sz="2000" dirty="0"/>
              <a:t>incluirse un capítulo sobre la regulación del Consejo Consultivo que prevea: la integración, funcionamiento, procedimiento de designación (transparente), temporalidad en el cargo (no mayor a siete años), renovación, etc. </a:t>
            </a:r>
            <a:endParaRPr lang="es-419" sz="2000" dirty="0" smtClean="0"/>
          </a:p>
          <a:p>
            <a:pPr algn="just"/>
            <a:endParaRPr lang="es-419" sz="1200" dirty="0"/>
          </a:p>
          <a:p>
            <a:pPr algn="just"/>
            <a:r>
              <a:rPr lang="es-MX" sz="2000" dirty="0" smtClean="0"/>
              <a:t>Los </a:t>
            </a:r>
            <a:r>
              <a:rPr lang="es-MX" sz="2000" dirty="0"/>
              <a:t>cargos serán honoríficos y quienes los ocupen deben contar con experiencia en la materia, provenir de la academia o las organizaciones de la sociedad civil, además de que se garantizará la equidad de género.</a:t>
            </a:r>
            <a:endParaRPr lang="es-419" sz="2000" dirty="0"/>
          </a:p>
        </p:txBody>
      </p:sp>
    </p:spTree>
    <p:extLst>
      <p:ext uri="{BB962C8B-B14F-4D97-AF65-F5344CB8AC3E}">
        <p14:creationId xmlns:p14="http://schemas.microsoft.com/office/powerpoint/2010/main" val="301097420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323528" y="467961"/>
            <a:ext cx="8677628" cy="584775"/>
          </a:xfrm>
          <a:prstGeom prst="rect">
            <a:avLst/>
          </a:prstGeom>
        </p:spPr>
        <p:txBody>
          <a:bodyPr wrap="square">
            <a:spAutoFit/>
          </a:bodyPr>
          <a:lstStyle/>
          <a:p>
            <a:r>
              <a:rPr lang="es-419" dirty="0" smtClean="0"/>
              <a:t>Información pública de oficio </a:t>
            </a:r>
            <a:endParaRPr lang="es-419" dirty="0"/>
          </a:p>
        </p:txBody>
      </p:sp>
      <p:sp>
        <p:nvSpPr>
          <p:cNvPr id="4" name="Rectángulo 3"/>
          <p:cNvSpPr/>
          <p:nvPr/>
        </p:nvSpPr>
        <p:spPr>
          <a:xfrm>
            <a:off x="323528" y="1268760"/>
            <a:ext cx="8677628" cy="4708981"/>
          </a:xfrm>
          <a:prstGeom prst="rect">
            <a:avLst/>
          </a:prstGeom>
        </p:spPr>
        <p:txBody>
          <a:bodyPr wrap="square">
            <a:spAutoFit/>
          </a:bodyPr>
          <a:lstStyle/>
          <a:p>
            <a:pPr algn="just"/>
            <a:r>
              <a:rPr lang="es-MX" sz="2000" dirty="0"/>
              <a:t>• El Capítulo Primero del Título Tercero de la Ley de Transparencia y Acceso a la Información Pública del Estado de México y Municipios versa sobre las Obligaciones de Transparencia bajo la denominación “De la Información Pública de Oficio sujeta a publicación” </a:t>
            </a:r>
            <a:endParaRPr lang="es-419" sz="2000" dirty="0" smtClean="0"/>
          </a:p>
          <a:p>
            <a:pPr algn="just"/>
            <a:endParaRPr lang="es-419" sz="2000" dirty="0"/>
          </a:p>
          <a:p>
            <a:pPr algn="just"/>
            <a:r>
              <a:rPr lang="es-MX" sz="2000" dirty="0" smtClean="0"/>
              <a:t>• </a:t>
            </a:r>
            <a:r>
              <a:rPr lang="es-MX" sz="2000" dirty="0"/>
              <a:t>Siete artículos (del 12 al 18 exceptuando el 16) de la Ley local regulan este tipo de obligaciones. </a:t>
            </a:r>
            <a:endParaRPr lang="es-419" sz="2000" dirty="0" smtClean="0"/>
          </a:p>
          <a:p>
            <a:pPr algn="just"/>
            <a:endParaRPr lang="es-419" sz="2000" dirty="0" smtClean="0"/>
          </a:p>
          <a:p>
            <a:pPr algn="just"/>
            <a:r>
              <a:rPr lang="es-MX" sz="2000" dirty="0"/>
              <a:t>• El artículo 12, desagregado en 23 fracciones, contiene el catálogo de obligaciones de transparencia comunes; las obligaciones específicas están referidos del artículo 13 al 15. </a:t>
            </a:r>
            <a:endParaRPr lang="es-419" sz="2000" dirty="0" smtClean="0"/>
          </a:p>
          <a:p>
            <a:pPr algn="just"/>
            <a:endParaRPr lang="es-419" sz="2000" dirty="0"/>
          </a:p>
          <a:p>
            <a:pPr algn="just"/>
            <a:r>
              <a:rPr lang="es-MX" sz="2000" dirty="0" smtClean="0"/>
              <a:t>• </a:t>
            </a:r>
            <a:r>
              <a:rPr lang="es-MX" sz="2000" dirty="0"/>
              <a:t>Existe el Reglamento de la Ley de Transparencia y Acceso a la Información Pública del Estado de México que complementan especificaciones de su propia Ley.</a:t>
            </a:r>
            <a:endParaRPr lang="es-419" sz="2000" dirty="0"/>
          </a:p>
        </p:txBody>
      </p:sp>
    </p:spTree>
    <p:extLst>
      <p:ext uri="{BB962C8B-B14F-4D97-AF65-F5344CB8AC3E}">
        <p14:creationId xmlns:p14="http://schemas.microsoft.com/office/powerpoint/2010/main" val="274294307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569728" y="6167145"/>
            <a:ext cx="413113" cy="391391"/>
          </a:xfrm>
          <a:prstGeom prst="rect">
            <a:avLst/>
          </a:prstGeom>
          <a:noFill/>
          <a:ln w="9525">
            <a:noFill/>
            <a:miter lim="800000"/>
            <a:headEnd/>
            <a:tailEnd/>
          </a:ln>
        </p:spPr>
      </p:pic>
      <p:grpSp>
        <p:nvGrpSpPr>
          <p:cNvPr id="17" name="16 Grupo"/>
          <p:cNvGrpSpPr/>
          <p:nvPr/>
        </p:nvGrpSpPr>
        <p:grpSpPr>
          <a:xfrm>
            <a:off x="214282" y="6593461"/>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9" name="Rectángulo 8"/>
          <p:cNvSpPr/>
          <p:nvPr/>
        </p:nvSpPr>
        <p:spPr>
          <a:xfrm>
            <a:off x="249622" y="395953"/>
            <a:ext cx="8786874" cy="584775"/>
          </a:xfrm>
          <a:prstGeom prst="rect">
            <a:avLst/>
          </a:prstGeom>
        </p:spPr>
        <p:txBody>
          <a:bodyPr wrap="square">
            <a:spAutoFit/>
          </a:bodyPr>
          <a:lstStyle/>
          <a:p>
            <a:r>
              <a:rPr lang="es-MX" dirty="0" smtClean="0"/>
              <a:t>Comparativo procedimiento, </a:t>
            </a:r>
            <a:r>
              <a:rPr lang="es-419" dirty="0" smtClean="0"/>
              <a:t>p</a:t>
            </a:r>
            <a:r>
              <a:rPr lang="es-MX" dirty="0" smtClean="0"/>
              <a:t>lazos </a:t>
            </a:r>
            <a:r>
              <a:rPr lang="es-419" dirty="0" smtClean="0"/>
              <a:t>y</a:t>
            </a:r>
            <a:r>
              <a:rPr lang="es-MX" dirty="0" smtClean="0"/>
              <a:t> </a:t>
            </a:r>
            <a:r>
              <a:rPr lang="es-419" dirty="0" smtClean="0"/>
              <a:t>a</a:t>
            </a:r>
            <a:r>
              <a:rPr lang="es-MX" dirty="0" smtClean="0"/>
              <a:t>atribuciones </a:t>
            </a:r>
            <a:endParaRPr lang="es-419" dirty="0"/>
          </a:p>
        </p:txBody>
      </p:sp>
      <p:sp>
        <p:nvSpPr>
          <p:cNvPr id="2" name="Rectángulo 1"/>
          <p:cNvSpPr/>
          <p:nvPr/>
        </p:nvSpPr>
        <p:spPr>
          <a:xfrm>
            <a:off x="467544" y="1336287"/>
            <a:ext cx="3672408" cy="2862322"/>
          </a:xfrm>
          <a:prstGeom prst="rect">
            <a:avLst/>
          </a:prstGeom>
        </p:spPr>
        <p:txBody>
          <a:bodyPr wrap="square">
            <a:spAutoFit/>
          </a:bodyPr>
          <a:lstStyle/>
          <a:p>
            <a:pPr algn="just"/>
            <a:r>
              <a:rPr lang="es-MX" sz="1800" b="1" dirty="0"/>
              <a:t>Ley General de Transparencia y Acceso a la Información </a:t>
            </a:r>
            <a:r>
              <a:rPr lang="es-MX" sz="1800" b="1" dirty="0" smtClean="0"/>
              <a:t>Pública</a:t>
            </a:r>
            <a:endParaRPr lang="es-419" sz="1800" b="1" dirty="0" smtClean="0"/>
          </a:p>
          <a:p>
            <a:pPr algn="just"/>
            <a:endParaRPr lang="es-419" sz="1800" dirty="0"/>
          </a:p>
          <a:p>
            <a:pPr algn="just"/>
            <a:endParaRPr lang="es-419" sz="1800" dirty="0" smtClean="0"/>
          </a:p>
          <a:p>
            <a:pPr algn="just"/>
            <a:r>
              <a:rPr lang="es-MX" sz="1800" dirty="0" smtClean="0"/>
              <a:t>1</a:t>
            </a:r>
            <a:r>
              <a:rPr lang="es-MX" sz="1800" dirty="0"/>
              <a:t>. Deber de publicitar las obligaciones de transparencia en los sitios de internet de los Sujetos Obligados (SO) [Art. 60] y vínculo directo al sitio de la Información Pública [Art. 64] </a:t>
            </a:r>
            <a:endParaRPr lang="es-419" sz="1800" dirty="0"/>
          </a:p>
        </p:txBody>
      </p:sp>
      <p:sp>
        <p:nvSpPr>
          <p:cNvPr id="4" name="Rectángulo 3"/>
          <p:cNvSpPr/>
          <p:nvPr/>
        </p:nvSpPr>
        <p:spPr>
          <a:xfrm>
            <a:off x="4680675" y="1335708"/>
            <a:ext cx="4121092" cy="5909310"/>
          </a:xfrm>
          <a:prstGeom prst="rect">
            <a:avLst/>
          </a:prstGeom>
        </p:spPr>
        <p:txBody>
          <a:bodyPr wrap="square">
            <a:spAutoFit/>
          </a:bodyPr>
          <a:lstStyle/>
          <a:p>
            <a:pPr algn="just"/>
            <a:r>
              <a:rPr lang="es-MX" sz="1800" b="1" dirty="0" smtClean="0"/>
              <a:t>Ley </a:t>
            </a:r>
            <a:r>
              <a:rPr lang="es-MX" sz="1800" b="1" dirty="0"/>
              <a:t>de Transparencia y Acceso a la Información Pública del Estado de México y </a:t>
            </a:r>
            <a:r>
              <a:rPr lang="es-MX" sz="1800" b="1" dirty="0" smtClean="0"/>
              <a:t>Municipios</a:t>
            </a:r>
            <a:endParaRPr lang="es-419" sz="1800" b="1" dirty="0" smtClean="0"/>
          </a:p>
          <a:p>
            <a:pPr algn="just"/>
            <a:endParaRPr lang="es-419" sz="1800" dirty="0" smtClean="0"/>
          </a:p>
          <a:p>
            <a:pPr marL="457200" indent="-457200" algn="just">
              <a:buAutoNum type="arabicPeriod"/>
            </a:pPr>
            <a:r>
              <a:rPr lang="es-MX" sz="1800" dirty="0" smtClean="0"/>
              <a:t>“</a:t>
            </a:r>
            <a:r>
              <a:rPr lang="es-MX" sz="1800" dirty="0"/>
              <a:t>Los Sujetos Obligados deberán tener disponible en medio impreso o electrónico, de manera permanente y actualizada, de forma sencilla, precisa y entendible para los particulares, la información siguiente:…” [Art. 12] </a:t>
            </a:r>
            <a:endParaRPr lang="es-419" sz="1800" dirty="0" smtClean="0"/>
          </a:p>
          <a:p>
            <a:pPr marL="457200" indent="-457200" algn="just">
              <a:buAutoNum type="arabicPeriod"/>
            </a:pPr>
            <a:endParaRPr lang="es-419" sz="1200" dirty="0"/>
          </a:p>
          <a:p>
            <a:pPr marL="457200" indent="-457200" algn="just">
              <a:buAutoNum type="arabicPeriod"/>
            </a:pPr>
            <a:r>
              <a:rPr lang="es-MX" sz="1800" dirty="0" smtClean="0"/>
              <a:t>2</a:t>
            </a:r>
            <a:r>
              <a:rPr lang="es-MX" sz="1800" dirty="0"/>
              <a:t>. “La información referente a las obligaciones de transparencia será puesta a disposición de los particulares por cualquier medio que facilite su acceso, dando preferencia al uso de sistemas computacionales y las nuevas tecnologías de información.” [Art. 17]</a:t>
            </a:r>
            <a:endParaRPr lang="es-419" sz="1800" dirty="0" smtClean="0"/>
          </a:p>
          <a:p>
            <a:pPr algn="just"/>
            <a:endParaRPr lang="es-419" sz="1800" dirty="0"/>
          </a:p>
          <a:p>
            <a:pPr algn="just"/>
            <a:endParaRPr lang="es-419" sz="1800" dirty="0"/>
          </a:p>
        </p:txBody>
      </p:sp>
      <p:cxnSp>
        <p:nvCxnSpPr>
          <p:cNvPr id="11" name="Conector recto 10"/>
          <p:cNvCxnSpPr/>
          <p:nvPr/>
        </p:nvCxnSpPr>
        <p:spPr bwMode="auto">
          <a:xfrm>
            <a:off x="4427984" y="1265858"/>
            <a:ext cx="0" cy="5292678"/>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3" name="Conector recto 12"/>
          <p:cNvCxnSpPr/>
          <p:nvPr/>
        </p:nvCxnSpPr>
        <p:spPr bwMode="auto">
          <a:xfrm flipV="1">
            <a:off x="214282" y="2276872"/>
            <a:ext cx="8562002" cy="72008"/>
          </a:xfrm>
          <a:prstGeom prst="line">
            <a:avLst/>
          </a:prstGeom>
          <a:solidFill>
            <a:schemeClr val="accent1"/>
          </a:solidFill>
          <a:ln w="28575"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326522677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1312307"/>
            <a:ext cx="4285710" cy="4093428"/>
          </a:xfrm>
          <a:prstGeom prst="rect">
            <a:avLst/>
          </a:prstGeom>
        </p:spPr>
        <p:txBody>
          <a:bodyPr wrap="square">
            <a:spAutoFit/>
          </a:bodyPr>
          <a:lstStyle/>
          <a:p>
            <a:r>
              <a:rPr lang="es-MX" sz="2000" b="1" dirty="0"/>
              <a:t>Ley General de Transparencia y Acceso a </a:t>
            </a:r>
            <a:r>
              <a:rPr lang="es-MX" sz="2000" b="1" dirty="0" smtClean="0"/>
              <a:t>la Información Pública </a:t>
            </a:r>
            <a:endParaRPr lang="es-419" sz="2000" b="1" dirty="0" smtClean="0"/>
          </a:p>
          <a:p>
            <a:pPr algn="just"/>
            <a:endParaRPr lang="es-419" sz="1100" dirty="0"/>
          </a:p>
          <a:p>
            <a:pPr algn="just"/>
            <a:endParaRPr lang="es-419" sz="2000" dirty="0" smtClean="0"/>
          </a:p>
          <a:p>
            <a:pPr algn="just"/>
            <a:r>
              <a:rPr lang="es-MX" sz="2000" dirty="0" smtClean="0"/>
              <a:t>2</a:t>
            </a:r>
            <a:r>
              <a:rPr lang="es-MX" sz="2000" dirty="0"/>
              <a:t>. Periodo de actualización: Por lo menos cada tres meses, salvo que la LG o en otra disposición normativa se establezca un plazo diverso [Art. 62] </a:t>
            </a:r>
            <a:endParaRPr lang="es-419" sz="2000" dirty="0" smtClean="0"/>
          </a:p>
          <a:p>
            <a:pPr algn="just"/>
            <a:endParaRPr lang="es-419" sz="2000" dirty="0"/>
          </a:p>
          <a:p>
            <a:pPr algn="just"/>
            <a:r>
              <a:rPr lang="es-MX" sz="2000" dirty="0" smtClean="0"/>
              <a:t>3</a:t>
            </a:r>
            <a:r>
              <a:rPr lang="es-MX" sz="2000" dirty="0"/>
              <a:t>. Órgano Garante tiene atribución para verificar de oficio o a petición de parte, las Obligaciones de Transparencia [Arts. 63 y 85] </a:t>
            </a:r>
            <a:endParaRPr lang="es-419" sz="2000" dirty="0"/>
          </a:p>
        </p:txBody>
      </p:sp>
      <p:sp>
        <p:nvSpPr>
          <p:cNvPr id="3" name="Rectángulo 2"/>
          <p:cNvSpPr/>
          <p:nvPr/>
        </p:nvSpPr>
        <p:spPr>
          <a:xfrm>
            <a:off x="4679727" y="1312307"/>
            <a:ext cx="4212753" cy="5386090"/>
          </a:xfrm>
          <a:prstGeom prst="rect">
            <a:avLst/>
          </a:prstGeom>
        </p:spPr>
        <p:txBody>
          <a:bodyPr wrap="square">
            <a:spAutoFit/>
          </a:bodyPr>
          <a:lstStyle/>
          <a:p>
            <a:r>
              <a:rPr lang="es-MX" sz="2000" b="1" dirty="0"/>
              <a:t>Ley de Transparencia y Acceso a la Información Pública del Estado de México y </a:t>
            </a:r>
            <a:r>
              <a:rPr lang="es-MX" sz="2000" b="1" dirty="0" smtClean="0"/>
              <a:t>Municipios</a:t>
            </a:r>
            <a:endParaRPr lang="es-419" sz="2000" b="1" dirty="0" smtClean="0"/>
          </a:p>
          <a:p>
            <a:pPr algn="just"/>
            <a:endParaRPr lang="es-419" sz="1200" dirty="0"/>
          </a:p>
          <a:p>
            <a:pPr algn="just"/>
            <a:r>
              <a:rPr lang="es-419" sz="2000" dirty="0"/>
              <a:t>2. No </a:t>
            </a:r>
            <a:r>
              <a:rPr lang="es-419" sz="2000" dirty="0" smtClean="0"/>
              <a:t>tiene</a:t>
            </a:r>
          </a:p>
          <a:p>
            <a:pPr algn="just"/>
            <a:endParaRPr lang="es-419" sz="2000" dirty="0"/>
          </a:p>
          <a:p>
            <a:pPr algn="just"/>
            <a:endParaRPr lang="es-419" sz="2000" dirty="0" smtClean="0"/>
          </a:p>
          <a:p>
            <a:pPr algn="just"/>
            <a:endParaRPr lang="es-419" sz="2000" dirty="0"/>
          </a:p>
          <a:p>
            <a:pPr algn="just"/>
            <a:endParaRPr lang="es-419" sz="2000" dirty="0" smtClean="0"/>
          </a:p>
          <a:p>
            <a:pPr algn="just"/>
            <a:r>
              <a:rPr lang="es-MX" sz="2000" dirty="0" smtClean="0"/>
              <a:t>3</a:t>
            </a:r>
            <a:r>
              <a:rPr lang="es-MX" sz="2000" dirty="0"/>
              <a:t>. El Instituto tendrá las siguientes atribuciones: (…) </a:t>
            </a:r>
            <a:endParaRPr lang="es-419" sz="2000" dirty="0" smtClean="0"/>
          </a:p>
          <a:p>
            <a:pPr algn="just"/>
            <a:endParaRPr lang="es-419" sz="1200" dirty="0"/>
          </a:p>
          <a:p>
            <a:pPr algn="just"/>
            <a:r>
              <a:rPr lang="es-MX" sz="2000" dirty="0" smtClean="0"/>
              <a:t>Establecer </a:t>
            </a:r>
            <a:r>
              <a:rPr lang="es-MX" sz="2000" dirty="0"/>
              <a:t>procedimientos para verificar las acciones realizadas por los Sujetos Obligados en el cumplimiento de sus obligaciones en términos de la presente Ley;. [Art. 60, fracción XXVII]</a:t>
            </a:r>
            <a:endParaRPr lang="es-419" sz="2000" dirty="0"/>
          </a:p>
        </p:txBody>
      </p:sp>
      <p:cxnSp>
        <p:nvCxnSpPr>
          <p:cNvPr id="5" name="Conector recto 4"/>
          <p:cNvCxnSpPr/>
          <p:nvPr/>
        </p:nvCxnSpPr>
        <p:spPr bwMode="auto">
          <a:xfrm>
            <a:off x="214282" y="2348880"/>
            <a:ext cx="8678198" cy="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23" name="Conector recto 22"/>
          <p:cNvCxnSpPr/>
          <p:nvPr/>
        </p:nvCxnSpPr>
        <p:spPr bwMode="auto">
          <a:xfrm>
            <a:off x="4572000" y="1412776"/>
            <a:ext cx="0" cy="5159496"/>
          </a:xfrm>
          <a:prstGeom prst="line">
            <a:avLst/>
          </a:prstGeom>
          <a:solidFill>
            <a:schemeClr val="accent1"/>
          </a:solidFill>
          <a:ln w="28575" cap="flat" cmpd="sng" algn="ctr">
            <a:solidFill>
              <a:srgbClr val="FF0000"/>
            </a:solidFill>
            <a:prstDash val="solid"/>
            <a:round/>
            <a:headEnd type="none" w="med" len="med"/>
            <a:tailEnd type="none" w="med" len="med"/>
          </a:ln>
          <a:effectLst/>
        </p:spPr>
      </p:cxnSp>
      <p:sp>
        <p:nvSpPr>
          <p:cNvPr id="14" name="Rectángulo 13"/>
          <p:cNvSpPr/>
          <p:nvPr/>
        </p:nvSpPr>
        <p:spPr>
          <a:xfrm>
            <a:off x="249622" y="395953"/>
            <a:ext cx="8786874" cy="584775"/>
          </a:xfrm>
          <a:prstGeom prst="rect">
            <a:avLst/>
          </a:prstGeom>
        </p:spPr>
        <p:txBody>
          <a:bodyPr wrap="square">
            <a:spAutoFit/>
          </a:bodyPr>
          <a:lstStyle/>
          <a:p>
            <a:r>
              <a:rPr lang="es-MX" dirty="0" smtClean="0"/>
              <a:t>Comparativo procedimiento, </a:t>
            </a:r>
            <a:r>
              <a:rPr lang="es-419" dirty="0" smtClean="0"/>
              <a:t>p</a:t>
            </a:r>
            <a:r>
              <a:rPr lang="es-MX" dirty="0" smtClean="0"/>
              <a:t>lazos </a:t>
            </a:r>
            <a:r>
              <a:rPr lang="es-419" dirty="0" smtClean="0"/>
              <a:t>y</a:t>
            </a:r>
            <a:r>
              <a:rPr lang="es-MX" dirty="0" smtClean="0"/>
              <a:t> </a:t>
            </a:r>
            <a:r>
              <a:rPr lang="es-419" dirty="0" smtClean="0"/>
              <a:t>a</a:t>
            </a:r>
            <a:r>
              <a:rPr lang="es-MX" dirty="0" smtClean="0"/>
              <a:t>atribuciones </a:t>
            </a:r>
            <a:endParaRPr lang="es-419" dirty="0"/>
          </a:p>
        </p:txBody>
      </p:sp>
    </p:spTree>
    <p:extLst>
      <p:ext uri="{BB962C8B-B14F-4D97-AF65-F5344CB8AC3E}">
        <p14:creationId xmlns:p14="http://schemas.microsoft.com/office/powerpoint/2010/main" val="404544547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3" name="Rectángulo 2"/>
          <p:cNvSpPr/>
          <p:nvPr/>
        </p:nvSpPr>
        <p:spPr>
          <a:xfrm>
            <a:off x="286290" y="1391572"/>
            <a:ext cx="4429726" cy="4955203"/>
          </a:xfrm>
          <a:prstGeom prst="rect">
            <a:avLst/>
          </a:prstGeom>
        </p:spPr>
        <p:txBody>
          <a:bodyPr wrap="square">
            <a:spAutoFit/>
          </a:bodyPr>
          <a:lstStyle/>
          <a:p>
            <a:r>
              <a:rPr lang="es-MX" sz="2000" b="1" dirty="0"/>
              <a:t>Ley General de Transparencia y Acceso a la Información </a:t>
            </a:r>
            <a:r>
              <a:rPr lang="es-MX" sz="2000" b="1" dirty="0" smtClean="0"/>
              <a:t>Pública</a:t>
            </a:r>
            <a:endParaRPr lang="es-419" sz="2000" b="1" dirty="0" smtClean="0"/>
          </a:p>
          <a:p>
            <a:endParaRPr lang="es-419" sz="2000" dirty="0"/>
          </a:p>
          <a:p>
            <a:pPr algn="l"/>
            <a:r>
              <a:rPr lang="es-MX" sz="1600" dirty="0"/>
              <a:t>4. Información enfocada a personas con capacidades diferentes y focalizada a hablantes de lenguas indígenas [Art. 65</a:t>
            </a:r>
            <a:r>
              <a:rPr lang="es-MX" sz="1600" dirty="0" smtClean="0"/>
              <a:t>]</a:t>
            </a:r>
            <a:endParaRPr lang="es-419" sz="1600" dirty="0" smtClean="0"/>
          </a:p>
          <a:p>
            <a:pPr algn="l"/>
            <a:endParaRPr lang="es-419" sz="1600" dirty="0"/>
          </a:p>
          <a:p>
            <a:pPr algn="l"/>
            <a:r>
              <a:rPr lang="es-419" sz="1600" dirty="0"/>
              <a:t>5. Información de Transparencia no constituye propaganda gubernamental [Art. 67] </a:t>
            </a:r>
            <a:endParaRPr lang="es-419" sz="1600" dirty="0" smtClean="0"/>
          </a:p>
          <a:p>
            <a:pPr algn="l"/>
            <a:endParaRPr lang="es-419" sz="1600" dirty="0"/>
          </a:p>
          <a:p>
            <a:pPr algn="l"/>
            <a:r>
              <a:rPr lang="es-MX" sz="1600" dirty="0"/>
              <a:t>6. Alcances de la verificación del cumplimiento de las obligaciones de transparencia [Art. 87 y 88</a:t>
            </a:r>
            <a:r>
              <a:rPr lang="es-MX" sz="1600" dirty="0" smtClean="0"/>
              <a:t>]</a:t>
            </a:r>
            <a:endParaRPr lang="es-419" sz="1600" dirty="0" smtClean="0"/>
          </a:p>
          <a:p>
            <a:pPr algn="l"/>
            <a:endParaRPr lang="es-419" sz="1600" dirty="0"/>
          </a:p>
          <a:p>
            <a:pPr algn="l"/>
            <a:r>
              <a:rPr lang="es-MX" sz="1600" dirty="0"/>
              <a:t>7. Obligaciones de transparencia </a:t>
            </a:r>
            <a:endParaRPr lang="es-419" sz="1600" dirty="0" smtClean="0"/>
          </a:p>
          <a:p>
            <a:pPr algn="l"/>
            <a:endParaRPr lang="es-419" sz="1600" dirty="0" smtClean="0"/>
          </a:p>
          <a:p>
            <a:pPr algn="l"/>
            <a:r>
              <a:rPr lang="es-419" sz="1600" dirty="0" smtClean="0"/>
              <a:t>a) </a:t>
            </a:r>
            <a:r>
              <a:rPr lang="es-MX" sz="1600" dirty="0" smtClean="0"/>
              <a:t>Comunes</a:t>
            </a:r>
            <a:r>
              <a:rPr lang="es-MX" sz="1600" dirty="0"/>
              <a:t>: 48 </a:t>
            </a:r>
            <a:endParaRPr lang="es-419" sz="1600" dirty="0" smtClean="0"/>
          </a:p>
          <a:p>
            <a:pPr algn="l"/>
            <a:r>
              <a:rPr lang="es-MX" sz="1600" dirty="0" smtClean="0"/>
              <a:t>b</a:t>
            </a:r>
            <a:r>
              <a:rPr lang="es-MX" sz="1600" dirty="0"/>
              <a:t>) Específicas: </a:t>
            </a:r>
            <a:r>
              <a:rPr lang="es-MX" sz="1600" dirty="0" smtClean="0"/>
              <a:t>122</a:t>
            </a:r>
            <a:endParaRPr lang="es-419" sz="1600" dirty="0" smtClean="0"/>
          </a:p>
          <a:p>
            <a:pPr algn="l"/>
            <a:endParaRPr lang="es-419" sz="1600" dirty="0" smtClean="0"/>
          </a:p>
          <a:p>
            <a:pPr algn="l"/>
            <a:r>
              <a:rPr lang="es-MX" sz="1600" dirty="0" smtClean="0"/>
              <a:t>Total</a:t>
            </a:r>
            <a:r>
              <a:rPr lang="es-MX" sz="1600" dirty="0"/>
              <a:t>: 170 </a:t>
            </a:r>
            <a:endParaRPr lang="es-419" sz="1600" dirty="0"/>
          </a:p>
        </p:txBody>
      </p:sp>
      <p:sp>
        <p:nvSpPr>
          <p:cNvPr id="4" name="Rectángulo 3"/>
          <p:cNvSpPr/>
          <p:nvPr/>
        </p:nvSpPr>
        <p:spPr>
          <a:xfrm>
            <a:off x="4788024" y="1340768"/>
            <a:ext cx="4213132" cy="5139869"/>
          </a:xfrm>
          <a:prstGeom prst="rect">
            <a:avLst/>
          </a:prstGeom>
        </p:spPr>
        <p:txBody>
          <a:bodyPr wrap="square">
            <a:spAutoFit/>
          </a:bodyPr>
          <a:lstStyle/>
          <a:p>
            <a:r>
              <a:rPr lang="es-MX" sz="1800" b="1" dirty="0"/>
              <a:t>Ley de Transparencia y Acceso a la Información Pública del Estado de México y </a:t>
            </a:r>
            <a:r>
              <a:rPr lang="es-MX" sz="1800" b="1" dirty="0" smtClean="0"/>
              <a:t>Municipios</a:t>
            </a:r>
            <a:endParaRPr lang="es-419" sz="1800" b="1" dirty="0" smtClean="0"/>
          </a:p>
          <a:p>
            <a:pPr algn="l"/>
            <a:endParaRPr lang="es-419" sz="1600" dirty="0" smtClean="0"/>
          </a:p>
          <a:p>
            <a:pPr algn="l"/>
            <a:r>
              <a:rPr lang="es-419" sz="1600" dirty="0" smtClean="0"/>
              <a:t>4</a:t>
            </a:r>
            <a:r>
              <a:rPr lang="es-419" sz="1600" dirty="0"/>
              <a:t>. No </a:t>
            </a:r>
            <a:r>
              <a:rPr lang="es-419" sz="1600" dirty="0" smtClean="0"/>
              <a:t>contemplada</a:t>
            </a:r>
          </a:p>
          <a:p>
            <a:pPr algn="l"/>
            <a:endParaRPr lang="es-419" sz="1600" dirty="0" smtClean="0"/>
          </a:p>
          <a:p>
            <a:pPr algn="l"/>
            <a:endParaRPr lang="es-419" sz="1600" dirty="0"/>
          </a:p>
          <a:p>
            <a:pPr algn="l"/>
            <a:endParaRPr lang="es-419" sz="1600" dirty="0"/>
          </a:p>
          <a:p>
            <a:pPr algn="l"/>
            <a:r>
              <a:rPr lang="es-419" sz="1600" dirty="0" smtClean="0"/>
              <a:t>5</a:t>
            </a:r>
            <a:r>
              <a:rPr lang="es-419" sz="1600" dirty="0"/>
              <a:t>. No </a:t>
            </a:r>
            <a:r>
              <a:rPr lang="es-419" sz="1600" dirty="0" smtClean="0"/>
              <a:t>contemplada</a:t>
            </a:r>
          </a:p>
          <a:p>
            <a:pPr algn="l"/>
            <a:endParaRPr lang="es-419" sz="1600" dirty="0" smtClean="0"/>
          </a:p>
          <a:p>
            <a:pPr algn="l"/>
            <a:endParaRPr lang="es-419" sz="1600" dirty="0" smtClean="0"/>
          </a:p>
          <a:p>
            <a:pPr algn="l"/>
            <a:r>
              <a:rPr lang="es-419" sz="1600" dirty="0" smtClean="0"/>
              <a:t>6</a:t>
            </a:r>
            <a:r>
              <a:rPr lang="es-419" sz="1600" dirty="0"/>
              <a:t>. No </a:t>
            </a:r>
            <a:r>
              <a:rPr lang="es-419" sz="1600" dirty="0" smtClean="0"/>
              <a:t>contemplada</a:t>
            </a:r>
          </a:p>
          <a:p>
            <a:pPr algn="l"/>
            <a:endParaRPr lang="es-419" sz="1600" dirty="0" smtClean="0"/>
          </a:p>
          <a:p>
            <a:pPr algn="l"/>
            <a:r>
              <a:rPr lang="es-MX" sz="1600" dirty="0" smtClean="0"/>
              <a:t>7</a:t>
            </a:r>
            <a:r>
              <a:rPr lang="es-MX" sz="1600" dirty="0"/>
              <a:t>. Obligaciones de transparencia </a:t>
            </a:r>
            <a:endParaRPr lang="es-419" sz="1600" dirty="0" smtClean="0"/>
          </a:p>
          <a:p>
            <a:pPr algn="l"/>
            <a:endParaRPr lang="es-419" sz="1600" dirty="0"/>
          </a:p>
          <a:p>
            <a:pPr marL="457200" indent="-457200" algn="l">
              <a:buAutoNum type="alphaLcParenR"/>
            </a:pPr>
            <a:r>
              <a:rPr lang="es-MX" sz="1600" dirty="0" smtClean="0"/>
              <a:t>Comunes</a:t>
            </a:r>
            <a:r>
              <a:rPr lang="es-MX" sz="1600" dirty="0"/>
              <a:t>: 23 </a:t>
            </a:r>
            <a:endParaRPr lang="es-419" sz="1600" dirty="0" smtClean="0"/>
          </a:p>
          <a:p>
            <a:pPr marL="457200" indent="-457200" algn="l">
              <a:buAutoNum type="alphaLcParenR"/>
            </a:pPr>
            <a:r>
              <a:rPr lang="es-MX" sz="1600" dirty="0" smtClean="0"/>
              <a:t>Específicas</a:t>
            </a:r>
            <a:r>
              <a:rPr lang="es-MX" sz="1600" dirty="0"/>
              <a:t>: </a:t>
            </a:r>
            <a:r>
              <a:rPr lang="es-419" sz="1600" dirty="0" smtClean="0"/>
              <a:t>10</a:t>
            </a:r>
            <a:endParaRPr lang="es-419" sz="1600" dirty="0" smtClean="0"/>
          </a:p>
          <a:p>
            <a:pPr algn="l"/>
            <a:endParaRPr lang="es-419" sz="1600" dirty="0" smtClean="0"/>
          </a:p>
          <a:p>
            <a:pPr algn="l"/>
            <a:r>
              <a:rPr lang="es-419" sz="1600" dirty="0" smtClean="0"/>
              <a:t>T</a:t>
            </a:r>
            <a:r>
              <a:rPr lang="es-MX" sz="1600" dirty="0" err="1" smtClean="0"/>
              <a:t>otal</a:t>
            </a:r>
            <a:r>
              <a:rPr lang="es-MX" sz="1600" dirty="0"/>
              <a:t>: 33</a:t>
            </a:r>
            <a:endParaRPr lang="es-419" sz="1600" dirty="0" smtClean="0"/>
          </a:p>
          <a:p>
            <a:pPr algn="l"/>
            <a:endParaRPr lang="es-419" sz="1800" b="1" dirty="0"/>
          </a:p>
        </p:txBody>
      </p:sp>
      <p:cxnSp>
        <p:nvCxnSpPr>
          <p:cNvPr id="11" name="Conector recto 10"/>
          <p:cNvCxnSpPr/>
          <p:nvPr/>
        </p:nvCxnSpPr>
        <p:spPr bwMode="auto">
          <a:xfrm>
            <a:off x="4572000" y="1412776"/>
            <a:ext cx="0" cy="5159496"/>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3" name="Conector recto 12"/>
          <p:cNvCxnSpPr/>
          <p:nvPr/>
        </p:nvCxnSpPr>
        <p:spPr bwMode="auto">
          <a:xfrm>
            <a:off x="214282" y="2235686"/>
            <a:ext cx="8786874" cy="0"/>
          </a:xfrm>
          <a:prstGeom prst="line">
            <a:avLst/>
          </a:prstGeom>
          <a:solidFill>
            <a:schemeClr val="accent1"/>
          </a:solidFill>
          <a:ln w="28575" cap="flat" cmpd="sng" algn="ctr">
            <a:solidFill>
              <a:srgbClr val="FF0000"/>
            </a:solidFill>
            <a:prstDash val="solid"/>
            <a:round/>
            <a:headEnd type="none" w="med" len="med"/>
            <a:tailEnd type="none" w="med" len="med"/>
          </a:ln>
          <a:effectLst/>
        </p:spPr>
      </p:cxnSp>
      <p:sp>
        <p:nvSpPr>
          <p:cNvPr id="14" name="Rectángulo 13"/>
          <p:cNvSpPr/>
          <p:nvPr/>
        </p:nvSpPr>
        <p:spPr>
          <a:xfrm>
            <a:off x="249622" y="395953"/>
            <a:ext cx="8786874" cy="584775"/>
          </a:xfrm>
          <a:prstGeom prst="rect">
            <a:avLst/>
          </a:prstGeom>
        </p:spPr>
        <p:txBody>
          <a:bodyPr wrap="square">
            <a:spAutoFit/>
          </a:bodyPr>
          <a:lstStyle/>
          <a:p>
            <a:r>
              <a:rPr lang="es-MX" dirty="0" smtClean="0"/>
              <a:t>Comparativo </a:t>
            </a:r>
            <a:r>
              <a:rPr lang="es-419" dirty="0" smtClean="0"/>
              <a:t>p</a:t>
            </a:r>
            <a:r>
              <a:rPr lang="es-MX" dirty="0" err="1" smtClean="0"/>
              <a:t>rocedimiento</a:t>
            </a:r>
            <a:r>
              <a:rPr lang="es-MX" dirty="0" smtClean="0"/>
              <a:t>, </a:t>
            </a:r>
            <a:r>
              <a:rPr lang="es-419" dirty="0" smtClean="0"/>
              <a:t>p</a:t>
            </a:r>
            <a:r>
              <a:rPr lang="es-MX" dirty="0" smtClean="0"/>
              <a:t>lazos </a:t>
            </a:r>
            <a:r>
              <a:rPr lang="es-419" dirty="0" smtClean="0"/>
              <a:t>y</a:t>
            </a:r>
            <a:r>
              <a:rPr lang="es-MX" dirty="0" smtClean="0"/>
              <a:t> </a:t>
            </a:r>
            <a:r>
              <a:rPr lang="es-419" dirty="0" smtClean="0"/>
              <a:t>a</a:t>
            </a:r>
            <a:r>
              <a:rPr lang="es-MX" dirty="0" err="1" smtClean="0"/>
              <a:t>tribuciones</a:t>
            </a:r>
            <a:r>
              <a:rPr lang="es-MX" dirty="0" smtClean="0"/>
              <a:t> </a:t>
            </a:r>
            <a:endParaRPr lang="es-419" dirty="0"/>
          </a:p>
        </p:txBody>
      </p:sp>
    </p:spTree>
    <p:extLst>
      <p:ext uri="{BB962C8B-B14F-4D97-AF65-F5344CB8AC3E}">
        <p14:creationId xmlns:p14="http://schemas.microsoft.com/office/powerpoint/2010/main" val="56282016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3" name="Rectángulo 2"/>
          <p:cNvSpPr/>
          <p:nvPr/>
        </p:nvSpPr>
        <p:spPr>
          <a:xfrm>
            <a:off x="0" y="332656"/>
            <a:ext cx="9001156" cy="584775"/>
          </a:xfrm>
          <a:prstGeom prst="rect">
            <a:avLst/>
          </a:prstGeom>
        </p:spPr>
        <p:txBody>
          <a:bodyPr wrap="square">
            <a:spAutoFit/>
          </a:bodyPr>
          <a:lstStyle/>
          <a:p>
            <a:r>
              <a:rPr lang="es-419" dirty="0" smtClean="0"/>
              <a:t>Obligaciones comunes 1/2</a:t>
            </a:r>
            <a:endParaRPr lang="es-419" dirty="0"/>
          </a:p>
        </p:txBody>
      </p:sp>
      <p:sp>
        <p:nvSpPr>
          <p:cNvPr id="4" name="Rectángulo 3"/>
          <p:cNvSpPr/>
          <p:nvPr/>
        </p:nvSpPr>
        <p:spPr>
          <a:xfrm>
            <a:off x="217399" y="908720"/>
            <a:ext cx="8786874" cy="1323439"/>
          </a:xfrm>
          <a:prstGeom prst="rect">
            <a:avLst/>
          </a:prstGeom>
        </p:spPr>
        <p:txBody>
          <a:bodyPr wrap="square">
            <a:spAutoFit/>
          </a:bodyPr>
          <a:lstStyle/>
          <a:p>
            <a:pPr algn="just"/>
            <a:r>
              <a:rPr lang="es-MX" sz="2000" dirty="0"/>
              <a:t>La Ley de Transparencia y Acceso a la Información Pública del Estado de México y Municipios contiene el 33 por ciento de las obligaciones, es decir que sólo tiene 16 rubros de la Ley General de Transparencia (2 de forma total y 14 parcialmente) y omite 32: </a:t>
            </a:r>
            <a:endParaRPr lang="es-419" sz="2000" dirty="0"/>
          </a:p>
        </p:txBody>
      </p:sp>
      <p:sp>
        <p:nvSpPr>
          <p:cNvPr id="9" name="Rectángulo 8"/>
          <p:cNvSpPr/>
          <p:nvPr/>
        </p:nvSpPr>
        <p:spPr>
          <a:xfrm>
            <a:off x="237615" y="2419455"/>
            <a:ext cx="4572000" cy="3785652"/>
          </a:xfrm>
          <a:prstGeom prst="rect">
            <a:avLst/>
          </a:prstGeom>
        </p:spPr>
        <p:txBody>
          <a:bodyPr>
            <a:spAutoFit/>
          </a:bodyPr>
          <a:lstStyle/>
          <a:p>
            <a:pPr marL="457200" indent="-457200" algn="l">
              <a:buAutoNum type="arabicPeriod"/>
            </a:pPr>
            <a:r>
              <a:rPr lang="es-MX" sz="2000" dirty="0" smtClean="0"/>
              <a:t>Estructura </a:t>
            </a:r>
            <a:r>
              <a:rPr lang="es-MX" sz="2000" dirty="0"/>
              <a:t>orgánica </a:t>
            </a:r>
            <a:r>
              <a:rPr lang="es-MX" sz="2000" dirty="0" smtClean="0"/>
              <a:t>completa </a:t>
            </a:r>
            <a:endParaRPr lang="es-419" sz="2000" dirty="0" smtClean="0"/>
          </a:p>
          <a:p>
            <a:pPr marL="457200" indent="-457200" algn="l">
              <a:buAutoNum type="arabicPeriod"/>
            </a:pPr>
            <a:r>
              <a:rPr lang="es-MX" sz="2000" dirty="0" smtClean="0"/>
              <a:t>Facultades </a:t>
            </a:r>
            <a:r>
              <a:rPr lang="es-MX" sz="2000" dirty="0"/>
              <a:t>de cada área </a:t>
            </a:r>
            <a:endParaRPr lang="es-419" sz="2000" dirty="0" smtClean="0"/>
          </a:p>
          <a:p>
            <a:pPr marL="457200" indent="-457200" algn="l">
              <a:buAutoNum type="arabicPeriod"/>
            </a:pPr>
            <a:r>
              <a:rPr lang="es-MX" sz="2000" dirty="0" smtClean="0"/>
              <a:t>Metas </a:t>
            </a:r>
            <a:r>
              <a:rPr lang="es-MX" sz="2000" dirty="0"/>
              <a:t>y objetivos de las Áreas </a:t>
            </a:r>
            <a:endParaRPr lang="es-419" sz="2000" dirty="0" smtClean="0"/>
          </a:p>
          <a:p>
            <a:pPr marL="457200" indent="-457200" algn="l">
              <a:buAutoNum type="arabicPeriod"/>
            </a:pPr>
            <a:r>
              <a:rPr lang="es-MX" sz="2000" dirty="0" smtClean="0"/>
              <a:t>Indicadores </a:t>
            </a:r>
            <a:r>
              <a:rPr lang="es-MX" sz="2000" dirty="0"/>
              <a:t>temas de interés público o trascendencia social </a:t>
            </a:r>
            <a:endParaRPr lang="es-419" sz="2000" dirty="0" smtClean="0"/>
          </a:p>
          <a:p>
            <a:pPr marL="457200" indent="-457200" algn="l">
              <a:buAutoNum type="arabicPeriod"/>
            </a:pPr>
            <a:r>
              <a:rPr lang="es-MX" sz="2000" dirty="0" smtClean="0"/>
              <a:t>Gastos </a:t>
            </a:r>
            <a:r>
              <a:rPr lang="es-MX" sz="2000" dirty="0"/>
              <a:t>de representación y viáticos </a:t>
            </a:r>
            <a:endParaRPr lang="es-419" sz="2000" dirty="0" smtClean="0"/>
          </a:p>
          <a:p>
            <a:pPr marL="457200" indent="-457200" algn="l">
              <a:buAutoNum type="arabicPeriod"/>
            </a:pPr>
            <a:r>
              <a:rPr lang="es-MX" sz="2000" dirty="0" smtClean="0"/>
              <a:t>Número </a:t>
            </a:r>
            <a:r>
              <a:rPr lang="es-MX" sz="2000" dirty="0"/>
              <a:t>total de las plazas </a:t>
            </a:r>
            <a:endParaRPr lang="es-419" sz="2000" dirty="0" smtClean="0"/>
          </a:p>
          <a:p>
            <a:pPr marL="457200" indent="-457200" algn="l">
              <a:buAutoNum type="arabicPeriod"/>
            </a:pPr>
            <a:r>
              <a:rPr lang="es-MX" sz="2000" dirty="0" smtClean="0"/>
              <a:t>Contrataciones </a:t>
            </a:r>
            <a:r>
              <a:rPr lang="es-MX" sz="2000" dirty="0"/>
              <a:t>de servicios profesionales </a:t>
            </a:r>
            <a:endParaRPr lang="es-419" sz="2000" dirty="0" smtClean="0"/>
          </a:p>
          <a:p>
            <a:pPr marL="457200" indent="-457200" algn="l">
              <a:buAutoNum type="arabicPeriod"/>
            </a:pPr>
            <a:r>
              <a:rPr lang="es-MX" sz="2000" dirty="0" smtClean="0"/>
              <a:t>Versiones </a:t>
            </a:r>
            <a:r>
              <a:rPr lang="es-MX" sz="2000" dirty="0"/>
              <a:t>públicas de las declaraciones patrimoniales de los funcionarios que así lo determinen.</a:t>
            </a:r>
            <a:endParaRPr lang="es-419" sz="2000" dirty="0"/>
          </a:p>
        </p:txBody>
      </p:sp>
      <p:sp>
        <p:nvSpPr>
          <p:cNvPr id="10" name="Rectángulo 9"/>
          <p:cNvSpPr/>
          <p:nvPr/>
        </p:nvSpPr>
        <p:spPr>
          <a:xfrm>
            <a:off x="4716016" y="2419455"/>
            <a:ext cx="4285140" cy="3785652"/>
          </a:xfrm>
          <a:prstGeom prst="rect">
            <a:avLst/>
          </a:prstGeom>
        </p:spPr>
        <p:txBody>
          <a:bodyPr wrap="square">
            <a:spAutoFit/>
          </a:bodyPr>
          <a:lstStyle/>
          <a:p>
            <a:pPr algn="l"/>
            <a:r>
              <a:rPr lang="es-MX" sz="2000" dirty="0"/>
              <a:t>9. Convocatorias y resultados para cargos públicos </a:t>
            </a:r>
            <a:endParaRPr lang="es-419" sz="2000" dirty="0" smtClean="0"/>
          </a:p>
          <a:p>
            <a:pPr algn="l"/>
            <a:r>
              <a:rPr lang="es-MX" sz="2000" dirty="0" smtClean="0"/>
              <a:t>10</a:t>
            </a:r>
            <a:r>
              <a:rPr lang="es-MX" sz="2000" dirty="0"/>
              <a:t>. Condiciones generales de trabajo (contratos) </a:t>
            </a:r>
            <a:endParaRPr lang="es-419" sz="2000" dirty="0" smtClean="0"/>
          </a:p>
          <a:p>
            <a:pPr algn="l"/>
            <a:r>
              <a:rPr lang="es-MX" sz="2000" dirty="0" smtClean="0"/>
              <a:t>11</a:t>
            </a:r>
            <a:r>
              <a:rPr lang="es-MX" sz="2000" dirty="0"/>
              <a:t>. Información curricular </a:t>
            </a:r>
            <a:endParaRPr lang="es-419" sz="2000" dirty="0" smtClean="0"/>
          </a:p>
          <a:p>
            <a:pPr algn="l"/>
            <a:r>
              <a:rPr lang="es-MX" sz="2000" dirty="0" smtClean="0"/>
              <a:t>12</a:t>
            </a:r>
            <a:r>
              <a:rPr lang="es-MX" sz="2000" dirty="0"/>
              <a:t>. Sanciones administrativas </a:t>
            </a:r>
            <a:endParaRPr lang="es-419" sz="2000" dirty="0" smtClean="0"/>
          </a:p>
          <a:p>
            <a:pPr algn="l"/>
            <a:r>
              <a:rPr lang="es-MX" sz="2000" dirty="0" smtClean="0"/>
              <a:t>13</a:t>
            </a:r>
            <a:r>
              <a:rPr lang="es-MX" sz="2000" dirty="0"/>
              <a:t>. Información relativa a la deuda pública, en términos de la normatividad aplicable </a:t>
            </a:r>
            <a:endParaRPr lang="es-419" sz="2000" dirty="0" smtClean="0"/>
          </a:p>
          <a:p>
            <a:pPr algn="l"/>
            <a:r>
              <a:rPr lang="es-MX" sz="2000" dirty="0" smtClean="0"/>
              <a:t>14</a:t>
            </a:r>
            <a:r>
              <a:rPr lang="es-MX" sz="2000" dirty="0"/>
              <a:t>. Gastos de comunicación social </a:t>
            </a:r>
            <a:endParaRPr lang="es-419" sz="2000" dirty="0" smtClean="0"/>
          </a:p>
          <a:p>
            <a:pPr algn="l"/>
            <a:r>
              <a:rPr lang="es-MX" sz="2000" dirty="0" smtClean="0"/>
              <a:t>15</a:t>
            </a:r>
            <a:r>
              <a:rPr lang="es-MX" sz="2000" dirty="0"/>
              <a:t>. Resultado de la </a:t>
            </a:r>
            <a:r>
              <a:rPr lang="es-MX" sz="2000" dirty="0" err="1"/>
              <a:t>dictaminación</a:t>
            </a:r>
            <a:r>
              <a:rPr lang="es-MX" sz="2000" dirty="0"/>
              <a:t> de los estados financieros</a:t>
            </a:r>
            <a:endParaRPr lang="es-419" sz="2000" dirty="0"/>
          </a:p>
        </p:txBody>
      </p:sp>
    </p:spTree>
    <p:extLst>
      <p:ext uri="{BB962C8B-B14F-4D97-AF65-F5344CB8AC3E}">
        <p14:creationId xmlns:p14="http://schemas.microsoft.com/office/powerpoint/2010/main" val="67359916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3455" y="1052736"/>
            <a:ext cx="4572000" cy="5278368"/>
          </a:xfrm>
          <a:prstGeom prst="rect">
            <a:avLst/>
          </a:prstGeom>
        </p:spPr>
        <p:txBody>
          <a:bodyPr>
            <a:spAutoFit/>
          </a:bodyPr>
          <a:lstStyle/>
          <a:p>
            <a:pPr algn="l"/>
            <a:r>
              <a:rPr lang="es-MX" sz="1900" dirty="0"/>
              <a:t>16. Información sobre los resultados sobre procedimientos de adjudicación directa, invitación restringida y licitación de cualquier naturaleza </a:t>
            </a:r>
            <a:endParaRPr lang="es-419" sz="1900" dirty="0" smtClean="0"/>
          </a:p>
          <a:p>
            <a:pPr algn="l"/>
            <a:endParaRPr lang="es-419" sz="1000" dirty="0" smtClean="0"/>
          </a:p>
          <a:p>
            <a:pPr algn="l"/>
            <a:r>
              <a:rPr lang="es-MX" sz="1900" dirty="0" smtClean="0"/>
              <a:t>17</a:t>
            </a:r>
            <a:r>
              <a:rPr lang="es-MX" sz="1900" dirty="0"/>
              <a:t>. Informes que por disposición legal generen los sujetos obligados </a:t>
            </a:r>
            <a:endParaRPr lang="es-419" sz="1900" dirty="0" smtClean="0"/>
          </a:p>
          <a:p>
            <a:pPr algn="l"/>
            <a:endParaRPr lang="es-419" sz="1000" dirty="0" smtClean="0"/>
          </a:p>
          <a:p>
            <a:pPr algn="l"/>
            <a:r>
              <a:rPr lang="es-MX" sz="1900" dirty="0" smtClean="0"/>
              <a:t>18</a:t>
            </a:r>
            <a:r>
              <a:rPr lang="es-MX" sz="1900" dirty="0"/>
              <a:t>. Padrón de proveedores y contratistas </a:t>
            </a:r>
            <a:endParaRPr lang="es-419" sz="1900" dirty="0" smtClean="0"/>
          </a:p>
          <a:p>
            <a:pPr algn="l"/>
            <a:endParaRPr lang="es-419" sz="1000" dirty="0"/>
          </a:p>
          <a:p>
            <a:pPr algn="l"/>
            <a:r>
              <a:rPr lang="es-MX" sz="1900" dirty="0" smtClean="0"/>
              <a:t>19</a:t>
            </a:r>
            <a:r>
              <a:rPr lang="es-MX" sz="1900" dirty="0"/>
              <a:t>. Inventario de bienes muebles e inmuebles </a:t>
            </a:r>
            <a:endParaRPr lang="es-419" sz="1900" dirty="0" smtClean="0"/>
          </a:p>
          <a:p>
            <a:pPr algn="l"/>
            <a:endParaRPr lang="es-419" sz="1000" dirty="0" smtClean="0"/>
          </a:p>
          <a:p>
            <a:pPr algn="l"/>
            <a:r>
              <a:rPr lang="es-MX" sz="1900" dirty="0" smtClean="0"/>
              <a:t>20</a:t>
            </a:r>
            <a:r>
              <a:rPr lang="es-MX" sz="1900" dirty="0"/>
              <a:t>. Recomendaciones de Derechos Humanos </a:t>
            </a:r>
            <a:endParaRPr lang="es-419" sz="1900" dirty="0" smtClean="0"/>
          </a:p>
          <a:p>
            <a:pPr algn="l"/>
            <a:endParaRPr lang="es-419" sz="1000" dirty="0" smtClean="0"/>
          </a:p>
          <a:p>
            <a:pPr algn="l"/>
            <a:r>
              <a:rPr lang="es-MX" sz="1900" dirty="0" smtClean="0"/>
              <a:t>21</a:t>
            </a:r>
            <a:r>
              <a:rPr lang="es-MX" sz="1900" dirty="0"/>
              <a:t>. Resoluciones y laudos de juicios </a:t>
            </a:r>
            <a:endParaRPr lang="es-419" sz="1900" dirty="0" smtClean="0"/>
          </a:p>
          <a:p>
            <a:pPr algn="l"/>
            <a:endParaRPr lang="es-419" sz="1000" dirty="0" smtClean="0"/>
          </a:p>
          <a:p>
            <a:pPr algn="l"/>
            <a:r>
              <a:rPr lang="es-MX" sz="1900" dirty="0" smtClean="0"/>
              <a:t>22</a:t>
            </a:r>
            <a:r>
              <a:rPr lang="es-MX" sz="1900" dirty="0"/>
              <a:t>. Programas ofrecidos </a:t>
            </a:r>
            <a:endParaRPr lang="es-419" sz="1900" dirty="0" smtClean="0"/>
          </a:p>
          <a:p>
            <a:pPr algn="l"/>
            <a:endParaRPr lang="es-419" sz="1000" dirty="0" smtClean="0"/>
          </a:p>
          <a:p>
            <a:pPr algn="l"/>
            <a:r>
              <a:rPr lang="es-MX" sz="1900" dirty="0" smtClean="0"/>
              <a:t>23</a:t>
            </a:r>
            <a:r>
              <a:rPr lang="es-MX" sz="1900" dirty="0"/>
              <a:t>. Actas y resoluciones del Comité de Transparencia </a:t>
            </a:r>
            <a:endParaRPr lang="es-419" sz="1900" dirty="0"/>
          </a:p>
        </p:txBody>
      </p:sp>
      <p:sp>
        <p:nvSpPr>
          <p:cNvPr id="4" name="Rectángulo 3"/>
          <p:cNvSpPr/>
          <p:nvPr/>
        </p:nvSpPr>
        <p:spPr>
          <a:xfrm>
            <a:off x="4769183" y="1052736"/>
            <a:ext cx="4572000" cy="5509200"/>
          </a:xfrm>
          <a:prstGeom prst="rect">
            <a:avLst/>
          </a:prstGeom>
        </p:spPr>
        <p:txBody>
          <a:bodyPr>
            <a:spAutoFit/>
          </a:bodyPr>
          <a:lstStyle/>
          <a:p>
            <a:pPr algn="l"/>
            <a:r>
              <a:rPr lang="es-MX" sz="1900" dirty="0"/>
              <a:t>24. Evaluaciones y encuestas </a:t>
            </a:r>
            <a:endParaRPr lang="es-419" sz="1900" dirty="0" smtClean="0"/>
          </a:p>
          <a:p>
            <a:pPr algn="l"/>
            <a:endParaRPr lang="es-419" sz="1000" dirty="0" smtClean="0"/>
          </a:p>
          <a:p>
            <a:pPr algn="l"/>
            <a:r>
              <a:rPr lang="es-MX" sz="1900" dirty="0" smtClean="0"/>
              <a:t>25</a:t>
            </a:r>
            <a:r>
              <a:rPr lang="es-MX" sz="1900" dirty="0"/>
              <a:t>. Estudios financiados con recursos públicos </a:t>
            </a:r>
            <a:endParaRPr lang="es-419" sz="1900" dirty="0" smtClean="0"/>
          </a:p>
          <a:p>
            <a:pPr algn="l"/>
            <a:endParaRPr lang="es-419" sz="1000" dirty="0" smtClean="0"/>
          </a:p>
          <a:p>
            <a:pPr algn="l"/>
            <a:r>
              <a:rPr lang="es-MX" sz="1900" dirty="0" smtClean="0"/>
              <a:t>26</a:t>
            </a:r>
            <a:r>
              <a:rPr lang="es-MX" sz="1900" dirty="0"/>
              <a:t>. Lista de jubilados y pensionados </a:t>
            </a:r>
            <a:endParaRPr lang="es-419" sz="1900" dirty="0" smtClean="0"/>
          </a:p>
          <a:p>
            <a:pPr algn="l"/>
            <a:endParaRPr lang="es-419" sz="1000" dirty="0" smtClean="0"/>
          </a:p>
          <a:p>
            <a:pPr algn="l"/>
            <a:r>
              <a:rPr lang="es-MX" sz="1900" dirty="0" smtClean="0"/>
              <a:t>27</a:t>
            </a:r>
            <a:r>
              <a:rPr lang="es-MX" sz="1900" dirty="0"/>
              <a:t>. Ingresos recibidos por cualquier </a:t>
            </a:r>
            <a:endParaRPr lang="es-419" sz="1900" dirty="0" smtClean="0"/>
          </a:p>
          <a:p>
            <a:pPr algn="l"/>
            <a:r>
              <a:rPr lang="es-MX" sz="1900" dirty="0" smtClean="0"/>
              <a:t>concepto </a:t>
            </a:r>
            <a:endParaRPr lang="es-419" sz="1900" dirty="0" smtClean="0"/>
          </a:p>
          <a:p>
            <a:pPr algn="l"/>
            <a:endParaRPr lang="es-419" sz="1000" dirty="0" smtClean="0"/>
          </a:p>
          <a:p>
            <a:pPr algn="l"/>
            <a:r>
              <a:rPr lang="es-MX" sz="1900" dirty="0" smtClean="0"/>
              <a:t>28</a:t>
            </a:r>
            <a:r>
              <a:rPr lang="es-MX" sz="1900" dirty="0"/>
              <a:t>. Donaciones hechas a terceros </a:t>
            </a:r>
            <a:endParaRPr lang="es-419" sz="1900" dirty="0" smtClean="0"/>
          </a:p>
          <a:p>
            <a:pPr algn="l"/>
            <a:endParaRPr lang="es-419" sz="1000" dirty="0" smtClean="0"/>
          </a:p>
          <a:p>
            <a:pPr algn="l"/>
            <a:r>
              <a:rPr lang="es-MX" sz="1900" dirty="0" smtClean="0"/>
              <a:t>29</a:t>
            </a:r>
            <a:r>
              <a:rPr lang="es-MX" sz="1900" dirty="0"/>
              <a:t>. Catálogo de disposición y guía de archivo documental </a:t>
            </a:r>
            <a:endParaRPr lang="es-419" sz="1900" dirty="0" smtClean="0"/>
          </a:p>
          <a:p>
            <a:pPr algn="l"/>
            <a:endParaRPr lang="es-419" sz="1000" dirty="0" smtClean="0"/>
          </a:p>
          <a:p>
            <a:pPr algn="l"/>
            <a:r>
              <a:rPr lang="es-MX" sz="1900" dirty="0" smtClean="0"/>
              <a:t>30</a:t>
            </a:r>
            <a:r>
              <a:rPr lang="es-MX" sz="1900" dirty="0"/>
              <a:t>. Actas consejos consultivos </a:t>
            </a:r>
            <a:endParaRPr lang="es-419" sz="1900" dirty="0" smtClean="0"/>
          </a:p>
          <a:p>
            <a:pPr algn="l"/>
            <a:endParaRPr lang="es-419" sz="1000" dirty="0" smtClean="0"/>
          </a:p>
          <a:p>
            <a:pPr algn="l"/>
            <a:r>
              <a:rPr lang="es-MX" sz="1900" dirty="0" smtClean="0"/>
              <a:t>31</a:t>
            </a:r>
            <a:r>
              <a:rPr lang="es-MX" sz="1900" dirty="0"/>
              <a:t>. Solicitudes de intervención de comunicaciones privadas </a:t>
            </a:r>
            <a:endParaRPr lang="es-419" sz="1900" dirty="0" smtClean="0"/>
          </a:p>
          <a:p>
            <a:pPr algn="l"/>
            <a:endParaRPr lang="es-419" sz="1000" dirty="0" smtClean="0"/>
          </a:p>
          <a:p>
            <a:pPr algn="l"/>
            <a:r>
              <a:rPr lang="es-MX" sz="1900" dirty="0" smtClean="0"/>
              <a:t>32</a:t>
            </a:r>
            <a:r>
              <a:rPr lang="es-MX" sz="1900" dirty="0"/>
              <a:t>. Cualquier otra información que sea de utilidad o se considere relevante</a:t>
            </a:r>
            <a:endParaRPr lang="es-419" sz="1900" dirty="0"/>
          </a:p>
        </p:txBody>
      </p:sp>
      <p:sp>
        <p:nvSpPr>
          <p:cNvPr id="12" name="Rectángulo 11"/>
          <p:cNvSpPr/>
          <p:nvPr/>
        </p:nvSpPr>
        <p:spPr>
          <a:xfrm>
            <a:off x="0" y="332656"/>
            <a:ext cx="9001156" cy="584775"/>
          </a:xfrm>
          <a:prstGeom prst="rect">
            <a:avLst/>
          </a:prstGeom>
        </p:spPr>
        <p:txBody>
          <a:bodyPr wrap="square">
            <a:spAutoFit/>
          </a:bodyPr>
          <a:lstStyle/>
          <a:p>
            <a:r>
              <a:rPr lang="es-419" dirty="0" smtClean="0"/>
              <a:t>Obligaciones comunes 2/2</a:t>
            </a:r>
            <a:endParaRPr lang="es-419" dirty="0"/>
          </a:p>
        </p:txBody>
      </p:sp>
    </p:spTree>
    <p:extLst>
      <p:ext uri="{BB962C8B-B14F-4D97-AF65-F5344CB8AC3E}">
        <p14:creationId xmlns:p14="http://schemas.microsoft.com/office/powerpoint/2010/main" val="112677142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412636" y="692696"/>
            <a:ext cx="8390166" cy="4832092"/>
          </a:xfrm>
          <a:prstGeom prst="rect">
            <a:avLst/>
          </a:prstGeom>
        </p:spPr>
        <p:txBody>
          <a:bodyPr wrap="square">
            <a:spAutoFit/>
          </a:bodyPr>
          <a:lstStyle/>
          <a:p>
            <a:r>
              <a:rPr lang="es-419" sz="2800" dirty="0" smtClean="0"/>
              <a:t>Presentación</a:t>
            </a:r>
          </a:p>
          <a:p>
            <a:pPr algn="just"/>
            <a:endParaRPr lang="es-419" sz="2000" dirty="0"/>
          </a:p>
          <a:p>
            <a:pPr algn="just"/>
            <a:r>
              <a:rPr lang="es-MX" sz="2000" dirty="0" smtClean="0"/>
              <a:t>El </a:t>
            </a:r>
            <a:r>
              <a:rPr lang="es-MX" sz="2000" dirty="0"/>
              <a:t>proceso de </a:t>
            </a:r>
            <a:r>
              <a:rPr lang="es-419" sz="2000" dirty="0" smtClean="0"/>
              <a:t>armonización </a:t>
            </a:r>
            <a:r>
              <a:rPr lang="es-MX" sz="2000" dirty="0" smtClean="0"/>
              <a:t>de </a:t>
            </a:r>
            <a:r>
              <a:rPr lang="es-MX" sz="2000" dirty="0"/>
              <a:t>las leyes de transparencia de las entidades federativas para armonizarlas con la Ley General de Transparencia y Acceso a la Información Pública (LGTAIP) requiere de un </a:t>
            </a:r>
            <a:r>
              <a:rPr lang="es-419" sz="2000" dirty="0" smtClean="0"/>
              <a:t>análisis comparativo p</a:t>
            </a:r>
            <a:r>
              <a:rPr lang="es-MX" sz="2000" dirty="0" smtClean="0"/>
              <a:t>ara </a:t>
            </a:r>
            <a:r>
              <a:rPr lang="es-MX" sz="2000" dirty="0"/>
              <a:t>determinar las áreas de oportunidad de las leyes locales y </a:t>
            </a:r>
            <a:r>
              <a:rPr lang="es-419" sz="2000" dirty="0" smtClean="0"/>
              <a:t>converger </a:t>
            </a:r>
            <a:r>
              <a:rPr lang="es-MX" sz="2000" dirty="0" smtClean="0"/>
              <a:t>sus </a:t>
            </a:r>
            <a:r>
              <a:rPr lang="es-MX" sz="2000" dirty="0"/>
              <a:t>contenidos con los de la Ley General. </a:t>
            </a:r>
            <a:endParaRPr lang="es-419" sz="2000" dirty="0" smtClean="0"/>
          </a:p>
          <a:p>
            <a:pPr algn="just"/>
            <a:endParaRPr lang="es-419" sz="2000" dirty="0"/>
          </a:p>
          <a:p>
            <a:pPr algn="just"/>
            <a:r>
              <a:rPr lang="es-MX" sz="2000" dirty="0" smtClean="0"/>
              <a:t>Esta </a:t>
            </a:r>
            <a:r>
              <a:rPr lang="es-MX" sz="2000" dirty="0"/>
              <a:t>presentación expone los resultados de la comparación entre la Ley de transparencia del Estado de México y la Ley </a:t>
            </a:r>
            <a:r>
              <a:rPr lang="es-MX" sz="2000" dirty="0" smtClean="0"/>
              <a:t>General</a:t>
            </a:r>
            <a:r>
              <a:rPr lang="es-419" sz="2000" dirty="0" smtClean="0"/>
              <a:t>, a fin de </a:t>
            </a:r>
            <a:r>
              <a:rPr lang="es-MX" sz="2000" dirty="0" smtClean="0"/>
              <a:t>coadyuvar </a:t>
            </a:r>
            <a:r>
              <a:rPr lang="es-MX" sz="2000" dirty="0"/>
              <a:t>en la elaboración de una Ley local que cumpla con </a:t>
            </a:r>
            <a:r>
              <a:rPr lang="es-MX" sz="2000" dirty="0" smtClean="0"/>
              <a:t>la </a:t>
            </a:r>
            <a:r>
              <a:rPr lang="es-MX" sz="2000" dirty="0"/>
              <a:t>normatividad establecida en la Ley General, independientemente de </a:t>
            </a:r>
            <a:r>
              <a:rPr lang="es-419" sz="2000" dirty="0" smtClean="0"/>
              <a:t>los avances adicionales </a:t>
            </a:r>
            <a:r>
              <a:rPr lang="es-MX" sz="2000" dirty="0" smtClean="0"/>
              <a:t>que </a:t>
            </a:r>
            <a:r>
              <a:rPr lang="es-MX" sz="2000" dirty="0"/>
              <a:t>el Congreso mexiquense realice </a:t>
            </a:r>
            <a:r>
              <a:rPr lang="es-419" sz="2000" dirty="0" smtClean="0"/>
              <a:t>en el ejercicio pleno de su soberanía.</a:t>
            </a:r>
          </a:p>
          <a:p>
            <a:pPr algn="just"/>
            <a:endParaRPr lang="es-419" sz="2000" dirty="0"/>
          </a:p>
          <a:p>
            <a:pPr algn="just"/>
            <a:endParaRPr lang="es-419" sz="20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60101"/>
            <a:ext cx="8786874" cy="584775"/>
          </a:xfrm>
          <a:prstGeom prst="rect">
            <a:avLst/>
          </a:prstGeom>
        </p:spPr>
        <p:txBody>
          <a:bodyPr wrap="square">
            <a:spAutoFit/>
          </a:bodyPr>
          <a:lstStyle/>
          <a:p>
            <a:r>
              <a:rPr lang="es-419" dirty="0" smtClean="0"/>
              <a:t>Obligaciones específicas</a:t>
            </a:r>
            <a:endParaRPr lang="es-419" dirty="0"/>
          </a:p>
        </p:txBody>
      </p:sp>
      <p:sp>
        <p:nvSpPr>
          <p:cNvPr id="3" name="Rectángulo 2"/>
          <p:cNvSpPr/>
          <p:nvPr/>
        </p:nvSpPr>
        <p:spPr>
          <a:xfrm>
            <a:off x="467544" y="944876"/>
            <a:ext cx="8208912" cy="5632311"/>
          </a:xfrm>
          <a:prstGeom prst="rect">
            <a:avLst/>
          </a:prstGeom>
        </p:spPr>
        <p:txBody>
          <a:bodyPr wrap="square">
            <a:spAutoFit/>
          </a:bodyPr>
          <a:lstStyle/>
          <a:p>
            <a:pPr algn="just"/>
            <a:r>
              <a:rPr lang="es-MX" sz="2000" dirty="0"/>
              <a:t>• Hay nueve tipos de obligaciones específicas no contempladas en la Ley de Transparencia y Acceso a la Información Pública del Estado de México y Municipios </a:t>
            </a:r>
            <a:endParaRPr lang="es-419" sz="2000" dirty="0" smtClean="0"/>
          </a:p>
          <a:p>
            <a:pPr algn="just"/>
            <a:endParaRPr lang="es-419" sz="2000" dirty="0"/>
          </a:p>
          <a:p>
            <a:pPr algn="just"/>
            <a:r>
              <a:rPr lang="es-MX" sz="2000" dirty="0" smtClean="0"/>
              <a:t>1. Autoridades </a:t>
            </a:r>
            <a:r>
              <a:rPr lang="es-MX" sz="2000" dirty="0"/>
              <a:t>laborales </a:t>
            </a:r>
            <a:endParaRPr lang="es-419" sz="2000" dirty="0" smtClean="0"/>
          </a:p>
          <a:p>
            <a:pPr algn="just"/>
            <a:r>
              <a:rPr lang="es-MX" sz="2000" dirty="0" smtClean="0"/>
              <a:t>2</a:t>
            </a:r>
            <a:r>
              <a:rPr lang="es-MX" sz="2000" dirty="0"/>
              <a:t>. Personas físicas o morales que reciben y ejercen recursos públicos o ejercen actos de autoridad </a:t>
            </a:r>
            <a:endParaRPr lang="es-419" sz="2000" dirty="0" smtClean="0"/>
          </a:p>
          <a:p>
            <a:pPr algn="just"/>
            <a:r>
              <a:rPr lang="es-MX" sz="2000" dirty="0" smtClean="0"/>
              <a:t>3</a:t>
            </a:r>
            <a:r>
              <a:rPr lang="es-MX" sz="2000" dirty="0"/>
              <a:t>. Poder Judicial 4. Órganos Autónomos </a:t>
            </a:r>
            <a:endParaRPr lang="es-419" sz="2000" dirty="0" smtClean="0"/>
          </a:p>
          <a:p>
            <a:pPr algn="just"/>
            <a:r>
              <a:rPr lang="es-MX" sz="2000" dirty="0" smtClean="0"/>
              <a:t>5</a:t>
            </a:r>
            <a:r>
              <a:rPr lang="es-MX" sz="2000" dirty="0"/>
              <a:t>. Instituciones de educación </a:t>
            </a:r>
            <a:r>
              <a:rPr lang="es-MX" sz="2000" dirty="0" smtClean="0"/>
              <a:t>superior</a:t>
            </a:r>
            <a:r>
              <a:rPr lang="es-419" sz="2000" dirty="0" smtClean="0"/>
              <a:t> </a:t>
            </a:r>
          </a:p>
          <a:p>
            <a:pPr algn="just"/>
            <a:r>
              <a:rPr lang="es-MX" sz="2000" dirty="0" smtClean="0"/>
              <a:t>6</a:t>
            </a:r>
            <a:r>
              <a:rPr lang="es-MX" sz="2000" dirty="0"/>
              <a:t>. Sindicatos </a:t>
            </a:r>
            <a:endParaRPr lang="es-419" sz="2000" dirty="0" smtClean="0"/>
          </a:p>
          <a:p>
            <a:pPr algn="just"/>
            <a:r>
              <a:rPr lang="es-MX" sz="2000" dirty="0" smtClean="0"/>
              <a:t>7</a:t>
            </a:r>
            <a:r>
              <a:rPr lang="es-MX" sz="2000" dirty="0"/>
              <a:t>. Obligaciones específicas en materia energética </a:t>
            </a:r>
            <a:endParaRPr lang="es-419" sz="2000" dirty="0" smtClean="0"/>
          </a:p>
          <a:p>
            <a:pPr algn="just"/>
            <a:r>
              <a:rPr lang="es-MX" sz="2000" dirty="0" smtClean="0"/>
              <a:t>8</a:t>
            </a:r>
            <a:r>
              <a:rPr lang="es-MX" sz="2000" dirty="0"/>
              <a:t>. Partidos Políticos </a:t>
            </a:r>
            <a:endParaRPr lang="es-419" sz="2000" dirty="0" smtClean="0"/>
          </a:p>
          <a:p>
            <a:pPr algn="just"/>
            <a:r>
              <a:rPr lang="es-MX" sz="2000" dirty="0" smtClean="0"/>
              <a:t>9</a:t>
            </a:r>
            <a:r>
              <a:rPr lang="es-MX" sz="2000" dirty="0"/>
              <a:t>. Fideicomisos y Fondos </a:t>
            </a:r>
            <a:r>
              <a:rPr lang="es-MX" sz="2000" dirty="0" smtClean="0"/>
              <a:t>Públicos</a:t>
            </a:r>
            <a:endParaRPr lang="es-419" sz="2000" dirty="0" smtClean="0"/>
          </a:p>
          <a:p>
            <a:pPr algn="just"/>
            <a:endParaRPr lang="es-419" sz="2000" dirty="0"/>
          </a:p>
          <a:p>
            <a:pPr algn="just"/>
            <a:r>
              <a:rPr lang="es-MX" sz="2000" dirty="0"/>
              <a:t>• </a:t>
            </a:r>
            <a:r>
              <a:rPr lang="es-MX" sz="2000" b="1" dirty="0"/>
              <a:t>Poder Ejecutivo</a:t>
            </a:r>
            <a:r>
              <a:rPr lang="es-MX" sz="2000" dirty="0"/>
              <a:t>: de 30 obligaciones solo se coincide con una. </a:t>
            </a:r>
            <a:endParaRPr lang="es-419" sz="2000" dirty="0" smtClean="0"/>
          </a:p>
          <a:p>
            <a:pPr algn="just"/>
            <a:endParaRPr lang="es-419" sz="2000" dirty="0" smtClean="0"/>
          </a:p>
          <a:p>
            <a:pPr algn="just"/>
            <a:r>
              <a:rPr lang="es-MX" sz="2000" dirty="0" smtClean="0"/>
              <a:t>• </a:t>
            </a:r>
            <a:r>
              <a:rPr lang="es-MX" sz="2000" b="1" dirty="0"/>
              <a:t>Poder Legislativo</a:t>
            </a:r>
            <a:r>
              <a:rPr lang="es-MX" sz="2000" dirty="0"/>
              <a:t>: de 49 obligaciones solo se requieren ocho. </a:t>
            </a:r>
            <a:endParaRPr lang="es-419" sz="2000" dirty="0" smtClean="0"/>
          </a:p>
          <a:p>
            <a:pPr algn="just"/>
            <a:endParaRPr lang="es-419" sz="2000" dirty="0"/>
          </a:p>
        </p:txBody>
      </p:sp>
    </p:spTree>
    <p:extLst>
      <p:ext uri="{BB962C8B-B14F-4D97-AF65-F5344CB8AC3E}">
        <p14:creationId xmlns:p14="http://schemas.microsoft.com/office/powerpoint/2010/main" val="283697413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32656"/>
            <a:ext cx="8786874" cy="584775"/>
          </a:xfrm>
          <a:prstGeom prst="rect">
            <a:avLst/>
          </a:prstGeom>
        </p:spPr>
        <p:txBody>
          <a:bodyPr wrap="square">
            <a:spAutoFit/>
          </a:bodyPr>
          <a:lstStyle/>
          <a:p>
            <a:r>
              <a:rPr lang="es-419" dirty="0" smtClean="0"/>
              <a:t>Información </a:t>
            </a:r>
            <a:r>
              <a:rPr lang="es-419" dirty="0"/>
              <a:t>c</a:t>
            </a:r>
            <a:r>
              <a:rPr lang="es-419" dirty="0" smtClean="0"/>
              <a:t>lasificada</a:t>
            </a:r>
            <a:endParaRPr lang="es-419" dirty="0"/>
          </a:p>
        </p:txBody>
      </p:sp>
      <p:sp>
        <p:nvSpPr>
          <p:cNvPr id="3" name="Rectángulo 2"/>
          <p:cNvSpPr/>
          <p:nvPr/>
        </p:nvSpPr>
        <p:spPr>
          <a:xfrm>
            <a:off x="214282" y="990882"/>
            <a:ext cx="8786874" cy="5678478"/>
          </a:xfrm>
          <a:prstGeom prst="rect">
            <a:avLst/>
          </a:prstGeom>
        </p:spPr>
        <p:txBody>
          <a:bodyPr wrap="square">
            <a:spAutoFit/>
          </a:bodyPr>
          <a:lstStyle/>
          <a:p>
            <a:pPr algn="just"/>
            <a:r>
              <a:rPr lang="es-MX" sz="1700" b="1" dirty="0"/>
              <a:t>Información reservada y confidencial </a:t>
            </a:r>
            <a:r>
              <a:rPr lang="es-MX" sz="1700" dirty="0"/>
              <a:t>(Título Sexto de la LGTAIP): </a:t>
            </a:r>
            <a:endParaRPr lang="es-419" sz="1700" dirty="0" smtClean="0"/>
          </a:p>
          <a:p>
            <a:pPr algn="just"/>
            <a:endParaRPr lang="es-419" sz="1000" dirty="0"/>
          </a:p>
          <a:p>
            <a:pPr algn="just"/>
            <a:r>
              <a:rPr lang="es-MX" sz="1600" dirty="0"/>
              <a:t>En materia de reserva de la información, la Ley General establece máximos no mínimos, y si una Ley estatal tiene menos limitaciones que las establecidas en el artículo 113 de la Ley General, no se debe exigir que se adicionen más, por el contrario, hay que verificar los elementos que están más allá de la legislación general para eliminarlos</a:t>
            </a:r>
            <a:r>
              <a:rPr lang="es-MX" sz="1600" dirty="0" smtClean="0"/>
              <a:t>.</a:t>
            </a:r>
            <a:endParaRPr lang="es-419" sz="1600" dirty="0" smtClean="0"/>
          </a:p>
          <a:p>
            <a:pPr algn="just"/>
            <a:endParaRPr lang="es-419" sz="1600" dirty="0"/>
          </a:p>
          <a:p>
            <a:pPr algn="just"/>
            <a:r>
              <a:rPr lang="es-MX" sz="1600" dirty="0"/>
              <a:t>• En todo caso, es necesario homologar las causales de reserva del artículo 20 de la Ley local con el contenido del artículo 113 de la Ley General y armonizar el periodo de reserva conforme a lo estipulado en los artículos 100 y 101 de la Ley General</a:t>
            </a:r>
            <a:r>
              <a:rPr lang="es-MX" sz="1600" dirty="0" smtClean="0"/>
              <a:t>.</a:t>
            </a:r>
            <a:endParaRPr lang="es-419" sz="1600" dirty="0" smtClean="0"/>
          </a:p>
          <a:p>
            <a:pPr algn="just"/>
            <a:endParaRPr lang="es-419" sz="1600" dirty="0"/>
          </a:p>
          <a:p>
            <a:pPr algn="just"/>
            <a:r>
              <a:rPr lang="es-MX" sz="1600" dirty="0"/>
              <a:t>• Se debe adicionar un apartado sobre la prueba de daño (Art. 114 LGTAIP) y contemplar que no podrá invocarse el carácter de reservado cuando se trate de violaciones graves de derechos humanos, delitos de lesa humanidad e información relacionada con actos de corrupción (Art. 115 LGTAIP). </a:t>
            </a:r>
            <a:endParaRPr lang="es-419" sz="1600" dirty="0" smtClean="0"/>
          </a:p>
          <a:p>
            <a:pPr algn="just"/>
            <a:endParaRPr lang="es-419" sz="1600" dirty="0"/>
          </a:p>
          <a:p>
            <a:pPr algn="just"/>
            <a:r>
              <a:rPr lang="es-MX" sz="1600" dirty="0"/>
              <a:t>• </a:t>
            </a:r>
            <a:r>
              <a:rPr lang="es-MX" sz="1600" dirty="0" smtClean="0"/>
              <a:t>Facultar </a:t>
            </a:r>
            <a:r>
              <a:rPr lang="es-MX" sz="1600" dirty="0"/>
              <a:t>al organismo garante para determinar si un caso concreto se ubica en el supuesto de excepción para dar acceso a documentos generados que deriven de la investigación de delitos (averiguaciones previas y carpetas de investigación), y para interpretar si existen violaciones graves a derechos humanos o crímenes de lesa humanidad, exclusivamente para efectos de acceso a la información</a:t>
            </a:r>
            <a:r>
              <a:rPr lang="es-MX" sz="1600" dirty="0" smtClean="0"/>
              <a:t>.</a:t>
            </a:r>
            <a:endParaRPr lang="es-419" sz="1600" dirty="0" smtClean="0"/>
          </a:p>
          <a:p>
            <a:pPr algn="just"/>
            <a:endParaRPr lang="es-419" sz="1600" dirty="0"/>
          </a:p>
          <a:p>
            <a:pPr algn="just"/>
            <a:r>
              <a:rPr lang="es-MX" sz="1600" dirty="0"/>
              <a:t>• </a:t>
            </a:r>
            <a:r>
              <a:rPr lang="es-MX" sz="1600" dirty="0" smtClean="0"/>
              <a:t>En </a:t>
            </a:r>
            <a:r>
              <a:rPr lang="es-MX" sz="1600" dirty="0"/>
              <a:t>la información confidencial, se debe armonizar el contenido de este capítulo con lo establecido en los artículos 116 a 120 de la LGTAIP, incluyendo la Prueba de Interés Público, cuya responsabilidad recae en el organismo garante</a:t>
            </a:r>
            <a:r>
              <a:rPr lang="es-MX" sz="1600" dirty="0" smtClean="0"/>
              <a:t>.</a:t>
            </a:r>
            <a:endParaRPr lang="es-419" sz="1600" dirty="0"/>
          </a:p>
        </p:txBody>
      </p:sp>
    </p:spTree>
    <p:extLst>
      <p:ext uri="{BB962C8B-B14F-4D97-AF65-F5344CB8AC3E}">
        <p14:creationId xmlns:p14="http://schemas.microsoft.com/office/powerpoint/2010/main" val="228370069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88282"/>
            <a:ext cx="8786874" cy="584775"/>
          </a:xfrm>
          <a:prstGeom prst="rect">
            <a:avLst/>
          </a:prstGeom>
        </p:spPr>
        <p:txBody>
          <a:bodyPr wrap="square">
            <a:spAutoFit/>
          </a:bodyPr>
          <a:lstStyle/>
          <a:p>
            <a:r>
              <a:rPr lang="es-MX" dirty="0" smtClean="0"/>
              <a:t>Procedimientos </a:t>
            </a:r>
            <a:r>
              <a:rPr lang="es-419" dirty="0" smtClean="0"/>
              <a:t>de</a:t>
            </a:r>
            <a:r>
              <a:rPr lang="es-MX" dirty="0" smtClean="0"/>
              <a:t> </a:t>
            </a:r>
            <a:r>
              <a:rPr lang="es-419" dirty="0" smtClean="0"/>
              <a:t>a</a:t>
            </a:r>
            <a:r>
              <a:rPr lang="es-MX" dirty="0" err="1" smtClean="0"/>
              <a:t>cceso</a:t>
            </a:r>
            <a:r>
              <a:rPr lang="es-MX" dirty="0" smtClean="0"/>
              <a:t> </a:t>
            </a:r>
            <a:r>
              <a:rPr lang="es-419" dirty="0" smtClean="0"/>
              <a:t>a la i</a:t>
            </a:r>
            <a:r>
              <a:rPr lang="es-MX" dirty="0" err="1" smtClean="0"/>
              <a:t>nformación</a:t>
            </a:r>
            <a:r>
              <a:rPr lang="es-MX" dirty="0" smtClean="0"/>
              <a:t> </a:t>
            </a:r>
            <a:r>
              <a:rPr lang="es-419" dirty="0" smtClean="0"/>
              <a:t>p</a:t>
            </a:r>
            <a:r>
              <a:rPr lang="es-MX" dirty="0" err="1" smtClean="0"/>
              <a:t>ública</a:t>
            </a:r>
            <a:endParaRPr lang="es-419" dirty="0"/>
          </a:p>
        </p:txBody>
      </p:sp>
      <p:sp>
        <p:nvSpPr>
          <p:cNvPr id="3" name="Rectángulo 2"/>
          <p:cNvSpPr/>
          <p:nvPr/>
        </p:nvSpPr>
        <p:spPr>
          <a:xfrm>
            <a:off x="229231" y="1268760"/>
            <a:ext cx="8786874" cy="5078313"/>
          </a:xfrm>
          <a:prstGeom prst="rect">
            <a:avLst/>
          </a:prstGeom>
        </p:spPr>
        <p:txBody>
          <a:bodyPr wrap="square">
            <a:spAutoFit/>
          </a:bodyPr>
          <a:lstStyle/>
          <a:p>
            <a:pPr algn="just"/>
            <a:r>
              <a:rPr lang="es-MX" sz="1800" dirty="0"/>
              <a:t>Las sugerencias en este rubro, entre otras, son las siguientes (Título Séptimo LGTAIP): </a:t>
            </a:r>
            <a:endParaRPr lang="es-419" sz="1800" dirty="0" smtClean="0"/>
          </a:p>
          <a:p>
            <a:pPr algn="just"/>
            <a:endParaRPr lang="es-419" sz="1800" dirty="0" smtClean="0"/>
          </a:p>
          <a:p>
            <a:pPr algn="just"/>
            <a:r>
              <a:rPr lang="es-MX" sz="1800" dirty="0" smtClean="0"/>
              <a:t>• </a:t>
            </a:r>
            <a:r>
              <a:rPr lang="es-MX" sz="1800" dirty="0"/>
              <a:t>Indicar todos los medios para la presentación de la solicitud: Plataforma Nacional de Transparencia, correo postal, mensajería, telégrafo, o cualquier otro medio aprobado por el Sistema Nacional, así como los mecanismos para notificar al solicitante (Plataforma, estrados). </a:t>
            </a:r>
            <a:endParaRPr lang="es-419" sz="1800" dirty="0" smtClean="0"/>
          </a:p>
          <a:p>
            <a:pPr algn="just"/>
            <a:r>
              <a:rPr lang="es-MX" sz="1800" dirty="0" smtClean="0"/>
              <a:t>• </a:t>
            </a:r>
            <a:r>
              <a:rPr lang="es-MX" sz="1800" dirty="0"/>
              <a:t>Señalar expresamente la obligación del sujeto obligado para registrar las solicitudes de información en la Plataforma Nacional de Transparencia. </a:t>
            </a:r>
            <a:endParaRPr lang="es-419" sz="1800" dirty="0" smtClean="0"/>
          </a:p>
          <a:p>
            <a:pPr algn="just"/>
            <a:r>
              <a:rPr lang="es-MX" sz="1800" dirty="0" smtClean="0"/>
              <a:t>• </a:t>
            </a:r>
            <a:r>
              <a:rPr lang="es-MX" sz="1800" dirty="0"/>
              <a:t>El nombre, domicilio, correo electrónicos y modalidad son opcionales para el solicitante. </a:t>
            </a:r>
            <a:endParaRPr lang="es-419" sz="1800" dirty="0" smtClean="0"/>
          </a:p>
          <a:p>
            <a:pPr algn="just"/>
            <a:r>
              <a:rPr lang="es-MX" sz="1800" dirty="0" smtClean="0"/>
              <a:t>• </a:t>
            </a:r>
            <a:r>
              <a:rPr lang="es-MX" sz="1800" dirty="0"/>
              <a:t>El plazo para dar acceso a la información en la Ley local es más corto (15 días) que el de la Ley General, por lo tanto, se sugiere conservar el plazo de la norma local. El mismo caso es para la ampliación del plazo de respuesta, que es de 7 días. </a:t>
            </a:r>
            <a:endParaRPr lang="es-419" sz="1800" dirty="0" smtClean="0"/>
          </a:p>
          <a:p>
            <a:pPr algn="just"/>
            <a:r>
              <a:rPr lang="es-MX" sz="1800" dirty="0" smtClean="0"/>
              <a:t>• </a:t>
            </a:r>
            <a:r>
              <a:rPr lang="es-MX" sz="1800" dirty="0"/>
              <a:t>Homologar los siguientes plazos, en términos de la Ley General: responder a las prevenciones (10 días), realizar el pago de la reproducción (30 días), caducidad de trámite y destrucción de la información (60 días), declarar la incompetencia de responder a la solicitud (3 días), entre otros. </a:t>
            </a:r>
            <a:endParaRPr lang="es-419" sz="1800" dirty="0" smtClean="0"/>
          </a:p>
          <a:p>
            <a:pPr algn="just"/>
            <a:r>
              <a:rPr lang="es-MX" sz="1800" dirty="0" smtClean="0"/>
              <a:t>• </a:t>
            </a:r>
            <a:r>
              <a:rPr lang="es-MX" sz="1800" dirty="0"/>
              <a:t>Determinar que la Unidad de Transparencia está obligada a turnar las solicitudes a todas las áreas competentes, con el fin de realizar una búsqueda exhaustiva.</a:t>
            </a:r>
            <a:endParaRPr lang="es-419" sz="1800" dirty="0"/>
          </a:p>
        </p:txBody>
      </p:sp>
    </p:spTree>
    <p:extLst>
      <p:ext uri="{BB962C8B-B14F-4D97-AF65-F5344CB8AC3E}">
        <p14:creationId xmlns:p14="http://schemas.microsoft.com/office/powerpoint/2010/main" val="885658151"/>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1052736"/>
            <a:ext cx="8786874" cy="5724644"/>
          </a:xfrm>
          <a:prstGeom prst="rect">
            <a:avLst/>
          </a:prstGeom>
        </p:spPr>
        <p:txBody>
          <a:bodyPr wrap="square">
            <a:spAutoFit/>
          </a:bodyPr>
          <a:lstStyle/>
          <a:p>
            <a:pPr algn="just">
              <a:spcBef>
                <a:spcPts val="600"/>
              </a:spcBef>
              <a:spcAft>
                <a:spcPts val="600"/>
              </a:spcAft>
            </a:pPr>
            <a:r>
              <a:rPr lang="es-MX" sz="1800" dirty="0"/>
              <a:t>• Especificar el procedimiento para reservar la información y desarrollar el procedimiento de la declaración de inexistencia de la información. </a:t>
            </a:r>
            <a:endParaRPr lang="es-419" sz="1800" dirty="0" smtClean="0"/>
          </a:p>
          <a:p>
            <a:pPr algn="just">
              <a:spcBef>
                <a:spcPts val="600"/>
              </a:spcBef>
              <a:spcAft>
                <a:spcPts val="600"/>
              </a:spcAft>
            </a:pPr>
            <a:r>
              <a:rPr lang="es-MX" sz="1800" dirty="0" smtClean="0"/>
              <a:t>• </a:t>
            </a:r>
            <a:r>
              <a:rPr lang="es-MX" sz="1800" dirty="0"/>
              <a:t>El Comité de Transparencia debe tener acceso a la información que se pretende reservar</a:t>
            </a:r>
            <a:r>
              <a:rPr lang="es-MX" sz="1800" dirty="0" smtClean="0"/>
              <a:t>.</a:t>
            </a:r>
            <a:endParaRPr lang="es-419" sz="1800" dirty="0" smtClean="0"/>
          </a:p>
          <a:p>
            <a:pPr algn="just">
              <a:spcBef>
                <a:spcPts val="600"/>
              </a:spcBef>
              <a:spcAft>
                <a:spcPts val="600"/>
              </a:spcAft>
            </a:pPr>
            <a:r>
              <a:rPr lang="es-MX" sz="1800" dirty="0" smtClean="0"/>
              <a:t>• </a:t>
            </a:r>
            <a:r>
              <a:rPr lang="es-MX" sz="1800" dirty="0"/>
              <a:t>En la declaración de inexistencia es necesario considerar: la obligación del sujeto obligado de fundar y motivar las razones por las cuales no ejerció facultades, competencias o funciones para generar la información solicitada. El Comité de Transparencia deberá notificar estos casos al órgano interno de control o equivalente, que, por su parte, iniciará el procedimiento de responsabilidad administrativa correspondiente. </a:t>
            </a:r>
            <a:endParaRPr lang="es-419" sz="1800" dirty="0" smtClean="0"/>
          </a:p>
          <a:p>
            <a:pPr algn="just">
              <a:spcBef>
                <a:spcPts val="600"/>
              </a:spcBef>
              <a:spcAft>
                <a:spcPts val="600"/>
              </a:spcAft>
            </a:pPr>
            <a:r>
              <a:rPr lang="es-MX" sz="1800" dirty="0" smtClean="0"/>
              <a:t>• </a:t>
            </a:r>
            <a:r>
              <a:rPr lang="es-MX" sz="1800" dirty="0"/>
              <a:t>La confirmación de inexistencia del Comité debe contener lo siguiente: criterio de búsqueda exhaustivo; señalar las circunstancias de tiempo, modo y lugar de la inexistencia; y el nombre del servidor público responsable de contar con la información. </a:t>
            </a:r>
            <a:endParaRPr lang="es-419" sz="1800" dirty="0" smtClean="0"/>
          </a:p>
          <a:p>
            <a:pPr algn="just">
              <a:spcBef>
                <a:spcPts val="600"/>
              </a:spcBef>
              <a:spcAft>
                <a:spcPts val="600"/>
              </a:spcAft>
            </a:pPr>
            <a:r>
              <a:rPr lang="es-MX" sz="1800" dirty="0" smtClean="0"/>
              <a:t>• </a:t>
            </a:r>
            <a:r>
              <a:rPr lang="es-MX" sz="1800" dirty="0"/>
              <a:t>Señalar que las personas físicas y morales que reciban y ejerzan recursos públicos deberán cumplir con los plazos y términos para otorgar la información. </a:t>
            </a:r>
            <a:endParaRPr lang="es-419" sz="1800" dirty="0" smtClean="0"/>
          </a:p>
          <a:p>
            <a:pPr algn="just">
              <a:spcBef>
                <a:spcPts val="600"/>
              </a:spcBef>
              <a:spcAft>
                <a:spcPts val="600"/>
              </a:spcAft>
            </a:pPr>
            <a:r>
              <a:rPr lang="es-MX" sz="1800" dirty="0" smtClean="0"/>
              <a:t>• </a:t>
            </a:r>
            <a:r>
              <a:rPr lang="es-MX" sz="1800" dirty="0"/>
              <a:t>Indicar la obligación de dar el acceso a la información de manera gratuita cuando la información no exceda de 20 hojas. </a:t>
            </a:r>
            <a:endParaRPr lang="es-419" sz="1800" dirty="0" smtClean="0"/>
          </a:p>
          <a:p>
            <a:pPr algn="just">
              <a:spcBef>
                <a:spcPts val="600"/>
              </a:spcBef>
              <a:spcAft>
                <a:spcPts val="600"/>
              </a:spcAft>
            </a:pPr>
            <a:r>
              <a:rPr lang="es-MX" sz="1800" dirty="0" smtClean="0"/>
              <a:t>• </a:t>
            </a:r>
            <a:r>
              <a:rPr lang="es-MX" sz="1800" dirty="0"/>
              <a:t>Los costos de reproducción también deberán publicarse en los portales de internet de los sujetos obligados. </a:t>
            </a:r>
            <a:endParaRPr lang="es-419" sz="1800" dirty="0"/>
          </a:p>
        </p:txBody>
      </p:sp>
      <p:sp>
        <p:nvSpPr>
          <p:cNvPr id="11" name="Rectángulo 10"/>
          <p:cNvSpPr/>
          <p:nvPr/>
        </p:nvSpPr>
        <p:spPr>
          <a:xfrm>
            <a:off x="214282" y="467961"/>
            <a:ext cx="8786874" cy="584775"/>
          </a:xfrm>
          <a:prstGeom prst="rect">
            <a:avLst/>
          </a:prstGeom>
        </p:spPr>
        <p:txBody>
          <a:bodyPr wrap="square">
            <a:spAutoFit/>
          </a:bodyPr>
          <a:lstStyle/>
          <a:p>
            <a:r>
              <a:rPr lang="es-MX" dirty="0" smtClean="0"/>
              <a:t>Procedimientos </a:t>
            </a:r>
            <a:r>
              <a:rPr lang="es-419" dirty="0" smtClean="0"/>
              <a:t>de</a:t>
            </a:r>
            <a:r>
              <a:rPr lang="es-MX" dirty="0" smtClean="0"/>
              <a:t> </a:t>
            </a:r>
            <a:r>
              <a:rPr lang="es-419" dirty="0" smtClean="0"/>
              <a:t>a</a:t>
            </a:r>
            <a:r>
              <a:rPr lang="es-MX" dirty="0" err="1" smtClean="0"/>
              <a:t>cceso</a:t>
            </a:r>
            <a:r>
              <a:rPr lang="es-MX" dirty="0" smtClean="0"/>
              <a:t> </a:t>
            </a:r>
            <a:r>
              <a:rPr lang="es-419" dirty="0" smtClean="0"/>
              <a:t>a la i</a:t>
            </a:r>
            <a:r>
              <a:rPr lang="es-MX" dirty="0" err="1" smtClean="0"/>
              <a:t>nformación</a:t>
            </a:r>
            <a:r>
              <a:rPr lang="es-MX" dirty="0" smtClean="0"/>
              <a:t> </a:t>
            </a:r>
            <a:r>
              <a:rPr lang="es-419" dirty="0" smtClean="0"/>
              <a:t>p</a:t>
            </a:r>
            <a:r>
              <a:rPr lang="es-MX" dirty="0" err="1" smtClean="0"/>
              <a:t>ública</a:t>
            </a:r>
            <a:endParaRPr lang="es-419" dirty="0"/>
          </a:p>
        </p:txBody>
      </p:sp>
    </p:spTree>
    <p:extLst>
      <p:ext uri="{BB962C8B-B14F-4D97-AF65-F5344CB8AC3E}">
        <p14:creationId xmlns:p14="http://schemas.microsoft.com/office/powerpoint/2010/main" val="3591565746"/>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88701"/>
            <a:ext cx="8786874" cy="1077218"/>
          </a:xfrm>
          <a:prstGeom prst="rect">
            <a:avLst/>
          </a:prstGeom>
        </p:spPr>
        <p:txBody>
          <a:bodyPr wrap="square">
            <a:spAutoFit/>
          </a:bodyPr>
          <a:lstStyle/>
          <a:p>
            <a:r>
              <a:rPr lang="es-MX" dirty="0" smtClean="0"/>
              <a:t>Medios </a:t>
            </a:r>
            <a:r>
              <a:rPr lang="es-419" dirty="0" smtClean="0"/>
              <a:t>de</a:t>
            </a:r>
            <a:r>
              <a:rPr lang="es-MX" dirty="0" smtClean="0"/>
              <a:t> </a:t>
            </a:r>
            <a:r>
              <a:rPr lang="es-419" dirty="0"/>
              <a:t>i</a:t>
            </a:r>
            <a:r>
              <a:rPr lang="es-MX" dirty="0" err="1" smtClean="0"/>
              <a:t>mpugnación</a:t>
            </a:r>
            <a:r>
              <a:rPr lang="es-MX" dirty="0" smtClean="0"/>
              <a:t> </a:t>
            </a:r>
            <a:r>
              <a:rPr lang="es-419" dirty="0" smtClean="0"/>
              <a:t>en m</a:t>
            </a:r>
            <a:r>
              <a:rPr lang="es-MX" dirty="0" err="1" smtClean="0"/>
              <a:t>ateria</a:t>
            </a:r>
            <a:r>
              <a:rPr lang="es-MX" dirty="0" smtClean="0"/>
              <a:t> </a:t>
            </a:r>
            <a:r>
              <a:rPr lang="es-419" dirty="0" smtClean="0"/>
              <a:t>de a</a:t>
            </a:r>
            <a:r>
              <a:rPr lang="es-MX" dirty="0" err="1" smtClean="0"/>
              <a:t>cceso</a:t>
            </a:r>
            <a:r>
              <a:rPr lang="es-MX" dirty="0" smtClean="0"/>
              <a:t> </a:t>
            </a:r>
            <a:r>
              <a:rPr lang="es-419" dirty="0" smtClean="0"/>
              <a:t>a la </a:t>
            </a:r>
            <a:r>
              <a:rPr lang="es-MX" dirty="0" smtClean="0"/>
              <a:t> </a:t>
            </a:r>
            <a:r>
              <a:rPr lang="es-419" dirty="0" smtClean="0"/>
              <a:t>i</a:t>
            </a:r>
            <a:r>
              <a:rPr lang="es-MX" dirty="0" err="1" smtClean="0"/>
              <a:t>nformación</a:t>
            </a:r>
            <a:r>
              <a:rPr lang="es-MX" dirty="0" smtClean="0"/>
              <a:t> </a:t>
            </a:r>
            <a:r>
              <a:rPr lang="es-419" dirty="0" smtClean="0"/>
              <a:t>p</a:t>
            </a:r>
            <a:r>
              <a:rPr lang="es-MX" dirty="0" err="1" smtClean="0"/>
              <a:t>ública</a:t>
            </a:r>
            <a:r>
              <a:rPr lang="es-MX" dirty="0" smtClean="0"/>
              <a:t> </a:t>
            </a:r>
            <a:endParaRPr lang="es-419" dirty="0"/>
          </a:p>
        </p:txBody>
      </p:sp>
      <p:sp>
        <p:nvSpPr>
          <p:cNvPr id="3" name="Rectángulo 2"/>
          <p:cNvSpPr/>
          <p:nvPr/>
        </p:nvSpPr>
        <p:spPr>
          <a:xfrm>
            <a:off x="214282" y="1412776"/>
            <a:ext cx="8786874" cy="5201424"/>
          </a:xfrm>
          <a:prstGeom prst="rect">
            <a:avLst/>
          </a:prstGeom>
        </p:spPr>
        <p:txBody>
          <a:bodyPr wrap="square">
            <a:spAutoFit/>
          </a:bodyPr>
          <a:lstStyle/>
          <a:p>
            <a:pPr algn="just"/>
            <a:r>
              <a:rPr lang="es-MX" sz="1600" dirty="0"/>
              <a:t>Las sugerencias para este tema son las siguientes (Título Octavo de la LGTAIP): </a:t>
            </a:r>
            <a:endParaRPr lang="es-419" sz="1600" dirty="0" smtClean="0"/>
          </a:p>
          <a:p>
            <a:pPr algn="just"/>
            <a:endParaRPr lang="es-419" sz="1000" dirty="0"/>
          </a:p>
          <a:p>
            <a:pPr algn="just"/>
            <a:r>
              <a:rPr lang="es-MX" sz="1600" dirty="0" smtClean="0"/>
              <a:t>• </a:t>
            </a:r>
            <a:r>
              <a:rPr lang="es-MX" sz="1600" dirty="0"/>
              <a:t>Homologar las causales para interponer el recurso de revisión, de conformidad con el artículo 143 de la Ley General y las causales de improcedencia según el artículo 155. </a:t>
            </a:r>
            <a:endParaRPr lang="es-419" sz="1600" dirty="0" smtClean="0"/>
          </a:p>
          <a:p>
            <a:pPr algn="just"/>
            <a:endParaRPr lang="es-419" sz="1000" dirty="0"/>
          </a:p>
          <a:p>
            <a:pPr algn="just"/>
            <a:r>
              <a:rPr lang="es-MX" sz="1600" dirty="0" smtClean="0"/>
              <a:t>• </a:t>
            </a:r>
            <a:r>
              <a:rPr lang="es-MX" sz="1600" dirty="0"/>
              <a:t>Indicar que no se puede prevenir por el nombre que proporcione el solicitante. </a:t>
            </a:r>
            <a:endParaRPr lang="es-419" sz="1600" dirty="0" smtClean="0"/>
          </a:p>
          <a:p>
            <a:pPr algn="just"/>
            <a:endParaRPr lang="es-419" sz="1000" dirty="0"/>
          </a:p>
          <a:p>
            <a:pPr algn="just"/>
            <a:r>
              <a:rPr lang="es-MX" sz="1600" dirty="0" smtClean="0"/>
              <a:t>• </a:t>
            </a:r>
            <a:r>
              <a:rPr lang="es-MX" sz="1600" dirty="0"/>
              <a:t>Señalar como uno de los requisitos para la procedencia del recurso de revisión es el número de folio de la solicitud. </a:t>
            </a:r>
            <a:endParaRPr lang="es-419" sz="1600" dirty="0" smtClean="0"/>
          </a:p>
          <a:p>
            <a:pPr algn="just"/>
            <a:endParaRPr lang="es-419" sz="1000" dirty="0"/>
          </a:p>
          <a:p>
            <a:pPr algn="just"/>
            <a:r>
              <a:rPr lang="es-MX" sz="1600" dirty="0" smtClean="0"/>
              <a:t>• </a:t>
            </a:r>
            <a:r>
              <a:rPr lang="es-MX" sz="1600" dirty="0"/>
              <a:t>Establecer que la respuesta de los sujetos obligados derivada de la resolución a un recurso de revisión que proceda por las causales de: la declaración de incompetencia por el sujeto obligado, la falta de respuesta dentro de los plazos establecidos, la entrega o puesta a disposición de información en un formato incomprensible y/o no accesible, los costos o tiempos de entrega de la información, la falta de trámite a una solicitud y la negativa a permitir la consulta directa de la información, es susceptible de ser impugnada nuevamente, mediante recurso de revisión, ante el organismo garante correspondiente. </a:t>
            </a:r>
            <a:endParaRPr lang="es-419" sz="1600" dirty="0" smtClean="0"/>
          </a:p>
          <a:p>
            <a:pPr algn="just"/>
            <a:endParaRPr lang="es-419" sz="1000" dirty="0"/>
          </a:p>
          <a:p>
            <a:pPr algn="just"/>
            <a:r>
              <a:rPr lang="es-MX" sz="1600" dirty="0" smtClean="0"/>
              <a:t>• </a:t>
            </a:r>
            <a:r>
              <a:rPr lang="es-MX" sz="1600" dirty="0"/>
              <a:t>Precisar que los comisionados ponentes, en todo momento, pueden tener acceso a la información clasificada. </a:t>
            </a:r>
            <a:endParaRPr lang="es-419" sz="1600" dirty="0" smtClean="0"/>
          </a:p>
          <a:p>
            <a:pPr algn="just"/>
            <a:endParaRPr lang="es-419" sz="1000" dirty="0"/>
          </a:p>
          <a:p>
            <a:pPr algn="just"/>
            <a:r>
              <a:rPr lang="es-MX" sz="1600" dirty="0" smtClean="0"/>
              <a:t>• </a:t>
            </a:r>
            <a:r>
              <a:rPr lang="es-MX" sz="1600" dirty="0"/>
              <a:t>Contemplar lo relativo al cierre de instrucción y que el organismo garante no estará obligado a tomar en cuenta la información que los sujetos obligados remitan después de que se haya decretado el cierre de instrucción</a:t>
            </a:r>
            <a:endParaRPr lang="es-419" sz="1600" dirty="0"/>
          </a:p>
        </p:txBody>
      </p:sp>
    </p:spTree>
    <p:extLst>
      <p:ext uri="{BB962C8B-B14F-4D97-AF65-F5344CB8AC3E}">
        <p14:creationId xmlns:p14="http://schemas.microsoft.com/office/powerpoint/2010/main" val="2787510633"/>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00329"/>
            <a:ext cx="8786874" cy="1077218"/>
          </a:xfrm>
          <a:prstGeom prst="rect">
            <a:avLst/>
          </a:prstGeom>
        </p:spPr>
        <p:txBody>
          <a:bodyPr wrap="square">
            <a:spAutoFit/>
          </a:bodyPr>
          <a:lstStyle/>
          <a:p>
            <a:r>
              <a:rPr lang="es-MX" dirty="0" smtClean="0"/>
              <a:t>Medios </a:t>
            </a:r>
            <a:r>
              <a:rPr lang="es-419" dirty="0" smtClean="0"/>
              <a:t>de i</a:t>
            </a:r>
            <a:r>
              <a:rPr lang="es-MX" dirty="0" err="1" smtClean="0"/>
              <a:t>mpugnación</a:t>
            </a:r>
            <a:r>
              <a:rPr lang="es-MX" dirty="0" smtClean="0"/>
              <a:t> </a:t>
            </a:r>
            <a:r>
              <a:rPr lang="es-419" dirty="0" smtClean="0"/>
              <a:t>en m</a:t>
            </a:r>
            <a:r>
              <a:rPr lang="es-MX" dirty="0" err="1" smtClean="0"/>
              <a:t>ateria</a:t>
            </a:r>
            <a:r>
              <a:rPr lang="es-MX" dirty="0" smtClean="0"/>
              <a:t> </a:t>
            </a:r>
            <a:r>
              <a:rPr lang="es-419" dirty="0" smtClean="0"/>
              <a:t>de a</a:t>
            </a:r>
            <a:r>
              <a:rPr lang="es-MX" dirty="0" err="1" smtClean="0"/>
              <a:t>cceso</a:t>
            </a:r>
            <a:r>
              <a:rPr lang="es-MX" dirty="0" smtClean="0"/>
              <a:t> </a:t>
            </a:r>
            <a:r>
              <a:rPr lang="es-419" dirty="0" smtClean="0"/>
              <a:t>a la i</a:t>
            </a:r>
            <a:r>
              <a:rPr lang="es-MX" dirty="0" err="1" smtClean="0"/>
              <a:t>nformación</a:t>
            </a:r>
            <a:r>
              <a:rPr lang="es-MX" dirty="0" smtClean="0"/>
              <a:t> </a:t>
            </a:r>
            <a:r>
              <a:rPr lang="es-419" dirty="0" smtClean="0"/>
              <a:t>p</a:t>
            </a:r>
            <a:r>
              <a:rPr lang="es-MX" dirty="0" err="1" smtClean="0"/>
              <a:t>ública</a:t>
            </a:r>
            <a:r>
              <a:rPr lang="es-MX" dirty="0" smtClean="0"/>
              <a:t> </a:t>
            </a:r>
            <a:endParaRPr lang="es-419" dirty="0"/>
          </a:p>
        </p:txBody>
      </p:sp>
      <p:sp>
        <p:nvSpPr>
          <p:cNvPr id="3" name="Rectángulo 2"/>
          <p:cNvSpPr/>
          <p:nvPr/>
        </p:nvSpPr>
        <p:spPr>
          <a:xfrm>
            <a:off x="214282" y="1268760"/>
            <a:ext cx="8786874" cy="5447645"/>
          </a:xfrm>
          <a:prstGeom prst="rect">
            <a:avLst/>
          </a:prstGeom>
        </p:spPr>
        <p:txBody>
          <a:bodyPr wrap="square">
            <a:spAutoFit/>
          </a:bodyPr>
          <a:lstStyle/>
          <a:p>
            <a:pPr algn="just"/>
            <a:r>
              <a:rPr lang="es-MX" sz="1600" dirty="0"/>
              <a:t>• El plazo para el cumplimiento de las resoluciones deberá ser de 10 días</a:t>
            </a:r>
            <a:r>
              <a:rPr lang="es-MX" sz="1600" dirty="0" smtClean="0"/>
              <a:t>.</a:t>
            </a:r>
            <a:endParaRPr lang="es-419" sz="1600" dirty="0"/>
          </a:p>
          <a:p>
            <a:pPr algn="just"/>
            <a:endParaRPr lang="es-419" sz="1000" dirty="0" smtClean="0"/>
          </a:p>
          <a:p>
            <a:pPr algn="just"/>
            <a:r>
              <a:rPr lang="es-MX" sz="1600" dirty="0" smtClean="0"/>
              <a:t>• </a:t>
            </a:r>
            <a:r>
              <a:rPr lang="es-MX" sz="1600" dirty="0"/>
              <a:t>Establecer que los particulares podrán impugnar las determinaciones o resoluciones de los organismos garantes ante el Poder Judicial de la Federación (Art. 158 LGTAIP). </a:t>
            </a:r>
            <a:endParaRPr lang="es-419" sz="1600" dirty="0" smtClean="0"/>
          </a:p>
          <a:p>
            <a:pPr algn="just"/>
            <a:endParaRPr lang="es-419" sz="1000" dirty="0" smtClean="0"/>
          </a:p>
          <a:p>
            <a:pPr algn="just"/>
            <a:r>
              <a:rPr lang="es-MX" sz="1600" dirty="0" smtClean="0"/>
              <a:t>• </a:t>
            </a:r>
            <a:r>
              <a:rPr lang="es-MX" sz="1600" dirty="0"/>
              <a:t>El plazo para resolver el recurso de revisión en la Ley local es de 30 días, menor al establecido en la Ley General, por lo tanto, se sugiere conservar este plazo. </a:t>
            </a:r>
            <a:endParaRPr lang="es-419" sz="1600" dirty="0" smtClean="0"/>
          </a:p>
          <a:p>
            <a:pPr algn="just"/>
            <a:endParaRPr lang="es-419" sz="1000" dirty="0" smtClean="0"/>
          </a:p>
          <a:p>
            <a:pPr algn="just"/>
            <a:r>
              <a:rPr lang="es-MX" sz="1600" dirty="0" smtClean="0"/>
              <a:t>• </a:t>
            </a:r>
            <a:r>
              <a:rPr lang="es-MX" sz="1600" dirty="0"/>
              <a:t>Agregar la parte correspondiente a la notificación de las resoluciones y la posibilidad de hacer del conocimiento al órgano interno de control o instancia competente en el caso de posibles responsabilidades por incumplimiento a disposiciones legales </a:t>
            </a:r>
            <a:endParaRPr lang="es-419" sz="1600" dirty="0" smtClean="0"/>
          </a:p>
          <a:p>
            <a:pPr algn="just"/>
            <a:endParaRPr lang="es-419" sz="1000" dirty="0" smtClean="0"/>
          </a:p>
          <a:p>
            <a:pPr algn="just"/>
            <a:r>
              <a:rPr lang="es-MX" sz="1600" dirty="0" smtClean="0"/>
              <a:t>• </a:t>
            </a:r>
            <a:r>
              <a:rPr lang="es-MX" sz="1600" dirty="0"/>
              <a:t>Considerar el procedimiento para la sustanciación de los Recursos de Inconformidad ante el INAI, referidos en los artículos 159 a 180 de la Ley General, considerando la Plataforma Nacional de Transparencia. </a:t>
            </a:r>
            <a:endParaRPr lang="es-419" sz="1600" dirty="0" smtClean="0"/>
          </a:p>
          <a:p>
            <a:pPr algn="just"/>
            <a:endParaRPr lang="es-419" sz="1000" dirty="0" smtClean="0"/>
          </a:p>
          <a:p>
            <a:pPr algn="just"/>
            <a:r>
              <a:rPr lang="es-MX" sz="1600" dirty="0" smtClean="0"/>
              <a:t>• </a:t>
            </a:r>
            <a:r>
              <a:rPr lang="es-MX" sz="1600" dirty="0"/>
              <a:t>Señalar que la sustanciación de los Recursos de Revisión deberá realizarse de manera electrónica haciendo uso del Sistema de Comunicación entre organismos garantes y sujetos obligados, Sistema que formará parte de la Plataforma Nacional de Transparencia, como se establece en el artículo 50 de la Ley General. </a:t>
            </a:r>
            <a:endParaRPr lang="es-419" sz="1600" dirty="0" smtClean="0"/>
          </a:p>
          <a:p>
            <a:pPr algn="just"/>
            <a:endParaRPr lang="es-419" sz="1000" dirty="0" smtClean="0"/>
          </a:p>
          <a:p>
            <a:pPr algn="just"/>
            <a:r>
              <a:rPr lang="es-MX" sz="1600" dirty="0" smtClean="0"/>
              <a:t>• </a:t>
            </a:r>
            <a:r>
              <a:rPr lang="es-MX" sz="1600" dirty="0"/>
              <a:t>Prever que el organismo garante local puede solicitar al organismo garante nacional la atracción de recursos de revisión pendientes de resolver, que por su interés y trascendencia así lo ameriten; ello de conformidad con los criterios y lineamientos que el INAI emita para tal efecto.</a:t>
            </a:r>
            <a:endParaRPr lang="es-419" sz="1600" dirty="0"/>
          </a:p>
        </p:txBody>
      </p:sp>
    </p:spTree>
    <p:extLst>
      <p:ext uri="{BB962C8B-B14F-4D97-AF65-F5344CB8AC3E}">
        <p14:creationId xmlns:p14="http://schemas.microsoft.com/office/powerpoint/2010/main" val="219890011"/>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55578"/>
            <a:ext cx="8786874" cy="584775"/>
          </a:xfrm>
          <a:prstGeom prst="rect">
            <a:avLst/>
          </a:prstGeom>
        </p:spPr>
        <p:txBody>
          <a:bodyPr wrap="square">
            <a:spAutoFit/>
          </a:bodyPr>
          <a:lstStyle/>
          <a:p>
            <a:r>
              <a:rPr lang="es-MX" dirty="0" smtClean="0"/>
              <a:t>Medidas </a:t>
            </a:r>
            <a:r>
              <a:rPr lang="es-419" dirty="0" smtClean="0"/>
              <a:t>de a</a:t>
            </a:r>
            <a:r>
              <a:rPr lang="es-MX" dirty="0" smtClean="0"/>
              <a:t>premio </a:t>
            </a:r>
            <a:r>
              <a:rPr lang="es-419" dirty="0" smtClean="0"/>
              <a:t>y</a:t>
            </a:r>
            <a:r>
              <a:rPr lang="es-MX" dirty="0" smtClean="0"/>
              <a:t> </a:t>
            </a:r>
            <a:r>
              <a:rPr lang="es-419" dirty="0" smtClean="0"/>
              <a:t>s</a:t>
            </a:r>
            <a:r>
              <a:rPr lang="es-MX" dirty="0" smtClean="0"/>
              <a:t>en</a:t>
            </a:r>
            <a:r>
              <a:rPr lang="es-419" dirty="0" smtClean="0"/>
              <a:t>c</a:t>
            </a:r>
            <a:r>
              <a:rPr lang="es-MX" dirty="0" smtClean="0"/>
              <a:t>iones </a:t>
            </a:r>
            <a:endParaRPr lang="es-419" dirty="0"/>
          </a:p>
        </p:txBody>
      </p:sp>
      <p:sp>
        <p:nvSpPr>
          <p:cNvPr id="3" name="Rectángulo 2"/>
          <p:cNvSpPr/>
          <p:nvPr/>
        </p:nvSpPr>
        <p:spPr>
          <a:xfrm>
            <a:off x="214282" y="908720"/>
            <a:ext cx="8786874" cy="6032421"/>
          </a:xfrm>
          <a:prstGeom prst="rect">
            <a:avLst/>
          </a:prstGeom>
        </p:spPr>
        <p:txBody>
          <a:bodyPr wrap="square">
            <a:spAutoFit/>
          </a:bodyPr>
          <a:lstStyle/>
          <a:p>
            <a:pPr algn="just"/>
            <a:r>
              <a:rPr lang="es-MX" sz="1800" b="1" dirty="0"/>
              <a:t>Respecto a las MEDIDAS DE APREMIO </a:t>
            </a:r>
            <a:r>
              <a:rPr lang="es-MX" sz="1800" dirty="0"/>
              <a:t>(Título Noveno de la LGTAIP), la Ley local deberá: </a:t>
            </a:r>
            <a:endParaRPr lang="es-419" sz="1800" dirty="0" smtClean="0"/>
          </a:p>
          <a:p>
            <a:pPr algn="just"/>
            <a:endParaRPr lang="es-419" sz="1200" dirty="0"/>
          </a:p>
          <a:p>
            <a:pPr algn="just"/>
            <a:r>
              <a:rPr lang="es-MX" sz="1800" dirty="0" smtClean="0"/>
              <a:t>• </a:t>
            </a:r>
            <a:r>
              <a:rPr lang="es-MX" sz="1800" dirty="0"/>
              <a:t>Se debe establecer que el organismo garante podrá imponer medidas de apremio a quienes incumplan con sus resoluciones (amonestación pública o multas). </a:t>
            </a:r>
            <a:endParaRPr lang="es-419" sz="1800" dirty="0" smtClean="0"/>
          </a:p>
          <a:p>
            <a:pPr algn="just"/>
            <a:endParaRPr lang="es-419" sz="1200" dirty="0" smtClean="0"/>
          </a:p>
          <a:p>
            <a:pPr algn="just"/>
            <a:r>
              <a:rPr lang="es-MX" sz="1800" dirty="0" smtClean="0"/>
              <a:t>• </a:t>
            </a:r>
            <a:r>
              <a:rPr lang="es-MX" sz="1800" dirty="0"/>
              <a:t>Prever criterios que fijen los parámetros para determinar la medida de apremio a imponer</a:t>
            </a:r>
            <a:r>
              <a:rPr lang="es-MX" sz="1800" dirty="0" smtClean="0"/>
              <a:t>.</a:t>
            </a:r>
            <a:endParaRPr lang="es-419" sz="1800" dirty="0" smtClean="0"/>
          </a:p>
          <a:p>
            <a:pPr algn="just"/>
            <a:r>
              <a:rPr lang="es-MX" sz="1800" dirty="0" smtClean="0"/>
              <a:t> </a:t>
            </a:r>
            <a:endParaRPr lang="es-419" sz="1800" dirty="0" smtClean="0"/>
          </a:p>
          <a:p>
            <a:pPr algn="just"/>
            <a:r>
              <a:rPr lang="es-MX" sz="1800" dirty="0" smtClean="0"/>
              <a:t>• </a:t>
            </a:r>
            <a:r>
              <a:rPr lang="es-MX" sz="1800" dirty="0"/>
              <a:t>Agregar que el incumplimiento de los sujetos obligados será difundido en los POT</a:t>
            </a:r>
            <a:r>
              <a:rPr lang="es-MX" sz="1800" dirty="0" smtClean="0"/>
              <a:t>.</a:t>
            </a:r>
            <a:endParaRPr lang="es-419" sz="1800" dirty="0" smtClean="0"/>
          </a:p>
          <a:p>
            <a:pPr algn="just"/>
            <a:endParaRPr lang="es-419" sz="1200" dirty="0"/>
          </a:p>
          <a:p>
            <a:pPr algn="just"/>
            <a:r>
              <a:rPr lang="es-MX" sz="1800" dirty="0" smtClean="0"/>
              <a:t>• </a:t>
            </a:r>
            <a:r>
              <a:rPr lang="es-MX" sz="1800" dirty="0"/>
              <a:t>Precisar que las multas que se ejecuten no se pagarán con recursos públicos y se harán efectivas ante la Secretaría de Finanzas. </a:t>
            </a:r>
            <a:endParaRPr lang="es-419" sz="1800" dirty="0" smtClean="0"/>
          </a:p>
          <a:p>
            <a:pPr algn="just"/>
            <a:endParaRPr lang="es-419" sz="1200" dirty="0"/>
          </a:p>
          <a:p>
            <a:pPr algn="just"/>
            <a:r>
              <a:rPr lang="es-MX" sz="1800" dirty="0" smtClean="0"/>
              <a:t>• </a:t>
            </a:r>
            <a:r>
              <a:rPr lang="es-MX" sz="1800" dirty="0"/>
              <a:t>Las medidas de apremio serán impuestas por el Organismo garante y ejecutadas por sí mismo o con apoyo de la autoridad competente. </a:t>
            </a:r>
            <a:endParaRPr lang="es-419" sz="1800" dirty="0" smtClean="0"/>
          </a:p>
          <a:p>
            <a:pPr algn="just"/>
            <a:endParaRPr lang="es-419" sz="1200" dirty="0"/>
          </a:p>
          <a:p>
            <a:pPr algn="just"/>
            <a:r>
              <a:rPr lang="es-MX" sz="1800" dirty="0" smtClean="0"/>
              <a:t>• </a:t>
            </a:r>
            <a:r>
              <a:rPr lang="es-MX" sz="1800" dirty="0"/>
              <a:t>Cuando no se cumpla la determinación del organismo garante, se requerirá el cumplimiento al superior jerárquico, es decir, al titular del sujeto obligado</a:t>
            </a:r>
            <a:r>
              <a:rPr lang="es-MX" sz="1800" dirty="0" smtClean="0"/>
              <a:t>.</a:t>
            </a:r>
            <a:endParaRPr lang="es-419" sz="1800" dirty="0" smtClean="0"/>
          </a:p>
          <a:p>
            <a:pPr algn="just"/>
            <a:endParaRPr lang="es-419" sz="1200" dirty="0"/>
          </a:p>
          <a:p>
            <a:pPr algn="just"/>
            <a:r>
              <a:rPr lang="es-MX" sz="1800" b="1" dirty="0"/>
              <a:t>Con relación a las SANCIONES, se debe contemplar lo siguiente: </a:t>
            </a:r>
            <a:endParaRPr lang="es-419" sz="1800" b="1" dirty="0" smtClean="0"/>
          </a:p>
          <a:p>
            <a:pPr algn="just"/>
            <a:endParaRPr lang="es-419" sz="1200" dirty="0"/>
          </a:p>
          <a:p>
            <a:pPr algn="just"/>
            <a:r>
              <a:rPr lang="es-MX" sz="1800" dirty="0" smtClean="0"/>
              <a:t>• </a:t>
            </a:r>
            <a:r>
              <a:rPr lang="es-MX" sz="1800" dirty="0"/>
              <a:t>Homologar todos los tipos de conducta sancionables en materia de transparencia que prevé la Ley General, para quienes infrinjan las leyes en la materia.</a:t>
            </a:r>
            <a:endParaRPr lang="es-419" sz="1800" dirty="0"/>
          </a:p>
        </p:txBody>
      </p:sp>
    </p:spTree>
    <p:extLst>
      <p:ext uri="{BB962C8B-B14F-4D97-AF65-F5344CB8AC3E}">
        <p14:creationId xmlns:p14="http://schemas.microsoft.com/office/powerpoint/2010/main" val="275419642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186680" y="417149"/>
            <a:ext cx="8786874" cy="6124754"/>
          </a:xfrm>
          <a:prstGeom prst="rect">
            <a:avLst/>
          </a:prstGeom>
        </p:spPr>
        <p:txBody>
          <a:bodyPr wrap="square">
            <a:spAutoFit/>
          </a:bodyPr>
          <a:lstStyle/>
          <a:p>
            <a:pPr algn="just"/>
            <a:r>
              <a:rPr lang="es-MX" sz="1800" dirty="0"/>
              <a:t>• Establecer criterios que fijen los parámetros de la sanción a imponer. </a:t>
            </a:r>
            <a:endParaRPr lang="es-419" sz="1800" dirty="0" smtClean="0"/>
          </a:p>
          <a:p>
            <a:pPr algn="just"/>
            <a:endParaRPr lang="es-419" sz="1000" dirty="0" smtClean="0"/>
          </a:p>
          <a:p>
            <a:pPr algn="just"/>
            <a:r>
              <a:rPr lang="es-MX" sz="1800" dirty="0" smtClean="0"/>
              <a:t>• </a:t>
            </a:r>
            <a:r>
              <a:rPr lang="es-MX" sz="1800" dirty="0"/>
              <a:t>Establecer el procedimiento para la imposición y ejecución del tipo de sanción a imponer, respetando la garantía de audiencia y de legalidad. </a:t>
            </a:r>
            <a:endParaRPr lang="es-419" sz="1800" dirty="0" smtClean="0"/>
          </a:p>
          <a:p>
            <a:pPr algn="just"/>
            <a:endParaRPr lang="es-419" sz="1000" dirty="0" smtClean="0"/>
          </a:p>
          <a:p>
            <a:pPr algn="just"/>
            <a:r>
              <a:rPr lang="es-MX" sz="1800" dirty="0" smtClean="0"/>
              <a:t>• </a:t>
            </a:r>
            <a:r>
              <a:rPr lang="es-MX" sz="1800" dirty="0"/>
              <a:t>Respecto a los incumplimientos en materia de transparencia y acceso a la información por parte de los partidos políticos, el organismo garante dará vista al organismo electoral local para que resuelva lo conducente. </a:t>
            </a:r>
            <a:endParaRPr lang="es-419" sz="1800" dirty="0" smtClean="0"/>
          </a:p>
          <a:p>
            <a:pPr algn="just"/>
            <a:endParaRPr lang="es-419" sz="1000" dirty="0" smtClean="0"/>
          </a:p>
          <a:p>
            <a:pPr algn="just"/>
            <a:r>
              <a:rPr lang="es-MX" sz="1800" dirty="0" smtClean="0"/>
              <a:t>• </a:t>
            </a:r>
            <a:r>
              <a:rPr lang="es-MX" sz="1800" dirty="0"/>
              <a:t>En los incumplimientos de los fideicomisos o fondos públicos, sindicatos o personas físicas o morales que reciban y ejerzan recursos públicos, se deberá dar vista al órgano interno de control del sujeto obligado relacionado con éstos. </a:t>
            </a:r>
            <a:endParaRPr lang="es-419" sz="1800" dirty="0" smtClean="0"/>
          </a:p>
          <a:p>
            <a:pPr algn="just"/>
            <a:endParaRPr lang="es-419" sz="1000" dirty="0" smtClean="0"/>
          </a:p>
          <a:p>
            <a:pPr algn="just"/>
            <a:r>
              <a:rPr lang="es-MX" sz="1800" dirty="0" smtClean="0"/>
              <a:t>• </a:t>
            </a:r>
            <a:r>
              <a:rPr lang="es-MX" sz="1800" dirty="0"/>
              <a:t>Además, se debe remitir a la autoridad competente, junto con la denuncia correspondiente, un expediente que contenga todos los elementos que sustenten la presunta responsabilidad administrativa. Cuando se trate de servidores públicos, dicha autoridad deberá informar de la conclusión del procedimiento. </a:t>
            </a:r>
            <a:endParaRPr lang="es-419" sz="1800" dirty="0" smtClean="0"/>
          </a:p>
          <a:p>
            <a:pPr algn="just"/>
            <a:endParaRPr lang="es-419" sz="1000" dirty="0" smtClean="0"/>
          </a:p>
          <a:p>
            <a:pPr algn="just"/>
            <a:r>
              <a:rPr lang="es-MX" sz="1800" dirty="0" smtClean="0"/>
              <a:t>• </a:t>
            </a:r>
            <a:r>
              <a:rPr lang="es-MX" sz="1800" dirty="0"/>
              <a:t>En el caso de presuntos infractores de sujetos obligados que no tengan calidad de servidor público, el organismo garante será la autoridad para conocer y desahogar la sanción, para lo cual se establecerá el procedimiento correspondiente, en el que se respete la garantía de audiencia y legalidad del infractor. </a:t>
            </a:r>
            <a:endParaRPr lang="es-419" sz="1800" dirty="0" smtClean="0"/>
          </a:p>
          <a:p>
            <a:pPr algn="just"/>
            <a:endParaRPr lang="es-419" sz="1000" dirty="0" smtClean="0"/>
          </a:p>
          <a:p>
            <a:pPr algn="just"/>
            <a:r>
              <a:rPr lang="es-MX" sz="1800" dirty="0" smtClean="0"/>
              <a:t>• </a:t>
            </a:r>
            <a:r>
              <a:rPr lang="es-MX" sz="1800" dirty="0"/>
              <a:t>El tipo de sanción para quienes no son servidores públicos será apercibimiento o multa</a:t>
            </a:r>
            <a:endParaRPr lang="es-419" sz="1800" dirty="0"/>
          </a:p>
        </p:txBody>
      </p:sp>
    </p:spTree>
    <p:extLst>
      <p:ext uri="{BB962C8B-B14F-4D97-AF65-F5344CB8AC3E}">
        <p14:creationId xmlns:p14="http://schemas.microsoft.com/office/powerpoint/2010/main" val="4053477581"/>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3528737" y="284140"/>
            <a:ext cx="2157963" cy="584775"/>
          </a:xfrm>
          <a:prstGeom prst="rect">
            <a:avLst/>
          </a:prstGeom>
        </p:spPr>
        <p:txBody>
          <a:bodyPr wrap="none">
            <a:spAutoFit/>
          </a:bodyPr>
          <a:lstStyle/>
          <a:p>
            <a:r>
              <a:rPr lang="es-419" dirty="0" smtClean="0"/>
              <a:t>Otros temas</a:t>
            </a:r>
            <a:endParaRPr lang="es-419" dirty="0"/>
          </a:p>
        </p:txBody>
      </p:sp>
      <p:sp>
        <p:nvSpPr>
          <p:cNvPr id="3" name="Rectángulo 2"/>
          <p:cNvSpPr/>
          <p:nvPr/>
        </p:nvSpPr>
        <p:spPr>
          <a:xfrm>
            <a:off x="214282" y="836712"/>
            <a:ext cx="8786874" cy="5947782"/>
          </a:xfrm>
          <a:prstGeom prst="rect">
            <a:avLst/>
          </a:prstGeom>
        </p:spPr>
        <p:txBody>
          <a:bodyPr wrap="square">
            <a:spAutoFit/>
          </a:bodyPr>
          <a:lstStyle/>
          <a:p>
            <a:pPr algn="just"/>
            <a:r>
              <a:rPr lang="es-MX" sz="1800" b="1" dirty="0"/>
              <a:t>GOBIERNO ABIERTO </a:t>
            </a:r>
            <a:r>
              <a:rPr lang="es-MX" sz="1800" dirty="0"/>
              <a:t>(Capítulo III del Título Cuarto de la LGTAIP): </a:t>
            </a:r>
            <a:endParaRPr lang="es-419" sz="1800" dirty="0" smtClean="0"/>
          </a:p>
          <a:p>
            <a:pPr algn="just"/>
            <a:endParaRPr lang="es-419" sz="1050" dirty="0"/>
          </a:p>
          <a:p>
            <a:pPr algn="just"/>
            <a:r>
              <a:rPr lang="es-MX" sz="1800" dirty="0" smtClean="0"/>
              <a:t>La </a:t>
            </a:r>
            <a:r>
              <a:rPr lang="es-MX" sz="1800" dirty="0"/>
              <a:t>Ley Local deberá incluir un capítulo relativo al Gobierno Abierto, que detalle los mecanismos de colaboración entre el organismo garante, los sujetos obligados y los representantes de la sociedad civil para la promoción e implementación de políticas y mecanismos de apertura gubernamental. </a:t>
            </a:r>
            <a:endParaRPr lang="es-419" sz="1800" dirty="0" smtClean="0"/>
          </a:p>
          <a:p>
            <a:pPr algn="just"/>
            <a:endParaRPr lang="es-419" sz="1000" dirty="0"/>
          </a:p>
          <a:p>
            <a:pPr algn="just"/>
            <a:r>
              <a:rPr lang="es-MX" sz="1800" dirty="0" smtClean="0"/>
              <a:t>Además</a:t>
            </a:r>
            <a:r>
              <a:rPr lang="es-MX" sz="1800" dirty="0"/>
              <a:t>, se deben incorporar disposiciones específicas para fomentar la transparencia proactiva en términos de lo establecido en los artículos 56, 57 y 58 de la Ley </a:t>
            </a:r>
            <a:r>
              <a:rPr lang="es-MX" sz="1800" dirty="0" smtClean="0"/>
              <a:t>General</a:t>
            </a:r>
            <a:r>
              <a:rPr lang="es-419" sz="1800" dirty="0" smtClean="0"/>
              <a:t>.</a:t>
            </a:r>
          </a:p>
          <a:p>
            <a:pPr algn="just"/>
            <a:endParaRPr lang="es-419" sz="1000" dirty="0"/>
          </a:p>
          <a:p>
            <a:pPr algn="just"/>
            <a:r>
              <a:rPr lang="es-MX" sz="1800" b="1" dirty="0"/>
              <a:t>SISTEMAS ELECTRÓNICOS (Plataforma Nacional de Transparencia </a:t>
            </a:r>
            <a:r>
              <a:rPr lang="es-MX" sz="1800" dirty="0"/>
              <a:t>(Título Tercero de la LGTAIP): </a:t>
            </a:r>
            <a:endParaRPr lang="es-419" sz="1800" dirty="0" smtClean="0"/>
          </a:p>
          <a:p>
            <a:pPr algn="just"/>
            <a:endParaRPr lang="es-419" sz="1000" dirty="0"/>
          </a:p>
          <a:p>
            <a:pPr algn="just"/>
            <a:r>
              <a:rPr lang="es-MX" sz="1800" dirty="0" smtClean="0"/>
              <a:t>El </a:t>
            </a:r>
            <a:r>
              <a:rPr lang="es-MX" sz="1800" dirty="0"/>
              <a:t>Estado de México no está integrado a la plataforma </a:t>
            </a:r>
            <a:r>
              <a:rPr lang="es-MX" sz="1800" dirty="0" err="1"/>
              <a:t>Infomex</a:t>
            </a:r>
            <a:r>
              <a:rPr lang="es-MX" sz="1800" dirty="0"/>
              <a:t>, sin embargo, cuenta con un sistema electrónico de gestión de solicitudes, lo que facilitará su integración a la Plataforma Nacional de Transparencia. Así, la Ley local debe incluir un capítulo sobre esta Plataforma, tomando en cuenta lo estipulado en el Transitorio Octavo de la Ley General, primero y último párrafos. Esta Plataforma contendrá los siguientes sistemas: </a:t>
            </a:r>
            <a:endParaRPr lang="es-419" sz="1800" dirty="0" smtClean="0"/>
          </a:p>
          <a:p>
            <a:pPr algn="just"/>
            <a:endParaRPr lang="es-419" sz="1000" dirty="0"/>
          </a:p>
          <a:p>
            <a:pPr marL="342900" indent="-342900" algn="just">
              <a:buAutoNum type="arabicPeriod"/>
            </a:pPr>
            <a:r>
              <a:rPr lang="es-MX" sz="1800" dirty="0" smtClean="0"/>
              <a:t>Sistema </a:t>
            </a:r>
            <a:r>
              <a:rPr lang="es-MX" sz="1800" dirty="0"/>
              <a:t>de solicitudes de acceso a la información </a:t>
            </a:r>
            <a:endParaRPr lang="es-419" sz="1800" dirty="0" smtClean="0"/>
          </a:p>
          <a:p>
            <a:pPr marL="342900" indent="-342900" algn="just">
              <a:buAutoNum type="arabicPeriod"/>
            </a:pPr>
            <a:r>
              <a:rPr lang="es-MX" sz="1800" dirty="0" smtClean="0"/>
              <a:t>Sistema </a:t>
            </a:r>
            <a:r>
              <a:rPr lang="es-MX" sz="1800" dirty="0"/>
              <a:t>de gestión de medios de impugnación </a:t>
            </a:r>
            <a:endParaRPr lang="es-419" sz="1800" dirty="0" smtClean="0"/>
          </a:p>
          <a:p>
            <a:pPr marL="342900" indent="-342900" algn="just">
              <a:buAutoNum type="arabicPeriod"/>
            </a:pPr>
            <a:r>
              <a:rPr lang="es-MX" sz="1800" dirty="0" smtClean="0"/>
              <a:t>Sistema </a:t>
            </a:r>
            <a:r>
              <a:rPr lang="es-MX" sz="1800" dirty="0"/>
              <a:t>de portales de obligaciones de transparencia </a:t>
            </a:r>
            <a:endParaRPr lang="es-419" sz="1800" dirty="0" smtClean="0"/>
          </a:p>
          <a:p>
            <a:pPr marL="342900" indent="-342900" algn="just">
              <a:buAutoNum type="arabicPeriod"/>
            </a:pPr>
            <a:r>
              <a:rPr lang="es-MX" sz="1800" dirty="0" smtClean="0"/>
              <a:t>Sistema </a:t>
            </a:r>
            <a:r>
              <a:rPr lang="es-MX" sz="1800" dirty="0"/>
              <a:t>de comunicación entre organismos garantes y sujetos obligados</a:t>
            </a:r>
            <a:endParaRPr lang="es-419" sz="1800" dirty="0"/>
          </a:p>
        </p:txBody>
      </p:sp>
    </p:spTree>
    <p:extLst>
      <p:ext uri="{BB962C8B-B14F-4D97-AF65-F5344CB8AC3E}">
        <p14:creationId xmlns:p14="http://schemas.microsoft.com/office/powerpoint/2010/main" val="3076839633"/>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3408512" y="323945"/>
            <a:ext cx="2398412" cy="584775"/>
          </a:xfrm>
          <a:prstGeom prst="rect">
            <a:avLst/>
          </a:prstGeom>
        </p:spPr>
        <p:txBody>
          <a:bodyPr wrap="none">
            <a:spAutoFit/>
          </a:bodyPr>
          <a:lstStyle/>
          <a:p>
            <a:r>
              <a:rPr lang="es-419" dirty="0" smtClean="0"/>
              <a:t>Conclusiones</a:t>
            </a:r>
            <a:endParaRPr lang="es-419" dirty="0"/>
          </a:p>
        </p:txBody>
      </p:sp>
      <p:sp>
        <p:nvSpPr>
          <p:cNvPr id="3" name="Rectángulo 2"/>
          <p:cNvSpPr/>
          <p:nvPr/>
        </p:nvSpPr>
        <p:spPr>
          <a:xfrm>
            <a:off x="214282" y="895791"/>
            <a:ext cx="8786874" cy="5647700"/>
          </a:xfrm>
          <a:prstGeom prst="rect">
            <a:avLst/>
          </a:prstGeom>
        </p:spPr>
        <p:txBody>
          <a:bodyPr wrap="square">
            <a:spAutoFit/>
          </a:bodyPr>
          <a:lstStyle/>
          <a:p>
            <a:pPr algn="just"/>
            <a:r>
              <a:rPr lang="es-MX" sz="2000" dirty="0"/>
              <a:t>La Ley de transparencia del Estado de México contiene varias disposiciones de la Ley General; algunos de sus mandatos son muy semejantes al contenido de esta última y otros comprenden de manera parcial sus determinaciones; aunque, en términos generales, </a:t>
            </a:r>
            <a:r>
              <a:rPr lang="es-419" sz="2000" dirty="0" smtClean="0"/>
              <a:t>se puede concluir que varias </a:t>
            </a:r>
            <a:r>
              <a:rPr lang="es-MX" sz="2000" dirty="0" smtClean="0"/>
              <a:t>disposiciones </a:t>
            </a:r>
            <a:r>
              <a:rPr lang="es-MX" sz="2000" dirty="0"/>
              <a:t>establecidas en la norma General. </a:t>
            </a:r>
            <a:endParaRPr lang="es-419" sz="2000" dirty="0" smtClean="0"/>
          </a:p>
          <a:p>
            <a:pPr algn="just"/>
            <a:endParaRPr lang="es-419" sz="1050" dirty="0"/>
          </a:p>
          <a:p>
            <a:pPr algn="just"/>
            <a:r>
              <a:rPr lang="es-MX" sz="2000" dirty="0" smtClean="0"/>
              <a:t>En </a:t>
            </a:r>
            <a:r>
              <a:rPr lang="es-MX" sz="2000" dirty="0"/>
              <a:t>tales condiciones, es recomendable generar una nueva Ley local, estructurada de forma semejante a la Ley General para hacer comparables sus contenidos y compatibles sus normas, con independencia de que el Congreso del Estado de México debe incluir un paquete de preceptos específicos aplicables a los sujetos obligados de esta entidad. </a:t>
            </a:r>
            <a:endParaRPr lang="es-419" sz="2000" dirty="0" smtClean="0"/>
          </a:p>
          <a:p>
            <a:pPr algn="just"/>
            <a:endParaRPr lang="es-419" sz="1050" dirty="0"/>
          </a:p>
          <a:p>
            <a:pPr algn="just"/>
            <a:r>
              <a:rPr lang="es-MX" sz="2000" dirty="0" smtClean="0"/>
              <a:t>Las </a:t>
            </a:r>
            <a:r>
              <a:rPr lang="es-MX" sz="2000" dirty="0"/>
              <a:t>disposiciones de la Ley General son los estándares mínimos que debe observar la Ley del Estado de México. En su caso, es conveniente que esta Ley conserve los mandatos que benefician de mejor manera a la población, como los plazos de respuesta a la solicitud y de resolución de recursos de revisión. En lo posible, la postura del Congreso mexiquense debe ser la de garantizar, por encima de la normativa General, la transparencia de la gestión pública y el ejercicio del derecho de acceso a la información.</a:t>
            </a:r>
            <a:endParaRPr lang="es-419" sz="2000" dirty="0"/>
          </a:p>
        </p:txBody>
      </p:sp>
    </p:spTree>
    <p:extLst>
      <p:ext uri="{BB962C8B-B14F-4D97-AF65-F5344CB8AC3E}">
        <p14:creationId xmlns:p14="http://schemas.microsoft.com/office/powerpoint/2010/main" val="19904494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404664"/>
            <a:ext cx="8678198" cy="954107"/>
          </a:xfrm>
          <a:prstGeom prst="rect">
            <a:avLst/>
          </a:prstGeom>
        </p:spPr>
        <p:txBody>
          <a:bodyPr wrap="square">
            <a:spAutoFit/>
          </a:bodyPr>
          <a:lstStyle/>
          <a:p>
            <a:r>
              <a:rPr lang="es-MX" sz="2800" dirty="0" smtClean="0"/>
              <a:t>Ley </a:t>
            </a:r>
            <a:r>
              <a:rPr lang="es-419" sz="2800" dirty="0" smtClean="0"/>
              <a:t>de</a:t>
            </a:r>
            <a:r>
              <a:rPr lang="es-MX" sz="2800" dirty="0" smtClean="0"/>
              <a:t> Transparencia </a:t>
            </a:r>
            <a:r>
              <a:rPr lang="es-419" sz="2800" dirty="0" smtClean="0"/>
              <a:t>del</a:t>
            </a:r>
            <a:r>
              <a:rPr lang="es-MX" sz="2800" dirty="0" smtClean="0"/>
              <a:t> </a:t>
            </a:r>
            <a:endParaRPr lang="es-419" sz="2800" dirty="0" smtClean="0"/>
          </a:p>
          <a:p>
            <a:r>
              <a:rPr lang="es-MX" sz="2800" dirty="0" smtClean="0"/>
              <a:t>Estado </a:t>
            </a:r>
            <a:r>
              <a:rPr lang="es-419" sz="2800" dirty="0" smtClean="0"/>
              <a:t>d</a:t>
            </a:r>
            <a:r>
              <a:rPr lang="es-MX" sz="2800" dirty="0" smtClean="0"/>
              <a:t>e México</a:t>
            </a:r>
            <a:endParaRPr lang="es-419" sz="2800" dirty="0"/>
          </a:p>
        </p:txBody>
      </p:sp>
      <p:pic>
        <p:nvPicPr>
          <p:cNvPr id="3" name="Imagen 2"/>
          <p:cNvPicPr>
            <a:picLocks noChangeAspect="1"/>
          </p:cNvPicPr>
          <p:nvPr/>
        </p:nvPicPr>
        <p:blipFill>
          <a:blip r:embed="rId3"/>
          <a:stretch>
            <a:fillRect/>
          </a:stretch>
        </p:blipFill>
        <p:spPr>
          <a:xfrm>
            <a:off x="511969" y="1364357"/>
            <a:ext cx="8191500" cy="2352675"/>
          </a:xfrm>
          <a:prstGeom prst="rect">
            <a:avLst/>
          </a:prstGeom>
        </p:spPr>
      </p:pic>
      <p:sp>
        <p:nvSpPr>
          <p:cNvPr id="4" name="Rectángulo 3"/>
          <p:cNvSpPr/>
          <p:nvPr/>
        </p:nvSpPr>
        <p:spPr>
          <a:xfrm>
            <a:off x="214282" y="3958024"/>
            <a:ext cx="8786874" cy="1631216"/>
          </a:xfrm>
          <a:prstGeom prst="rect">
            <a:avLst/>
          </a:prstGeom>
        </p:spPr>
        <p:txBody>
          <a:bodyPr wrap="square">
            <a:spAutoFit/>
          </a:bodyPr>
          <a:lstStyle/>
          <a:p>
            <a:pPr algn="just"/>
            <a:r>
              <a:rPr lang="es-419" sz="2000" dirty="0" smtClean="0"/>
              <a:t>La legislación local </a:t>
            </a:r>
            <a:r>
              <a:rPr lang="es-MX" sz="2000" dirty="0" smtClean="0"/>
              <a:t>requiere </a:t>
            </a:r>
            <a:r>
              <a:rPr lang="es-MX" sz="2000" dirty="0"/>
              <a:t>de varias modificaciones para armonizarla con los estándares que establece la Ley </a:t>
            </a:r>
            <a:r>
              <a:rPr lang="es-MX" sz="2000" dirty="0" smtClean="0"/>
              <a:t>General,</a:t>
            </a:r>
            <a:r>
              <a:rPr lang="es-419" sz="2000" dirty="0" smtClean="0"/>
              <a:t> e</a:t>
            </a:r>
            <a:r>
              <a:rPr lang="es-MX" sz="2000" dirty="0" err="1" smtClean="0"/>
              <a:t>stableci</a:t>
            </a:r>
            <a:r>
              <a:rPr lang="es-419" sz="2000" dirty="0" smtClean="0"/>
              <a:t>en</a:t>
            </a:r>
            <a:r>
              <a:rPr lang="es-MX" sz="2000" dirty="0" smtClean="0"/>
              <a:t>do </a:t>
            </a:r>
            <a:r>
              <a:rPr lang="es-MX" sz="2000" dirty="0"/>
              <a:t>nuevos conceptos y </a:t>
            </a:r>
            <a:r>
              <a:rPr lang="es-MX" sz="2000" dirty="0" smtClean="0"/>
              <a:t>obligaciones</a:t>
            </a:r>
            <a:r>
              <a:rPr lang="es-419" sz="2000" dirty="0" smtClean="0"/>
              <a:t>, así como los relativos a la creación del </a:t>
            </a:r>
            <a:r>
              <a:rPr lang="es-MX" sz="2000" dirty="0" smtClean="0"/>
              <a:t>Sistema </a:t>
            </a:r>
            <a:r>
              <a:rPr lang="es-MX" sz="2000" dirty="0"/>
              <a:t>Nacional de Transparencia, </a:t>
            </a:r>
            <a:r>
              <a:rPr lang="es-419" sz="2000" dirty="0" smtClean="0"/>
              <a:t>la </a:t>
            </a:r>
            <a:r>
              <a:rPr lang="es-MX" sz="2000" dirty="0" smtClean="0"/>
              <a:t>Plataforma </a:t>
            </a:r>
            <a:r>
              <a:rPr lang="es-MX" sz="2000" dirty="0"/>
              <a:t>Nacional de </a:t>
            </a:r>
            <a:r>
              <a:rPr lang="es-MX" sz="2000" dirty="0" smtClean="0"/>
              <a:t>Transparencia</a:t>
            </a:r>
            <a:r>
              <a:rPr lang="es-419" sz="2000" dirty="0" smtClean="0"/>
              <a:t> y el </a:t>
            </a:r>
            <a:r>
              <a:rPr lang="es-MX" sz="2000" dirty="0" smtClean="0"/>
              <a:t>Consejo </a:t>
            </a:r>
            <a:r>
              <a:rPr lang="es-MX" sz="2000" dirty="0"/>
              <a:t>Consultivo, entre otros temas</a:t>
            </a:r>
            <a:r>
              <a:rPr lang="es-MX" sz="2000" dirty="0" smtClean="0"/>
              <a:t>.</a:t>
            </a:r>
            <a:endParaRPr lang="es-419" sz="2000" dirty="0"/>
          </a:p>
        </p:txBody>
      </p:sp>
    </p:spTree>
    <p:extLst>
      <p:ext uri="{BB962C8B-B14F-4D97-AF65-F5344CB8AC3E}">
        <p14:creationId xmlns:p14="http://schemas.microsoft.com/office/powerpoint/2010/main" val="3693769344"/>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2143116"/>
            <a:ext cx="8643998" cy="3539430"/>
          </a:xfrm>
          <a:prstGeom prst="rect">
            <a:avLst/>
          </a:prstGeom>
        </p:spPr>
        <p:txBody>
          <a:bodyPr wrap="square">
            <a:spAutoFit/>
          </a:bodyPr>
          <a:lstStyle/>
          <a:p>
            <a:endParaRPr lang="es-MX" dirty="0" smtClean="0"/>
          </a:p>
          <a:p>
            <a:endParaRPr lang="es-MX" dirty="0" smtClean="0"/>
          </a:p>
          <a:p>
            <a:endParaRPr lang="es-MX" dirty="0" smtClean="0"/>
          </a:p>
          <a:p>
            <a:endParaRPr lang="es-MX" i="1" dirty="0" smtClean="0"/>
          </a:p>
          <a:p>
            <a:endParaRPr lang="es-MX"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a:p>
            <a:endParaRPr lang="es-MX" sz="800" i="1" dirty="0" smtClean="0"/>
          </a:p>
        </p:txBody>
      </p:sp>
      <p:cxnSp>
        <p:nvCxnSpPr>
          <p:cNvPr id="4" name="3 Conector recto"/>
          <p:cNvCxnSpPr/>
          <p:nvPr/>
        </p:nvCxnSpPr>
        <p:spPr>
          <a:xfrm>
            <a:off x="719138" y="6500834"/>
            <a:ext cx="777716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a:off x="719138" y="6572272"/>
            <a:ext cx="7777163" cy="0"/>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719138" y="285728"/>
            <a:ext cx="777716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719138" y="357166"/>
            <a:ext cx="7777163" cy="0"/>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sp>
        <p:nvSpPr>
          <p:cNvPr id="9" name="Subtítulo 2"/>
          <p:cNvSpPr txBox="1">
            <a:spLocks/>
          </p:cNvSpPr>
          <p:nvPr/>
        </p:nvSpPr>
        <p:spPr>
          <a:xfrm>
            <a:off x="395536" y="2132856"/>
            <a:ext cx="8373970" cy="4536504"/>
          </a:xfrm>
          <a:prstGeom prst="rect">
            <a:avLst/>
          </a:prstGeom>
        </p:spPr>
        <p:txBody>
          <a:bodyPr>
            <a:noAutofit/>
          </a:bodyPr>
          <a:lstStyle/>
          <a:p>
            <a:pPr marL="342900" lvl="0" indent="-342900" eaLnBrk="0" hangingPunct="0">
              <a:spcBef>
                <a:spcPct val="20000"/>
              </a:spcBef>
              <a:defRPr/>
            </a:pPr>
            <a:endParaRPr lang="es-419" sz="2800" dirty="0" smtClean="0">
              <a:latin typeface="+mn-lt"/>
            </a:endParaRPr>
          </a:p>
          <a:p>
            <a:pPr marL="342900" lvl="0" indent="-342900" eaLnBrk="0" hangingPunct="0">
              <a:spcBef>
                <a:spcPct val="20000"/>
              </a:spcBef>
              <a:defRPr/>
            </a:pPr>
            <a:endParaRPr lang="es-419" sz="2800" dirty="0">
              <a:latin typeface="+mn-lt"/>
            </a:endParaRPr>
          </a:p>
          <a:p>
            <a:pPr marL="342900" lvl="0" indent="-342900" eaLnBrk="0" hangingPunct="0">
              <a:spcBef>
                <a:spcPct val="20000"/>
              </a:spcBef>
              <a:defRPr/>
            </a:pPr>
            <a:endParaRPr lang="es-419" sz="2800" dirty="0" smtClean="0">
              <a:latin typeface="+mn-lt"/>
            </a:endParaRPr>
          </a:p>
          <a:p>
            <a:pPr marL="342900" lvl="0" indent="-342900" eaLnBrk="0" hangingPunct="0">
              <a:spcBef>
                <a:spcPct val="20000"/>
              </a:spcBef>
              <a:defRPr/>
            </a:pPr>
            <a:endParaRPr lang="es-419" sz="2800" b="1" dirty="0">
              <a:latin typeface="+mn-lt"/>
            </a:endParaRPr>
          </a:p>
          <a:p>
            <a:pPr marL="342900" lvl="0" indent="-342900" eaLnBrk="0" hangingPunct="0">
              <a:spcBef>
                <a:spcPct val="20000"/>
              </a:spcBef>
              <a:defRPr/>
            </a:pPr>
            <a:endParaRPr lang="es-419" sz="2800" b="1" dirty="0" smtClean="0">
              <a:latin typeface="+mn-lt"/>
            </a:endParaRPr>
          </a:p>
          <a:p>
            <a:endParaRPr lang="es-419" sz="1800" b="1" dirty="0" smtClean="0">
              <a:latin typeface="+mn-lt"/>
            </a:endParaRPr>
          </a:p>
          <a:p>
            <a:endParaRPr lang="es-MX" sz="1800" b="1" dirty="0" smtClean="0">
              <a:latin typeface="+mn-lt"/>
            </a:endParaRPr>
          </a:p>
          <a:p>
            <a:endParaRPr lang="es-419" sz="1800" b="1" dirty="0">
              <a:latin typeface="+mn-lt"/>
            </a:endParaRPr>
          </a:p>
          <a:p>
            <a:r>
              <a:rPr lang="es-MX" sz="1800" b="1" dirty="0" smtClean="0">
                <a:latin typeface="+mn-lt"/>
              </a:rPr>
              <a:t>Senador Alejandro Encinas Rodríguez</a:t>
            </a:r>
          </a:p>
          <a:p>
            <a:r>
              <a:rPr lang="es-419" sz="1400" b="1" dirty="0" smtClean="0">
                <a:latin typeface="+mn-lt"/>
              </a:rPr>
              <a:t>11 de Septiembre</a:t>
            </a:r>
            <a:r>
              <a:rPr lang="es-MX" sz="1400" b="1" dirty="0" smtClean="0">
                <a:latin typeface="+mn-lt"/>
              </a:rPr>
              <a:t>, 2015 </a:t>
            </a:r>
            <a:endParaRPr kumimoji="0" lang="es-MX" sz="1800" b="1" u="none" strike="noStrike" kern="0" cap="none" spc="0" normalizeH="0" baseline="0" noProof="0" dirty="0">
              <a:ln>
                <a:noFill/>
              </a:ln>
              <a:effectLst/>
              <a:uLnTx/>
              <a:uFillTx/>
              <a:latin typeface="+mn-lt"/>
            </a:endParaRPr>
          </a:p>
        </p:txBody>
      </p:sp>
      <p:pic>
        <p:nvPicPr>
          <p:cNvPr id="1026" name="Picture 2" descr="http://www.indicepolitico.com/wp-content/uploads/2014/07/senado-de-la-rep%C3%BAblica.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5936" y="620688"/>
            <a:ext cx="1080120" cy="1080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062613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61937" y="1363686"/>
            <a:ext cx="6244183" cy="707886"/>
          </a:xfrm>
          <a:prstGeom prst="rect">
            <a:avLst/>
          </a:prstGeom>
        </p:spPr>
        <p:txBody>
          <a:bodyPr wrap="square">
            <a:spAutoFit/>
          </a:bodyPr>
          <a:lstStyle/>
          <a:p>
            <a:pPr algn="l"/>
            <a:r>
              <a:rPr lang="es-MX" sz="2000" dirty="0">
                <a:solidFill>
                  <a:srgbClr val="FF0000"/>
                </a:solidFill>
              </a:rPr>
              <a:t>Métrica de la </a:t>
            </a:r>
            <a:r>
              <a:rPr lang="es-MX" sz="2000" dirty="0" smtClean="0">
                <a:solidFill>
                  <a:srgbClr val="FF0000"/>
                </a:solidFill>
              </a:rPr>
              <a:t>Transparencia</a:t>
            </a:r>
            <a:endParaRPr lang="es-419" sz="2000" dirty="0" smtClean="0">
              <a:solidFill>
                <a:srgbClr val="FF0000"/>
              </a:solidFill>
            </a:endParaRPr>
          </a:p>
          <a:p>
            <a:pPr algn="l"/>
            <a:r>
              <a:rPr lang="es-MX" sz="2000" dirty="0" smtClean="0">
                <a:solidFill>
                  <a:srgbClr val="FF0000"/>
                </a:solidFill>
              </a:rPr>
              <a:t>Centro </a:t>
            </a:r>
            <a:r>
              <a:rPr lang="es-MX" sz="2000" dirty="0">
                <a:solidFill>
                  <a:srgbClr val="FF0000"/>
                </a:solidFill>
              </a:rPr>
              <a:t>de Investigación y Docencia Económicas </a:t>
            </a:r>
            <a:r>
              <a:rPr lang="es-419" sz="2000" dirty="0" smtClean="0">
                <a:solidFill>
                  <a:srgbClr val="FF0000"/>
                </a:solidFill>
              </a:rPr>
              <a:t>(</a:t>
            </a:r>
            <a:r>
              <a:rPr lang="es-MX" sz="2000" dirty="0" smtClean="0">
                <a:solidFill>
                  <a:srgbClr val="FF0000"/>
                </a:solidFill>
              </a:rPr>
              <a:t>CIDE</a:t>
            </a:r>
            <a:r>
              <a:rPr lang="es-MX" sz="2000" dirty="0">
                <a:solidFill>
                  <a:srgbClr val="FF0000"/>
                </a:solidFill>
              </a:rPr>
              <a:t>)</a:t>
            </a:r>
            <a:endParaRPr lang="es-419" sz="2000" dirty="0">
              <a:solidFill>
                <a:srgbClr val="FF0000"/>
              </a:solidFill>
            </a:endParaRPr>
          </a:p>
        </p:txBody>
      </p:sp>
      <p:pic>
        <p:nvPicPr>
          <p:cNvPr id="3" name="Imagen 2"/>
          <p:cNvPicPr>
            <a:picLocks noChangeAspect="1"/>
          </p:cNvPicPr>
          <p:nvPr/>
        </p:nvPicPr>
        <p:blipFill>
          <a:blip r:embed="rId3"/>
          <a:stretch>
            <a:fillRect/>
          </a:stretch>
        </p:blipFill>
        <p:spPr>
          <a:xfrm>
            <a:off x="621978" y="3501008"/>
            <a:ext cx="7982470" cy="1949310"/>
          </a:xfrm>
          <a:prstGeom prst="rect">
            <a:avLst/>
          </a:prstGeom>
        </p:spPr>
      </p:pic>
      <p:sp>
        <p:nvSpPr>
          <p:cNvPr id="4" name="Rectángulo 3"/>
          <p:cNvSpPr/>
          <p:nvPr/>
        </p:nvSpPr>
        <p:spPr>
          <a:xfrm>
            <a:off x="261937" y="2060848"/>
            <a:ext cx="8558535" cy="1431161"/>
          </a:xfrm>
          <a:prstGeom prst="rect">
            <a:avLst/>
          </a:prstGeom>
        </p:spPr>
        <p:txBody>
          <a:bodyPr wrap="square">
            <a:spAutoFit/>
          </a:bodyPr>
          <a:lstStyle/>
          <a:p>
            <a:pPr algn="just"/>
            <a:r>
              <a:rPr lang="es-419" sz="2000" dirty="0"/>
              <a:t>Í</a:t>
            </a:r>
            <a:r>
              <a:rPr lang="es-MX" sz="2000" dirty="0" err="1" smtClean="0"/>
              <a:t>ndice</a:t>
            </a:r>
            <a:r>
              <a:rPr lang="es-MX" sz="2000" dirty="0" smtClean="0"/>
              <a:t> </a:t>
            </a:r>
            <a:r>
              <a:rPr lang="es-MX" sz="2000" dirty="0"/>
              <a:t>del Derecho de Acceso a la Información en México (IDAIM) (Fundar, Centro de Análisis e Investigación, AC</a:t>
            </a:r>
            <a:r>
              <a:rPr lang="es-MX" sz="2000" dirty="0" smtClean="0"/>
              <a:t>)</a:t>
            </a:r>
            <a:endParaRPr lang="es-419" sz="2000" dirty="0" smtClean="0"/>
          </a:p>
          <a:p>
            <a:pPr algn="just"/>
            <a:endParaRPr lang="es-419" sz="700" dirty="0"/>
          </a:p>
          <a:p>
            <a:pPr algn="just"/>
            <a:r>
              <a:rPr lang="es-MX" sz="2000" dirty="0"/>
              <a:t>Este índice mide la calidad de las leyes de transparencia y acceso a la información en México. </a:t>
            </a:r>
            <a:endParaRPr lang="es-419" sz="2000" dirty="0"/>
          </a:p>
        </p:txBody>
      </p:sp>
      <p:pic>
        <p:nvPicPr>
          <p:cNvPr id="5" name="Imagen 4"/>
          <p:cNvPicPr>
            <a:picLocks noChangeAspect="1"/>
          </p:cNvPicPr>
          <p:nvPr/>
        </p:nvPicPr>
        <p:blipFill>
          <a:blip r:embed="rId4"/>
          <a:stretch>
            <a:fillRect/>
          </a:stretch>
        </p:blipFill>
        <p:spPr>
          <a:xfrm>
            <a:off x="2679252" y="5517232"/>
            <a:ext cx="3723903" cy="941117"/>
          </a:xfrm>
          <a:prstGeom prst="rect">
            <a:avLst/>
          </a:prstGeom>
        </p:spPr>
      </p:pic>
      <p:sp>
        <p:nvSpPr>
          <p:cNvPr id="13" name="Rectángulo 12"/>
          <p:cNvSpPr/>
          <p:nvPr/>
        </p:nvSpPr>
        <p:spPr>
          <a:xfrm>
            <a:off x="214282" y="404664"/>
            <a:ext cx="8678198" cy="954107"/>
          </a:xfrm>
          <a:prstGeom prst="rect">
            <a:avLst/>
          </a:prstGeom>
        </p:spPr>
        <p:txBody>
          <a:bodyPr wrap="square">
            <a:spAutoFit/>
          </a:bodyPr>
          <a:lstStyle/>
          <a:p>
            <a:r>
              <a:rPr lang="es-MX" sz="2800" dirty="0" smtClean="0"/>
              <a:t>Ley </a:t>
            </a:r>
            <a:r>
              <a:rPr lang="es-419" sz="2800" dirty="0" smtClean="0"/>
              <a:t>d</a:t>
            </a:r>
            <a:r>
              <a:rPr lang="es-MX" sz="2800" dirty="0" smtClean="0"/>
              <a:t>e Transparencia </a:t>
            </a:r>
            <a:r>
              <a:rPr lang="es-419" sz="2800" dirty="0" smtClean="0"/>
              <a:t>del</a:t>
            </a:r>
            <a:r>
              <a:rPr lang="es-MX" sz="2800" dirty="0" smtClean="0"/>
              <a:t> </a:t>
            </a:r>
            <a:endParaRPr lang="es-419" sz="2800" dirty="0" smtClean="0"/>
          </a:p>
          <a:p>
            <a:r>
              <a:rPr lang="es-MX" sz="2800" dirty="0" smtClean="0"/>
              <a:t>Estado </a:t>
            </a:r>
            <a:r>
              <a:rPr lang="es-419" sz="2800" dirty="0" smtClean="0"/>
              <a:t>de</a:t>
            </a:r>
            <a:r>
              <a:rPr lang="es-MX" sz="2800" dirty="0" smtClean="0"/>
              <a:t> México</a:t>
            </a:r>
            <a:endParaRPr lang="es-419" sz="2800" dirty="0"/>
          </a:p>
        </p:txBody>
      </p:sp>
    </p:spTree>
    <p:extLst>
      <p:ext uri="{BB962C8B-B14F-4D97-AF65-F5344CB8AC3E}">
        <p14:creationId xmlns:p14="http://schemas.microsoft.com/office/powerpoint/2010/main" val="232870290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214282" y="332656"/>
            <a:ext cx="8786874" cy="954107"/>
          </a:xfrm>
          <a:prstGeom prst="rect">
            <a:avLst/>
          </a:prstGeom>
        </p:spPr>
        <p:txBody>
          <a:bodyPr wrap="square">
            <a:spAutoFit/>
          </a:bodyPr>
          <a:lstStyle/>
          <a:p>
            <a:r>
              <a:rPr lang="es-419" sz="1600" b="1" dirty="0"/>
              <a:t>L</a:t>
            </a:r>
            <a:r>
              <a:rPr lang="es-MX" sz="1600" b="1" dirty="0" err="1"/>
              <a:t>ey</a:t>
            </a:r>
            <a:r>
              <a:rPr lang="es-MX" sz="1600" b="1" dirty="0"/>
              <a:t> de </a:t>
            </a:r>
            <a:r>
              <a:rPr lang="es-419" sz="1600" b="1" dirty="0"/>
              <a:t>T</a:t>
            </a:r>
            <a:r>
              <a:rPr lang="es-MX" sz="1600" b="1" dirty="0" err="1"/>
              <a:t>ransparencia</a:t>
            </a:r>
            <a:r>
              <a:rPr lang="es-MX" sz="1600" b="1" dirty="0"/>
              <a:t> y </a:t>
            </a:r>
            <a:r>
              <a:rPr lang="es-419" sz="1600" b="1" dirty="0"/>
              <a:t>A</a:t>
            </a:r>
            <a:r>
              <a:rPr lang="es-MX" sz="1600" b="1" dirty="0" err="1"/>
              <a:t>cceso</a:t>
            </a:r>
            <a:r>
              <a:rPr lang="es-MX" sz="1600" b="1" dirty="0"/>
              <a:t> a la </a:t>
            </a:r>
            <a:r>
              <a:rPr lang="es-419" sz="1600" b="1" dirty="0"/>
              <a:t>I</a:t>
            </a:r>
            <a:r>
              <a:rPr lang="es-MX" sz="1600" b="1" dirty="0" err="1"/>
              <a:t>nformación</a:t>
            </a:r>
            <a:r>
              <a:rPr lang="es-MX" sz="1600" b="1" dirty="0"/>
              <a:t> </a:t>
            </a:r>
            <a:r>
              <a:rPr lang="es-419" sz="1600" b="1" dirty="0"/>
              <a:t>P</a:t>
            </a:r>
            <a:r>
              <a:rPr lang="es-MX" sz="1600" b="1" dirty="0" err="1"/>
              <a:t>ública</a:t>
            </a:r>
            <a:r>
              <a:rPr lang="es-MX" sz="1600" b="1" dirty="0"/>
              <a:t> del </a:t>
            </a:r>
            <a:r>
              <a:rPr lang="es-419" sz="1600" b="1" dirty="0"/>
              <a:t>E</a:t>
            </a:r>
            <a:r>
              <a:rPr lang="es-MX" sz="1600" b="1" dirty="0" err="1"/>
              <a:t>stado</a:t>
            </a:r>
            <a:r>
              <a:rPr lang="es-MX" sz="1600" b="1" dirty="0"/>
              <a:t> de </a:t>
            </a:r>
            <a:r>
              <a:rPr lang="es-419" sz="1600" b="1" dirty="0"/>
              <a:t>M</a:t>
            </a:r>
            <a:r>
              <a:rPr lang="es-MX" sz="1600" b="1" dirty="0" err="1"/>
              <a:t>éxico</a:t>
            </a:r>
            <a:r>
              <a:rPr lang="es-MX" sz="1600" b="1" dirty="0"/>
              <a:t> y </a:t>
            </a:r>
            <a:r>
              <a:rPr lang="es-419" sz="1600" b="1" dirty="0"/>
              <a:t>M</a:t>
            </a:r>
            <a:r>
              <a:rPr lang="es-MX" sz="1600" b="1" dirty="0" err="1" smtClean="0"/>
              <a:t>unicipios</a:t>
            </a:r>
            <a:endParaRPr lang="es-419" sz="1600" b="1" dirty="0" smtClean="0"/>
          </a:p>
          <a:p>
            <a:r>
              <a:rPr lang="es-MX" sz="1600" dirty="0" smtClean="0"/>
              <a:t> </a:t>
            </a:r>
            <a:endParaRPr lang="es-419" sz="1600" dirty="0" smtClean="0"/>
          </a:p>
          <a:p>
            <a:r>
              <a:rPr lang="es-419" sz="2400" dirty="0" smtClean="0"/>
              <a:t>Objeto de la Ley</a:t>
            </a:r>
            <a:endParaRPr lang="es-419" sz="2400" dirty="0"/>
          </a:p>
        </p:txBody>
      </p:sp>
      <p:sp>
        <p:nvSpPr>
          <p:cNvPr id="4" name="Rectángulo 3"/>
          <p:cNvSpPr/>
          <p:nvPr/>
        </p:nvSpPr>
        <p:spPr>
          <a:xfrm>
            <a:off x="395536" y="1377201"/>
            <a:ext cx="8605620" cy="4932119"/>
          </a:xfrm>
          <a:prstGeom prst="rect">
            <a:avLst/>
          </a:prstGeom>
        </p:spPr>
        <p:txBody>
          <a:bodyPr wrap="square">
            <a:spAutoFit/>
          </a:bodyPr>
          <a:lstStyle/>
          <a:p>
            <a:pPr algn="just"/>
            <a:endParaRPr lang="es-419" sz="1200" dirty="0" smtClean="0"/>
          </a:p>
          <a:p>
            <a:pPr algn="just"/>
            <a:r>
              <a:rPr lang="es-419" sz="1800" dirty="0" smtClean="0"/>
              <a:t>Objetivos: </a:t>
            </a:r>
          </a:p>
          <a:p>
            <a:pPr algn="just"/>
            <a:endParaRPr lang="es-419" sz="1000" dirty="0" smtClean="0"/>
          </a:p>
          <a:p>
            <a:pPr algn="just"/>
            <a:r>
              <a:rPr lang="es-419" sz="1800" dirty="0" smtClean="0"/>
              <a:t>A</a:t>
            </a:r>
            <a:r>
              <a:rPr lang="es-MX" sz="1800" dirty="0" err="1" smtClean="0"/>
              <a:t>rtículo</a:t>
            </a:r>
            <a:r>
              <a:rPr lang="es-MX" sz="1800" dirty="0" smtClean="0"/>
              <a:t> </a:t>
            </a:r>
            <a:r>
              <a:rPr lang="es-MX" sz="1800" dirty="0"/>
              <a:t>1, fracción IV, es necesario agregar </a:t>
            </a:r>
            <a:r>
              <a:rPr lang="es-419" sz="1800" dirty="0" smtClean="0"/>
              <a:t>como objetivo de la Ley:</a:t>
            </a:r>
          </a:p>
          <a:p>
            <a:pPr algn="just"/>
            <a:endParaRPr lang="es-419" sz="1000" dirty="0"/>
          </a:p>
          <a:p>
            <a:pPr algn="just"/>
            <a:r>
              <a:rPr lang="es-419" sz="1800" dirty="0" smtClean="0"/>
              <a:t>F</a:t>
            </a:r>
            <a:r>
              <a:rPr lang="es-MX" sz="1800" dirty="0" err="1" smtClean="0"/>
              <a:t>omentar</a:t>
            </a:r>
            <a:r>
              <a:rPr lang="es-MX" sz="1800" dirty="0" smtClean="0"/>
              <a:t> </a:t>
            </a:r>
            <a:r>
              <a:rPr lang="es-MX" sz="1800" dirty="0"/>
              <a:t>y difundir la participación ciudadana y la rendición de cuentas, a través del establecimiento de políticas públicas y mecanismos que garanticen la publicidad de información oportuna, verificable, comprensible, actualizada y completa… </a:t>
            </a:r>
            <a:endParaRPr lang="es-419" sz="1800" dirty="0" smtClean="0"/>
          </a:p>
          <a:p>
            <a:pPr algn="just"/>
            <a:endParaRPr lang="es-419" sz="1000" dirty="0"/>
          </a:p>
          <a:p>
            <a:pPr algn="just"/>
            <a:r>
              <a:rPr lang="es-MX" sz="1800" dirty="0" smtClean="0"/>
              <a:t>Además</a:t>
            </a:r>
            <a:r>
              <a:rPr lang="es-MX" sz="1800" dirty="0"/>
              <a:t>, </a:t>
            </a:r>
            <a:r>
              <a:rPr lang="es-MX" sz="1800" dirty="0" smtClean="0"/>
              <a:t>debe </a:t>
            </a:r>
            <a:r>
              <a:rPr lang="es-MX" sz="1800" dirty="0"/>
              <a:t>incluir </a:t>
            </a:r>
            <a:r>
              <a:rPr lang="es-419" sz="1800" dirty="0" smtClean="0"/>
              <a:t>destino de </a:t>
            </a:r>
            <a:r>
              <a:rPr lang="es-MX" sz="1800" dirty="0" smtClean="0"/>
              <a:t>los</a:t>
            </a:r>
            <a:r>
              <a:rPr lang="es-419" sz="1800" dirty="0" smtClean="0"/>
              <a:t> </a:t>
            </a:r>
            <a:r>
              <a:rPr lang="es-MX" sz="1800" dirty="0" smtClean="0"/>
              <a:t>objetivos </a:t>
            </a:r>
            <a:r>
              <a:rPr lang="es-419" sz="1800" dirty="0" smtClean="0"/>
              <a:t>p</a:t>
            </a:r>
            <a:r>
              <a:rPr lang="es-MX" sz="1800" dirty="0" smtClean="0"/>
              <a:t>revistos </a:t>
            </a:r>
            <a:r>
              <a:rPr lang="es-MX" sz="1800" dirty="0"/>
              <a:t>en el artículo 2 de la Ley General, </a:t>
            </a:r>
            <a:r>
              <a:rPr lang="es-419" sz="1800" dirty="0" smtClean="0"/>
              <a:t>lo </a:t>
            </a:r>
            <a:r>
              <a:rPr lang="es-MX" sz="1800" dirty="0" smtClean="0"/>
              <a:t>relativo </a:t>
            </a:r>
            <a:r>
              <a:rPr lang="es-MX" sz="1800" dirty="0"/>
              <a:t>a:</a:t>
            </a:r>
            <a:r>
              <a:rPr lang="es-419" sz="1800" dirty="0" smtClean="0"/>
              <a:t> </a:t>
            </a:r>
          </a:p>
          <a:p>
            <a:pPr algn="just"/>
            <a:endParaRPr lang="es-419" sz="1050" dirty="0"/>
          </a:p>
          <a:p>
            <a:pPr marL="285750" indent="-285750" algn="just">
              <a:buFont typeface="Arial" panose="020B0604020202020204" pitchFamily="34" charset="0"/>
              <a:buChar char="•"/>
            </a:pPr>
            <a:r>
              <a:rPr lang="es-MX" sz="1800" dirty="0" err="1" smtClean="0"/>
              <a:t>Distribu</a:t>
            </a:r>
            <a:r>
              <a:rPr lang="es-419" sz="1800" dirty="0" err="1" smtClean="0"/>
              <a:t>ción</a:t>
            </a:r>
            <a:r>
              <a:rPr lang="es-419" sz="1800" dirty="0"/>
              <a:t> </a:t>
            </a:r>
            <a:r>
              <a:rPr lang="es-419" sz="1800" dirty="0" smtClean="0"/>
              <a:t>de </a:t>
            </a:r>
            <a:r>
              <a:rPr lang="es-MX" sz="1800" dirty="0" smtClean="0"/>
              <a:t>competencias </a:t>
            </a:r>
            <a:r>
              <a:rPr lang="es-MX" sz="1800" dirty="0"/>
              <a:t>entre los </a:t>
            </a:r>
            <a:r>
              <a:rPr lang="es-419" sz="1800" dirty="0" smtClean="0"/>
              <a:t>o</a:t>
            </a:r>
            <a:r>
              <a:rPr lang="es-MX" sz="1800" dirty="0" err="1" smtClean="0"/>
              <a:t>rganismos</a:t>
            </a:r>
            <a:r>
              <a:rPr lang="es-MX" sz="1800" dirty="0" smtClean="0"/>
              <a:t> </a:t>
            </a:r>
            <a:r>
              <a:rPr lang="es-MX" sz="1800" dirty="0"/>
              <a:t>garantes de la Federación y las </a:t>
            </a:r>
            <a:r>
              <a:rPr lang="es-419" sz="1800" dirty="0" smtClean="0"/>
              <a:t>e</a:t>
            </a:r>
            <a:r>
              <a:rPr lang="es-MX" sz="1800" dirty="0" err="1" smtClean="0"/>
              <a:t>ntidad</a:t>
            </a:r>
            <a:r>
              <a:rPr lang="es-MX" sz="1800" dirty="0" smtClean="0"/>
              <a:t> </a:t>
            </a:r>
            <a:r>
              <a:rPr lang="es-419" sz="1800" dirty="0"/>
              <a:t>f</a:t>
            </a:r>
            <a:r>
              <a:rPr lang="es-MX" sz="1800" dirty="0" err="1" smtClean="0"/>
              <a:t>ederativa</a:t>
            </a:r>
            <a:r>
              <a:rPr lang="es-MX" sz="1800" dirty="0" smtClean="0"/>
              <a:t>, </a:t>
            </a:r>
            <a:r>
              <a:rPr lang="es-MX" sz="1800" dirty="0"/>
              <a:t>en materia de transparencia y acceso a la </a:t>
            </a:r>
            <a:r>
              <a:rPr lang="es-MX" sz="1800" dirty="0" smtClean="0"/>
              <a:t>información.</a:t>
            </a:r>
            <a:endParaRPr lang="es-419" sz="1800" dirty="0" smtClean="0"/>
          </a:p>
          <a:p>
            <a:pPr marL="285750" indent="-285750" algn="just">
              <a:buFont typeface="Arial" panose="020B0604020202020204" pitchFamily="34" charset="0"/>
              <a:buChar char="•"/>
            </a:pPr>
            <a:r>
              <a:rPr lang="es-MX" sz="1800" dirty="0" smtClean="0"/>
              <a:t>Establecer </a:t>
            </a:r>
            <a:r>
              <a:rPr lang="es-MX" sz="1800" dirty="0"/>
              <a:t>las bases mínimas que regirán los procedimientos para garantizar el </a:t>
            </a:r>
            <a:r>
              <a:rPr lang="es-419" sz="1800" dirty="0" smtClean="0"/>
              <a:t>derecho de para acceder a la información pública, la cual se debe difundir.</a:t>
            </a:r>
          </a:p>
          <a:p>
            <a:pPr marL="285750" indent="-285750" algn="just">
              <a:buFont typeface="Arial" panose="020B0604020202020204" pitchFamily="34" charset="0"/>
              <a:buChar char="•"/>
            </a:pPr>
            <a:r>
              <a:rPr lang="es-MX" sz="1800" dirty="0" smtClean="0"/>
              <a:t>Regular </a:t>
            </a:r>
            <a:r>
              <a:rPr lang="es-MX" sz="1800" dirty="0"/>
              <a:t>la participación del </a:t>
            </a:r>
            <a:r>
              <a:rPr lang="es-MX" sz="1800" dirty="0" err="1" smtClean="0"/>
              <a:t>órgan</a:t>
            </a:r>
            <a:r>
              <a:rPr lang="es-419" sz="1800" dirty="0" smtClean="0"/>
              <a:t>o </a:t>
            </a:r>
            <a:r>
              <a:rPr lang="es-MX" sz="1800" dirty="0" smtClean="0"/>
              <a:t>garante </a:t>
            </a:r>
            <a:r>
              <a:rPr lang="es-MX" sz="1800" dirty="0"/>
              <a:t>en el Sistema Nacional de </a:t>
            </a:r>
            <a:r>
              <a:rPr lang="es-MX" sz="1800" dirty="0" smtClean="0"/>
              <a:t>Transparencia.</a:t>
            </a:r>
            <a:endParaRPr lang="es-419" sz="1800" dirty="0" smtClean="0"/>
          </a:p>
          <a:p>
            <a:pPr marL="285750" indent="-285750" algn="just">
              <a:buFont typeface="Arial" panose="020B0604020202020204" pitchFamily="34" charset="0"/>
              <a:buChar char="•"/>
            </a:pPr>
            <a:r>
              <a:rPr lang="es-MX" sz="1800" dirty="0" smtClean="0"/>
              <a:t>Establecer </a:t>
            </a:r>
            <a:r>
              <a:rPr lang="es-MX" sz="1800" dirty="0"/>
              <a:t>los mecanismos para garantizar el cumplimiento y la </a:t>
            </a:r>
            <a:r>
              <a:rPr lang="es-MX" sz="1800" dirty="0" smtClean="0"/>
              <a:t>aplicación </a:t>
            </a:r>
            <a:r>
              <a:rPr lang="es-MX" sz="1800" dirty="0"/>
              <a:t>de medidas de apremio y las sanciones que correspondan. </a:t>
            </a:r>
            <a:endParaRPr lang="es-419" sz="1800" dirty="0"/>
          </a:p>
        </p:txBody>
      </p:sp>
    </p:spTree>
    <p:extLst>
      <p:ext uri="{BB962C8B-B14F-4D97-AF65-F5344CB8AC3E}">
        <p14:creationId xmlns:p14="http://schemas.microsoft.com/office/powerpoint/2010/main" val="223923212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3710943" y="355578"/>
            <a:ext cx="2282997" cy="584775"/>
          </a:xfrm>
          <a:prstGeom prst="rect">
            <a:avLst/>
          </a:prstGeom>
        </p:spPr>
        <p:txBody>
          <a:bodyPr wrap="none">
            <a:spAutoFit/>
          </a:bodyPr>
          <a:lstStyle/>
          <a:p>
            <a:r>
              <a:rPr lang="es-419" dirty="0" smtClean="0"/>
              <a:t>Definiciones</a:t>
            </a:r>
            <a:endParaRPr lang="es-419" dirty="0"/>
          </a:p>
        </p:txBody>
      </p:sp>
      <p:sp>
        <p:nvSpPr>
          <p:cNvPr id="4" name="Rectángulo 3"/>
          <p:cNvSpPr/>
          <p:nvPr/>
        </p:nvSpPr>
        <p:spPr>
          <a:xfrm>
            <a:off x="214282" y="984929"/>
            <a:ext cx="8786874" cy="5509200"/>
          </a:xfrm>
          <a:prstGeom prst="rect">
            <a:avLst/>
          </a:prstGeom>
        </p:spPr>
        <p:txBody>
          <a:bodyPr wrap="square">
            <a:spAutoFit/>
          </a:bodyPr>
          <a:lstStyle/>
          <a:p>
            <a:pPr algn="just"/>
            <a:r>
              <a:rPr lang="es-MX" sz="2000" dirty="0"/>
              <a:t>Es necesario adecuar algunas definiciones a las de la Ley General (Art. 3 de la LGTAIP</a:t>
            </a:r>
            <a:r>
              <a:rPr lang="es-MX" sz="2000" dirty="0" smtClean="0"/>
              <a:t>)</a:t>
            </a:r>
            <a:r>
              <a:rPr lang="es-419" sz="2000" dirty="0" smtClean="0"/>
              <a:t>:</a:t>
            </a:r>
            <a:r>
              <a:rPr lang="es-MX" sz="2000" dirty="0" smtClean="0"/>
              <a:t> </a:t>
            </a:r>
            <a:endParaRPr lang="es-419" sz="2000" dirty="0" smtClean="0"/>
          </a:p>
          <a:p>
            <a:pPr algn="just"/>
            <a:endParaRPr lang="es-419" sz="2000" dirty="0"/>
          </a:p>
          <a:p>
            <a:pPr marL="342900" indent="-342900" algn="just">
              <a:buFont typeface="Arial" panose="020B0604020202020204" pitchFamily="34" charset="0"/>
              <a:buChar char="•"/>
            </a:pPr>
            <a:r>
              <a:rPr lang="es-MX" sz="2000" dirty="0" smtClean="0"/>
              <a:t>El </a:t>
            </a:r>
            <a:r>
              <a:rPr lang="es-MX" sz="2000" dirty="0"/>
              <a:t>Comité de Información debe ser ahora Comité de Transparencia. </a:t>
            </a:r>
            <a:endParaRPr lang="es-419" sz="2000" dirty="0" smtClean="0"/>
          </a:p>
          <a:p>
            <a:pPr marL="342900" indent="-342900" algn="just">
              <a:buFont typeface="Arial" panose="020B0604020202020204" pitchFamily="34" charset="0"/>
              <a:buChar char="•"/>
            </a:pPr>
            <a:r>
              <a:rPr lang="es-MX" sz="2000" dirty="0" smtClean="0"/>
              <a:t>La </a:t>
            </a:r>
            <a:r>
              <a:rPr lang="es-MX" sz="2000" dirty="0"/>
              <a:t>Unidad de Información debe cambiar a Unidad de Transparencia</a:t>
            </a:r>
            <a:r>
              <a:rPr lang="es-MX" sz="2000" dirty="0" smtClean="0"/>
              <a:t>.</a:t>
            </a:r>
            <a:endParaRPr lang="es-419" sz="2000" dirty="0" smtClean="0"/>
          </a:p>
          <a:p>
            <a:pPr marL="342900" indent="-342900" algn="just">
              <a:buFont typeface="Arial" panose="020B0604020202020204" pitchFamily="34" charset="0"/>
              <a:buChar char="•"/>
            </a:pPr>
            <a:r>
              <a:rPr lang="es-MX" sz="2000" dirty="0" smtClean="0"/>
              <a:t>Documentos</a:t>
            </a:r>
            <a:r>
              <a:rPr lang="es-MX" sz="2000" dirty="0"/>
              <a:t>.- También se deben considerar como documentos las directivas, directrices, reportes, instructivos, notas y memorandos</a:t>
            </a:r>
            <a:r>
              <a:rPr lang="es-MX" sz="2000" dirty="0" smtClean="0"/>
              <a:t>.</a:t>
            </a:r>
            <a:endParaRPr lang="es-419" sz="2000" dirty="0" smtClean="0"/>
          </a:p>
          <a:p>
            <a:pPr marL="342900" indent="-342900" algn="just">
              <a:buFont typeface="Arial" panose="020B0604020202020204" pitchFamily="34" charset="0"/>
              <a:buChar char="•"/>
            </a:pPr>
            <a:endParaRPr lang="es-419" sz="1100" dirty="0"/>
          </a:p>
          <a:p>
            <a:pPr algn="just"/>
            <a:r>
              <a:rPr lang="es-419" sz="2000" dirty="0" smtClean="0"/>
              <a:t>También </a:t>
            </a:r>
            <a:r>
              <a:rPr lang="es-MX" sz="2000" dirty="0" smtClean="0"/>
              <a:t>adicionar </a:t>
            </a:r>
            <a:r>
              <a:rPr lang="es-MX" sz="2000" dirty="0"/>
              <a:t>las siguientes </a:t>
            </a:r>
            <a:r>
              <a:rPr lang="es-419" sz="2000" dirty="0" smtClean="0"/>
              <a:t>definiciones:</a:t>
            </a:r>
          </a:p>
          <a:p>
            <a:pPr algn="just"/>
            <a:endParaRPr lang="es-419" sz="1050" dirty="0"/>
          </a:p>
          <a:p>
            <a:pPr algn="just"/>
            <a:r>
              <a:rPr lang="es-MX" sz="2000" dirty="0" smtClean="0"/>
              <a:t>• </a:t>
            </a:r>
            <a:r>
              <a:rPr lang="es-MX" sz="2000" dirty="0"/>
              <a:t>Ajustes </a:t>
            </a:r>
            <a:r>
              <a:rPr lang="es-MX" sz="2000" dirty="0" smtClean="0"/>
              <a:t>razonables</a:t>
            </a:r>
            <a:r>
              <a:rPr lang="es-419" sz="2000" dirty="0" smtClean="0"/>
              <a:t>	</a:t>
            </a:r>
            <a:r>
              <a:rPr lang="es-MX" sz="2000" dirty="0"/>
              <a:t> • </a:t>
            </a:r>
            <a:r>
              <a:rPr lang="es-MX" sz="2000" dirty="0" smtClean="0"/>
              <a:t>Expediente</a:t>
            </a:r>
            <a:r>
              <a:rPr lang="es-419" sz="2000" dirty="0" smtClean="0"/>
              <a:t>		</a:t>
            </a:r>
            <a:r>
              <a:rPr lang="es-MX" sz="2000" dirty="0" smtClean="0"/>
              <a:t> </a:t>
            </a:r>
            <a:r>
              <a:rPr lang="es-MX" sz="2000" dirty="0"/>
              <a:t>• Organismo garante</a:t>
            </a:r>
            <a:endParaRPr lang="es-419" sz="2000" dirty="0" smtClean="0"/>
          </a:p>
          <a:p>
            <a:pPr algn="just"/>
            <a:endParaRPr lang="es-419" sz="1050" dirty="0" smtClean="0"/>
          </a:p>
          <a:p>
            <a:pPr algn="just"/>
            <a:r>
              <a:rPr lang="es-MX" sz="2000" dirty="0" smtClean="0"/>
              <a:t>• </a:t>
            </a:r>
            <a:r>
              <a:rPr lang="es-MX" sz="2000" dirty="0"/>
              <a:t>Áreas </a:t>
            </a:r>
            <a:r>
              <a:rPr lang="es-419" sz="2000" dirty="0" smtClean="0"/>
              <a:t>			</a:t>
            </a:r>
            <a:r>
              <a:rPr lang="es-MX" sz="2000" dirty="0"/>
              <a:t> • Formatos abiertos </a:t>
            </a:r>
            <a:r>
              <a:rPr lang="es-419" sz="2000" dirty="0" smtClean="0"/>
              <a:t>	</a:t>
            </a:r>
            <a:r>
              <a:rPr lang="es-MX" sz="2000" dirty="0"/>
              <a:t> • Plataforma Nacional </a:t>
            </a:r>
            <a:endParaRPr lang="es-419" sz="2000" dirty="0" smtClean="0"/>
          </a:p>
          <a:p>
            <a:pPr algn="just"/>
            <a:endParaRPr lang="es-419" sz="1050" dirty="0" smtClean="0"/>
          </a:p>
          <a:p>
            <a:pPr algn="just"/>
            <a:r>
              <a:rPr lang="es-MX" sz="2000" dirty="0" smtClean="0"/>
              <a:t>• </a:t>
            </a:r>
            <a:r>
              <a:rPr lang="es-MX" sz="2000" dirty="0"/>
              <a:t>Comisionado </a:t>
            </a:r>
            <a:r>
              <a:rPr lang="es-419" sz="2000" dirty="0" smtClean="0"/>
              <a:t>		</a:t>
            </a:r>
            <a:r>
              <a:rPr lang="es-MX" sz="2000" dirty="0"/>
              <a:t> • Formatos accesibles </a:t>
            </a:r>
            <a:endParaRPr lang="es-419" sz="2000" dirty="0" smtClean="0"/>
          </a:p>
          <a:p>
            <a:pPr algn="just"/>
            <a:endParaRPr lang="es-419" sz="1000" dirty="0" smtClean="0"/>
          </a:p>
          <a:p>
            <a:pPr algn="just"/>
            <a:r>
              <a:rPr lang="es-MX" sz="2000" dirty="0" smtClean="0"/>
              <a:t>• </a:t>
            </a:r>
            <a:r>
              <a:rPr lang="es-MX" sz="2000" dirty="0"/>
              <a:t>Consejo Nacional </a:t>
            </a:r>
            <a:r>
              <a:rPr lang="es-419" sz="2000" dirty="0" smtClean="0"/>
              <a:t>	</a:t>
            </a:r>
            <a:r>
              <a:rPr lang="es-MX" sz="2000" dirty="0"/>
              <a:t> • Información de interés público • Sistema Nacional</a:t>
            </a:r>
            <a:endParaRPr lang="es-419" sz="2000" dirty="0"/>
          </a:p>
          <a:p>
            <a:pPr algn="just"/>
            <a:endParaRPr lang="es-419" sz="1050" dirty="0" smtClean="0"/>
          </a:p>
          <a:p>
            <a:pPr algn="just"/>
            <a:r>
              <a:rPr lang="es-MX" sz="2000" dirty="0" smtClean="0"/>
              <a:t>• </a:t>
            </a:r>
            <a:r>
              <a:rPr lang="es-MX" sz="2000" dirty="0"/>
              <a:t>Datos abiertos (accesibles, integrales, gratuitos, no discriminatorios, oportunos, permanentes, primarios, legibles por máquinas, en formatos abiertos, de libre uso</a:t>
            </a:r>
            <a:r>
              <a:rPr lang="es-MX" sz="2000" dirty="0" smtClean="0"/>
              <a:t>)</a:t>
            </a:r>
            <a:endParaRPr lang="es-419" sz="2000" dirty="0"/>
          </a:p>
        </p:txBody>
      </p:sp>
    </p:spTree>
    <p:extLst>
      <p:ext uri="{BB962C8B-B14F-4D97-AF65-F5344CB8AC3E}">
        <p14:creationId xmlns:p14="http://schemas.microsoft.com/office/powerpoint/2010/main" val="356776998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3683428" y="404664"/>
            <a:ext cx="1848583" cy="584775"/>
          </a:xfrm>
          <a:prstGeom prst="rect">
            <a:avLst/>
          </a:prstGeom>
        </p:spPr>
        <p:txBody>
          <a:bodyPr wrap="none">
            <a:spAutoFit/>
          </a:bodyPr>
          <a:lstStyle/>
          <a:p>
            <a:r>
              <a:rPr lang="es-419" dirty="0" smtClean="0"/>
              <a:t>Principios</a:t>
            </a:r>
          </a:p>
        </p:txBody>
      </p:sp>
      <p:sp>
        <p:nvSpPr>
          <p:cNvPr id="4" name="Rectángulo 3"/>
          <p:cNvSpPr/>
          <p:nvPr/>
        </p:nvSpPr>
        <p:spPr>
          <a:xfrm>
            <a:off x="323528" y="1067827"/>
            <a:ext cx="8677628" cy="5601533"/>
          </a:xfrm>
          <a:prstGeom prst="rect">
            <a:avLst/>
          </a:prstGeom>
        </p:spPr>
        <p:txBody>
          <a:bodyPr wrap="square">
            <a:spAutoFit/>
          </a:bodyPr>
          <a:lstStyle/>
          <a:p>
            <a:pPr algn="just"/>
            <a:r>
              <a:rPr lang="es-MX" sz="2000" dirty="0"/>
              <a:t>La Ley del Estado de México no prevé los siguientes principios contenidos en los artículos 4 al 7 de la Ley General: </a:t>
            </a:r>
            <a:endParaRPr lang="es-419" sz="2000" dirty="0" smtClean="0"/>
          </a:p>
          <a:p>
            <a:pPr algn="just"/>
            <a:endParaRPr lang="es-419" sz="1800" dirty="0" smtClean="0"/>
          </a:p>
          <a:p>
            <a:pPr algn="just"/>
            <a:r>
              <a:rPr lang="es-MX" sz="2000" dirty="0" smtClean="0"/>
              <a:t>• </a:t>
            </a:r>
            <a:r>
              <a:rPr lang="es-MX" sz="2000" dirty="0"/>
              <a:t>La prohibición de clasificar información sobre violaciones graves de derecho humanos o delitos de lesa humanidad. </a:t>
            </a:r>
            <a:endParaRPr lang="es-419" sz="2000" dirty="0" smtClean="0"/>
          </a:p>
          <a:p>
            <a:pPr algn="just"/>
            <a:endParaRPr lang="es-419" sz="1200" dirty="0" smtClean="0"/>
          </a:p>
          <a:p>
            <a:pPr algn="just"/>
            <a:r>
              <a:rPr lang="es-MX" sz="2000" dirty="0" smtClean="0"/>
              <a:t>• </a:t>
            </a:r>
            <a:r>
              <a:rPr lang="es-MX" sz="2000" dirty="0"/>
              <a:t>La prohibición de inquisición judicial o administrativa. </a:t>
            </a:r>
            <a:endParaRPr lang="es-419" sz="2000" dirty="0" smtClean="0"/>
          </a:p>
          <a:p>
            <a:pPr algn="just"/>
            <a:endParaRPr lang="es-419" sz="1200" dirty="0" smtClean="0"/>
          </a:p>
          <a:p>
            <a:pPr algn="just"/>
            <a:r>
              <a:rPr lang="es-MX" sz="2000" dirty="0" smtClean="0"/>
              <a:t>• </a:t>
            </a:r>
            <a:r>
              <a:rPr lang="es-MX" sz="2000" dirty="0"/>
              <a:t>Obligación de garantizar el efectivo acceso. </a:t>
            </a:r>
            <a:endParaRPr lang="es-419" sz="2000" dirty="0" smtClean="0"/>
          </a:p>
          <a:p>
            <a:pPr algn="just"/>
            <a:endParaRPr lang="es-419" sz="1200" dirty="0" smtClean="0"/>
          </a:p>
          <a:p>
            <a:pPr algn="just"/>
            <a:r>
              <a:rPr lang="es-MX" sz="2000" dirty="0" smtClean="0"/>
              <a:t>• </a:t>
            </a:r>
            <a:r>
              <a:rPr lang="es-MX" sz="2000" dirty="0"/>
              <a:t>La interpretación del DAI y la clasificación de la información debe darse bajo los principios establecidos en la Constitución y los tratados internacionales. </a:t>
            </a:r>
            <a:endParaRPr lang="es-419" sz="2000" dirty="0" smtClean="0"/>
          </a:p>
          <a:p>
            <a:pPr algn="just"/>
            <a:endParaRPr lang="es-419" sz="1200" dirty="0" smtClean="0"/>
          </a:p>
          <a:p>
            <a:pPr algn="just"/>
            <a:r>
              <a:rPr lang="es-MX" sz="2000" dirty="0" smtClean="0"/>
              <a:t>• </a:t>
            </a:r>
            <a:r>
              <a:rPr lang="es-MX" sz="2000" dirty="0"/>
              <a:t>En la interpretación y aplicación de la Ley General, se deberán tomar en cuenta el principio Pro persona y los criterios, determinaciones y opiniones de los organismos nacionales e internacionales, en materia de transparencia. </a:t>
            </a:r>
            <a:endParaRPr lang="es-419" sz="2000" dirty="0" smtClean="0"/>
          </a:p>
          <a:p>
            <a:pPr algn="just"/>
            <a:endParaRPr lang="es-419" sz="1200" dirty="0"/>
          </a:p>
          <a:p>
            <a:pPr algn="just"/>
            <a:r>
              <a:rPr lang="es-MX" sz="2000" dirty="0" smtClean="0"/>
              <a:t>Asimismo</a:t>
            </a:r>
            <a:r>
              <a:rPr lang="es-MX" sz="2000" dirty="0"/>
              <a:t>, se deberán contemplar los principios rectores del organismo garante (Art. 8 LGTAIP): certeza, independencia, máxima publicidad, profesionalismo y transparencia. </a:t>
            </a:r>
            <a:endParaRPr lang="es-419" sz="2000" dirty="0"/>
          </a:p>
        </p:txBody>
      </p:sp>
    </p:spTree>
    <p:extLst>
      <p:ext uri="{BB962C8B-B14F-4D97-AF65-F5344CB8AC3E}">
        <p14:creationId xmlns:p14="http://schemas.microsoft.com/office/powerpoint/2010/main" val="361777428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CuadroTexto 1"/>
          <p:cNvSpPr txBox="1"/>
          <p:nvPr/>
        </p:nvSpPr>
        <p:spPr>
          <a:xfrm>
            <a:off x="214281" y="1056793"/>
            <a:ext cx="8786875" cy="5324535"/>
          </a:xfrm>
          <a:prstGeom prst="rect">
            <a:avLst/>
          </a:prstGeom>
          <a:noFill/>
        </p:spPr>
        <p:txBody>
          <a:bodyPr wrap="square" rtlCol="0">
            <a:spAutoFit/>
          </a:bodyPr>
          <a:lstStyle/>
          <a:p>
            <a:pPr algn="just"/>
            <a:r>
              <a:rPr lang="es-MX" sz="2000" dirty="0"/>
              <a:t>En los principios en materia de transparencia y acceso a la información pública </a:t>
            </a:r>
            <a:r>
              <a:rPr lang="es-MX" sz="2000" dirty="0" smtClean="0"/>
              <a:t>faltan</a:t>
            </a:r>
            <a:r>
              <a:rPr lang="es-419" sz="2000" dirty="0" smtClean="0"/>
              <a:t>:</a:t>
            </a:r>
          </a:p>
          <a:p>
            <a:pPr algn="just"/>
            <a:endParaRPr lang="es-419" sz="2000" dirty="0"/>
          </a:p>
          <a:p>
            <a:pPr algn="just"/>
            <a:r>
              <a:rPr lang="es-MX" sz="2000" dirty="0" smtClean="0"/>
              <a:t>• </a:t>
            </a:r>
            <a:r>
              <a:rPr lang="es-MX" sz="2000" dirty="0"/>
              <a:t>La prohibición de </a:t>
            </a:r>
            <a:r>
              <a:rPr lang="es-MX" sz="2000" dirty="0" smtClean="0"/>
              <a:t>discriminación. </a:t>
            </a:r>
            <a:endParaRPr lang="es-419" sz="2000" dirty="0" smtClean="0"/>
          </a:p>
          <a:p>
            <a:pPr algn="just"/>
            <a:endParaRPr lang="es-419" sz="2000" dirty="0"/>
          </a:p>
          <a:p>
            <a:pPr algn="just"/>
            <a:r>
              <a:rPr lang="es-MX" sz="2000" dirty="0" smtClean="0"/>
              <a:t>• </a:t>
            </a:r>
            <a:r>
              <a:rPr lang="es-MX" sz="2000" dirty="0"/>
              <a:t>Agregar que toda la información en posesión de sujetos obligados debe ser completa </a:t>
            </a:r>
            <a:endParaRPr lang="es-419" sz="2000" dirty="0" smtClean="0"/>
          </a:p>
          <a:p>
            <a:pPr algn="just"/>
            <a:endParaRPr lang="es-419" sz="2000" dirty="0"/>
          </a:p>
          <a:p>
            <a:pPr algn="just"/>
            <a:r>
              <a:rPr lang="es-MX" sz="2000" dirty="0" smtClean="0"/>
              <a:t>• </a:t>
            </a:r>
            <a:r>
              <a:rPr lang="es-MX" sz="2000" dirty="0"/>
              <a:t>Precisar que los regímenes de excepciones a que está sujeta la información deben ser legítimos y estrictamente necesarios. </a:t>
            </a:r>
            <a:endParaRPr lang="es-419" sz="2000" dirty="0" smtClean="0"/>
          </a:p>
          <a:p>
            <a:pPr algn="just"/>
            <a:endParaRPr lang="es-419" sz="2000" dirty="0"/>
          </a:p>
          <a:p>
            <a:pPr algn="just"/>
            <a:r>
              <a:rPr lang="es-MX" sz="2000" dirty="0" smtClean="0"/>
              <a:t>• </a:t>
            </a:r>
            <a:r>
              <a:rPr lang="es-MX" sz="2000" dirty="0"/>
              <a:t>Se debe habilitar todos los medios, acciones y esfuerzos disponibles. </a:t>
            </a:r>
            <a:endParaRPr lang="es-419" sz="2000" dirty="0" smtClean="0"/>
          </a:p>
          <a:p>
            <a:pPr algn="just"/>
            <a:endParaRPr lang="es-419" sz="2000" dirty="0"/>
          </a:p>
          <a:p>
            <a:pPr algn="just"/>
            <a:r>
              <a:rPr lang="es-MX" sz="2000" dirty="0" smtClean="0"/>
              <a:t>• </a:t>
            </a:r>
            <a:r>
              <a:rPr lang="es-MX" sz="2000" dirty="0"/>
              <a:t>En la generación, publicación y entrega, la información debe ser también confiable, verificable y atender necesidades del derecho de acceso ejercido. </a:t>
            </a:r>
            <a:endParaRPr lang="es-419" sz="2000" dirty="0" smtClean="0"/>
          </a:p>
          <a:p>
            <a:pPr algn="just"/>
            <a:endParaRPr lang="es-419" sz="2000" dirty="0"/>
          </a:p>
          <a:p>
            <a:pPr algn="just"/>
            <a:r>
              <a:rPr lang="es-MX" sz="2000" dirty="0" smtClean="0"/>
              <a:t>• </a:t>
            </a:r>
            <a:r>
              <a:rPr lang="es-MX" sz="2000" dirty="0"/>
              <a:t>Procurar la accesibilidad y traducción a lenguas indígenas. </a:t>
            </a:r>
            <a:endParaRPr lang="es-419" sz="2000" dirty="0"/>
          </a:p>
        </p:txBody>
      </p:sp>
      <p:sp>
        <p:nvSpPr>
          <p:cNvPr id="12" name="Rectángulo 11"/>
          <p:cNvSpPr/>
          <p:nvPr/>
        </p:nvSpPr>
        <p:spPr>
          <a:xfrm>
            <a:off x="3683428" y="404664"/>
            <a:ext cx="1848583" cy="584775"/>
          </a:xfrm>
          <a:prstGeom prst="rect">
            <a:avLst/>
          </a:prstGeom>
        </p:spPr>
        <p:txBody>
          <a:bodyPr wrap="none">
            <a:spAutoFit/>
          </a:bodyPr>
          <a:lstStyle/>
          <a:p>
            <a:r>
              <a:rPr lang="es-419" dirty="0" smtClean="0"/>
              <a:t>Principios</a:t>
            </a:r>
          </a:p>
        </p:txBody>
      </p:sp>
    </p:spTree>
    <p:extLst>
      <p:ext uri="{BB962C8B-B14F-4D97-AF65-F5344CB8AC3E}">
        <p14:creationId xmlns:p14="http://schemas.microsoft.com/office/powerpoint/2010/main" val="74130940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15 Grupo"/>
          <p:cNvGrpSpPr/>
          <p:nvPr/>
        </p:nvGrpSpPr>
        <p:grpSpPr>
          <a:xfrm>
            <a:off x="214282" y="212702"/>
            <a:ext cx="8786874" cy="73026"/>
            <a:chOff x="214282" y="142852"/>
            <a:chExt cx="8786874" cy="73026"/>
          </a:xfrm>
        </p:grpSpPr>
        <p:cxnSp>
          <p:nvCxnSpPr>
            <p:cNvPr id="6" name="5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pic>
        <p:nvPicPr>
          <p:cNvPr id="8" name="12 Imagen" descr="logoLXII_550x550_color.png"/>
          <p:cNvPicPr>
            <a:picLocks noChangeAspect="1"/>
          </p:cNvPicPr>
          <p:nvPr/>
        </p:nvPicPr>
        <p:blipFill>
          <a:blip r:embed="rId2" cstate="print"/>
          <a:srcRect/>
          <a:stretch>
            <a:fillRect/>
          </a:stretch>
        </p:blipFill>
        <p:spPr bwMode="auto">
          <a:xfrm>
            <a:off x="8072462" y="6180881"/>
            <a:ext cx="413113" cy="391391"/>
          </a:xfrm>
          <a:prstGeom prst="rect">
            <a:avLst/>
          </a:prstGeom>
          <a:noFill/>
          <a:ln w="9525">
            <a:noFill/>
            <a:miter lim="800000"/>
            <a:headEnd/>
            <a:tailEnd/>
          </a:ln>
        </p:spPr>
      </p:pic>
      <p:grpSp>
        <p:nvGrpSpPr>
          <p:cNvPr id="17" name="16 Grupo"/>
          <p:cNvGrpSpPr/>
          <p:nvPr/>
        </p:nvGrpSpPr>
        <p:grpSpPr>
          <a:xfrm>
            <a:off x="214282" y="6642122"/>
            <a:ext cx="8786874" cy="73026"/>
            <a:chOff x="214282" y="142852"/>
            <a:chExt cx="8786874" cy="73026"/>
          </a:xfrm>
        </p:grpSpPr>
        <p:cxnSp>
          <p:nvCxnSpPr>
            <p:cNvPr id="18" name="17 Conector recto"/>
            <p:cNvCxnSpPr/>
            <p:nvPr/>
          </p:nvCxnSpPr>
          <p:spPr>
            <a:xfrm>
              <a:off x="214282" y="214290"/>
              <a:ext cx="87868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214282" y="142852"/>
              <a:ext cx="8786874" cy="1588"/>
            </a:xfrm>
            <a:prstGeom prst="line">
              <a:avLst/>
            </a:prstGeom>
            <a:ln w="38100">
              <a:solidFill>
                <a:srgbClr val="336600"/>
              </a:solidFill>
            </a:ln>
          </p:spPr>
          <p:style>
            <a:lnRef idx="1">
              <a:schemeClr val="accent1"/>
            </a:lnRef>
            <a:fillRef idx="0">
              <a:schemeClr val="accent1"/>
            </a:fillRef>
            <a:effectRef idx="0">
              <a:schemeClr val="accent1"/>
            </a:effectRef>
            <a:fontRef idx="minor">
              <a:schemeClr val="tx1"/>
            </a:fontRef>
          </p:style>
        </p:cxnSp>
      </p:grpSp>
      <p:sp>
        <p:nvSpPr>
          <p:cNvPr id="2" name="Rectángulo 1"/>
          <p:cNvSpPr/>
          <p:nvPr/>
        </p:nvSpPr>
        <p:spPr>
          <a:xfrm>
            <a:off x="177614" y="1056793"/>
            <a:ext cx="8786874" cy="5324535"/>
          </a:xfrm>
          <a:prstGeom prst="rect">
            <a:avLst/>
          </a:prstGeom>
        </p:spPr>
        <p:txBody>
          <a:bodyPr wrap="square">
            <a:spAutoFit/>
          </a:bodyPr>
          <a:lstStyle/>
          <a:p>
            <a:pPr algn="just"/>
            <a:r>
              <a:rPr lang="es-MX" sz="2000" dirty="0"/>
              <a:t>• Los organismos garantes deben suplir cualquier deficiencia para garantizar el ejercicio del derecho de acceso a la información. </a:t>
            </a:r>
            <a:endParaRPr lang="es-419" sz="2000" dirty="0" smtClean="0"/>
          </a:p>
          <a:p>
            <a:pPr algn="just"/>
            <a:endParaRPr lang="es-419" sz="2000" dirty="0"/>
          </a:p>
          <a:p>
            <a:pPr algn="just"/>
            <a:r>
              <a:rPr lang="es-MX" sz="2000" dirty="0" smtClean="0"/>
              <a:t>• </a:t>
            </a:r>
            <a:r>
              <a:rPr lang="es-MX" sz="2000" dirty="0"/>
              <a:t>Prohibir condicionar el ejercicio del derecho por motivos de discapacidad. </a:t>
            </a:r>
            <a:endParaRPr lang="es-419" sz="2000" dirty="0" smtClean="0"/>
          </a:p>
          <a:p>
            <a:pPr algn="just"/>
            <a:endParaRPr lang="es-419" sz="2000" dirty="0"/>
          </a:p>
          <a:p>
            <a:pPr algn="just"/>
            <a:r>
              <a:rPr lang="es-MX" sz="2000" dirty="0" smtClean="0"/>
              <a:t>• </a:t>
            </a:r>
            <a:r>
              <a:rPr lang="es-MX" sz="2000" dirty="0"/>
              <a:t>Los ajustes razonables no serán con cargo para particulares. </a:t>
            </a:r>
            <a:endParaRPr lang="es-419" sz="2000" dirty="0" smtClean="0"/>
          </a:p>
          <a:p>
            <a:pPr algn="just"/>
            <a:endParaRPr lang="es-419" sz="2000" dirty="0"/>
          </a:p>
          <a:p>
            <a:pPr algn="just"/>
            <a:r>
              <a:rPr lang="es-MX" sz="2000" dirty="0" smtClean="0"/>
              <a:t>• </a:t>
            </a:r>
            <a:r>
              <a:rPr lang="es-MX" sz="2000" dirty="0"/>
              <a:t>Documentar todo acto que derive de facultades, competencias o funciones. </a:t>
            </a:r>
            <a:endParaRPr lang="es-419" sz="2000" dirty="0" smtClean="0"/>
          </a:p>
          <a:p>
            <a:pPr algn="just"/>
            <a:endParaRPr lang="es-419" sz="2000" dirty="0"/>
          </a:p>
          <a:p>
            <a:pPr algn="just"/>
            <a:r>
              <a:rPr lang="es-MX" sz="2000" dirty="0" smtClean="0"/>
              <a:t>• </a:t>
            </a:r>
            <a:r>
              <a:rPr lang="es-MX" sz="2000" dirty="0"/>
              <a:t>Se presume que la información existe si deriva del ejercicio de facultades, competencias o funciones. </a:t>
            </a:r>
            <a:endParaRPr lang="es-419" sz="2000" dirty="0" smtClean="0"/>
          </a:p>
          <a:p>
            <a:pPr algn="just"/>
            <a:endParaRPr lang="es-419" sz="2000" dirty="0"/>
          </a:p>
          <a:p>
            <a:pPr algn="just"/>
            <a:r>
              <a:rPr lang="es-MX" sz="2000" dirty="0" smtClean="0"/>
              <a:t>• </a:t>
            </a:r>
            <a:r>
              <a:rPr lang="es-MX" sz="2000" dirty="0"/>
              <a:t>Si no se ejercen facultades, competencias o funciones, se debe motivar la inexistencia de la información que derive de ello. </a:t>
            </a:r>
            <a:endParaRPr lang="es-419" sz="2000" dirty="0" smtClean="0"/>
          </a:p>
          <a:p>
            <a:pPr algn="just"/>
            <a:endParaRPr lang="es-419" sz="2000" dirty="0"/>
          </a:p>
          <a:p>
            <a:pPr algn="just"/>
            <a:r>
              <a:rPr lang="es-MX" sz="2000" dirty="0" smtClean="0"/>
              <a:t>• </a:t>
            </a:r>
            <a:r>
              <a:rPr lang="es-MX" sz="2000" dirty="0"/>
              <a:t>En la negativa de acceso o declaración de inexistencia, se debe acreditar que la información no deriva de funciones, facultades o competencias del sujeto obligado.</a:t>
            </a:r>
            <a:endParaRPr lang="es-419" sz="2000" dirty="0"/>
          </a:p>
        </p:txBody>
      </p:sp>
      <p:sp>
        <p:nvSpPr>
          <p:cNvPr id="11" name="Rectángulo 10"/>
          <p:cNvSpPr/>
          <p:nvPr/>
        </p:nvSpPr>
        <p:spPr>
          <a:xfrm>
            <a:off x="3683428" y="404664"/>
            <a:ext cx="1848583" cy="584775"/>
          </a:xfrm>
          <a:prstGeom prst="rect">
            <a:avLst/>
          </a:prstGeom>
        </p:spPr>
        <p:txBody>
          <a:bodyPr wrap="none">
            <a:spAutoFit/>
          </a:bodyPr>
          <a:lstStyle/>
          <a:p>
            <a:r>
              <a:rPr lang="es-419" dirty="0" smtClean="0"/>
              <a:t>Principios</a:t>
            </a:r>
          </a:p>
        </p:txBody>
      </p:sp>
    </p:spTree>
    <p:extLst>
      <p:ext uri="{BB962C8B-B14F-4D97-AF65-F5344CB8AC3E}">
        <p14:creationId xmlns:p14="http://schemas.microsoft.com/office/powerpoint/2010/main" val="76347983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3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3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9255</TotalTime>
  <Words>4825</Words>
  <Application>Microsoft Office PowerPoint</Application>
  <PresentationFormat>Presentación en pantalla (4:3)</PresentationFormat>
  <Paragraphs>418</Paragraphs>
  <Slides>30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30</vt:i4>
      </vt:variant>
    </vt:vector>
  </HeadingPairs>
  <TitlesOfParts>
    <vt:vector size="33" baseType="lpstr">
      <vt:lpstr>Arial</vt:lpstr>
      <vt:lpstr>Times New Roman</vt:lpstr>
      <vt:lpstr>Diseño predeterminado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DCP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Miguel Angel</dc:creator>
  <cp:lastModifiedBy>Francisco Fragoso Velazco</cp:lastModifiedBy>
  <cp:revision>591</cp:revision>
  <cp:lastPrinted>2015-09-17T19:27:01Z</cp:lastPrinted>
  <dcterms:created xsi:type="dcterms:W3CDTF">2001-01-09T17:24:32Z</dcterms:created>
  <dcterms:modified xsi:type="dcterms:W3CDTF">2015-09-17T20:46:24Z</dcterms:modified>
</cp:coreProperties>
</file>