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73" r:id="rId5"/>
    <p:sldId id="267" r:id="rId6"/>
    <p:sldId id="278" r:id="rId7"/>
    <p:sldId id="259" r:id="rId8"/>
    <p:sldId id="284" r:id="rId9"/>
    <p:sldId id="268" r:id="rId10"/>
    <p:sldId id="270" r:id="rId11"/>
    <p:sldId id="276" r:id="rId12"/>
    <p:sldId id="274" r:id="rId13"/>
    <p:sldId id="275" r:id="rId14"/>
    <p:sldId id="263" r:id="rId15"/>
    <p:sldId id="264" r:id="rId16"/>
    <p:sldId id="271" r:id="rId17"/>
    <p:sldId id="262" r:id="rId18"/>
    <p:sldId id="281" r:id="rId19"/>
    <p:sldId id="282" r:id="rId20"/>
    <p:sldId id="283" r:id="rId21"/>
    <p:sldId id="279" r:id="rId22"/>
    <p:sldId id="280" r:id="rId23"/>
  </p:sldIdLst>
  <p:sldSz cx="12192000" cy="6858000"/>
  <p:notesSz cx="6797675" cy="987425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944" autoAdjust="0"/>
  </p:normalViewPr>
  <p:slideViewPr>
    <p:cSldViewPr snapToGrid="0">
      <p:cViewPr varScale="1">
        <p:scale>
          <a:sx n="73" d="100"/>
          <a:sy n="73" d="100"/>
        </p:scale>
        <p:origin x="113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BD01EC-A367-4AE5-8F20-FC6D03061CC5}"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s-MX"/>
        </a:p>
      </dgm:t>
    </dgm:pt>
    <dgm:pt modelId="{53095577-56A4-4E42-9970-FB63A9905608}">
      <dgm:prSet phldrT="[Texto]" custT="1"/>
      <dgm:spPr>
        <a:solidFill>
          <a:srgbClr val="00FFFF"/>
        </a:solidFill>
      </dgm:spPr>
      <dgm:t>
        <a:bodyPr/>
        <a:lstStyle/>
        <a:p>
          <a:r>
            <a:rPr lang="es-MX" sz="2200" dirty="0" smtClean="0">
              <a:solidFill>
                <a:prstClr val="black"/>
              </a:solidFill>
            </a:rPr>
            <a:t>Autonomía Constitucional</a:t>
          </a:r>
        </a:p>
        <a:p>
          <a:r>
            <a:rPr lang="es-MX" sz="2200" dirty="0" smtClean="0">
              <a:solidFill>
                <a:prstClr val="black"/>
              </a:solidFill>
            </a:rPr>
            <a:t>Especializado</a:t>
          </a:r>
        </a:p>
        <a:p>
          <a:r>
            <a:rPr lang="es-MX" sz="2200" dirty="0" smtClean="0">
              <a:solidFill>
                <a:prstClr val="black"/>
              </a:solidFill>
            </a:rPr>
            <a:t>Imparciales</a:t>
          </a:r>
        </a:p>
        <a:p>
          <a:r>
            <a:rPr lang="es-MX" sz="2200" dirty="0" smtClean="0">
              <a:solidFill>
                <a:prstClr val="black"/>
              </a:solidFill>
            </a:rPr>
            <a:t>Colegiados</a:t>
          </a:r>
        </a:p>
        <a:p>
          <a:r>
            <a:rPr lang="es-MX" sz="2200" dirty="0" smtClean="0">
              <a:solidFill>
                <a:prstClr val="black"/>
              </a:solidFill>
            </a:rPr>
            <a:t>Personalidad jurídica y Patrimonio propio</a:t>
          </a:r>
        </a:p>
        <a:p>
          <a:r>
            <a:rPr lang="es-MX" sz="2200" dirty="0" smtClean="0"/>
            <a:t>Deciden sobre el ejercicio de su   presupuesto </a:t>
          </a:r>
        </a:p>
        <a:p>
          <a:r>
            <a:rPr lang="es-MX" sz="2200" dirty="0" smtClean="0"/>
            <a:t> Determinan su organización interna</a:t>
          </a:r>
        </a:p>
        <a:p>
          <a:r>
            <a:rPr lang="es-MX" sz="2200" dirty="0" smtClean="0">
              <a:solidFill>
                <a:prstClr val="black"/>
              </a:solidFill>
            </a:rPr>
            <a:t>Garantista de 2 derechos fundamentales (DAI y DARCO)</a:t>
          </a:r>
        </a:p>
        <a:p>
          <a:endParaRPr lang="es-MX" sz="1600" dirty="0"/>
        </a:p>
      </dgm:t>
    </dgm:pt>
    <dgm:pt modelId="{378103EC-AF27-45E3-A804-6AD7EA5FDCAA}" type="parTrans" cxnId="{50625EB4-878A-44E1-9357-139DEC1544F7}">
      <dgm:prSet/>
      <dgm:spPr/>
      <dgm:t>
        <a:bodyPr/>
        <a:lstStyle/>
        <a:p>
          <a:endParaRPr lang="es-MX"/>
        </a:p>
      </dgm:t>
    </dgm:pt>
    <dgm:pt modelId="{59D783C3-8326-4C4A-8C57-86F6CAFA0328}" type="sibTrans" cxnId="{50625EB4-878A-44E1-9357-139DEC1544F7}">
      <dgm:prSet/>
      <dgm:spPr/>
      <dgm:t>
        <a:bodyPr/>
        <a:lstStyle/>
        <a:p>
          <a:endParaRPr lang="es-MX"/>
        </a:p>
      </dgm:t>
    </dgm:pt>
    <dgm:pt modelId="{E1104C7D-0C95-44F1-A80B-A01692D8050F}">
      <dgm:prSet phldrT="[Texto]" custT="1"/>
      <dgm:spPr>
        <a:solidFill>
          <a:schemeClr val="accent4">
            <a:lumMod val="60000"/>
            <a:lumOff val="40000"/>
          </a:schemeClr>
        </a:solidFill>
      </dgm:spPr>
      <dgm:t>
        <a:bodyPr/>
        <a:lstStyle/>
        <a:p>
          <a:r>
            <a:rPr lang="es-MX" sz="2000" dirty="0" smtClean="0">
              <a:solidFill>
                <a:prstClr val="black"/>
              </a:solidFill>
            </a:rPr>
            <a:t>Son sujetos de derechos y obligaciones </a:t>
          </a:r>
        </a:p>
        <a:p>
          <a:endParaRPr lang="es-MX" sz="2000" dirty="0" smtClean="0">
            <a:solidFill>
              <a:prstClr val="black"/>
            </a:solidFill>
          </a:endParaRPr>
        </a:p>
        <a:p>
          <a:r>
            <a:rPr lang="es-MX" sz="2000" dirty="0" smtClean="0">
              <a:solidFill>
                <a:prstClr val="black"/>
              </a:solidFill>
            </a:rPr>
            <a:t>Capaces de adquirir, de demandar y de realizar actos jurídicos frente a terceros</a:t>
          </a:r>
        </a:p>
        <a:p>
          <a:endParaRPr lang="es-MX" sz="2000" dirty="0" smtClean="0">
            <a:solidFill>
              <a:prstClr val="black"/>
            </a:solidFill>
          </a:endParaRPr>
        </a:p>
        <a:p>
          <a:r>
            <a:rPr lang="es-MX" sz="2000" dirty="0" smtClean="0">
              <a:solidFill>
                <a:prstClr val="black"/>
              </a:solidFill>
            </a:rPr>
            <a:t>Artículo 6, fracción IV CPEUM</a:t>
          </a:r>
        </a:p>
        <a:p>
          <a:r>
            <a:rPr lang="es-MX" sz="2400" b="1" dirty="0" smtClean="0">
              <a:solidFill>
                <a:prstClr val="black"/>
              </a:solidFill>
            </a:rPr>
            <a:t>Sustancian procedimientos de revisión expeditos </a:t>
          </a:r>
          <a:r>
            <a:rPr lang="es-MX" sz="2400" b="1" dirty="0" smtClean="0"/>
            <a:t>de acceso a la información</a:t>
          </a:r>
          <a:endParaRPr lang="es-MX" sz="2400" b="1" dirty="0"/>
        </a:p>
      </dgm:t>
    </dgm:pt>
    <dgm:pt modelId="{EA92B863-24D8-49F2-849F-989A91644DAA}" type="parTrans" cxnId="{F3452238-57DD-4355-970C-98D01BF8C6CA}">
      <dgm:prSet/>
      <dgm:spPr/>
      <dgm:t>
        <a:bodyPr/>
        <a:lstStyle/>
        <a:p>
          <a:endParaRPr lang="es-MX"/>
        </a:p>
      </dgm:t>
    </dgm:pt>
    <dgm:pt modelId="{B4A4172F-30DE-45A5-ABE1-80CC6492B5E5}" type="sibTrans" cxnId="{F3452238-57DD-4355-970C-98D01BF8C6CA}">
      <dgm:prSet/>
      <dgm:spPr/>
      <dgm:t>
        <a:bodyPr/>
        <a:lstStyle/>
        <a:p>
          <a:endParaRPr lang="es-MX"/>
        </a:p>
      </dgm:t>
    </dgm:pt>
    <dgm:pt modelId="{4BC76C76-D727-4A9D-932B-905AAFA6367C}" type="pres">
      <dgm:prSet presAssocID="{CCBD01EC-A367-4AE5-8F20-FC6D03061CC5}" presName="Name0" presStyleCnt="0">
        <dgm:presLayoutVars>
          <dgm:chMax val="2"/>
          <dgm:chPref val="2"/>
          <dgm:animLvl val="lvl"/>
        </dgm:presLayoutVars>
      </dgm:prSet>
      <dgm:spPr/>
      <dgm:t>
        <a:bodyPr/>
        <a:lstStyle/>
        <a:p>
          <a:endParaRPr lang="es-MX"/>
        </a:p>
      </dgm:t>
    </dgm:pt>
    <dgm:pt modelId="{A4999407-F29D-402B-A262-9006121CE806}" type="pres">
      <dgm:prSet presAssocID="{CCBD01EC-A367-4AE5-8F20-FC6D03061CC5}" presName="LeftText" presStyleLbl="revTx" presStyleIdx="0" presStyleCnt="0">
        <dgm:presLayoutVars>
          <dgm:bulletEnabled val="1"/>
        </dgm:presLayoutVars>
      </dgm:prSet>
      <dgm:spPr/>
      <dgm:t>
        <a:bodyPr/>
        <a:lstStyle/>
        <a:p>
          <a:endParaRPr lang="es-MX"/>
        </a:p>
      </dgm:t>
    </dgm:pt>
    <dgm:pt modelId="{B038687B-15BA-42A2-8E33-3F2FA9D98FC8}" type="pres">
      <dgm:prSet presAssocID="{CCBD01EC-A367-4AE5-8F20-FC6D03061CC5}" presName="LeftNode" presStyleLbl="bgImgPlace1" presStyleIdx="0" presStyleCnt="2" custScaleX="247262" custScaleY="148880" custLinFactNeighborX="-82959" custLinFactNeighborY="-417">
        <dgm:presLayoutVars>
          <dgm:chMax val="2"/>
          <dgm:chPref val="2"/>
        </dgm:presLayoutVars>
      </dgm:prSet>
      <dgm:spPr/>
      <dgm:t>
        <a:bodyPr/>
        <a:lstStyle/>
        <a:p>
          <a:endParaRPr lang="es-MX"/>
        </a:p>
      </dgm:t>
    </dgm:pt>
    <dgm:pt modelId="{22A86DAD-B5FF-4B61-AFF9-E6A810915D52}" type="pres">
      <dgm:prSet presAssocID="{CCBD01EC-A367-4AE5-8F20-FC6D03061CC5}" presName="RightText" presStyleLbl="revTx" presStyleIdx="0" presStyleCnt="0">
        <dgm:presLayoutVars>
          <dgm:bulletEnabled val="1"/>
        </dgm:presLayoutVars>
      </dgm:prSet>
      <dgm:spPr/>
      <dgm:t>
        <a:bodyPr/>
        <a:lstStyle/>
        <a:p>
          <a:endParaRPr lang="es-MX"/>
        </a:p>
      </dgm:t>
    </dgm:pt>
    <dgm:pt modelId="{BA19CB7E-C966-40EE-9DC3-4C6D6D378E76}" type="pres">
      <dgm:prSet presAssocID="{CCBD01EC-A367-4AE5-8F20-FC6D03061CC5}" presName="RightNode" presStyleLbl="bgImgPlace1" presStyleIdx="1" presStyleCnt="2" custScaleX="197246" custScaleY="146412" custLinFactNeighborX="80414" custLinFactNeighborY="-1441">
        <dgm:presLayoutVars>
          <dgm:chMax val="0"/>
          <dgm:chPref val="0"/>
        </dgm:presLayoutVars>
      </dgm:prSet>
      <dgm:spPr/>
      <dgm:t>
        <a:bodyPr/>
        <a:lstStyle/>
        <a:p>
          <a:endParaRPr lang="es-MX"/>
        </a:p>
      </dgm:t>
    </dgm:pt>
    <dgm:pt modelId="{8F024DF0-D7CD-4B34-87BC-3774F6057988}" type="pres">
      <dgm:prSet presAssocID="{CCBD01EC-A367-4AE5-8F20-FC6D03061CC5}" presName="TopArrow" presStyleLbl="node1" presStyleIdx="0" presStyleCnt="2" custFlipVert="1" custScaleX="8821" custScaleY="8159" custLinFactNeighborX="12913" custLinFactNeighborY="0"/>
      <dgm:spPr/>
    </dgm:pt>
    <dgm:pt modelId="{8F3B1D3B-A2C7-45E4-AB61-F743B6738AF9}" type="pres">
      <dgm:prSet presAssocID="{CCBD01EC-A367-4AE5-8F20-FC6D03061CC5}" presName="BottomArrow" presStyleLbl="node1" presStyleIdx="1" presStyleCnt="2" custFlipVert="1" custScaleX="2054" custScaleY="36863" custLinFactNeighborX="11739" custLinFactNeighborY="9979"/>
      <dgm:spPr/>
    </dgm:pt>
  </dgm:ptLst>
  <dgm:cxnLst>
    <dgm:cxn modelId="{8692AAB1-6A5F-4373-AD8B-13C237FDAEDD}" type="presOf" srcId="{53095577-56A4-4E42-9970-FB63A9905608}" destId="{A4999407-F29D-402B-A262-9006121CE806}" srcOrd="0" destOrd="0" presId="urn:microsoft.com/office/officeart/2009/layout/ReverseList"/>
    <dgm:cxn modelId="{F3452238-57DD-4355-970C-98D01BF8C6CA}" srcId="{CCBD01EC-A367-4AE5-8F20-FC6D03061CC5}" destId="{E1104C7D-0C95-44F1-A80B-A01692D8050F}" srcOrd="1" destOrd="0" parTransId="{EA92B863-24D8-49F2-849F-989A91644DAA}" sibTransId="{B4A4172F-30DE-45A5-ABE1-80CC6492B5E5}"/>
    <dgm:cxn modelId="{0AFAE9B9-5036-4980-BBC8-114BFD120E0E}" type="presOf" srcId="{53095577-56A4-4E42-9970-FB63A9905608}" destId="{B038687B-15BA-42A2-8E33-3F2FA9D98FC8}" srcOrd="1" destOrd="0" presId="urn:microsoft.com/office/officeart/2009/layout/ReverseList"/>
    <dgm:cxn modelId="{E113D1CF-6671-49E7-93BF-0665F3CD6A38}" type="presOf" srcId="{CCBD01EC-A367-4AE5-8F20-FC6D03061CC5}" destId="{4BC76C76-D727-4A9D-932B-905AAFA6367C}" srcOrd="0" destOrd="0" presId="urn:microsoft.com/office/officeart/2009/layout/ReverseList"/>
    <dgm:cxn modelId="{50625EB4-878A-44E1-9357-139DEC1544F7}" srcId="{CCBD01EC-A367-4AE5-8F20-FC6D03061CC5}" destId="{53095577-56A4-4E42-9970-FB63A9905608}" srcOrd="0" destOrd="0" parTransId="{378103EC-AF27-45E3-A804-6AD7EA5FDCAA}" sibTransId="{59D783C3-8326-4C4A-8C57-86F6CAFA0328}"/>
    <dgm:cxn modelId="{655BA6EE-6EBA-4500-B999-A42E2E89ACC3}" type="presOf" srcId="{E1104C7D-0C95-44F1-A80B-A01692D8050F}" destId="{22A86DAD-B5FF-4B61-AFF9-E6A810915D52}" srcOrd="0" destOrd="0" presId="urn:microsoft.com/office/officeart/2009/layout/ReverseList"/>
    <dgm:cxn modelId="{56FAC80B-78E6-4BA5-809A-F61A46C66C1A}" type="presOf" srcId="{E1104C7D-0C95-44F1-A80B-A01692D8050F}" destId="{BA19CB7E-C966-40EE-9DC3-4C6D6D378E76}" srcOrd="1" destOrd="0" presId="urn:microsoft.com/office/officeart/2009/layout/ReverseList"/>
    <dgm:cxn modelId="{B14C7B46-FCC3-4E04-A48E-4916655654C5}" type="presParOf" srcId="{4BC76C76-D727-4A9D-932B-905AAFA6367C}" destId="{A4999407-F29D-402B-A262-9006121CE806}" srcOrd="0" destOrd="0" presId="urn:microsoft.com/office/officeart/2009/layout/ReverseList"/>
    <dgm:cxn modelId="{26E9FD32-9A5E-4419-9DC3-53CB3F531011}" type="presParOf" srcId="{4BC76C76-D727-4A9D-932B-905AAFA6367C}" destId="{B038687B-15BA-42A2-8E33-3F2FA9D98FC8}" srcOrd="1" destOrd="0" presId="urn:microsoft.com/office/officeart/2009/layout/ReverseList"/>
    <dgm:cxn modelId="{4C4F8C27-1C4B-4C80-984A-C0C42F708F59}" type="presParOf" srcId="{4BC76C76-D727-4A9D-932B-905AAFA6367C}" destId="{22A86DAD-B5FF-4B61-AFF9-E6A810915D52}" srcOrd="2" destOrd="0" presId="urn:microsoft.com/office/officeart/2009/layout/ReverseList"/>
    <dgm:cxn modelId="{15C4D5E1-1CA5-4BA0-B2ED-EF5AE69A0BE5}" type="presParOf" srcId="{4BC76C76-D727-4A9D-932B-905AAFA6367C}" destId="{BA19CB7E-C966-40EE-9DC3-4C6D6D378E76}" srcOrd="3" destOrd="0" presId="urn:microsoft.com/office/officeart/2009/layout/ReverseList"/>
    <dgm:cxn modelId="{7865E3C4-5931-418F-85FF-4DE895FBC19E}" type="presParOf" srcId="{4BC76C76-D727-4A9D-932B-905AAFA6367C}" destId="{8F024DF0-D7CD-4B34-87BC-3774F6057988}" srcOrd="4" destOrd="0" presId="urn:microsoft.com/office/officeart/2009/layout/ReverseList"/>
    <dgm:cxn modelId="{86B52CE3-4322-4A38-872A-4B2CDDDF0D75}" type="presParOf" srcId="{4BC76C76-D727-4A9D-932B-905AAFA6367C}" destId="{8F3B1D3B-A2C7-45E4-AB61-F743B6738AF9}" srcOrd="5" destOrd="0" presId="urn:microsoft.com/office/officeart/2009/layout/Revers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278A49-7920-4CBA-B6F2-E6E57A807559}"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MX"/>
        </a:p>
      </dgm:t>
    </dgm:pt>
    <dgm:pt modelId="{889917D9-65CC-4CDD-9E8C-54FA22242E0B}">
      <dgm:prSet phldrT="[Texto]"/>
      <dgm:spPr/>
      <dgm:t>
        <a:bodyPr/>
        <a:lstStyle/>
        <a:p>
          <a:r>
            <a:rPr lang="es-MX"/>
            <a:t>Sanciones</a:t>
          </a:r>
        </a:p>
      </dgm:t>
    </dgm:pt>
    <dgm:pt modelId="{04FE4C2D-BC86-471D-80CE-7C064D506152}" type="parTrans" cxnId="{36196176-ABD7-4D2D-88C3-409F752265E4}">
      <dgm:prSet/>
      <dgm:spPr/>
      <dgm:t>
        <a:bodyPr/>
        <a:lstStyle/>
        <a:p>
          <a:endParaRPr lang="es-MX"/>
        </a:p>
      </dgm:t>
    </dgm:pt>
    <dgm:pt modelId="{719ACA2E-EAA0-48BA-BF3E-851F70D1193F}" type="sibTrans" cxnId="{36196176-ABD7-4D2D-88C3-409F752265E4}">
      <dgm:prSet/>
      <dgm:spPr/>
      <dgm:t>
        <a:bodyPr/>
        <a:lstStyle/>
        <a:p>
          <a:endParaRPr lang="es-MX"/>
        </a:p>
      </dgm:t>
    </dgm:pt>
    <dgm:pt modelId="{F293AFF9-C312-48FF-ACF6-7CD55025E018}">
      <dgm:prSet phldrT="[Texto]" custT="1"/>
      <dgm:spPr/>
      <dgm:t>
        <a:bodyPr/>
        <a:lstStyle/>
        <a:p>
          <a:r>
            <a:rPr lang="es-MX" sz="1800" b="1" dirty="0"/>
            <a:t>50-500 días multa</a:t>
          </a:r>
        </a:p>
        <a:p>
          <a:r>
            <a:rPr lang="es-MX" sz="1800" dirty="0"/>
            <a:t>Promoción de dos o más juicios de manera injustificada en contra del mismo acto (art. 249)</a:t>
          </a:r>
        </a:p>
      </dgm:t>
    </dgm:pt>
    <dgm:pt modelId="{2D22AF5D-AE8D-4AB6-A3D5-38E9B17BFDA1}" type="parTrans" cxnId="{0E8692D2-C193-49C4-9EBA-EC76B78D9C1A}">
      <dgm:prSet/>
      <dgm:spPr/>
      <dgm:t>
        <a:bodyPr/>
        <a:lstStyle/>
        <a:p>
          <a:endParaRPr lang="es-MX"/>
        </a:p>
      </dgm:t>
    </dgm:pt>
    <dgm:pt modelId="{60FBF69E-2F6D-4691-A6A1-C2658B9FAFA6}" type="sibTrans" cxnId="{0E8692D2-C193-49C4-9EBA-EC76B78D9C1A}">
      <dgm:prSet/>
      <dgm:spPr/>
      <dgm:t>
        <a:bodyPr/>
        <a:lstStyle/>
        <a:p>
          <a:endParaRPr lang="es-MX"/>
        </a:p>
      </dgm:t>
    </dgm:pt>
    <dgm:pt modelId="{89C82553-D960-48C4-8DED-F9E7C4F7B912}">
      <dgm:prSet phldrT="[Texto]"/>
      <dgm:spPr/>
      <dgm:t>
        <a:bodyPr/>
        <a:lstStyle/>
        <a:p>
          <a:r>
            <a:rPr lang="es-MX" b="1" dirty="0"/>
            <a:t>30-300 días multa</a:t>
          </a:r>
        </a:p>
        <a:p>
          <a:r>
            <a:rPr lang="es-MX" dirty="0"/>
            <a:t>Recusación dirigida a retardar o entorpecer procedimiento (art. 250)</a:t>
          </a:r>
        </a:p>
      </dgm:t>
    </dgm:pt>
    <dgm:pt modelId="{9009ED4C-6B6C-4AB3-9DA5-413C7ABF598B}" type="parTrans" cxnId="{9F25C5F7-E6E4-4007-BD28-B2ACDB11C759}">
      <dgm:prSet/>
      <dgm:spPr/>
      <dgm:t>
        <a:bodyPr/>
        <a:lstStyle/>
        <a:p>
          <a:endParaRPr lang="es-MX"/>
        </a:p>
      </dgm:t>
    </dgm:pt>
    <dgm:pt modelId="{4903539F-D442-4E2F-A79B-8B081505976F}" type="sibTrans" cxnId="{9F25C5F7-E6E4-4007-BD28-B2ACDB11C759}">
      <dgm:prSet/>
      <dgm:spPr/>
      <dgm:t>
        <a:bodyPr/>
        <a:lstStyle/>
        <a:p>
          <a:endParaRPr lang="es-MX"/>
        </a:p>
      </dgm:t>
    </dgm:pt>
    <dgm:pt modelId="{7E9939E8-2F31-42D6-ADFD-261ACBE845D7}">
      <dgm:prSet phldrT="[Texto]"/>
      <dgm:spPr/>
      <dgm:t>
        <a:bodyPr/>
        <a:lstStyle/>
        <a:p>
          <a:r>
            <a:rPr lang="es-MX" dirty="0" smtClean="0"/>
            <a:t>Delitos</a:t>
          </a:r>
          <a:endParaRPr lang="es-MX" dirty="0"/>
        </a:p>
      </dgm:t>
    </dgm:pt>
    <dgm:pt modelId="{8B79C038-D117-482A-9E1F-83B8781661C6}" type="parTrans" cxnId="{712D6E49-D56E-4FAF-BECF-8ED2E98FB56F}">
      <dgm:prSet/>
      <dgm:spPr/>
      <dgm:t>
        <a:bodyPr/>
        <a:lstStyle/>
        <a:p>
          <a:endParaRPr lang="es-MX"/>
        </a:p>
      </dgm:t>
    </dgm:pt>
    <dgm:pt modelId="{5FBB3958-B89A-486B-B0D7-BD3B7B2B0AE4}" type="sibTrans" cxnId="{712D6E49-D56E-4FAF-BECF-8ED2E98FB56F}">
      <dgm:prSet/>
      <dgm:spPr/>
      <dgm:t>
        <a:bodyPr/>
        <a:lstStyle/>
        <a:p>
          <a:endParaRPr lang="es-MX"/>
        </a:p>
      </dgm:t>
    </dgm:pt>
    <dgm:pt modelId="{CB4F34C2-CDD9-4D4F-96D7-15666805F60D}">
      <dgm:prSet phldrT="[Texto]" custT="1"/>
      <dgm:spPr/>
      <dgm:t>
        <a:bodyPr/>
        <a:lstStyle/>
        <a:p>
          <a:r>
            <a:rPr lang="es-MX" sz="2000" dirty="0"/>
            <a:t>Dos a seis años de prisión y multa de 30-300 días (art. 261)</a:t>
          </a:r>
        </a:p>
      </dgm:t>
    </dgm:pt>
    <dgm:pt modelId="{6D19F60E-D363-43D1-BA74-805E386F6A3E}" type="parTrans" cxnId="{D8EB2D69-E5E4-45D9-91C8-8378F24CA4B9}">
      <dgm:prSet/>
      <dgm:spPr/>
      <dgm:t>
        <a:bodyPr/>
        <a:lstStyle/>
        <a:p>
          <a:endParaRPr lang="es-MX"/>
        </a:p>
      </dgm:t>
    </dgm:pt>
    <dgm:pt modelId="{509C7F4C-B1ED-4FEA-8FE5-67225E61057F}" type="sibTrans" cxnId="{D8EB2D69-E5E4-45D9-91C8-8378F24CA4B9}">
      <dgm:prSet/>
      <dgm:spPr/>
      <dgm:t>
        <a:bodyPr/>
        <a:lstStyle/>
        <a:p>
          <a:endParaRPr lang="es-MX"/>
        </a:p>
      </dgm:t>
    </dgm:pt>
    <dgm:pt modelId="{7B551095-660D-4DA7-949B-E7CDC6BB6E71}">
      <dgm:prSet phldrT="[Texto]" custT="1"/>
      <dgm:spPr/>
      <dgm:t>
        <a:bodyPr/>
        <a:lstStyle/>
        <a:p>
          <a:r>
            <a:rPr lang="es-MX" sz="1800" dirty="0"/>
            <a:t>- Afirme hechos falsos u omita los que le consten, con el propósito de obtener ventaja indebida.</a:t>
          </a:r>
        </a:p>
        <a:p>
          <a:r>
            <a:rPr lang="es-MX" sz="1800" dirty="0"/>
            <a:t>- Presente testigos o documentos falsos.</a:t>
          </a:r>
        </a:p>
      </dgm:t>
    </dgm:pt>
    <dgm:pt modelId="{6E43F2A6-0E7E-493D-972C-F876AF207C5F}" type="parTrans" cxnId="{B1A22E76-5B3F-4C44-B926-2DF330BC27A8}">
      <dgm:prSet/>
      <dgm:spPr/>
      <dgm:t>
        <a:bodyPr/>
        <a:lstStyle/>
        <a:p>
          <a:endParaRPr lang="es-MX"/>
        </a:p>
      </dgm:t>
    </dgm:pt>
    <dgm:pt modelId="{32D3C26C-EB62-4855-BAF3-0A4C9BF08AF7}" type="sibTrans" cxnId="{B1A22E76-5B3F-4C44-B926-2DF330BC27A8}">
      <dgm:prSet/>
      <dgm:spPr/>
      <dgm:t>
        <a:bodyPr/>
        <a:lstStyle/>
        <a:p>
          <a:endParaRPr lang="es-MX"/>
        </a:p>
      </dgm:t>
    </dgm:pt>
    <dgm:pt modelId="{BF36DDB5-39C4-41C6-8038-D1520DF0B7C1}">
      <dgm:prSet phldrT="[Texto]" custT="1"/>
      <dgm:spPr/>
      <dgm:t>
        <a:bodyPr/>
        <a:lstStyle/>
        <a:p>
          <a:r>
            <a:rPr lang="es-MX" sz="1800" b="1" dirty="0"/>
            <a:t>30-300 días multa </a:t>
          </a:r>
        </a:p>
        <a:p>
          <a:r>
            <a:rPr lang="es-MX" sz="1800" dirty="0"/>
            <a:t>No dar a conocer causal de sobreseimiento </a:t>
          </a:r>
          <a:r>
            <a:rPr lang="es-MX" sz="1800" i="1" dirty="0"/>
            <a:t>-e improcedencia-</a:t>
          </a:r>
          <a:r>
            <a:rPr lang="es-MX" sz="1800" dirty="0"/>
            <a:t> (art. 251)</a:t>
          </a:r>
        </a:p>
      </dgm:t>
    </dgm:pt>
    <dgm:pt modelId="{C8A9D5B3-4D5E-4FBB-843C-3D82202C9327}" type="parTrans" cxnId="{BA3368C9-AB97-4DE2-AAE6-9CB583745D6D}">
      <dgm:prSet/>
      <dgm:spPr/>
      <dgm:t>
        <a:bodyPr/>
        <a:lstStyle/>
        <a:p>
          <a:endParaRPr lang="es-MX"/>
        </a:p>
      </dgm:t>
    </dgm:pt>
    <dgm:pt modelId="{290A31B0-1382-46E1-AF08-7BA1DD39E177}" type="sibTrans" cxnId="{BA3368C9-AB97-4DE2-AAE6-9CB583745D6D}">
      <dgm:prSet/>
      <dgm:spPr/>
      <dgm:t>
        <a:bodyPr/>
        <a:lstStyle/>
        <a:p>
          <a:endParaRPr lang="es-MX"/>
        </a:p>
      </dgm:t>
    </dgm:pt>
    <dgm:pt modelId="{47BD2045-4797-4573-A79E-4FED2A86167E}" type="pres">
      <dgm:prSet presAssocID="{0E278A49-7920-4CBA-B6F2-E6E57A807559}" presName="list" presStyleCnt="0">
        <dgm:presLayoutVars>
          <dgm:dir/>
          <dgm:animLvl val="lvl"/>
        </dgm:presLayoutVars>
      </dgm:prSet>
      <dgm:spPr/>
      <dgm:t>
        <a:bodyPr/>
        <a:lstStyle/>
        <a:p>
          <a:endParaRPr lang="es-MX"/>
        </a:p>
      </dgm:t>
    </dgm:pt>
    <dgm:pt modelId="{C6F9097C-6ED6-4231-A2F5-746E025BCFDD}" type="pres">
      <dgm:prSet presAssocID="{889917D9-65CC-4CDD-9E8C-54FA22242E0B}" presName="posSpace" presStyleCnt="0"/>
      <dgm:spPr/>
    </dgm:pt>
    <dgm:pt modelId="{3AB9FAE4-EC4E-4896-A635-2C108DC867B4}" type="pres">
      <dgm:prSet presAssocID="{889917D9-65CC-4CDD-9E8C-54FA22242E0B}" presName="vertFlow" presStyleCnt="0"/>
      <dgm:spPr/>
    </dgm:pt>
    <dgm:pt modelId="{9BBF11FD-0F44-4ACA-BAE0-7D3EFA6CCCC2}" type="pres">
      <dgm:prSet presAssocID="{889917D9-65CC-4CDD-9E8C-54FA22242E0B}" presName="topSpace" presStyleCnt="0"/>
      <dgm:spPr/>
    </dgm:pt>
    <dgm:pt modelId="{142AD01E-AD2C-4099-BCFE-066466C9D70B}" type="pres">
      <dgm:prSet presAssocID="{889917D9-65CC-4CDD-9E8C-54FA22242E0B}" presName="firstComp" presStyleCnt="0"/>
      <dgm:spPr/>
    </dgm:pt>
    <dgm:pt modelId="{E9708D06-4FB4-48B9-B948-370899036A18}" type="pres">
      <dgm:prSet presAssocID="{889917D9-65CC-4CDD-9E8C-54FA22242E0B}" presName="firstChild" presStyleLbl="bgAccFollowNode1" presStyleIdx="0" presStyleCnt="5" custScaleX="140115"/>
      <dgm:spPr/>
      <dgm:t>
        <a:bodyPr/>
        <a:lstStyle/>
        <a:p>
          <a:endParaRPr lang="es-MX"/>
        </a:p>
      </dgm:t>
    </dgm:pt>
    <dgm:pt modelId="{3157BE70-AB0D-45CF-9BE5-4334BCDE786B}" type="pres">
      <dgm:prSet presAssocID="{889917D9-65CC-4CDD-9E8C-54FA22242E0B}" presName="firstChildTx" presStyleLbl="bgAccFollowNode1" presStyleIdx="0" presStyleCnt="5">
        <dgm:presLayoutVars>
          <dgm:bulletEnabled val="1"/>
        </dgm:presLayoutVars>
      </dgm:prSet>
      <dgm:spPr/>
      <dgm:t>
        <a:bodyPr/>
        <a:lstStyle/>
        <a:p>
          <a:endParaRPr lang="es-MX"/>
        </a:p>
      </dgm:t>
    </dgm:pt>
    <dgm:pt modelId="{2BC3248C-85F5-455C-BC8A-378BD35CC3CD}" type="pres">
      <dgm:prSet presAssocID="{89C82553-D960-48C4-8DED-F9E7C4F7B912}" presName="comp" presStyleCnt="0"/>
      <dgm:spPr/>
    </dgm:pt>
    <dgm:pt modelId="{03FC8107-4CBA-4A78-984B-CDA77EBEEEEC}" type="pres">
      <dgm:prSet presAssocID="{89C82553-D960-48C4-8DED-F9E7C4F7B912}" presName="child" presStyleLbl="bgAccFollowNode1" presStyleIdx="1" presStyleCnt="5" custScaleX="140115"/>
      <dgm:spPr/>
      <dgm:t>
        <a:bodyPr/>
        <a:lstStyle/>
        <a:p>
          <a:endParaRPr lang="es-MX"/>
        </a:p>
      </dgm:t>
    </dgm:pt>
    <dgm:pt modelId="{180039B7-03EB-41D0-A8D0-43F951140E2B}" type="pres">
      <dgm:prSet presAssocID="{89C82553-D960-48C4-8DED-F9E7C4F7B912}" presName="childTx" presStyleLbl="bgAccFollowNode1" presStyleIdx="1" presStyleCnt="5">
        <dgm:presLayoutVars>
          <dgm:bulletEnabled val="1"/>
        </dgm:presLayoutVars>
      </dgm:prSet>
      <dgm:spPr/>
      <dgm:t>
        <a:bodyPr/>
        <a:lstStyle/>
        <a:p>
          <a:endParaRPr lang="es-MX"/>
        </a:p>
      </dgm:t>
    </dgm:pt>
    <dgm:pt modelId="{1490657C-6EAE-46F8-96CF-0C58F9D9405E}" type="pres">
      <dgm:prSet presAssocID="{BF36DDB5-39C4-41C6-8038-D1520DF0B7C1}" presName="comp" presStyleCnt="0"/>
      <dgm:spPr/>
    </dgm:pt>
    <dgm:pt modelId="{600CCB9F-5ACB-4DBF-A830-BBADD5BA0B5E}" type="pres">
      <dgm:prSet presAssocID="{BF36DDB5-39C4-41C6-8038-D1520DF0B7C1}" presName="child" presStyleLbl="bgAccFollowNode1" presStyleIdx="2" presStyleCnt="5" custScaleX="141777"/>
      <dgm:spPr/>
      <dgm:t>
        <a:bodyPr/>
        <a:lstStyle/>
        <a:p>
          <a:endParaRPr lang="es-MX"/>
        </a:p>
      </dgm:t>
    </dgm:pt>
    <dgm:pt modelId="{7F718413-F09D-4D3C-9B54-FAB13B265D5E}" type="pres">
      <dgm:prSet presAssocID="{BF36DDB5-39C4-41C6-8038-D1520DF0B7C1}" presName="childTx" presStyleLbl="bgAccFollowNode1" presStyleIdx="2" presStyleCnt="5">
        <dgm:presLayoutVars>
          <dgm:bulletEnabled val="1"/>
        </dgm:presLayoutVars>
      </dgm:prSet>
      <dgm:spPr/>
      <dgm:t>
        <a:bodyPr/>
        <a:lstStyle/>
        <a:p>
          <a:endParaRPr lang="es-MX"/>
        </a:p>
      </dgm:t>
    </dgm:pt>
    <dgm:pt modelId="{F321C586-72D3-4568-B572-DEED29CD6C35}" type="pres">
      <dgm:prSet presAssocID="{889917D9-65CC-4CDD-9E8C-54FA22242E0B}" presName="negSpace" presStyleCnt="0"/>
      <dgm:spPr/>
    </dgm:pt>
    <dgm:pt modelId="{3D3873A7-8AD5-45A5-9687-E4510AAD21BC}" type="pres">
      <dgm:prSet presAssocID="{889917D9-65CC-4CDD-9E8C-54FA22242E0B}" presName="circle" presStyleLbl="node1" presStyleIdx="0" presStyleCnt="2" custLinFactNeighborX="-91873" custLinFactNeighborY="-3281"/>
      <dgm:spPr/>
      <dgm:t>
        <a:bodyPr/>
        <a:lstStyle/>
        <a:p>
          <a:endParaRPr lang="es-MX"/>
        </a:p>
      </dgm:t>
    </dgm:pt>
    <dgm:pt modelId="{38653938-A623-4A41-B80E-FA8CAFE5E97A}" type="pres">
      <dgm:prSet presAssocID="{719ACA2E-EAA0-48BA-BF3E-851F70D1193F}" presName="transSpace" presStyleCnt="0"/>
      <dgm:spPr/>
    </dgm:pt>
    <dgm:pt modelId="{54497B28-066D-4CCF-9F59-B2E389977D33}" type="pres">
      <dgm:prSet presAssocID="{7E9939E8-2F31-42D6-ADFD-261ACBE845D7}" presName="posSpace" presStyleCnt="0"/>
      <dgm:spPr/>
    </dgm:pt>
    <dgm:pt modelId="{1E220C00-EE88-4C80-A066-37D6043423D7}" type="pres">
      <dgm:prSet presAssocID="{7E9939E8-2F31-42D6-ADFD-261ACBE845D7}" presName="vertFlow" presStyleCnt="0"/>
      <dgm:spPr/>
    </dgm:pt>
    <dgm:pt modelId="{CA581050-6E32-46B0-96D3-7CB0109A4493}" type="pres">
      <dgm:prSet presAssocID="{7E9939E8-2F31-42D6-ADFD-261ACBE845D7}" presName="topSpace" presStyleCnt="0"/>
      <dgm:spPr/>
    </dgm:pt>
    <dgm:pt modelId="{F4B9DFFD-1C3F-48DE-A162-A3B66E07DC6B}" type="pres">
      <dgm:prSet presAssocID="{7E9939E8-2F31-42D6-ADFD-261ACBE845D7}" presName="firstComp" presStyleCnt="0"/>
      <dgm:spPr/>
    </dgm:pt>
    <dgm:pt modelId="{4DC68ED7-6F51-4B71-B894-964AFD638771}" type="pres">
      <dgm:prSet presAssocID="{7E9939E8-2F31-42D6-ADFD-261ACBE845D7}" presName="firstChild" presStyleLbl="bgAccFollowNode1" presStyleIdx="3" presStyleCnt="5" custScaleX="128872" custScaleY="87659" custLinFactNeighborX="-12670" custLinFactNeighborY="-1970"/>
      <dgm:spPr/>
      <dgm:t>
        <a:bodyPr/>
        <a:lstStyle/>
        <a:p>
          <a:endParaRPr lang="es-MX"/>
        </a:p>
      </dgm:t>
    </dgm:pt>
    <dgm:pt modelId="{523E2B79-5C27-4355-94BE-2B2D1BF551CD}" type="pres">
      <dgm:prSet presAssocID="{7E9939E8-2F31-42D6-ADFD-261ACBE845D7}" presName="firstChildTx" presStyleLbl="bgAccFollowNode1" presStyleIdx="3" presStyleCnt="5">
        <dgm:presLayoutVars>
          <dgm:bulletEnabled val="1"/>
        </dgm:presLayoutVars>
      </dgm:prSet>
      <dgm:spPr/>
      <dgm:t>
        <a:bodyPr/>
        <a:lstStyle/>
        <a:p>
          <a:endParaRPr lang="es-MX"/>
        </a:p>
      </dgm:t>
    </dgm:pt>
    <dgm:pt modelId="{05BE230E-F2CF-4987-89A8-C185A004DF81}" type="pres">
      <dgm:prSet presAssocID="{7B551095-660D-4DA7-949B-E7CDC6BB6E71}" presName="comp" presStyleCnt="0"/>
      <dgm:spPr/>
    </dgm:pt>
    <dgm:pt modelId="{DDA039C0-0B2A-4107-A80A-44DC15558162}" type="pres">
      <dgm:prSet presAssocID="{7B551095-660D-4DA7-949B-E7CDC6BB6E71}" presName="child" presStyleLbl="bgAccFollowNode1" presStyleIdx="4" presStyleCnt="5" custScaleX="133637" custScaleY="205451" custLinFactNeighborX="-11226" custLinFactNeighborY="-5952"/>
      <dgm:spPr/>
      <dgm:t>
        <a:bodyPr/>
        <a:lstStyle/>
        <a:p>
          <a:endParaRPr lang="es-MX"/>
        </a:p>
      </dgm:t>
    </dgm:pt>
    <dgm:pt modelId="{0F9AE226-511C-4962-9BC9-277E7E4185B2}" type="pres">
      <dgm:prSet presAssocID="{7B551095-660D-4DA7-949B-E7CDC6BB6E71}" presName="childTx" presStyleLbl="bgAccFollowNode1" presStyleIdx="4" presStyleCnt="5">
        <dgm:presLayoutVars>
          <dgm:bulletEnabled val="1"/>
        </dgm:presLayoutVars>
      </dgm:prSet>
      <dgm:spPr/>
      <dgm:t>
        <a:bodyPr/>
        <a:lstStyle/>
        <a:p>
          <a:endParaRPr lang="es-MX"/>
        </a:p>
      </dgm:t>
    </dgm:pt>
    <dgm:pt modelId="{C2016E0B-C504-4675-925D-2D6B4498485C}" type="pres">
      <dgm:prSet presAssocID="{7E9939E8-2F31-42D6-ADFD-261ACBE845D7}" presName="negSpace" presStyleCnt="0"/>
      <dgm:spPr/>
    </dgm:pt>
    <dgm:pt modelId="{328475AA-B83B-4661-A3B0-84A28D8D683C}" type="pres">
      <dgm:prSet presAssocID="{7E9939E8-2F31-42D6-ADFD-261ACBE845D7}" presName="circle" presStyleLbl="node1" presStyleIdx="1" presStyleCnt="2" custLinFactNeighborX="-52071" custLinFactNeighborY="5742"/>
      <dgm:spPr/>
      <dgm:t>
        <a:bodyPr/>
        <a:lstStyle/>
        <a:p>
          <a:endParaRPr lang="es-MX"/>
        </a:p>
      </dgm:t>
    </dgm:pt>
  </dgm:ptLst>
  <dgm:cxnLst>
    <dgm:cxn modelId="{95E76C8C-DC9F-416F-8885-8BEDB6EEAFF5}" type="presOf" srcId="{89C82553-D960-48C4-8DED-F9E7C4F7B912}" destId="{03FC8107-4CBA-4A78-984B-CDA77EBEEEEC}" srcOrd="0" destOrd="0" presId="urn:microsoft.com/office/officeart/2005/8/layout/hList9"/>
    <dgm:cxn modelId="{D8EB2D69-E5E4-45D9-91C8-8378F24CA4B9}" srcId="{7E9939E8-2F31-42D6-ADFD-261ACBE845D7}" destId="{CB4F34C2-CDD9-4D4F-96D7-15666805F60D}" srcOrd="0" destOrd="0" parTransId="{6D19F60E-D363-43D1-BA74-805E386F6A3E}" sibTransId="{509C7F4C-B1ED-4FEA-8FE5-67225E61057F}"/>
    <dgm:cxn modelId="{B5495AB2-38FC-45F4-B10E-0CF012BC5A91}" type="presOf" srcId="{BF36DDB5-39C4-41C6-8038-D1520DF0B7C1}" destId="{600CCB9F-5ACB-4DBF-A830-BBADD5BA0B5E}" srcOrd="0" destOrd="0" presId="urn:microsoft.com/office/officeart/2005/8/layout/hList9"/>
    <dgm:cxn modelId="{415C821C-A4AC-42D6-B320-235CDA3921EE}" type="presOf" srcId="{7E9939E8-2F31-42D6-ADFD-261ACBE845D7}" destId="{328475AA-B83B-4661-A3B0-84A28D8D683C}" srcOrd="0" destOrd="0" presId="urn:microsoft.com/office/officeart/2005/8/layout/hList9"/>
    <dgm:cxn modelId="{D22D7CCD-D90D-4EBE-8BAC-22CA5EF8CC07}" type="presOf" srcId="{89C82553-D960-48C4-8DED-F9E7C4F7B912}" destId="{180039B7-03EB-41D0-A8D0-43F951140E2B}" srcOrd="1" destOrd="0" presId="urn:microsoft.com/office/officeart/2005/8/layout/hList9"/>
    <dgm:cxn modelId="{78E24B34-EF6B-43DC-89EC-2A7E94907E5A}" type="presOf" srcId="{0E278A49-7920-4CBA-B6F2-E6E57A807559}" destId="{47BD2045-4797-4573-A79E-4FED2A86167E}" srcOrd="0" destOrd="0" presId="urn:microsoft.com/office/officeart/2005/8/layout/hList9"/>
    <dgm:cxn modelId="{9F25C5F7-E6E4-4007-BD28-B2ACDB11C759}" srcId="{889917D9-65CC-4CDD-9E8C-54FA22242E0B}" destId="{89C82553-D960-48C4-8DED-F9E7C4F7B912}" srcOrd="1" destOrd="0" parTransId="{9009ED4C-6B6C-4AB3-9DA5-413C7ABF598B}" sibTransId="{4903539F-D442-4E2F-A79B-8B081505976F}"/>
    <dgm:cxn modelId="{36196176-ABD7-4D2D-88C3-409F752265E4}" srcId="{0E278A49-7920-4CBA-B6F2-E6E57A807559}" destId="{889917D9-65CC-4CDD-9E8C-54FA22242E0B}" srcOrd="0" destOrd="0" parTransId="{04FE4C2D-BC86-471D-80CE-7C064D506152}" sibTransId="{719ACA2E-EAA0-48BA-BF3E-851F70D1193F}"/>
    <dgm:cxn modelId="{9A59626B-86C0-4B38-B6A1-59A58644AEC5}" type="presOf" srcId="{F293AFF9-C312-48FF-ACF6-7CD55025E018}" destId="{3157BE70-AB0D-45CF-9BE5-4334BCDE786B}" srcOrd="1" destOrd="0" presId="urn:microsoft.com/office/officeart/2005/8/layout/hList9"/>
    <dgm:cxn modelId="{2636044E-34A7-4D95-8BD0-9AD02A4144FC}" type="presOf" srcId="{CB4F34C2-CDD9-4D4F-96D7-15666805F60D}" destId="{523E2B79-5C27-4355-94BE-2B2D1BF551CD}" srcOrd="1" destOrd="0" presId="urn:microsoft.com/office/officeart/2005/8/layout/hList9"/>
    <dgm:cxn modelId="{712D6E49-D56E-4FAF-BECF-8ED2E98FB56F}" srcId="{0E278A49-7920-4CBA-B6F2-E6E57A807559}" destId="{7E9939E8-2F31-42D6-ADFD-261ACBE845D7}" srcOrd="1" destOrd="0" parTransId="{8B79C038-D117-482A-9E1F-83B8781661C6}" sibTransId="{5FBB3958-B89A-486B-B0D7-BD3B7B2B0AE4}"/>
    <dgm:cxn modelId="{B1A22E76-5B3F-4C44-B926-2DF330BC27A8}" srcId="{7E9939E8-2F31-42D6-ADFD-261ACBE845D7}" destId="{7B551095-660D-4DA7-949B-E7CDC6BB6E71}" srcOrd="1" destOrd="0" parTransId="{6E43F2A6-0E7E-493D-972C-F876AF207C5F}" sibTransId="{32D3C26C-EB62-4855-BAF3-0A4C9BF08AF7}"/>
    <dgm:cxn modelId="{56AA0D18-6D7B-43F9-ABC3-A9FAF146455E}" type="presOf" srcId="{F293AFF9-C312-48FF-ACF6-7CD55025E018}" destId="{E9708D06-4FB4-48B9-B948-370899036A18}" srcOrd="0" destOrd="0" presId="urn:microsoft.com/office/officeart/2005/8/layout/hList9"/>
    <dgm:cxn modelId="{56F46981-BB38-40A2-877B-741A6CD985EF}" type="presOf" srcId="{7B551095-660D-4DA7-949B-E7CDC6BB6E71}" destId="{0F9AE226-511C-4962-9BC9-277E7E4185B2}" srcOrd="1" destOrd="0" presId="urn:microsoft.com/office/officeart/2005/8/layout/hList9"/>
    <dgm:cxn modelId="{D4C825E8-B1E5-4CDF-A93E-7A3E369F1B64}" type="presOf" srcId="{BF36DDB5-39C4-41C6-8038-D1520DF0B7C1}" destId="{7F718413-F09D-4D3C-9B54-FAB13B265D5E}" srcOrd="1" destOrd="0" presId="urn:microsoft.com/office/officeart/2005/8/layout/hList9"/>
    <dgm:cxn modelId="{2308D71B-4A8F-4C37-B1BF-C70BBB13AE51}" type="presOf" srcId="{CB4F34C2-CDD9-4D4F-96D7-15666805F60D}" destId="{4DC68ED7-6F51-4B71-B894-964AFD638771}" srcOrd="0" destOrd="0" presId="urn:microsoft.com/office/officeart/2005/8/layout/hList9"/>
    <dgm:cxn modelId="{3BBA2812-9591-42AA-A8EB-9AE35B1EB611}" type="presOf" srcId="{889917D9-65CC-4CDD-9E8C-54FA22242E0B}" destId="{3D3873A7-8AD5-45A5-9687-E4510AAD21BC}" srcOrd="0" destOrd="0" presId="urn:microsoft.com/office/officeart/2005/8/layout/hList9"/>
    <dgm:cxn modelId="{D13724E8-9609-4362-8C95-F49BFA6DA6ED}" type="presOf" srcId="{7B551095-660D-4DA7-949B-E7CDC6BB6E71}" destId="{DDA039C0-0B2A-4107-A80A-44DC15558162}" srcOrd="0" destOrd="0" presId="urn:microsoft.com/office/officeart/2005/8/layout/hList9"/>
    <dgm:cxn modelId="{0E8692D2-C193-49C4-9EBA-EC76B78D9C1A}" srcId="{889917D9-65CC-4CDD-9E8C-54FA22242E0B}" destId="{F293AFF9-C312-48FF-ACF6-7CD55025E018}" srcOrd="0" destOrd="0" parTransId="{2D22AF5D-AE8D-4AB6-A3D5-38E9B17BFDA1}" sibTransId="{60FBF69E-2F6D-4691-A6A1-C2658B9FAFA6}"/>
    <dgm:cxn modelId="{BA3368C9-AB97-4DE2-AAE6-9CB583745D6D}" srcId="{889917D9-65CC-4CDD-9E8C-54FA22242E0B}" destId="{BF36DDB5-39C4-41C6-8038-D1520DF0B7C1}" srcOrd="2" destOrd="0" parTransId="{C8A9D5B3-4D5E-4FBB-843C-3D82202C9327}" sibTransId="{290A31B0-1382-46E1-AF08-7BA1DD39E177}"/>
    <dgm:cxn modelId="{9C4FED62-AC99-4C8A-B544-5367419C0734}" type="presParOf" srcId="{47BD2045-4797-4573-A79E-4FED2A86167E}" destId="{C6F9097C-6ED6-4231-A2F5-746E025BCFDD}" srcOrd="0" destOrd="0" presId="urn:microsoft.com/office/officeart/2005/8/layout/hList9"/>
    <dgm:cxn modelId="{C2598FCF-1BDD-46F2-9E59-9E1A00642C1F}" type="presParOf" srcId="{47BD2045-4797-4573-A79E-4FED2A86167E}" destId="{3AB9FAE4-EC4E-4896-A635-2C108DC867B4}" srcOrd="1" destOrd="0" presId="urn:microsoft.com/office/officeart/2005/8/layout/hList9"/>
    <dgm:cxn modelId="{D81F98E9-2E0B-4E4C-83E1-E56CACAA0629}" type="presParOf" srcId="{3AB9FAE4-EC4E-4896-A635-2C108DC867B4}" destId="{9BBF11FD-0F44-4ACA-BAE0-7D3EFA6CCCC2}" srcOrd="0" destOrd="0" presId="urn:microsoft.com/office/officeart/2005/8/layout/hList9"/>
    <dgm:cxn modelId="{E749CC16-C809-411A-81F3-E7618DE6FCF4}" type="presParOf" srcId="{3AB9FAE4-EC4E-4896-A635-2C108DC867B4}" destId="{142AD01E-AD2C-4099-BCFE-066466C9D70B}" srcOrd="1" destOrd="0" presId="urn:microsoft.com/office/officeart/2005/8/layout/hList9"/>
    <dgm:cxn modelId="{E06ED1A2-2DAE-4B55-9252-BEDAA0269B70}" type="presParOf" srcId="{142AD01E-AD2C-4099-BCFE-066466C9D70B}" destId="{E9708D06-4FB4-48B9-B948-370899036A18}" srcOrd="0" destOrd="0" presId="urn:microsoft.com/office/officeart/2005/8/layout/hList9"/>
    <dgm:cxn modelId="{271EB753-7A3E-4E6D-9F81-0B63295AD569}" type="presParOf" srcId="{142AD01E-AD2C-4099-BCFE-066466C9D70B}" destId="{3157BE70-AB0D-45CF-9BE5-4334BCDE786B}" srcOrd="1" destOrd="0" presId="urn:microsoft.com/office/officeart/2005/8/layout/hList9"/>
    <dgm:cxn modelId="{7B881061-C33D-4471-8E96-B7175A805E4A}" type="presParOf" srcId="{3AB9FAE4-EC4E-4896-A635-2C108DC867B4}" destId="{2BC3248C-85F5-455C-BC8A-378BD35CC3CD}" srcOrd="2" destOrd="0" presId="urn:microsoft.com/office/officeart/2005/8/layout/hList9"/>
    <dgm:cxn modelId="{75A2E49C-6D62-4C49-BDCF-E982CB2D328C}" type="presParOf" srcId="{2BC3248C-85F5-455C-BC8A-378BD35CC3CD}" destId="{03FC8107-4CBA-4A78-984B-CDA77EBEEEEC}" srcOrd="0" destOrd="0" presId="urn:microsoft.com/office/officeart/2005/8/layout/hList9"/>
    <dgm:cxn modelId="{A5C8BFDE-80AD-4AE6-A792-98D646A8CB3E}" type="presParOf" srcId="{2BC3248C-85F5-455C-BC8A-378BD35CC3CD}" destId="{180039B7-03EB-41D0-A8D0-43F951140E2B}" srcOrd="1" destOrd="0" presId="urn:microsoft.com/office/officeart/2005/8/layout/hList9"/>
    <dgm:cxn modelId="{D5D73282-BCE4-4759-B0A4-C311F0D7DD3D}" type="presParOf" srcId="{3AB9FAE4-EC4E-4896-A635-2C108DC867B4}" destId="{1490657C-6EAE-46F8-96CF-0C58F9D9405E}" srcOrd="3" destOrd="0" presId="urn:microsoft.com/office/officeart/2005/8/layout/hList9"/>
    <dgm:cxn modelId="{F3CCC105-ADAA-4279-A781-1E0F8CF9B7DC}" type="presParOf" srcId="{1490657C-6EAE-46F8-96CF-0C58F9D9405E}" destId="{600CCB9F-5ACB-4DBF-A830-BBADD5BA0B5E}" srcOrd="0" destOrd="0" presId="urn:microsoft.com/office/officeart/2005/8/layout/hList9"/>
    <dgm:cxn modelId="{6DD631C0-0125-435A-845A-86FBCCD106C1}" type="presParOf" srcId="{1490657C-6EAE-46F8-96CF-0C58F9D9405E}" destId="{7F718413-F09D-4D3C-9B54-FAB13B265D5E}" srcOrd="1" destOrd="0" presId="urn:microsoft.com/office/officeart/2005/8/layout/hList9"/>
    <dgm:cxn modelId="{796447EE-B058-4A10-9266-4584CB0D2512}" type="presParOf" srcId="{47BD2045-4797-4573-A79E-4FED2A86167E}" destId="{F321C586-72D3-4568-B572-DEED29CD6C35}" srcOrd="2" destOrd="0" presId="urn:microsoft.com/office/officeart/2005/8/layout/hList9"/>
    <dgm:cxn modelId="{9A7C2FA2-FFAF-49FF-8468-515C5A195E95}" type="presParOf" srcId="{47BD2045-4797-4573-A79E-4FED2A86167E}" destId="{3D3873A7-8AD5-45A5-9687-E4510AAD21BC}" srcOrd="3" destOrd="0" presId="urn:microsoft.com/office/officeart/2005/8/layout/hList9"/>
    <dgm:cxn modelId="{DDC38E9E-5298-4A08-9BBA-86D77CB08038}" type="presParOf" srcId="{47BD2045-4797-4573-A79E-4FED2A86167E}" destId="{38653938-A623-4A41-B80E-FA8CAFE5E97A}" srcOrd="4" destOrd="0" presId="urn:microsoft.com/office/officeart/2005/8/layout/hList9"/>
    <dgm:cxn modelId="{6968BD76-FFBF-4D8E-A06D-9D5F6B6437C7}" type="presParOf" srcId="{47BD2045-4797-4573-A79E-4FED2A86167E}" destId="{54497B28-066D-4CCF-9F59-B2E389977D33}" srcOrd="5" destOrd="0" presId="urn:microsoft.com/office/officeart/2005/8/layout/hList9"/>
    <dgm:cxn modelId="{634718A4-92A3-46CF-A9ED-93D286DD52C6}" type="presParOf" srcId="{47BD2045-4797-4573-A79E-4FED2A86167E}" destId="{1E220C00-EE88-4C80-A066-37D6043423D7}" srcOrd="6" destOrd="0" presId="urn:microsoft.com/office/officeart/2005/8/layout/hList9"/>
    <dgm:cxn modelId="{768FC5BD-9BFB-458E-A0DE-688B2F76446E}" type="presParOf" srcId="{1E220C00-EE88-4C80-A066-37D6043423D7}" destId="{CA581050-6E32-46B0-96D3-7CB0109A4493}" srcOrd="0" destOrd="0" presId="urn:microsoft.com/office/officeart/2005/8/layout/hList9"/>
    <dgm:cxn modelId="{ABDF1285-802C-4373-882C-9455659C3FA0}" type="presParOf" srcId="{1E220C00-EE88-4C80-A066-37D6043423D7}" destId="{F4B9DFFD-1C3F-48DE-A162-A3B66E07DC6B}" srcOrd="1" destOrd="0" presId="urn:microsoft.com/office/officeart/2005/8/layout/hList9"/>
    <dgm:cxn modelId="{C2CA3F14-B2B8-487A-B0DD-2E84DAB481DB}" type="presParOf" srcId="{F4B9DFFD-1C3F-48DE-A162-A3B66E07DC6B}" destId="{4DC68ED7-6F51-4B71-B894-964AFD638771}" srcOrd="0" destOrd="0" presId="urn:microsoft.com/office/officeart/2005/8/layout/hList9"/>
    <dgm:cxn modelId="{69F1B57D-8955-4578-93B5-7528DA1337CD}" type="presParOf" srcId="{F4B9DFFD-1C3F-48DE-A162-A3B66E07DC6B}" destId="{523E2B79-5C27-4355-94BE-2B2D1BF551CD}" srcOrd="1" destOrd="0" presId="urn:microsoft.com/office/officeart/2005/8/layout/hList9"/>
    <dgm:cxn modelId="{939E7D06-B326-4936-9E72-10EDDDEE15B0}" type="presParOf" srcId="{1E220C00-EE88-4C80-A066-37D6043423D7}" destId="{05BE230E-F2CF-4987-89A8-C185A004DF81}" srcOrd="2" destOrd="0" presId="urn:microsoft.com/office/officeart/2005/8/layout/hList9"/>
    <dgm:cxn modelId="{E85D8BC6-18B9-47D3-B68B-ECD47330F4E2}" type="presParOf" srcId="{05BE230E-F2CF-4987-89A8-C185A004DF81}" destId="{DDA039C0-0B2A-4107-A80A-44DC15558162}" srcOrd="0" destOrd="0" presId="urn:microsoft.com/office/officeart/2005/8/layout/hList9"/>
    <dgm:cxn modelId="{3B9D7E7C-9E89-41FF-8E54-02F0F436F451}" type="presParOf" srcId="{05BE230E-F2CF-4987-89A8-C185A004DF81}" destId="{0F9AE226-511C-4962-9BC9-277E7E4185B2}" srcOrd="1" destOrd="0" presId="urn:microsoft.com/office/officeart/2005/8/layout/hList9"/>
    <dgm:cxn modelId="{345B73A0-5B4B-4CC8-A2B7-4F40D3B329D0}" type="presParOf" srcId="{47BD2045-4797-4573-A79E-4FED2A86167E}" destId="{C2016E0B-C504-4675-925D-2D6B4498485C}" srcOrd="7" destOrd="0" presId="urn:microsoft.com/office/officeart/2005/8/layout/hList9"/>
    <dgm:cxn modelId="{5F86C687-4AD6-4DC7-84DF-857367078C09}" type="presParOf" srcId="{47BD2045-4797-4573-A79E-4FED2A86167E}" destId="{328475AA-B83B-4661-A3B0-84A28D8D683C}"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A7D02B-51AA-4207-9B06-3E09DA279D1D}"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s-MX"/>
        </a:p>
      </dgm:t>
    </dgm:pt>
    <dgm:pt modelId="{697AECA1-048C-4688-9103-3D1D1A8E3DBE}">
      <dgm:prSet phldrT="[Texto]"/>
      <dgm:spPr/>
      <dgm:t>
        <a:bodyPr/>
        <a:lstStyle/>
        <a:p>
          <a:r>
            <a:rPr lang="es-MX"/>
            <a:t>Actos materia de otra ejecutoria (art. 61 f. XI)</a:t>
          </a:r>
        </a:p>
      </dgm:t>
    </dgm:pt>
    <dgm:pt modelId="{07457810-B158-4CD1-8E7B-AE352872863F}" type="parTrans" cxnId="{1D91846F-577C-4FD3-A6ED-37CCA0408437}">
      <dgm:prSet/>
      <dgm:spPr/>
      <dgm:t>
        <a:bodyPr/>
        <a:lstStyle/>
        <a:p>
          <a:endParaRPr lang="es-MX"/>
        </a:p>
      </dgm:t>
    </dgm:pt>
    <dgm:pt modelId="{F86633F4-2B8C-488C-B111-9E44D5159996}" type="sibTrans" cxnId="{1D91846F-577C-4FD3-A6ED-37CCA0408437}">
      <dgm:prSet/>
      <dgm:spPr/>
      <dgm:t>
        <a:bodyPr/>
        <a:lstStyle/>
        <a:p>
          <a:endParaRPr lang="es-MX"/>
        </a:p>
      </dgm:t>
    </dgm:pt>
    <dgm:pt modelId="{E24A75FE-7298-4516-B375-71B5CFF8ED32}">
      <dgm:prSet phldrT="[Texto]"/>
      <dgm:spPr/>
      <dgm:t>
        <a:bodyPr/>
        <a:lstStyle/>
        <a:p>
          <a:r>
            <a:rPr lang="es-MX"/>
            <a:t>Hayan cesado los efectos del acto (art. 61 f. XXI)</a:t>
          </a:r>
        </a:p>
      </dgm:t>
    </dgm:pt>
    <dgm:pt modelId="{6C7430C2-2A34-4303-B925-A1474116FB44}" type="parTrans" cxnId="{E4DE090A-2F52-4E10-BA71-FD3EE3AD2117}">
      <dgm:prSet/>
      <dgm:spPr/>
      <dgm:t>
        <a:bodyPr/>
        <a:lstStyle/>
        <a:p>
          <a:endParaRPr lang="es-MX"/>
        </a:p>
      </dgm:t>
    </dgm:pt>
    <dgm:pt modelId="{CD087F57-925B-45E3-AC09-DD05E4613829}" type="sibTrans" cxnId="{E4DE090A-2F52-4E10-BA71-FD3EE3AD2117}">
      <dgm:prSet/>
      <dgm:spPr/>
      <dgm:t>
        <a:bodyPr/>
        <a:lstStyle/>
        <a:p>
          <a:endParaRPr lang="es-MX"/>
        </a:p>
      </dgm:t>
    </dgm:pt>
    <dgm:pt modelId="{896195E9-08DC-470E-8067-539F4230E265}">
      <dgm:prSet phldrT="[Texto]"/>
      <dgm:spPr/>
      <dgm:t>
        <a:bodyPr/>
        <a:lstStyle/>
        <a:p>
          <a:r>
            <a:rPr lang="es-MX"/>
            <a:t>Subsista el acto pero no pueda surtir efecto (art. 61 f. XXII)</a:t>
          </a:r>
        </a:p>
      </dgm:t>
    </dgm:pt>
    <dgm:pt modelId="{7A9C375B-0552-443C-986C-DEE192525D5F}" type="parTrans" cxnId="{046896CF-02A6-4176-820C-BBA3003B1438}">
      <dgm:prSet/>
      <dgm:spPr/>
      <dgm:t>
        <a:bodyPr/>
        <a:lstStyle/>
        <a:p>
          <a:endParaRPr lang="es-MX"/>
        </a:p>
      </dgm:t>
    </dgm:pt>
    <dgm:pt modelId="{F528BD7D-86B4-48D8-A0F9-392B01EE12E9}" type="sibTrans" cxnId="{046896CF-02A6-4176-820C-BBA3003B1438}">
      <dgm:prSet/>
      <dgm:spPr/>
      <dgm:t>
        <a:bodyPr/>
        <a:lstStyle/>
        <a:p>
          <a:endParaRPr lang="es-MX"/>
        </a:p>
      </dgm:t>
    </dgm:pt>
    <dgm:pt modelId="{5CE4F564-7C55-4585-A4A8-0FCBFED79B88}">
      <dgm:prSet phldrT="[Texto]"/>
      <dgm:spPr/>
      <dgm:t>
        <a:bodyPr/>
        <a:lstStyle/>
        <a:p>
          <a:r>
            <a:rPr lang="es-MX"/>
            <a:t>No existe el acto (art. 64 f IV)</a:t>
          </a:r>
        </a:p>
      </dgm:t>
    </dgm:pt>
    <dgm:pt modelId="{37456A68-D446-4AB4-9A5F-F560CC442E38}" type="parTrans" cxnId="{95A34027-0DE6-4AB4-BCA5-976731FC5AF0}">
      <dgm:prSet/>
      <dgm:spPr/>
      <dgm:t>
        <a:bodyPr/>
        <a:lstStyle/>
        <a:p>
          <a:endParaRPr lang="es-MX"/>
        </a:p>
      </dgm:t>
    </dgm:pt>
    <dgm:pt modelId="{65FB272D-33F7-489E-B2AF-145B1EFB3193}" type="sibTrans" cxnId="{95A34027-0DE6-4AB4-BCA5-976731FC5AF0}">
      <dgm:prSet/>
      <dgm:spPr/>
      <dgm:t>
        <a:bodyPr/>
        <a:lstStyle/>
        <a:p>
          <a:endParaRPr lang="es-MX"/>
        </a:p>
      </dgm:t>
    </dgm:pt>
    <dgm:pt modelId="{0A70CD02-522D-4883-BDC1-1A5FBA37A3CD}" type="pres">
      <dgm:prSet presAssocID="{F1A7D02B-51AA-4207-9B06-3E09DA279D1D}" presName="matrix" presStyleCnt="0">
        <dgm:presLayoutVars>
          <dgm:chMax val="1"/>
          <dgm:dir/>
          <dgm:resizeHandles val="exact"/>
        </dgm:presLayoutVars>
      </dgm:prSet>
      <dgm:spPr/>
      <dgm:t>
        <a:bodyPr/>
        <a:lstStyle/>
        <a:p>
          <a:endParaRPr lang="es-MX"/>
        </a:p>
      </dgm:t>
    </dgm:pt>
    <dgm:pt modelId="{44E98E30-AA2D-47A6-814F-247FDADF3F9E}" type="pres">
      <dgm:prSet presAssocID="{F1A7D02B-51AA-4207-9B06-3E09DA279D1D}" presName="diamond" presStyleLbl="bgShp" presStyleIdx="0" presStyleCnt="1"/>
      <dgm:spPr/>
    </dgm:pt>
    <dgm:pt modelId="{FA4C6C27-5EED-4B07-A184-C96DD6CCD5DC}" type="pres">
      <dgm:prSet presAssocID="{F1A7D02B-51AA-4207-9B06-3E09DA279D1D}" presName="quad1" presStyleLbl="node1" presStyleIdx="0" presStyleCnt="4">
        <dgm:presLayoutVars>
          <dgm:chMax val="0"/>
          <dgm:chPref val="0"/>
          <dgm:bulletEnabled val="1"/>
        </dgm:presLayoutVars>
      </dgm:prSet>
      <dgm:spPr/>
      <dgm:t>
        <a:bodyPr/>
        <a:lstStyle/>
        <a:p>
          <a:endParaRPr lang="es-MX"/>
        </a:p>
      </dgm:t>
    </dgm:pt>
    <dgm:pt modelId="{37F0D055-277A-404F-A070-3B3F135BBBA8}" type="pres">
      <dgm:prSet presAssocID="{F1A7D02B-51AA-4207-9B06-3E09DA279D1D}" presName="quad2" presStyleLbl="node1" presStyleIdx="1" presStyleCnt="4">
        <dgm:presLayoutVars>
          <dgm:chMax val="0"/>
          <dgm:chPref val="0"/>
          <dgm:bulletEnabled val="1"/>
        </dgm:presLayoutVars>
      </dgm:prSet>
      <dgm:spPr/>
      <dgm:t>
        <a:bodyPr/>
        <a:lstStyle/>
        <a:p>
          <a:endParaRPr lang="es-MX"/>
        </a:p>
      </dgm:t>
    </dgm:pt>
    <dgm:pt modelId="{26FE8926-66D4-4F7A-AFAE-FABB810A4C96}" type="pres">
      <dgm:prSet presAssocID="{F1A7D02B-51AA-4207-9B06-3E09DA279D1D}" presName="quad3" presStyleLbl="node1" presStyleIdx="2" presStyleCnt="4">
        <dgm:presLayoutVars>
          <dgm:chMax val="0"/>
          <dgm:chPref val="0"/>
          <dgm:bulletEnabled val="1"/>
        </dgm:presLayoutVars>
      </dgm:prSet>
      <dgm:spPr/>
      <dgm:t>
        <a:bodyPr/>
        <a:lstStyle/>
        <a:p>
          <a:endParaRPr lang="es-MX"/>
        </a:p>
      </dgm:t>
    </dgm:pt>
    <dgm:pt modelId="{CF28A7D8-0568-4C35-8572-DBBB4664F34B}" type="pres">
      <dgm:prSet presAssocID="{F1A7D02B-51AA-4207-9B06-3E09DA279D1D}" presName="quad4" presStyleLbl="node1" presStyleIdx="3" presStyleCnt="4">
        <dgm:presLayoutVars>
          <dgm:chMax val="0"/>
          <dgm:chPref val="0"/>
          <dgm:bulletEnabled val="1"/>
        </dgm:presLayoutVars>
      </dgm:prSet>
      <dgm:spPr/>
      <dgm:t>
        <a:bodyPr/>
        <a:lstStyle/>
        <a:p>
          <a:endParaRPr lang="es-MX"/>
        </a:p>
      </dgm:t>
    </dgm:pt>
  </dgm:ptLst>
  <dgm:cxnLst>
    <dgm:cxn modelId="{1D91846F-577C-4FD3-A6ED-37CCA0408437}" srcId="{F1A7D02B-51AA-4207-9B06-3E09DA279D1D}" destId="{697AECA1-048C-4688-9103-3D1D1A8E3DBE}" srcOrd="0" destOrd="0" parTransId="{07457810-B158-4CD1-8E7B-AE352872863F}" sibTransId="{F86633F4-2B8C-488C-B111-9E44D5159996}"/>
    <dgm:cxn modelId="{035066C7-5DA8-43E9-8197-7205C50EA1DD}" type="presOf" srcId="{F1A7D02B-51AA-4207-9B06-3E09DA279D1D}" destId="{0A70CD02-522D-4883-BDC1-1A5FBA37A3CD}" srcOrd="0" destOrd="0" presId="urn:microsoft.com/office/officeart/2005/8/layout/matrix3"/>
    <dgm:cxn modelId="{E4DE090A-2F52-4E10-BA71-FD3EE3AD2117}" srcId="{F1A7D02B-51AA-4207-9B06-3E09DA279D1D}" destId="{E24A75FE-7298-4516-B375-71B5CFF8ED32}" srcOrd="1" destOrd="0" parTransId="{6C7430C2-2A34-4303-B925-A1474116FB44}" sibTransId="{CD087F57-925B-45E3-AC09-DD05E4613829}"/>
    <dgm:cxn modelId="{95A34027-0DE6-4AB4-BCA5-976731FC5AF0}" srcId="{F1A7D02B-51AA-4207-9B06-3E09DA279D1D}" destId="{5CE4F564-7C55-4585-A4A8-0FCBFED79B88}" srcOrd="3" destOrd="0" parTransId="{37456A68-D446-4AB4-9A5F-F560CC442E38}" sibTransId="{65FB272D-33F7-489E-B2AF-145B1EFB3193}"/>
    <dgm:cxn modelId="{046896CF-02A6-4176-820C-BBA3003B1438}" srcId="{F1A7D02B-51AA-4207-9B06-3E09DA279D1D}" destId="{896195E9-08DC-470E-8067-539F4230E265}" srcOrd="2" destOrd="0" parTransId="{7A9C375B-0552-443C-986C-DEE192525D5F}" sibTransId="{F528BD7D-86B4-48D8-A0F9-392B01EE12E9}"/>
    <dgm:cxn modelId="{520F3F03-5866-41F0-9CC1-8D777EF4379C}" type="presOf" srcId="{E24A75FE-7298-4516-B375-71B5CFF8ED32}" destId="{37F0D055-277A-404F-A070-3B3F135BBBA8}" srcOrd="0" destOrd="0" presId="urn:microsoft.com/office/officeart/2005/8/layout/matrix3"/>
    <dgm:cxn modelId="{346396BA-081B-4C34-A298-9485384E2218}" type="presOf" srcId="{5CE4F564-7C55-4585-A4A8-0FCBFED79B88}" destId="{CF28A7D8-0568-4C35-8572-DBBB4664F34B}" srcOrd="0" destOrd="0" presId="urn:microsoft.com/office/officeart/2005/8/layout/matrix3"/>
    <dgm:cxn modelId="{C73B19CD-41CB-42AB-A5EC-4AB3B77B78E3}" type="presOf" srcId="{896195E9-08DC-470E-8067-539F4230E265}" destId="{26FE8926-66D4-4F7A-AFAE-FABB810A4C96}" srcOrd="0" destOrd="0" presId="urn:microsoft.com/office/officeart/2005/8/layout/matrix3"/>
    <dgm:cxn modelId="{1688D5D1-38CD-4B00-B5B4-1531E253A893}" type="presOf" srcId="{697AECA1-048C-4688-9103-3D1D1A8E3DBE}" destId="{FA4C6C27-5EED-4B07-A184-C96DD6CCD5DC}" srcOrd="0" destOrd="0" presId="urn:microsoft.com/office/officeart/2005/8/layout/matrix3"/>
    <dgm:cxn modelId="{96ED37A9-C382-4B15-92C2-A3435FB84299}" type="presParOf" srcId="{0A70CD02-522D-4883-BDC1-1A5FBA37A3CD}" destId="{44E98E30-AA2D-47A6-814F-247FDADF3F9E}" srcOrd="0" destOrd="0" presId="urn:microsoft.com/office/officeart/2005/8/layout/matrix3"/>
    <dgm:cxn modelId="{4DE53400-2144-4887-AE3A-E23DB99BED25}" type="presParOf" srcId="{0A70CD02-522D-4883-BDC1-1A5FBA37A3CD}" destId="{FA4C6C27-5EED-4B07-A184-C96DD6CCD5DC}" srcOrd="1" destOrd="0" presId="urn:microsoft.com/office/officeart/2005/8/layout/matrix3"/>
    <dgm:cxn modelId="{8F6FC351-2F72-4970-AECD-F2F57D25428B}" type="presParOf" srcId="{0A70CD02-522D-4883-BDC1-1A5FBA37A3CD}" destId="{37F0D055-277A-404F-A070-3B3F135BBBA8}" srcOrd="2" destOrd="0" presId="urn:microsoft.com/office/officeart/2005/8/layout/matrix3"/>
    <dgm:cxn modelId="{D3794111-0AF7-4929-884D-07B5DD88AE50}" type="presParOf" srcId="{0A70CD02-522D-4883-BDC1-1A5FBA37A3CD}" destId="{26FE8926-66D4-4F7A-AFAE-FABB810A4C96}" srcOrd="3" destOrd="0" presId="urn:microsoft.com/office/officeart/2005/8/layout/matrix3"/>
    <dgm:cxn modelId="{2F21A4D0-FBB5-4555-8EB3-0D79096A5A3D}" type="presParOf" srcId="{0A70CD02-522D-4883-BDC1-1A5FBA37A3CD}" destId="{CF28A7D8-0568-4C35-8572-DBBB4664F34B}"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DA097FAB-1523-490B-AF47-AE06D8D4FA24}" type="datetimeFigureOut">
              <a:rPr lang="es-MX" smtClean="0"/>
              <a:t>27/10/2015</a:t>
            </a:fld>
            <a:endParaRPr lang="es-MX"/>
          </a:p>
        </p:txBody>
      </p:sp>
      <p:sp>
        <p:nvSpPr>
          <p:cNvPr id="4" name="Marcador de imagen de diapositiva 3"/>
          <p:cNvSpPr>
            <a:spLocks noGrp="1" noRot="1" noChangeAspect="1"/>
          </p:cNvSpPr>
          <p:nvPr>
            <p:ph type="sldImg" idx="2"/>
          </p:nvPr>
        </p:nvSpPr>
        <p:spPr>
          <a:xfrm>
            <a:off x="436563" y="1233488"/>
            <a:ext cx="5924550" cy="333375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AB711629-01A7-4845-A611-C03A0088158D}" type="slidenum">
              <a:rPr lang="es-MX" smtClean="0"/>
              <a:t>‹Nº›</a:t>
            </a:fld>
            <a:endParaRPr lang="es-MX"/>
          </a:p>
        </p:txBody>
      </p:sp>
    </p:spTree>
    <p:extLst>
      <p:ext uri="{BB962C8B-B14F-4D97-AF65-F5344CB8AC3E}">
        <p14:creationId xmlns:p14="http://schemas.microsoft.com/office/powerpoint/2010/main" val="524732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1</a:t>
            </a:fld>
            <a:endParaRPr lang="es-MX"/>
          </a:p>
        </p:txBody>
      </p:sp>
    </p:spTree>
    <p:extLst>
      <p:ext uri="{BB962C8B-B14F-4D97-AF65-F5344CB8AC3E}">
        <p14:creationId xmlns:p14="http://schemas.microsoft.com/office/powerpoint/2010/main" val="25716536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JURISPRUDENCIA</a:t>
            </a:r>
          </a:p>
          <a:p>
            <a:endParaRPr lang="es-MX" sz="1200" b="1"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FACULTAD DE ATRACCIÓN. REQUISITOS PARA SU EJERCICIO.</a:t>
            </a:r>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 facultad discrecional de atracción es el medio excepcional de control de la legalidad con rango constitucional con el que cuenta la Suprema Corte de Justicia de la Nación para atraer asuntos que, en principio, no son de su competencia originaria, pero que revisten interés y trascendencia. Ahora bien, con el objeto de establecer un criterio que sistematice y defina hacia el futuro el marco en el que debe ejercerse dicha facultad, y tomando en cuenta que pueden distinguirse elementos de carácter cualitativo y cuantitativo para determinar si se actualiza o no su ejercicio, se estima necesario utilizar los conceptos "interés" e "importancia" como notas relativas a la naturaleza intrínseca del caso, tanto jurídica como extrajurídica, para referirse al aspecto cualitativo, y reservar el concepto "trascendencia" para el aspecto cuantitativo, para así reflejar el carácter excepcional o novedoso que entrañará la fijación de un criterio estrictamente jurídico. Además, la trascendencia se deriva de la complejidad sistémica que presentan algunos asuntos por su interdependencia jurídica o procesal; esto es, aquellos que están relacionados entre sí de tal forma que se torna necesaria una solución que atienda a las consecuencias jurídicas de todos y cada uno de ellos. Así, para ejercer la facultad establecida en el artículo 107, fracciones V, inciso d), segundo párrafo, y VIII, inciso b), segundo párrafo, de la Constitución Política de los Estados Unidos Mexicanos, deben acreditarse, conjuntamente, los siguientes requisitos: 1) que a juicio de este Alto Tribunal, la naturaleza intrínseca del caso permita que éste revista un interés superlativo reflejado en la gravedad del tema, es decir, en la posible afectación o alteración de valores sociales, políticos o, en general, de convivencia, bienestar o estabilidad del Estado mexicano relacionados con la administración o impartición de justicia; y 2) que el caso revista un carácter trascendente reflejado en lo excepcional o novedoso que entrañaría la fijación de un criterio jurídico trascendente para casos futuros o la complejidad sistémica de los mismos, también a juicio de la Suprema Corte de Justicia de la Nación.</a:t>
            </a:r>
          </a:p>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14</a:t>
            </a:fld>
            <a:endParaRPr lang="es-MX"/>
          </a:p>
        </p:txBody>
      </p:sp>
    </p:spTree>
    <p:extLst>
      <p:ext uri="{BB962C8B-B14F-4D97-AF65-F5344CB8AC3E}">
        <p14:creationId xmlns:p14="http://schemas.microsoft.com/office/powerpoint/2010/main" val="3949586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sz="1200" dirty="0" smtClean="0">
              <a:solidFill>
                <a:prstClr val="black"/>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s-MX" i="1" dirty="0" smtClean="0"/>
              <a:t>El federalismo supone el reconocimiento de la existencia de fuerzas distintas del poder central que tienen su propia sustantividad y reclaman un campo propio de acción jurídico-política traducido en la posibilidad de crear por sí mismos normas jurídicas </a:t>
            </a:r>
            <a:r>
              <a:rPr lang="es-MX" dirty="0" smtClean="0"/>
              <a:t>(Miguel Carbonell)</a:t>
            </a:r>
          </a:p>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2</a:t>
            </a:fld>
            <a:endParaRPr lang="es-MX"/>
          </a:p>
        </p:txBody>
      </p:sp>
    </p:spTree>
    <p:extLst>
      <p:ext uri="{BB962C8B-B14F-4D97-AF65-F5344CB8AC3E}">
        <p14:creationId xmlns:p14="http://schemas.microsoft.com/office/powerpoint/2010/main" val="850014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r>
              <a:rPr lang="es-MX" dirty="0" smtClean="0"/>
              <a:t>Los órganos autónomos</a:t>
            </a:r>
            <a:r>
              <a:rPr lang="es-MX" baseline="0" dirty="0" smtClean="0"/>
              <a:t> son máxima autoridad en la materia que tienen conferida. </a:t>
            </a:r>
          </a:p>
          <a:p>
            <a:endParaRPr lang="es-MX" baseline="0" dirty="0" smtClean="0"/>
          </a:p>
          <a:p>
            <a:r>
              <a:rPr lang="es-MX" dirty="0" smtClean="0"/>
              <a:t>“Uno de los temas centrales de la discusión respecto de los órganos reguladores es la idea de “independencia” o “autonomía”. Ésta se refiere principalmente al aislamiento formal e informal de estos órganos de las presiones de grupos de interés políticos, burocráticos o sociales, y que llevaría a “mejorar la transparencia, estabilidad y capacidad técnica” (OCDE, 2002, 95). Rendición de cuentas y diseño institucional de los órganos reguladores en México. Sergio López </a:t>
            </a:r>
            <a:r>
              <a:rPr lang="es-MX" dirty="0" err="1" smtClean="0"/>
              <a:t>Ayllón</a:t>
            </a:r>
            <a:endParaRPr lang="es-MX" dirty="0" smtClean="0"/>
          </a:p>
          <a:p>
            <a:endParaRPr lang="es-MX" dirty="0" smtClean="0"/>
          </a:p>
          <a:p>
            <a:r>
              <a:rPr lang="es-MX" dirty="0" smtClean="0"/>
              <a:t>El federalismo supone el reconocimiento de la existencia de fuerzas distintas del poder central que tienen su propia sustantividad y reclaman un campo propio de acción jurídico-política traducido en la posibilidad de crear por sí mismos normas jurídicas.</a:t>
            </a:r>
            <a:r>
              <a:rPr lang="es-MX" baseline="0" dirty="0" smtClean="0"/>
              <a:t> </a:t>
            </a:r>
            <a:r>
              <a:rPr lang="es-MX" dirty="0" smtClean="0"/>
              <a:t>Miguel Carbonell, </a:t>
            </a:r>
          </a:p>
          <a:p>
            <a:endParaRPr lang="es-MX" dirty="0" smtClean="0"/>
          </a:p>
          <a:p>
            <a:endParaRPr lang="es-MX" dirty="0" smtClean="0"/>
          </a:p>
          <a:p>
            <a:endParaRPr lang="es-MX" dirty="0"/>
          </a:p>
        </p:txBody>
      </p:sp>
      <p:sp>
        <p:nvSpPr>
          <p:cNvPr id="4" name="3 Marcador de número de diapositiva"/>
          <p:cNvSpPr>
            <a:spLocks noGrp="1"/>
          </p:cNvSpPr>
          <p:nvPr>
            <p:ph type="sldNum" sz="quarter" idx="10"/>
          </p:nvPr>
        </p:nvSpPr>
        <p:spPr/>
        <p:txBody>
          <a:bodyPr/>
          <a:lstStyle/>
          <a:p>
            <a:fld id="{AB711629-01A7-4845-A611-C03A0088158D}" type="slidenum">
              <a:rPr lang="es-MX" smtClean="0">
                <a:solidFill>
                  <a:prstClr val="black"/>
                </a:solidFill>
              </a:rPr>
              <a:pPr/>
              <a:t>3</a:t>
            </a:fld>
            <a:endParaRPr lang="es-MX">
              <a:solidFill>
                <a:prstClr val="black"/>
              </a:solidFill>
            </a:endParaRPr>
          </a:p>
        </p:txBody>
      </p:sp>
    </p:spTree>
    <p:extLst>
      <p:ext uri="{BB962C8B-B14F-4D97-AF65-F5344CB8AC3E}">
        <p14:creationId xmlns:p14="http://schemas.microsoft.com/office/powerpoint/2010/main" val="3947730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i="0" kern="1200" dirty="0" smtClean="0">
                <a:solidFill>
                  <a:schemeClr val="tx1"/>
                </a:solidFill>
                <a:effectLst/>
                <a:latin typeface="+mn-lt"/>
                <a:ea typeface="+mn-ea"/>
                <a:cs typeface="+mn-cs"/>
              </a:rPr>
              <a:t>Artículo 40.</a:t>
            </a:r>
            <a:r>
              <a:rPr lang="es-MX" sz="1200" b="0" i="0" kern="1200" dirty="0" smtClean="0">
                <a:solidFill>
                  <a:schemeClr val="tx1"/>
                </a:solidFill>
                <a:effectLst/>
                <a:latin typeface="+mn-lt"/>
                <a:ea typeface="+mn-ea"/>
                <a:cs typeface="+mn-cs"/>
              </a:rPr>
              <a:t> Es voluntad del pueblo mexicano constituirse en una República representativa, democrática, laica, federal, compuesta de Estados libres y soberanos en todo lo concerniente a su régimen interior; pero unidos en una federación establecida según los principios de esta ley fundamental.</a:t>
            </a:r>
          </a:p>
          <a:p>
            <a:r>
              <a:rPr lang="es-MX" sz="1200" b="0" i="0" kern="1200" dirty="0" smtClean="0">
                <a:solidFill>
                  <a:schemeClr val="tx1"/>
                </a:solidFill>
                <a:effectLst/>
                <a:latin typeface="+mn-lt"/>
                <a:ea typeface="+mn-ea"/>
                <a:cs typeface="+mn-cs"/>
              </a:rPr>
              <a:t> </a:t>
            </a:r>
          </a:p>
          <a:p>
            <a:r>
              <a:rPr lang="es-MX" sz="1200" b="1" i="0" kern="1200" dirty="0" smtClean="0">
                <a:solidFill>
                  <a:schemeClr val="tx1"/>
                </a:solidFill>
                <a:effectLst/>
                <a:latin typeface="+mn-lt"/>
                <a:ea typeface="+mn-ea"/>
                <a:cs typeface="+mn-cs"/>
              </a:rPr>
              <a:t>Artículo 41.</a:t>
            </a:r>
            <a:r>
              <a:rPr lang="es-MX" sz="1200" b="0" i="0" kern="1200" dirty="0" smtClean="0">
                <a:solidFill>
                  <a:schemeClr val="tx1"/>
                </a:solidFill>
                <a:effectLst/>
                <a:latin typeface="+mn-lt"/>
                <a:ea typeface="+mn-ea"/>
                <a:cs typeface="+mn-cs"/>
              </a:rPr>
              <a:t> El pueblo ejerce su soberanía por medio de los Poderes de la Unión, en los casos de la competencia de éstos, y por los de los Estados, en lo que toca a sus regímenes interiores, en los términos respectivamente establecidos por la presente Constitución Federal y las particulares de los Estados, las que en ningún caso podrán contravenir las estipulaciones del Pacto Federal.</a:t>
            </a:r>
          </a:p>
          <a:p>
            <a:r>
              <a:rPr lang="es-MX" sz="1200" b="0" i="0" kern="1200" dirty="0" smtClean="0">
                <a:solidFill>
                  <a:schemeClr val="tx1"/>
                </a:solidFill>
                <a:effectLst/>
                <a:latin typeface="+mn-lt"/>
                <a:ea typeface="+mn-ea"/>
                <a:cs typeface="+mn-cs"/>
              </a:rPr>
              <a:t> </a:t>
            </a:r>
          </a:p>
          <a:p>
            <a:r>
              <a:rPr lang="es-MX" sz="1200" b="0" i="0" kern="1200" dirty="0" smtClean="0">
                <a:solidFill>
                  <a:schemeClr val="tx1"/>
                </a:solidFill>
                <a:effectLst/>
                <a:latin typeface="+mn-lt"/>
                <a:ea typeface="+mn-ea"/>
                <a:cs typeface="+mn-cs"/>
              </a:rPr>
              <a:t>La renovación de los poderes Legislativo y Ejecutivo se realizará mediante elecciones libres, auténticas y periódicas, conforme a las siguientes bases:</a:t>
            </a:r>
          </a:p>
          <a:p>
            <a:endParaRPr lang="es-MX" sz="1200" b="0" i="0" kern="1200" dirty="0" smtClean="0">
              <a:solidFill>
                <a:schemeClr val="tx1"/>
              </a:solidFill>
              <a:effectLst/>
              <a:latin typeface="+mn-lt"/>
              <a:ea typeface="+mn-ea"/>
              <a:cs typeface="+mn-cs"/>
            </a:endParaRPr>
          </a:p>
          <a:p>
            <a:endParaRPr lang="es-MX" sz="1200" b="0" i="0" kern="1200" dirty="0" smtClean="0">
              <a:solidFill>
                <a:schemeClr val="tx1"/>
              </a:solidFill>
              <a:effectLst/>
              <a:latin typeface="+mn-lt"/>
              <a:ea typeface="+mn-ea"/>
              <a:cs typeface="+mn-cs"/>
            </a:endParaRPr>
          </a:p>
          <a:p>
            <a:r>
              <a:rPr lang="es-MX" sz="1200" b="0" i="0" kern="1200" dirty="0" smtClean="0">
                <a:solidFill>
                  <a:schemeClr val="tx1"/>
                </a:solidFill>
                <a:effectLst/>
                <a:latin typeface="+mn-lt"/>
                <a:ea typeface="+mn-ea"/>
                <a:cs typeface="+mn-cs"/>
              </a:rPr>
              <a:t> </a:t>
            </a:r>
          </a:p>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4</a:t>
            </a:fld>
            <a:endParaRPr lang="es-MX"/>
          </a:p>
        </p:txBody>
      </p:sp>
    </p:spTree>
    <p:extLst>
      <p:ext uri="{BB962C8B-B14F-4D97-AF65-F5344CB8AC3E}">
        <p14:creationId xmlns:p14="http://schemas.microsoft.com/office/powerpoint/2010/main" val="2806243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5</a:t>
            </a:fld>
            <a:endParaRPr lang="es-MX"/>
          </a:p>
        </p:txBody>
      </p:sp>
    </p:spTree>
    <p:extLst>
      <p:ext uri="{BB962C8B-B14F-4D97-AF65-F5344CB8AC3E}">
        <p14:creationId xmlns:p14="http://schemas.microsoft.com/office/powerpoint/2010/main" val="993916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6</a:t>
            </a:fld>
            <a:endParaRPr lang="es-MX"/>
          </a:p>
        </p:txBody>
      </p:sp>
    </p:spTree>
    <p:extLst>
      <p:ext uri="{BB962C8B-B14F-4D97-AF65-F5344CB8AC3E}">
        <p14:creationId xmlns:p14="http://schemas.microsoft.com/office/powerpoint/2010/main" val="4275183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endParaRPr lang="es-MX" dirty="0" smtClean="0"/>
          </a:p>
          <a:p>
            <a:r>
              <a:rPr lang="es-MX" sz="1200" kern="1200" dirty="0" smtClean="0">
                <a:solidFill>
                  <a:schemeClr val="tx1"/>
                </a:solidFill>
                <a:effectLst/>
                <a:latin typeface="+mn-lt"/>
                <a:ea typeface="+mn-ea"/>
                <a:cs typeface="+mn-cs"/>
              </a:rPr>
              <a:t> </a:t>
            </a:r>
          </a:p>
          <a:p>
            <a:r>
              <a:rPr lang="es-MX" sz="1200" kern="1200" dirty="0" smtClean="0">
                <a:solidFill>
                  <a:schemeClr val="tx1"/>
                </a:solidFill>
                <a:effectLst/>
                <a:latin typeface="+mn-lt"/>
                <a:ea typeface="+mn-ea"/>
                <a:cs typeface="+mn-cs"/>
              </a:rPr>
              <a:t>El ejercicio de esta facultad por parte del INE permitirá decidir y resolver todo lo relativo a las elecciones federales y locales cuando su trascendencia lo amerite. Además, tiene la facultad de interpretar las normas electorales y con ello sentar significados, límites y alcances de los criterios de interpretación electoral. Con esta facultad el INE centraliza el poder de decisión en lo electoral y con ello le da significado a su carácter nacional</a:t>
            </a:r>
            <a:endParaRPr lang="es-MX" dirty="0"/>
          </a:p>
        </p:txBody>
      </p:sp>
      <p:sp>
        <p:nvSpPr>
          <p:cNvPr id="4" name="Marcador de número de diapositiva 3"/>
          <p:cNvSpPr>
            <a:spLocks noGrp="1"/>
          </p:cNvSpPr>
          <p:nvPr>
            <p:ph type="sldNum" sz="quarter" idx="10"/>
          </p:nvPr>
        </p:nvSpPr>
        <p:spPr/>
        <p:txBody>
          <a:bodyPr/>
          <a:lstStyle/>
          <a:p>
            <a:fld id="{E66D5D1F-203F-4253-84B5-F1DBE094E81E}" type="slidenum">
              <a:rPr lang="es-MX" smtClean="0"/>
              <a:t>11</a:t>
            </a:fld>
            <a:endParaRPr lang="es-MX"/>
          </a:p>
        </p:txBody>
      </p:sp>
    </p:spTree>
    <p:extLst>
      <p:ext uri="{BB962C8B-B14F-4D97-AF65-F5344CB8AC3E}">
        <p14:creationId xmlns:p14="http://schemas.microsoft.com/office/powerpoint/2010/main" val="4111511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Artículo 102 Apartado B, último párrafo CPEUM</a:t>
            </a:r>
          </a:p>
          <a:p>
            <a:pPr marL="0" marR="0" indent="0" algn="l" defTabSz="914400" rtl="0" eaLnBrk="1" fontAlgn="auto" latinLnBrk="0" hangingPunct="1">
              <a:lnSpc>
                <a:spcPct val="100000"/>
              </a:lnSpc>
              <a:spcBef>
                <a:spcPts val="0"/>
              </a:spcBef>
              <a:spcAft>
                <a:spcPts val="0"/>
              </a:spcAft>
              <a:buClrTx/>
              <a:buSzTx/>
              <a:buFontTx/>
              <a:buNone/>
              <a:tabLst/>
              <a:defRPr/>
            </a:pPr>
            <a:endParaRPr lang="es-MX"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Cuando así lo juzgue conveniente,</a:t>
            </a:r>
            <a:r>
              <a:rPr lang="es-MX" baseline="0" dirty="0" smtClean="0"/>
              <a:t> </a:t>
            </a:r>
            <a:r>
              <a:rPr lang="es-MX" dirty="0" smtClean="0"/>
              <a:t>lo pidiere el Ejecutivo Federal, alguna de las Cámaras del Congreso de la Unión, el gobernador de un Estado, el Jefe de Gobierno del Distrito Federal o </a:t>
            </a:r>
          </a:p>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las legislaturas de las entidades federativas.</a:t>
            </a:r>
          </a:p>
          <a:p>
            <a:pPr marL="0" marR="0" indent="0" algn="l" defTabSz="914400" rtl="0" eaLnBrk="1" fontAlgn="auto" latinLnBrk="0" hangingPunct="1">
              <a:lnSpc>
                <a:spcPct val="100000"/>
              </a:lnSpc>
              <a:spcBef>
                <a:spcPts val="0"/>
              </a:spcBef>
              <a:spcAft>
                <a:spcPts val="0"/>
              </a:spcAft>
              <a:buClrTx/>
              <a:buSzTx/>
              <a:buFontTx/>
              <a:buNone/>
              <a:tabLst/>
              <a:defRPr/>
            </a:pPr>
            <a:endParaRPr lang="es-MX"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Recurso artículo 60 Ley CNDH y 157 del Reglamento CNDH</a:t>
            </a:r>
          </a:p>
          <a:p>
            <a:endParaRPr lang="es-MX" dirty="0" smtClean="0"/>
          </a:p>
          <a:p>
            <a:r>
              <a:rPr lang="es-MX" dirty="0" smtClean="0"/>
              <a:t>Presunta violación y petición de parte artículo 14</a:t>
            </a:r>
            <a:r>
              <a:rPr lang="es-MX" baseline="0" dirty="0" smtClean="0"/>
              <a:t> Reglamento CNDH</a:t>
            </a:r>
          </a:p>
          <a:p>
            <a:endParaRPr lang="es-MX" baseline="0" dirty="0" smtClean="0"/>
          </a:p>
          <a:p>
            <a:r>
              <a:rPr lang="es-MX" baseline="0" dirty="0" smtClean="0"/>
              <a:t>Distintas autoridades involucradas, segundo párrafo artículo 16</a:t>
            </a:r>
          </a:p>
          <a:p>
            <a:endParaRPr lang="es-MX" baseline="0" dirty="0" smtClean="0"/>
          </a:p>
          <a:p>
            <a:endParaRPr lang="es-MX" dirty="0"/>
          </a:p>
        </p:txBody>
      </p:sp>
      <p:sp>
        <p:nvSpPr>
          <p:cNvPr id="4" name="Marcador de número de diapositiva 3"/>
          <p:cNvSpPr>
            <a:spLocks noGrp="1"/>
          </p:cNvSpPr>
          <p:nvPr>
            <p:ph type="sldNum" sz="quarter" idx="10"/>
          </p:nvPr>
        </p:nvSpPr>
        <p:spPr/>
        <p:txBody>
          <a:bodyPr/>
          <a:lstStyle/>
          <a:p>
            <a:fld id="{E66D5D1F-203F-4253-84B5-F1DBE094E81E}" type="slidenum">
              <a:rPr lang="es-MX" smtClean="0"/>
              <a:t>12</a:t>
            </a:fld>
            <a:endParaRPr lang="es-MX"/>
          </a:p>
        </p:txBody>
      </p:sp>
    </p:spTree>
    <p:extLst>
      <p:ext uri="{BB962C8B-B14F-4D97-AF65-F5344CB8AC3E}">
        <p14:creationId xmlns:p14="http://schemas.microsoft.com/office/powerpoint/2010/main" val="3386110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b="1" baseline="0" dirty="0" smtClean="0"/>
              <a:t>Ignacio Burgoa.</a:t>
            </a:r>
          </a:p>
          <a:p>
            <a:r>
              <a:rPr lang="es-MX" dirty="0" smtClean="0"/>
              <a:t>La</a:t>
            </a:r>
            <a:r>
              <a:rPr lang="es-MX" baseline="0" dirty="0" smtClean="0"/>
              <a:t> susodicha facultad convierte a la Corte en un órgano de control de la legalidad, paralelo a los TCC. Además, la tan decantada descentralización de la justicia federal es susceptible de volverse nugatoria por efecto inmediato de la infortunada atracción competencia con que inconsultamente se invistió al órgano judicial. Denota una patente falta de seriedad y de sindéresis el otorgamiento de facultad atrayente, que involucra una indignante desconfianza en los TCC cuya supremacía decisoria dentro del ámbito de su competencia constitucional y legal se subordina al arbitrio de los ministros de la corte. </a:t>
            </a:r>
          </a:p>
          <a:p>
            <a:pPr marL="0" marR="0" indent="0" algn="l" defTabSz="914400" rtl="0" eaLnBrk="1" fontAlgn="auto" latinLnBrk="0" hangingPunct="1">
              <a:lnSpc>
                <a:spcPct val="100000"/>
              </a:lnSpc>
              <a:spcBef>
                <a:spcPts val="0"/>
              </a:spcBef>
              <a:spcAft>
                <a:spcPts val="0"/>
              </a:spcAft>
              <a:buClrTx/>
              <a:buSzTx/>
              <a:buFontTx/>
              <a:buNone/>
              <a:tabLst/>
              <a:defRPr/>
            </a:pPr>
            <a:r>
              <a:rPr lang="es-MX" dirty="0" smtClean="0"/>
              <a:t>“</a:t>
            </a:r>
            <a:r>
              <a:rPr lang="es-MX" b="1" i="1" dirty="0" smtClean="0"/>
              <a:t>FACULTAD DE ATRACCIÓN. REQUISITOS PARA SU EJERCICIO</a:t>
            </a:r>
            <a:r>
              <a:rPr lang="es-MX" i="1" dirty="0" smtClean="0"/>
              <a:t>. </a:t>
            </a:r>
            <a:r>
              <a:rPr lang="es-MX" dirty="0" smtClean="0"/>
              <a:t>Se</a:t>
            </a:r>
            <a:r>
              <a:rPr lang="es-MX" baseline="0" dirty="0" smtClean="0"/>
              <a:t> estima necesario utilizar los conceptos “interés” e “importancia” como notas relativas a la naturaleza intrínseca del caso, tanto jurídica como extrajurídica, para referirse al aspecto cualitativo y reservar el concepto “trascendencia” para el aspecto cuantitativo, para así reflejar el carácter excepcional o novedoso que entrañará la fijación de un criterio estrictamente jurídico. </a:t>
            </a:r>
            <a:r>
              <a:rPr lang="es-MX" sz="1200" b="0" i="0" kern="1200" dirty="0" smtClean="0">
                <a:solidFill>
                  <a:schemeClr val="tx1"/>
                </a:solidFill>
                <a:effectLst/>
                <a:latin typeface="+mn-lt"/>
                <a:ea typeface="+mn-ea"/>
                <a:cs typeface="+mn-cs"/>
              </a:rPr>
              <a:t>Además, la trascendencia se deriva de la complejidad sistémica que presentan algunos asuntos por su interdependencia jurídica o procesal; esto es, aquellos que están relacionados entre sí de tal forma que se torna necesaria una solución que atienda a las consecuencias jurídicas de todos y cada uno de ellos. Así, para ejercer la </a:t>
            </a:r>
            <a:r>
              <a:rPr lang="es-MX" sz="1200" b="1" i="0" kern="1200" dirty="0" smtClean="0">
                <a:solidFill>
                  <a:schemeClr val="tx1"/>
                </a:solidFill>
                <a:effectLst/>
                <a:latin typeface="+mn-lt"/>
                <a:ea typeface="+mn-ea"/>
                <a:cs typeface="+mn-cs"/>
              </a:rPr>
              <a:t>facultad</a:t>
            </a:r>
            <a:r>
              <a:rPr lang="es-MX" sz="1200" b="0" i="0" kern="1200" dirty="0" smtClean="0">
                <a:solidFill>
                  <a:schemeClr val="tx1"/>
                </a:solidFill>
                <a:effectLst/>
                <a:latin typeface="+mn-lt"/>
                <a:ea typeface="+mn-ea"/>
                <a:cs typeface="+mn-cs"/>
              </a:rPr>
              <a:t> establecida en el artículo </a:t>
            </a:r>
            <a:r>
              <a:rPr lang="es-MX" sz="1200" b="0" i="0" u="sng" kern="1200" dirty="0" smtClean="0">
                <a:solidFill>
                  <a:schemeClr val="tx1"/>
                </a:solidFill>
                <a:effectLst/>
                <a:latin typeface="+mn-lt"/>
                <a:ea typeface="+mn-ea"/>
                <a:cs typeface="+mn-cs"/>
              </a:rPr>
              <a:t>107, fracciones V, inciso d), segundo párrafo, y VIII, inciso b), segundo párrafo, de la Constitución Política de los Estados Unidos Mexicanos</a:t>
            </a:r>
            <a:r>
              <a:rPr lang="es-MX" sz="1200" b="0" i="0" kern="1200" dirty="0" smtClean="0">
                <a:solidFill>
                  <a:schemeClr val="tx1"/>
                </a:solidFill>
                <a:effectLst/>
                <a:latin typeface="+mn-lt"/>
                <a:ea typeface="+mn-ea"/>
                <a:cs typeface="+mn-cs"/>
              </a:rPr>
              <a:t>, deben acreditarse, conjuntamente, los siguientes </a:t>
            </a:r>
            <a:r>
              <a:rPr lang="es-MX" sz="1200" b="1" i="0" kern="1200" dirty="0" smtClean="0">
                <a:solidFill>
                  <a:schemeClr val="tx1"/>
                </a:solidFill>
                <a:effectLst/>
                <a:latin typeface="+mn-lt"/>
                <a:ea typeface="+mn-ea"/>
                <a:cs typeface="+mn-cs"/>
              </a:rPr>
              <a:t>requisitos</a:t>
            </a:r>
            <a:r>
              <a:rPr lang="es-MX" sz="1200" b="0" i="0" kern="1200" dirty="0" smtClean="0">
                <a:solidFill>
                  <a:schemeClr val="tx1"/>
                </a:solidFill>
                <a:effectLst/>
                <a:latin typeface="+mn-lt"/>
                <a:ea typeface="+mn-ea"/>
                <a:cs typeface="+mn-cs"/>
              </a:rPr>
              <a:t>: </a:t>
            </a:r>
          </a:p>
          <a:p>
            <a:pPr marL="228600" indent="-228600">
              <a:buAutoNum type="arabicParenR"/>
            </a:pPr>
            <a:r>
              <a:rPr lang="es-MX" sz="1200" b="0" i="0" kern="1200" dirty="0" smtClean="0">
                <a:solidFill>
                  <a:schemeClr val="tx1"/>
                </a:solidFill>
                <a:effectLst/>
                <a:latin typeface="+mn-lt"/>
                <a:ea typeface="+mn-ea"/>
                <a:cs typeface="+mn-cs"/>
              </a:rPr>
              <a:t>que a juicio de este Alto Tribunal, la naturaleza intrínseca del caso permita que éste revista un interés superlativo reflejado en la gravedad del tema, es decir, en la posible afectación o alteración de valores sociales, políticos o, en general, de convivencia, bienestar o estabilidad del Estado mexicano relacionados con la administración o impartición de justicia; y </a:t>
            </a:r>
          </a:p>
          <a:p>
            <a:pPr marL="228600" indent="-228600">
              <a:buAutoNum type="arabicParenR"/>
            </a:pPr>
            <a:r>
              <a:rPr lang="es-MX" sz="1200" b="0" i="0" kern="1200" dirty="0" smtClean="0">
                <a:solidFill>
                  <a:schemeClr val="tx1"/>
                </a:solidFill>
                <a:effectLst/>
                <a:latin typeface="+mn-lt"/>
                <a:ea typeface="+mn-ea"/>
                <a:cs typeface="+mn-cs"/>
              </a:rPr>
              <a:t>que el caso revista un carácter trascendente reflejado en lo excepcional o novedoso que entrañaría la fijación de un criterio jurídico trascendente para casos futuros o la complejidad sistémica de los mismos, también a juicio de la Suprema Corte de Justicia de la Nación.” </a:t>
            </a:r>
            <a:endParaRPr lang="es-MX" dirty="0" smtClean="0"/>
          </a:p>
          <a:p>
            <a:endParaRPr lang="es-MX" dirty="0"/>
          </a:p>
        </p:txBody>
      </p:sp>
      <p:sp>
        <p:nvSpPr>
          <p:cNvPr id="4" name="Marcador de número de diapositiva 3"/>
          <p:cNvSpPr>
            <a:spLocks noGrp="1"/>
          </p:cNvSpPr>
          <p:nvPr>
            <p:ph type="sldNum" sz="quarter" idx="10"/>
          </p:nvPr>
        </p:nvSpPr>
        <p:spPr/>
        <p:txBody>
          <a:bodyPr/>
          <a:lstStyle/>
          <a:p>
            <a:fld id="{AB711629-01A7-4845-A611-C03A0088158D}" type="slidenum">
              <a:rPr lang="es-MX" smtClean="0"/>
              <a:t>13</a:t>
            </a:fld>
            <a:endParaRPr lang="es-MX"/>
          </a:p>
        </p:txBody>
      </p:sp>
    </p:spTree>
    <p:extLst>
      <p:ext uri="{BB962C8B-B14F-4D97-AF65-F5344CB8AC3E}">
        <p14:creationId xmlns:p14="http://schemas.microsoft.com/office/powerpoint/2010/main" val="299791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2649A6D3-B28C-410F-A0EC-11BBE2A94728}"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331950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2649A6D3-B28C-410F-A0EC-11BBE2A94728}"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3255424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2649A6D3-B28C-410F-A0EC-11BBE2A94728}"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567963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2130428"/>
            <a:ext cx="103632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357227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377154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03"/>
            <a:ext cx="103632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494861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932272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ES">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791728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ES">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42486169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ES">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0592168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602" y="273050"/>
            <a:ext cx="4011084"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110999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2649A6D3-B28C-410F-A0EC-11BBE2A94728}"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31630936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0"/>
            <a:ext cx="73152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37827740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1395965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40"/>
            <a:ext cx="27432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609600" y="274640"/>
            <a:ext cx="80264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E228E684-9D62-7A40-93E1-F51B6153B253}" type="datetimeFigureOut">
              <a:rPr lang="es-ES" smtClean="0">
                <a:solidFill>
                  <a:prstClr val="black">
                    <a:tint val="75000"/>
                  </a:prstClr>
                </a:solidFill>
              </a:rPr>
              <a:pPr/>
              <a:t>27/10/2015</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39C60302-D3D4-9F40-B218-6A5E49D19F92}"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064081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649A6D3-B28C-410F-A0EC-11BBE2A94728}" type="datetimeFigureOut">
              <a:rPr lang="es-MX" smtClean="0"/>
              <a:t>27/10/2015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53226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2649A6D3-B28C-410F-A0EC-11BBE2A94728}"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372222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2649A6D3-B28C-410F-A0EC-11BBE2A94728}" type="datetimeFigureOut">
              <a:rPr lang="es-MX" smtClean="0"/>
              <a:t>27/10/2015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2064939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2649A6D3-B28C-410F-A0EC-11BBE2A94728}" type="datetimeFigureOut">
              <a:rPr lang="es-MX" smtClean="0"/>
              <a:t>27/10/2015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347824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649A6D3-B28C-410F-A0EC-11BBE2A94728}" type="datetimeFigureOut">
              <a:rPr lang="es-MX" smtClean="0"/>
              <a:t>27/10/2015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1191129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649A6D3-B28C-410F-A0EC-11BBE2A94728}"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2311215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649A6D3-B28C-410F-A0EC-11BBE2A94728}" type="datetimeFigureOut">
              <a:rPr lang="es-MX" smtClean="0"/>
              <a:t>27/10/2015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956732A1-F3F7-4E9E-BF4A-83FBC89599A3}" type="slidenum">
              <a:rPr lang="es-MX" smtClean="0"/>
              <a:t>‹Nº›</a:t>
            </a:fld>
            <a:endParaRPr lang="es-MX"/>
          </a:p>
        </p:txBody>
      </p:sp>
    </p:spTree>
    <p:extLst>
      <p:ext uri="{BB962C8B-B14F-4D97-AF65-F5344CB8AC3E}">
        <p14:creationId xmlns:p14="http://schemas.microsoft.com/office/powerpoint/2010/main" val="210310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49A6D3-B28C-410F-A0EC-11BBE2A94728}" type="datetimeFigureOut">
              <a:rPr lang="es-MX" smtClean="0"/>
              <a:t>27/10/2015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732A1-F3F7-4E9E-BF4A-83FBC89599A3}" type="slidenum">
              <a:rPr lang="es-MX" smtClean="0"/>
              <a:t>‹Nº›</a:t>
            </a:fld>
            <a:endParaRPr lang="es-MX"/>
          </a:p>
        </p:txBody>
      </p:sp>
    </p:spTree>
    <p:extLst>
      <p:ext uri="{BB962C8B-B14F-4D97-AF65-F5344CB8AC3E}">
        <p14:creationId xmlns:p14="http://schemas.microsoft.com/office/powerpoint/2010/main" val="1725402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E228E684-9D62-7A40-93E1-F51B6153B253}" type="datetimeFigureOut">
              <a:rPr lang="es-ES" smtClean="0">
                <a:solidFill>
                  <a:prstClr val="black">
                    <a:tint val="75000"/>
                  </a:prstClr>
                </a:solidFill>
              </a:rPr>
              <a:pPr defTabSz="457200"/>
              <a:t>27/10/2015</a:t>
            </a:fld>
            <a:endParaRPr lang="es-ES">
              <a:solidFill>
                <a:prstClr val="black">
                  <a:tint val="75000"/>
                </a:prstClr>
              </a:solidFill>
            </a:endParaRPr>
          </a:p>
        </p:txBody>
      </p:sp>
      <p:sp>
        <p:nvSpPr>
          <p:cNvPr id="5" name="Marcador de pie de página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s-ES">
              <a:solidFill>
                <a:prstClr val="black">
                  <a:tint val="75000"/>
                </a:prstClr>
              </a:solidFill>
            </a:endParaRPr>
          </a:p>
        </p:txBody>
      </p:sp>
      <p:sp>
        <p:nvSpPr>
          <p:cNvPr id="6" name="Marcador de número de diapositiva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39C60302-D3D4-9F40-B218-6A5E49D19F92}" type="slidenum">
              <a:rPr lang="es-ES" smtClean="0">
                <a:solidFill>
                  <a:prstClr val="black">
                    <a:tint val="75000"/>
                  </a:prstClr>
                </a:solidFill>
              </a:rPr>
              <a:pPr defTabSz="457200"/>
              <a:t>‹Nº›</a:t>
            </a:fld>
            <a:endParaRPr lang="es-ES">
              <a:solidFill>
                <a:prstClr val="black">
                  <a:tint val="75000"/>
                </a:prstClr>
              </a:solidFill>
            </a:endParaRPr>
          </a:p>
        </p:txBody>
      </p:sp>
    </p:spTree>
    <p:extLst>
      <p:ext uri="{BB962C8B-B14F-4D97-AF65-F5344CB8AC3E}">
        <p14:creationId xmlns:p14="http://schemas.microsoft.com/office/powerpoint/2010/main" val="105361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ORTADA 3.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p:cNvSpPr>
            <a:spLocks noGrp="1"/>
          </p:cNvSpPr>
          <p:nvPr>
            <p:ph type="ctrTitle"/>
          </p:nvPr>
        </p:nvSpPr>
        <p:spPr>
          <a:xfrm>
            <a:off x="1524000" y="2001838"/>
            <a:ext cx="9144000" cy="2314668"/>
          </a:xfrm>
        </p:spPr>
        <p:txBody>
          <a:bodyPr>
            <a:normAutofit/>
          </a:bodyPr>
          <a:lstStyle/>
          <a:p>
            <a:r>
              <a:rPr lang="es-MX" sz="4000" b="1" dirty="0" smtClean="0">
                <a:latin typeface="Palatino Linotype" panose="02040502050505030304" pitchFamily="18" charset="0"/>
              </a:rPr>
              <a:t>LA FACULTAD DE ATRACCIÓN DEL INAI Y LA AUTONOMÍA DE LOS ÓRGANOS GARANTES</a:t>
            </a:r>
            <a:endParaRPr lang="es-MX" sz="4000" b="1" dirty="0">
              <a:latin typeface="Palatino Linotype" panose="02040502050505030304" pitchFamily="18" charset="0"/>
            </a:endParaRPr>
          </a:p>
        </p:txBody>
      </p:sp>
      <p:sp>
        <p:nvSpPr>
          <p:cNvPr id="3" name="Subtítulo 2"/>
          <p:cNvSpPr>
            <a:spLocks noGrp="1"/>
          </p:cNvSpPr>
          <p:nvPr>
            <p:ph type="subTitle" idx="1"/>
          </p:nvPr>
        </p:nvSpPr>
        <p:spPr>
          <a:xfrm>
            <a:off x="1524000" y="4693024"/>
            <a:ext cx="9144000" cy="1595064"/>
          </a:xfrm>
        </p:spPr>
        <p:txBody>
          <a:bodyPr>
            <a:normAutofit/>
          </a:bodyPr>
          <a:lstStyle/>
          <a:p>
            <a:r>
              <a:rPr lang="es-MX" dirty="0" smtClean="0">
                <a:latin typeface="Palatino Linotype" panose="02040502050505030304" pitchFamily="18" charset="0"/>
              </a:rPr>
              <a:t>DRA. EN D. JOSEFINA ROMÁN VERGARA</a:t>
            </a:r>
          </a:p>
          <a:p>
            <a:r>
              <a:rPr lang="es-MX" dirty="0" smtClean="0">
                <a:latin typeface="Palatino Linotype" panose="02040502050505030304" pitchFamily="18" charset="0"/>
              </a:rPr>
              <a:t>Comisionada Presidenta del Instituto de Transparencia, Acceso a la Información Pública y Protección de Datos Personales del Estado de México y Municipios.</a:t>
            </a:r>
          </a:p>
          <a:p>
            <a:endParaRPr lang="es-MX" dirty="0"/>
          </a:p>
        </p:txBody>
      </p:sp>
      <p:pic>
        <p:nvPicPr>
          <p:cNvPr id="5" name="Imagen 4" descr="logo infoem.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72707" y="595534"/>
            <a:ext cx="2341266" cy="1406304"/>
          </a:xfrm>
          <a:prstGeom prst="rect">
            <a:avLst/>
          </a:prstGeom>
        </p:spPr>
      </p:pic>
    </p:spTree>
    <p:extLst>
      <p:ext uri="{BB962C8B-B14F-4D97-AF65-F5344CB8AC3E}">
        <p14:creationId xmlns:p14="http://schemas.microsoft.com/office/powerpoint/2010/main" val="361352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0"/>
            <a:ext cx="10972800" cy="1143000"/>
          </a:xfrm>
        </p:spPr>
        <p:txBody>
          <a:bodyPr/>
          <a:lstStyle/>
          <a:p>
            <a:pPr algn="r"/>
            <a:r>
              <a:rPr lang="es-MX" b="1" dirty="0"/>
              <a:t>Facultad de atracción INE</a:t>
            </a:r>
            <a:endParaRPr lang="es-MX" dirty="0"/>
          </a:p>
        </p:txBody>
      </p:sp>
      <p:sp>
        <p:nvSpPr>
          <p:cNvPr id="3" name="Marcador de contenido 2"/>
          <p:cNvSpPr>
            <a:spLocks noGrp="1"/>
          </p:cNvSpPr>
          <p:nvPr>
            <p:ph idx="1"/>
          </p:nvPr>
        </p:nvSpPr>
        <p:spPr/>
        <p:txBody>
          <a:bodyPr>
            <a:normAutofit fontScale="70000" lnSpcReduction="20000"/>
          </a:bodyPr>
          <a:lstStyle/>
          <a:p>
            <a:pPr lvl="0" algn="just"/>
            <a:r>
              <a:rPr lang="es-MX" dirty="0" smtClean="0"/>
              <a:t>El </a:t>
            </a:r>
            <a:r>
              <a:rPr lang="es-MX" dirty="0"/>
              <a:t>INE es una autoridad centralizada encargada de la realización de las elecciones federales y locales;  se crearon los Organismos Públicos Locales Electorales (Oples</a:t>
            </a:r>
            <a:r>
              <a:rPr lang="es-MX" dirty="0" smtClean="0"/>
              <a:t>)</a:t>
            </a:r>
          </a:p>
          <a:p>
            <a:pPr marL="0" lvl="0" indent="0" algn="just">
              <a:buNone/>
            </a:pPr>
            <a:endParaRPr lang="es-MX" dirty="0"/>
          </a:p>
          <a:p>
            <a:pPr lvl="0" algn="just"/>
            <a:r>
              <a:rPr lang="es-MX" dirty="0"/>
              <a:t>La autonomía e independencia operarán solo en cuanto a ciertas decisiones y funciones, tales como: derechos y prerrogativas de candidatos y partidos políticos, políticas de educación cívica o la declaración de validez de elecciones; </a:t>
            </a:r>
            <a:r>
              <a:rPr lang="es-MX" b="1" dirty="0"/>
              <a:t>en general son dependientes del órgano central</a:t>
            </a:r>
            <a:r>
              <a:rPr lang="es-MX" b="1" dirty="0" smtClean="0"/>
              <a:t>.</a:t>
            </a:r>
          </a:p>
          <a:p>
            <a:pPr lvl="0" algn="just"/>
            <a:endParaRPr lang="es-MX" dirty="0"/>
          </a:p>
          <a:p>
            <a:pPr lvl="0" algn="just"/>
            <a:r>
              <a:rPr lang="es-MX" dirty="0"/>
              <a:t>El INE designará a los consejeros de estos organismos.</a:t>
            </a:r>
          </a:p>
          <a:p>
            <a:pPr algn="just"/>
            <a:endParaRPr lang="es-MX" dirty="0"/>
          </a:p>
          <a:p>
            <a:pPr lvl="0" algn="just"/>
            <a:r>
              <a:rPr lang="es-MX" dirty="0"/>
              <a:t>Posibilidad de delegar a los Oples algunas facultades en la realización de las elecciones locales y en cualquier momento recuperarlas, tales como el padrón y la lista de electores; la ubicación de las casillas; la fiscalización de los ingresos y egresos de los partidos políticos y candidatos. </a:t>
            </a:r>
          </a:p>
          <a:p>
            <a:endParaRPr lang="es-MX" dirty="0"/>
          </a:p>
          <a:p>
            <a:endParaRPr lang="es-MX" dirty="0"/>
          </a:p>
        </p:txBody>
      </p:sp>
    </p:spTree>
    <p:extLst>
      <p:ext uri="{BB962C8B-B14F-4D97-AF65-F5344CB8AC3E}">
        <p14:creationId xmlns:p14="http://schemas.microsoft.com/office/powerpoint/2010/main" val="1127147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199" y="274638"/>
            <a:ext cx="9501051" cy="706090"/>
          </a:xfrm>
        </p:spPr>
        <p:txBody>
          <a:bodyPr>
            <a:normAutofit fontScale="90000"/>
          </a:bodyPr>
          <a:lstStyle/>
          <a:p>
            <a:pPr algn="r"/>
            <a:r>
              <a:rPr lang="es-MX" b="1" dirty="0" smtClean="0"/>
              <a:t>Facultad de atracción INE</a:t>
            </a:r>
            <a:endParaRPr lang="es-MX" b="1" dirty="0"/>
          </a:p>
        </p:txBody>
      </p:sp>
      <p:sp>
        <p:nvSpPr>
          <p:cNvPr id="3" name="Marcador de contenido 2"/>
          <p:cNvSpPr>
            <a:spLocks noGrp="1"/>
          </p:cNvSpPr>
          <p:nvPr>
            <p:ph idx="1"/>
          </p:nvPr>
        </p:nvSpPr>
        <p:spPr>
          <a:xfrm>
            <a:off x="587829" y="758984"/>
            <a:ext cx="11247120" cy="5256584"/>
          </a:xfrm>
        </p:spPr>
        <p:txBody>
          <a:bodyPr>
            <a:normAutofit fontScale="70000" lnSpcReduction="20000"/>
          </a:bodyPr>
          <a:lstStyle/>
          <a:p>
            <a:pPr marL="0" indent="0" algn="just">
              <a:buNone/>
            </a:pPr>
            <a:endParaRPr lang="es-MX" i="1" dirty="0" smtClean="0"/>
          </a:p>
          <a:p>
            <a:pPr algn="just"/>
            <a:r>
              <a:rPr lang="es-MX" dirty="0"/>
              <a:t>El INE </a:t>
            </a:r>
            <a:r>
              <a:rPr lang="es-MX" dirty="0" smtClean="0"/>
              <a:t>designa </a:t>
            </a:r>
            <a:r>
              <a:rPr lang="es-MX" dirty="0"/>
              <a:t>a los consejeros de </a:t>
            </a:r>
            <a:r>
              <a:rPr lang="es-MX" dirty="0" smtClean="0"/>
              <a:t>los OPLES</a:t>
            </a:r>
          </a:p>
          <a:p>
            <a:pPr algn="just"/>
            <a:endParaRPr lang="es-MX" dirty="0"/>
          </a:p>
          <a:p>
            <a:pPr algn="just"/>
            <a:r>
              <a:rPr lang="es-MX" dirty="0" smtClean="0"/>
              <a:t>Autonomía parcial de OPLES</a:t>
            </a:r>
          </a:p>
          <a:p>
            <a:pPr marL="0" indent="0" algn="just">
              <a:buNone/>
            </a:pPr>
            <a:endParaRPr lang="es-MX" dirty="0"/>
          </a:p>
          <a:p>
            <a:pPr algn="just"/>
            <a:r>
              <a:rPr lang="es-MX" dirty="0"/>
              <a:t>Facultad de atracción de cualquier asunto de la competencia de los órganos electorales locales, “cuando su trascendencia así lo amerite o para sentar un criterio de interpretación”. </a:t>
            </a:r>
          </a:p>
          <a:p>
            <a:pPr marL="0" indent="0" algn="just">
              <a:buNone/>
            </a:pPr>
            <a:endParaRPr lang="es-MX" i="1" dirty="0"/>
          </a:p>
          <a:p>
            <a:pPr marL="0" indent="0" algn="just">
              <a:buNone/>
            </a:pPr>
            <a:r>
              <a:rPr lang="es-MX" i="1" dirty="0" smtClean="0"/>
              <a:t>Art</a:t>
            </a:r>
            <a:r>
              <a:rPr lang="es-MX" dirty="0" smtClean="0"/>
              <a:t>. 120-124 LGIPE</a:t>
            </a:r>
          </a:p>
          <a:p>
            <a:pPr marL="0" indent="0" algn="just">
              <a:buNone/>
            </a:pPr>
            <a:r>
              <a:rPr lang="es-MX" sz="2600" i="1" dirty="0" smtClean="0"/>
              <a:t>Cuestión trascendente: </a:t>
            </a:r>
            <a:r>
              <a:rPr lang="es-MX" sz="2600" dirty="0" smtClean="0"/>
              <a:t>naturaleza </a:t>
            </a:r>
            <a:r>
              <a:rPr lang="es-MX" sz="2600" dirty="0"/>
              <a:t>intrínseca del asunto permita que éste revista un interés superlativo reflejado en la gravedad del </a:t>
            </a:r>
            <a:r>
              <a:rPr lang="es-MX" sz="2600" dirty="0" smtClean="0"/>
              <a:t>tema (posible </a:t>
            </a:r>
            <a:r>
              <a:rPr lang="es-MX" sz="2600" dirty="0"/>
              <a:t>afectación o alteración del desarrollo del proceso electoral o de los principios de la función electoral </a:t>
            </a:r>
            <a:r>
              <a:rPr lang="es-MX" sz="2600" dirty="0" smtClean="0"/>
              <a:t>local). </a:t>
            </a:r>
          </a:p>
          <a:p>
            <a:pPr marL="0" indent="0" algn="just">
              <a:buNone/>
            </a:pPr>
            <a:endParaRPr lang="es-MX" sz="2600" dirty="0"/>
          </a:p>
          <a:p>
            <a:pPr marL="0" indent="0" algn="just">
              <a:buNone/>
            </a:pPr>
            <a:r>
              <a:rPr lang="es-MX" sz="2600" i="1" dirty="0" smtClean="0"/>
              <a:t>Criterio de interpretación</a:t>
            </a:r>
            <a:r>
              <a:rPr lang="es-MX" sz="2600" dirty="0" smtClean="0"/>
              <a:t>: valorará carácter </a:t>
            </a:r>
            <a:r>
              <a:rPr lang="es-MX" sz="2600" dirty="0"/>
              <a:t>excepcional o novedoso, </a:t>
            </a:r>
            <a:r>
              <a:rPr lang="es-MX" sz="2600" dirty="0" smtClean="0"/>
              <a:t>el alcance </a:t>
            </a:r>
            <a:r>
              <a:rPr lang="es-MX" sz="2600" dirty="0"/>
              <a:t>que la resolución pueda producir </a:t>
            </a:r>
            <a:r>
              <a:rPr lang="es-MX" sz="2600" dirty="0" smtClean="0"/>
              <a:t>para </a:t>
            </a:r>
            <a:r>
              <a:rPr lang="es-MX" sz="2600" dirty="0"/>
              <a:t>la sociedad en </a:t>
            </a:r>
            <a:r>
              <a:rPr lang="es-MX" sz="2600" dirty="0" smtClean="0"/>
              <a:t>general o para </a:t>
            </a:r>
            <a:r>
              <a:rPr lang="es-MX" sz="2600" dirty="0"/>
              <a:t>la función electoral local, por la fijación de un criterio jurídico para casos futuros o la complejidad sistemática de los mismos. </a:t>
            </a:r>
          </a:p>
          <a:p>
            <a:pPr marL="0" indent="0" algn="just">
              <a:buNone/>
            </a:pPr>
            <a:endParaRPr lang="es-MX" dirty="0"/>
          </a:p>
          <a:p>
            <a:pPr marL="0" indent="0" algn="just">
              <a:buNone/>
            </a:pPr>
            <a:endParaRPr lang="es-MX" i="1" dirty="0" smtClean="0"/>
          </a:p>
          <a:p>
            <a:pPr marL="0" indent="0" algn="just">
              <a:buNone/>
            </a:pPr>
            <a:endParaRPr lang="es-MX" dirty="0"/>
          </a:p>
        </p:txBody>
      </p:sp>
    </p:spTree>
    <p:extLst>
      <p:ext uri="{BB962C8B-B14F-4D97-AF65-F5344CB8AC3E}">
        <p14:creationId xmlns:p14="http://schemas.microsoft.com/office/powerpoint/2010/main" val="2759172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3222" y="719471"/>
            <a:ext cx="10696683" cy="5472608"/>
          </a:xfrm>
        </p:spPr>
        <p:txBody>
          <a:bodyPr>
            <a:normAutofit fontScale="92500" lnSpcReduction="10000"/>
          </a:bodyPr>
          <a:lstStyle/>
          <a:p>
            <a:pPr marL="0" indent="0" algn="just">
              <a:buNone/>
            </a:pPr>
            <a:endParaRPr lang="es-MX" sz="2000" b="1" dirty="0"/>
          </a:p>
          <a:p>
            <a:pPr marL="0" indent="0" algn="just">
              <a:buNone/>
            </a:pPr>
            <a:r>
              <a:rPr lang="es-MX" sz="2000" dirty="0" smtClean="0"/>
              <a:t>1. Atracción de los recursos </a:t>
            </a:r>
            <a:r>
              <a:rPr lang="es-MX" sz="2000" dirty="0"/>
              <a:t>de queja por omisión o inactividad. Considera que el asunto es importante y el organismo estatal puede tardar mucho en expedir su recomendación</a:t>
            </a:r>
            <a:r>
              <a:rPr lang="es-MX" sz="2000" dirty="0" smtClean="0"/>
              <a:t>.</a:t>
            </a:r>
          </a:p>
          <a:p>
            <a:pPr marL="0" indent="0" algn="just">
              <a:buNone/>
            </a:pPr>
            <a:endParaRPr lang="es-MX" sz="2000" b="1" dirty="0" smtClean="0"/>
          </a:p>
          <a:p>
            <a:pPr algn="just"/>
            <a:r>
              <a:rPr lang="es-MX" sz="2000" b="1" dirty="0" smtClean="0"/>
              <a:t>Presunta </a:t>
            </a:r>
            <a:r>
              <a:rPr lang="es-MX" sz="2000" b="1" dirty="0"/>
              <a:t>violación </a:t>
            </a:r>
            <a:r>
              <a:rPr lang="es-MX" sz="2000" b="1" dirty="0" smtClean="0"/>
              <a:t>grave a </a:t>
            </a:r>
            <a:r>
              <a:rPr lang="es-MX" sz="2000" b="1" dirty="0"/>
              <a:t>DH que por su naturaleza trascienda el interés de la entidad federativa e incida en la opinión pública nacional, siempre y cuando la naturaleza del asunto resulte de especial gravedad</a:t>
            </a:r>
            <a:r>
              <a:rPr lang="es-MX" sz="2000" dirty="0" smtClean="0"/>
              <a:t>.</a:t>
            </a:r>
          </a:p>
          <a:p>
            <a:pPr marL="0" indent="0" algn="just">
              <a:buNone/>
            </a:pPr>
            <a:endParaRPr lang="es-MX" sz="2000" dirty="0"/>
          </a:p>
          <a:p>
            <a:pPr marL="0" indent="0" algn="just">
              <a:buNone/>
            </a:pPr>
            <a:r>
              <a:rPr lang="es-MX" sz="2000" dirty="0" smtClean="0"/>
              <a:t>2. Solicitud </a:t>
            </a:r>
            <a:r>
              <a:rPr lang="es-MX" sz="2000" dirty="0"/>
              <a:t>expresa de organismo local o titular de organismo esté impedido para conocer del asunto</a:t>
            </a:r>
            <a:r>
              <a:rPr lang="es-MX" sz="2000" dirty="0" smtClean="0"/>
              <a:t>.</a:t>
            </a:r>
          </a:p>
          <a:p>
            <a:pPr marL="0" indent="0" algn="just">
              <a:buNone/>
            </a:pPr>
            <a:endParaRPr lang="es-MX" sz="2000" dirty="0" smtClean="0"/>
          </a:p>
          <a:p>
            <a:pPr marL="0" indent="0" algn="just">
              <a:buNone/>
            </a:pPr>
            <a:r>
              <a:rPr lang="es-MX" sz="2000" dirty="0" smtClean="0"/>
              <a:t>3. En </a:t>
            </a:r>
            <a:r>
              <a:rPr lang="es-MX" sz="2000" dirty="0"/>
              <a:t>un mismo hecho o circunstancia se involucren autoridades o servidores públicos de dos o más entidades federativas</a:t>
            </a:r>
            <a:r>
              <a:rPr lang="es-MX" sz="2000" dirty="0" smtClean="0"/>
              <a:t>.</a:t>
            </a:r>
          </a:p>
          <a:p>
            <a:pPr marL="0" indent="0" algn="just">
              <a:buNone/>
            </a:pPr>
            <a:endParaRPr lang="es-MX" sz="2000" dirty="0"/>
          </a:p>
          <a:p>
            <a:pPr marL="0" indent="0" algn="just" defTabSz="914400">
              <a:spcBef>
                <a:spcPts val="0"/>
              </a:spcBef>
              <a:buNone/>
              <a:defRPr/>
            </a:pPr>
            <a:r>
              <a:rPr lang="es-MX" sz="2000" dirty="0" smtClean="0"/>
              <a:t>4. Podrá investigar hechos que constituyan  violaciones graves de DH </a:t>
            </a:r>
            <a:r>
              <a:rPr lang="es-MX" sz="2000" dirty="0"/>
              <a:t>Cuando así lo juzgue conveniente, lo pidiere el Ejecutivo Federal, alguna de las Cámaras del Congreso de la Unión, el gobernador de un Estado, el Jefe de Gobierno del Distrito Federal o </a:t>
            </a:r>
          </a:p>
          <a:p>
            <a:pPr marL="0" indent="0" algn="just" defTabSz="914400">
              <a:spcBef>
                <a:spcPts val="0"/>
              </a:spcBef>
              <a:buNone/>
              <a:defRPr/>
            </a:pPr>
            <a:r>
              <a:rPr lang="es-MX" sz="2000" dirty="0"/>
              <a:t>las legislaturas de las entidades federativas</a:t>
            </a:r>
          </a:p>
        </p:txBody>
      </p:sp>
      <p:sp>
        <p:nvSpPr>
          <p:cNvPr id="4" name="CuadroTexto 3"/>
          <p:cNvSpPr txBox="1"/>
          <p:nvPr/>
        </p:nvSpPr>
        <p:spPr>
          <a:xfrm>
            <a:off x="6439989" y="287383"/>
            <a:ext cx="5549917" cy="584775"/>
          </a:xfrm>
          <a:prstGeom prst="rect">
            <a:avLst/>
          </a:prstGeom>
          <a:noFill/>
        </p:spPr>
        <p:txBody>
          <a:bodyPr wrap="none" rtlCol="0">
            <a:spAutoFit/>
          </a:bodyPr>
          <a:lstStyle/>
          <a:p>
            <a:r>
              <a:rPr lang="es-MX" sz="3200" b="1" dirty="0" smtClean="0"/>
              <a:t>Facultad de atracción CNDH</a:t>
            </a:r>
            <a:endParaRPr lang="es-MX" sz="3200" b="1" dirty="0"/>
          </a:p>
        </p:txBody>
      </p:sp>
    </p:spTree>
    <p:extLst>
      <p:ext uri="{BB962C8B-B14F-4D97-AF65-F5344CB8AC3E}">
        <p14:creationId xmlns:p14="http://schemas.microsoft.com/office/powerpoint/2010/main" val="881703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10972800" cy="774673"/>
          </a:xfrm>
        </p:spPr>
        <p:txBody>
          <a:bodyPr/>
          <a:lstStyle/>
          <a:p>
            <a:r>
              <a:rPr lang="es-MX" b="1" dirty="0" smtClean="0"/>
              <a:t>Experiencia nacional. SCJN</a:t>
            </a:r>
            <a:endParaRPr lang="es-MX" b="1" dirty="0"/>
          </a:p>
        </p:txBody>
      </p:sp>
      <p:sp>
        <p:nvSpPr>
          <p:cNvPr id="3" name="Marcador de contenido 2"/>
          <p:cNvSpPr>
            <a:spLocks noGrp="1"/>
          </p:cNvSpPr>
          <p:nvPr>
            <p:ph idx="1"/>
          </p:nvPr>
        </p:nvSpPr>
        <p:spPr>
          <a:xfrm>
            <a:off x="609600" y="1240971"/>
            <a:ext cx="10972800" cy="4885195"/>
          </a:xfrm>
        </p:spPr>
        <p:txBody>
          <a:bodyPr>
            <a:normAutofit fontScale="62500" lnSpcReduction="20000"/>
          </a:bodyPr>
          <a:lstStyle/>
          <a:p>
            <a:pPr marL="0" indent="0" algn="just">
              <a:buNone/>
            </a:pPr>
            <a:r>
              <a:rPr lang="es-MX" dirty="0" smtClean="0"/>
              <a:t>La SCJN cuenta con la facultad discrecional para atraer asuntos que, en principio, no son de su competencia originaria, pero que revisten </a:t>
            </a:r>
            <a:r>
              <a:rPr lang="es-MX" b="1" dirty="0" smtClean="0"/>
              <a:t>interés y trascendencia. </a:t>
            </a:r>
          </a:p>
          <a:p>
            <a:pPr marL="0" indent="0" algn="just">
              <a:buNone/>
            </a:pPr>
            <a:endParaRPr lang="es-MX" dirty="0" smtClean="0"/>
          </a:p>
          <a:p>
            <a:pPr marL="0" indent="0" algn="just">
              <a:buNone/>
            </a:pPr>
            <a:r>
              <a:rPr lang="es-MX" dirty="0"/>
              <a:t>E</a:t>
            </a:r>
            <a:r>
              <a:rPr lang="es-MX" dirty="0" smtClean="0"/>
              <a:t>n sus inicios se establecía que podía conocer de los amparos en revisión “que por sus características especiales así lo amerite”. </a:t>
            </a:r>
          </a:p>
          <a:p>
            <a:pPr marL="0" indent="0" algn="just">
              <a:buNone/>
            </a:pPr>
            <a:endParaRPr lang="es-MX" dirty="0"/>
          </a:p>
          <a:p>
            <a:pPr marL="0" indent="0" algn="just">
              <a:buNone/>
            </a:pPr>
            <a:r>
              <a:rPr lang="es-MX" dirty="0" smtClean="0"/>
              <a:t>No expresaba en qué consistían tales “características” </a:t>
            </a:r>
          </a:p>
          <a:p>
            <a:pPr marL="0" indent="0" algn="just">
              <a:buNone/>
            </a:pPr>
            <a:endParaRPr lang="es-MX" dirty="0"/>
          </a:p>
          <a:p>
            <a:pPr marL="0" indent="0" algn="just">
              <a:buNone/>
            </a:pPr>
            <a:r>
              <a:rPr lang="es-MX" dirty="0" smtClean="0"/>
              <a:t>Su apreciación quedaba sujeta al criterio subjetivo de los integrantes del tribunal</a:t>
            </a:r>
          </a:p>
          <a:p>
            <a:pPr marL="0" indent="0" algn="just">
              <a:buNone/>
            </a:pPr>
            <a:endParaRPr lang="es-MX" dirty="0"/>
          </a:p>
          <a:p>
            <a:pPr marL="0" indent="0" algn="just">
              <a:buNone/>
            </a:pPr>
            <a:r>
              <a:rPr lang="es-MX" dirty="0" smtClean="0"/>
              <a:t>Por “características especiales podían incluirse asuntos con implicaciones políticas, o atendiendo a intereses personales de algún funcionario público, ministro, o amigos o el deseo de que la revisión no fallara por el TCC competente </a:t>
            </a:r>
          </a:p>
          <a:p>
            <a:pPr marL="0" indent="0" algn="just">
              <a:buNone/>
            </a:pPr>
            <a:endParaRPr lang="es-MX" dirty="0"/>
          </a:p>
          <a:p>
            <a:pPr marL="0" indent="0" algn="just">
              <a:buNone/>
            </a:pPr>
            <a:r>
              <a:rPr lang="es-MX" dirty="0" smtClean="0"/>
              <a:t>Rompía las reglas de la competencia entre la SC y los TCC, propiciando así arbitrariedad e inseguridad en la actuación de los órganos del PJF</a:t>
            </a:r>
          </a:p>
          <a:p>
            <a:pPr marL="0" indent="0" algn="just">
              <a:buNone/>
            </a:pPr>
            <a:endParaRPr lang="es-MX" dirty="0"/>
          </a:p>
          <a:p>
            <a:pPr marL="0" indent="0" algn="just">
              <a:buNone/>
            </a:pPr>
            <a:endParaRPr lang="es-MX" dirty="0" smtClean="0"/>
          </a:p>
          <a:p>
            <a:pPr marL="0" indent="0" algn="just">
              <a:buNone/>
            </a:pPr>
            <a:endParaRPr lang="es-MX" i="1" dirty="0"/>
          </a:p>
          <a:p>
            <a:pPr marL="0" indent="0" algn="just">
              <a:buNone/>
            </a:pPr>
            <a:endParaRPr lang="es-MX" i="1" dirty="0" smtClean="0"/>
          </a:p>
          <a:p>
            <a:pPr marL="0" indent="0" algn="just">
              <a:buNone/>
            </a:pPr>
            <a:endParaRPr lang="es-MX" i="1" dirty="0"/>
          </a:p>
          <a:p>
            <a:pPr marL="0" indent="0" algn="just">
              <a:buNone/>
            </a:pPr>
            <a:endParaRPr lang="es-MX" dirty="0"/>
          </a:p>
        </p:txBody>
      </p:sp>
    </p:spTree>
    <p:extLst>
      <p:ext uri="{BB962C8B-B14F-4D97-AF65-F5344CB8AC3E}">
        <p14:creationId xmlns:p14="http://schemas.microsoft.com/office/powerpoint/2010/main" val="11421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10972800" cy="834315"/>
          </a:xfrm>
        </p:spPr>
        <p:txBody>
          <a:bodyPr>
            <a:normAutofit fontScale="90000"/>
          </a:bodyPr>
          <a:lstStyle/>
          <a:p>
            <a:pPr algn="r"/>
            <a:r>
              <a:rPr lang="es-MX" sz="2000" b="1" dirty="0"/>
              <a:t>FACULTAD DE ATRACCIÓN. REQUISITOS PARA SU </a:t>
            </a:r>
            <a:r>
              <a:rPr lang="es-MX" sz="2000" b="1" dirty="0" smtClean="0"/>
              <a:t>EJERCICIO</a:t>
            </a:r>
            <a:br>
              <a:rPr lang="es-MX" sz="2000" b="1" dirty="0" smtClean="0"/>
            </a:br>
            <a:r>
              <a:rPr lang="es-MX" sz="2200" b="1" dirty="0" smtClean="0"/>
              <a:t>JURISPRUDENCIA.</a:t>
            </a:r>
            <a:br>
              <a:rPr lang="es-MX" sz="2200" b="1" dirty="0" smtClean="0"/>
            </a:br>
            <a:endParaRPr lang="es-MX" sz="2000" b="1" dirty="0"/>
          </a:p>
        </p:txBody>
      </p:sp>
      <p:sp>
        <p:nvSpPr>
          <p:cNvPr id="3" name="Marcador de contenido 2"/>
          <p:cNvSpPr>
            <a:spLocks noGrp="1"/>
          </p:cNvSpPr>
          <p:nvPr>
            <p:ph idx="1"/>
          </p:nvPr>
        </p:nvSpPr>
        <p:spPr>
          <a:xfrm>
            <a:off x="609600" y="718457"/>
            <a:ext cx="10972800" cy="5407710"/>
          </a:xfrm>
        </p:spPr>
        <p:txBody>
          <a:bodyPr>
            <a:normAutofit fontScale="62500" lnSpcReduction="20000"/>
          </a:bodyPr>
          <a:lstStyle/>
          <a:p>
            <a:pPr marL="0" indent="0" algn="just">
              <a:buNone/>
            </a:pPr>
            <a:endParaRPr lang="es-MX" dirty="0" smtClean="0"/>
          </a:p>
          <a:p>
            <a:pPr marL="0" indent="0" algn="just">
              <a:buNone/>
            </a:pPr>
            <a:r>
              <a:rPr lang="es-MX" dirty="0" smtClean="0"/>
              <a:t>Medio </a:t>
            </a:r>
            <a:r>
              <a:rPr lang="es-MX" dirty="0"/>
              <a:t>excepcional de control de la legalidad con rango constitucional </a:t>
            </a:r>
            <a:r>
              <a:rPr lang="es-MX" dirty="0" smtClean="0"/>
              <a:t>de la SCJN para </a:t>
            </a:r>
            <a:r>
              <a:rPr lang="es-MX" dirty="0"/>
              <a:t>atraer asuntos </a:t>
            </a:r>
            <a:r>
              <a:rPr lang="es-MX" dirty="0" smtClean="0"/>
              <a:t>que no </a:t>
            </a:r>
            <a:r>
              <a:rPr lang="es-MX" dirty="0"/>
              <a:t>son de su competencia </a:t>
            </a:r>
            <a:r>
              <a:rPr lang="es-MX" dirty="0" smtClean="0"/>
              <a:t>originaria pero que revisten </a:t>
            </a:r>
            <a:r>
              <a:rPr lang="es-MX" dirty="0"/>
              <a:t>interés y trascendencia. </a:t>
            </a:r>
            <a:endParaRPr lang="es-MX" dirty="0" smtClean="0"/>
          </a:p>
          <a:p>
            <a:pPr marL="0" indent="0" algn="just">
              <a:buNone/>
            </a:pPr>
            <a:endParaRPr lang="es-MX" dirty="0"/>
          </a:p>
          <a:p>
            <a:pPr marL="0" indent="0" algn="just">
              <a:buNone/>
            </a:pPr>
            <a:r>
              <a:rPr lang="es-MX" b="1" dirty="0" smtClean="0"/>
              <a:t>Interés  </a:t>
            </a:r>
            <a:r>
              <a:rPr lang="es-MX" b="1" dirty="0"/>
              <a:t>e </a:t>
            </a:r>
            <a:r>
              <a:rPr lang="es-MX" b="1" dirty="0" smtClean="0"/>
              <a:t>importancia</a:t>
            </a:r>
            <a:r>
              <a:rPr lang="es-MX" dirty="0" smtClean="0"/>
              <a:t>. Se refiere a la naturaleza </a:t>
            </a:r>
            <a:r>
              <a:rPr lang="es-MX" dirty="0"/>
              <a:t>intrínseca del caso, tanto jurídica como </a:t>
            </a:r>
            <a:r>
              <a:rPr lang="es-MX" dirty="0" smtClean="0"/>
              <a:t>extrajurídica (aspecto cualitativo) </a:t>
            </a:r>
          </a:p>
          <a:p>
            <a:pPr marL="0" indent="0" algn="just">
              <a:buNone/>
            </a:pPr>
            <a:endParaRPr lang="es-MX" dirty="0" smtClean="0"/>
          </a:p>
          <a:p>
            <a:pPr marL="0" indent="0" algn="just">
              <a:buNone/>
            </a:pPr>
            <a:r>
              <a:rPr lang="es-MX" dirty="0" smtClean="0"/>
              <a:t>Que </a:t>
            </a:r>
            <a:r>
              <a:rPr lang="es-MX" dirty="0"/>
              <a:t>éste revista un interés superlativo reflejado en la gravedad del tema, es decir, en la posible afectación o alteración de valores sociales, políticos o, en general, de convivencia, bienestar o estabilidad del Estado mexicano relacionados con la administración o impartición de justicia</a:t>
            </a:r>
            <a:endParaRPr lang="es-MX" dirty="0" smtClean="0"/>
          </a:p>
          <a:p>
            <a:pPr marL="0" indent="0" algn="just">
              <a:buNone/>
            </a:pPr>
            <a:endParaRPr lang="es-MX" dirty="0"/>
          </a:p>
          <a:p>
            <a:pPr marL="0" indent="0" algn="just">
              <a:buNone/>
            </a:pPr>
            <a:r>
              <a:rPr lang="es-MX" b="1" dirty="0" smtClean="0"/>
              <a:t>Trascendencia. </a:t>
            </a:r>
            <a:r>
              <a:rPr lang="es-MX" dirty="0" smtClean="0"/>
              <a:t>Aspecto </a:t>
            </a:r>
            <a:r>
              <a:rPr lang="es-MX" dirty="0"/>
              <a:t>cuantitativo, </a:t>
            </a:r>
            <a:r>
              <a:rPr lang="es-MX" dirty="0" smtClean="0"/>
              <a:t>refleja el </a:t>
            </a:r>
            <a:r>
              <a:rPr lang="es-MX" dirty="0"/>
              <a:t>carácter excepcional o novedoso que entrañará la fijación de un criterio estrictamente jurídico. </a:t>
            </a:r>
            <a:endParaRPr lang="es-MX" dirty="0" smtClean="0"/>
          </a:p>
          <a:p>
            <a:pPr marL="0" indent="0" algn="just">
              <a:buNone/>
            </a:pPr>
            <a:endParaRPr lang="es-MX" dirty="0"/>
          </a:p>
          <a:p>
            <a:pPr marL="0" indent="0" algn="just">
              <a:buNone/>
            </a:pPr>
            <a:r>
              <a:rPr lang="es-MX" dirty="0"/>
              <a:t>Q</a:t>
            </a:r>
            <a:r>
              <a:rPr lang="es-MX" dirty="0" smtClean="0"/>
              <a:t>ue </a:t>
            </a:r>
            <a:r>
              <a:rPr lang="es-MX" dirty="0"/>
              <a:t>el caso revista un carácter trascendente reflejado en lo excepcional o novedoso que entrañaría la fijación de un criterio jurídico trascendente para casos futuros o la complejidad sistémica de los mismos, también a juicio de la Suprema Corte de Justicia de la Nación.</a:t>
            </a:r>
          </a:p>
          <a:p>
            <a:pPr marL="0" indent="0" algn="just">
              <a:buNone/>
            </a:pPr>
            <a:endParaRPr lang="es-MX" dirty="0"/>
          </a:p>
        </p:txBody>
      </p:sp>
    </p:spTree>
    <p:extLst>
      <p:ext uri="{BB962C8B-B14F-4D97-AF65-F5344CB8AC3E}">
        <p14:creationId xmlns:p14="http://schemas.microsoft.com/office/powerpoint/2010/main" val="2835764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5246" y="0"/>
            <a:ext cx="10972800" cy="1143000"/>
          </a:xfrm>
        </p:spPr>
        <p:txBody>
          <a:bodyPr>
            <a:normAutofit/>
          </a:bodyPr>
          <a:lstStyle/>
          <a:p>
            <a:pPr algn="r"/>
            <a:r>
              <a:rPr lang="es-MX" sz="3600" b="1" dirty="0" smtClean="0"/>
              <a:t>Lineamientos y Criterios, facultad de atracción</a:t>
            </a:r>
            <a:endParaRPr lang="es-MX" sz="3600" b="1" dirty="0"/>
          </a:p>
        </p:txBody>
      </p:sp>
      <p:sp>
        <p:nvSpPr>
          <p:cNvPr id="3" name="Marcador de contenido 2"/>
          <p:cNvSpPr>
            <a:spLocks noGrp="1"/>
          </p:cNvSpPr>
          <p:nvPr>
            <p:ph idx="1"/>
          </p:nvPr>
        </p:nvSpPr>
        <p:spPr>
          <a:xfrm>
            <a:off x="609600" y="1143001"/>
            <a:ext cx="10972800" cy="4983166"/>
          </a:xfrm>
        </p:spPr>
        <p:txBody>
          <a:bodyPr>
            <a:normAutofit/>
          </a:bodyPr>
          <a:lstStyle/>
          <a:p>
            <a:pPr marL="0" indent="0" algn="just">
              <a:buNone/>
            </a:pPr>
            <a:r>
              <a:rPr lang="es-MX" b="1" dirty="0" smtClean="0"/>
              <a:t>Art. 184 LGT. </a:t>
            </a:r>
            <a:r>
              <a:rPr lang="es-MX" dirty="0" smtClean="0"/>
              <a:t>El </a:t>
            </a:r>
            <a:r>
              <a:rPr lang="es-MX" dirty="0"/>
              <a:t>INAI emitirá lineamientos y criterios generales de observancia obligatoria que permitan determinar los recursos de revisión de interés y trascendencia, así como los procedimientos internos para su </a:t>
            </a:r>
            <a:r>
              <a:rPr lang="es-MX" dirty="0" smtClean="0"/>
              <a:t>tramitación</a:t>
            </a:r>
          </a:p>
          <a:p>
            <a:pPr marL="0" indent="0" algn="just">
              <a:buNone/>
            </a:pPr>
            <a:endParaRPr lang="es-MX" dirty="0" smtClean="0"/>
          </a:p>
          <a:p>
            <a:pPr marL="0" indent="0" algn="just">
              <a:buNone/>
            </a:pPr>
            <a:r>
              <a:rPr lang="es-MX" dirty="0"/>
              <a:t>L</a:t>
            </a:r>
            <a:r>
              <a:rPr lang="es-MX" dirty="0" smtClean="0"/>
              <a:t>ineamientos </a:t>
            </a:r>
            <a:r>
              <a:rPr lang="es-MX" dirty="0"/>
              <a:t>y criterios generales a efecto de evitar que la apreciación de los conceptos de “interés” y “trascendencia” quede sujeta a criterios subjetivos de interpretación.</a:t>
            </a:r>
          </a:p>
          <a:p>
            <a:pPr marL="0" indent="0" algn="just">
              <a:buNone/>
            </a:pPr>
            <a:endParaRPr lang="es-MX" dirty="0" smtClean="0"/>
          </a:p>
          <a:p>
            <a:pPr marL="0" indent="0" algn="just">
              <a:buNone/>
            </a:pPr>
            <a:endParaRPr lang="es-MX" b="1" dirty="0" smtClean="0"/>
          </a:p>
          <a:p>
            <a:endParaRPr lang="es-MX" dirty="0"/>
          </a:p>
        </p:txBody>
      </p:sp>
      <p:sp>
        <p:nvSpPr>
          <p:cNvPr id="4" name="Rectángulo 3"/>
          <p:cNvSpPr/>
          <p:nvPr/>
        </p:nvSpPr>
        <p:spPr>
          <a:xfrm>
            <a:off x="3048000" y="2690336"/>
            <a:ext cx="6096000" cy="369332"/>
          </a:xfrm>
          <a:prstGeom prst="rect">
            <a:avLst/>
          </a:prstGeom>
        </p:spPr>
        <p:txBody>
          <a:bodyPr>
            <a:spAutoFit/>
          </a:bodyPr>
          <a:lstStyle/>
          <a:p>
            <a:endParaRPr lang="es-MX" dirty="0"/>
          </a:p>
        </p:txBody>
      </p:sp>
    </p:spTree>
    <p:extLst>
      <p:ext uri="{BB962C8B-B14F-4D97-AF65-F5344CB8AC3E}">
        <p14:creationId xmlns:p14="http://schemas.microsoft.com/office/powerpoint/2010/main" val="1050595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274638"/>
            <a:ext cx="11329851" cy="739515"/>
          </a:xfrm>
        </p:spPr>
        <p:txBody>
          <a:bodyPr>
            <a:normAutofit fontScale="90000"/>
          </a:bodyPr>
          <a:lstStyle/>
          <a:p>
            <a:pPr algn="r"/>
            <a:r>
              <a:rPr lang="es-MX" b="1" dirty="0"/>
              <a:t>Lineamientos y Criterios, facultad de atracción</a:t>
            </a:r>
          </a:p>
        </p:txBody>
      </p:sp>
      <p:sp>
        <p:nvSpPr>
          <p:cNvPr id="3" name="Marcador de contenido 2"/>
          <p:cNvSpPr>
            <a:spLocks noGrp="1"/>
          </p:cNvSpPr>
          <p:nvPr>
            <p:ph idx="1"/>
          </p:nvPr>
        </p:nvSpPr>
        <p:spPr>
          <a:xfrm>
            <a:off x="609600" y="1197033"/>
            <a:ext cx="10972800" cy="4929133"/>
          </a:xfrm>
        </p:spPr>
        <p:txBody>
          <a:bodyPr/>
          <a:lstStyle/>
          <a:p>
            <a:pPr algn="just"/>
            <a:r>
              <a:rPr lang="es-MX" dirty="0" smtClean="0"/>
              <a:t>Que la facultad de atracción que ejerza el INAI, tome en consideración la legislación propia que rige al Órgano Garante de la Entidad Federativa de que se trate, para respetar así su autonomía y competencia.</a:t>
            </a:r>
          </a:p>
          <a:p>
            <a:pPr algn="just"/>
            <a:endParaRPr lang="es-MX" dirty="0" smtClean="0"/>
          </a:p>
          <a:p>
            <a:pPr algn="just"/>
            <a:r>
              <a:rPr lang="es-MX" b="1" dirty="0"/>
              <a:t>A fin de respetar la autonomía de los OG, los lineamientos y </a:t>
            </a:r>
            <a:r>
              <a:rPr lang="es-MX" b="1" dirty="0" smtClean="0"/>
              <a:t>criterios </a:t>
            </a:r>
            <a:r>
              <a:rPr lang="es-MX" b="1" dirty="0"/>
              <a:t>para ejercer la facultad de atracción deben ser emitidos por el SNT</a:t>
            </a:r>
          </a:p>
          <a:p>
            <a:pPr algn="just"/>
            <a:endParaRPr lang="es-MX" dirty="0"/>
          </a:p>
        </p:txBody>
      </p:sp>
    </p:spTree>
    <p:extLst>
      <p:ext uri="{BB962C8B-B14F-4D97-AF65-F5344CB8AC3E}">
        <p14:creationId xmlns:p14="http://schemas.microsoft.com/office/powerpoint/2010/main" val="921458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56436"/>
            <a:ext cx="10972800" cy="1143000"/>
          </a:xfrm>
        </p:spPr>
        <p:txBody>
          <a:bodyPr/>
          <a:lstStyle/>
          <a:p>
            <a:pPr algn="r"/>
            <a:r>
              <a:rPr lang="es-MX" dirty="0"/>
              <a:t>¿</a:t>
            </a:r>
            <a:r>
              <a:rPr lang="es-MX" dirty="0" smtClean="0"/>
              <a:t>Porqué el SNT?</a:t>
            </a:r>
            <a:endParaRPr lang="es-MX" dirty="0"/>
          </a:p>
        </p:txBody>
      </p:sp>
      <p:sp>
        <p:nvSpPr>
          <p:cNvPr id="3" name="Marcador de contenido 2"/>
          <p:cNvSpPr>
            <a:spLocks noGrp="1"/>
          </p:cNvSpPr>
          <p:nvPr>
            <p:ph idx="1"/>
          </p:nvPr>
        </p:nvSpPr>
        <p:spPr>
          <a:xfrm>
            <a:off x="609600" y="986565"/>
            <a:ext cx="10972800" cy="5466486"/>
          </a:xfrm>
        </p:spPr>
        <p:txBody>
          <a:bodyPr>
            <a:normAutofit fontScale="32500" lnSpcReduction="20000"/>
          </a:bodyPr>
          <a:lstStyle/>
          <a:p>
            <a:pPr marL="514350" indent="-514350">
              <a:buFont typeface="+mj-lt"/>
              <a:buAutoNum type="arabicPeriod"/>
            </a:pPr>
            <a:r>
              <a:rPr lang="es-MX" sz="6200" b="1" dirty="0" smtClean="0"/>
              <a:t>Porque en el SNT se respeta el principio de Federalismo . Son integrantes tanto los organismos Federales (INAI, INEGI, AGN, ASF, como los OG de entidades Federativas)</a:t>
            </a:r>
          </a:p>
          <a:p>
            <a:pPr marL="514350" indent="-514350">
              <a:buFont typeface="+mj-lt"/>
              <a:buAutoNum type="arabicPeriod"/>
            </a:pPr>
            <a:endParaRPr lang="es-MX" sz="6200" b="1" dirty="0"/>
          </a:p>
          <a:p>
            <a:pPr marL="514350" indent="-514350">
              <a:buFont typeface="+mj-lt"/>
              <a:buAutoNum type="arabicPeriod"/>
            </a:pPr>
            <a:r>
              <a:rPr lang="es-MX" sz="6200" b="1" dirty="0" smtClean="0"/>
              <a:t>Porque el SNT  tiene como finalidad establecer e implementar los criterios y lineamientos en materia de DAI (Artículo 28 LGT)</a:t>
            </a:r>
          </a:p>
          <a:p>
            <a:pPr marL="514350" indent="-514350">
              <a:buFont typeface="+mj-lt"/>
              <a:buAutoNum type="arabicPeriod"/>
            </a:pPr>
            <a:endParaRPr lang="es-MX" sz="6200" b="1" dirty="0"/>
          </a:p>
          <a:p>
            <a:pPr marL="514350" indent="-514350">
              <a:buFont typeface="+mj-lt"/>
              <a:buAutoNum type="arabicPeriod"/>
            </a:pPr>
            <a:r>
              <a:rPr lang="es-MX" sz="6200" b="1" dirty="0" smtClean="0"/>
              <a:t>Porque la LGT  establece bases y principios,  pero en su articulado omite normar de manera    específica aspectos relevantes,  tal es el caso:</a:t>
            </a:r>
          </a:p>
          <a:p>
            <a:endParaRPr lang="es-MX" sz="6200" dirty="0"/>
          </a:p>
          <a:p>
            <a:pPr marL="0" indent="0">
              <a:buNone/>
            </a:pPr>
            <a:r>
              <a:rPr lang="es-MX" sz="6200" dirty="0" smtClean="0"/>
              <a:t>	a) Artículo 185. </a:t>
            </a:r>
          </a:p>
          <a:p>
            <a:endParaRPr lang="es-MX" sz="6200" dirty="0"/>
          </a:p>
          <a:p>
            <a:pPr marL="534988" indent="0">
              <a:buNone/>
            </a:pPr>
            <a:r>
              <a:rPr lang="es-MX" sz="6200" dirty="0" smtClean="0"/>
              <a:t>Los OG tienen 5 días para solicitar la atracción, de no hacerlo </a:t>
            </a:r>
            <a:r>
              <a:rPr lang="es-MX" sz="6200" dirty="0" err="1" smtClean="0"/>
              <a:t>precluye</a:t>
            </a:r>
            <a:r>
              <a:rPr lang="es-MX" sz="6200" dirty="0" smtClean="0"/>
              <a:t> su derecho.</a:t>
            </a:r>
          </a:p>
          <a:p>
            <a:pPr marL="534988" indent="0"/>
            <a:endParaRPr lang="es-MX" sz="6200" dirty="0" smtClean="0"/>
          </a:p>
          <a:p>
            <a:pPr marL="534988" indent="0">
              <a:buNone/>
            </a:pPr>
            <a:r>
              <a:rPr lang="es-MX" sz="6200" dirty="0" smtClean="0"/>
              <a:t>El INAI cuenta con 10 días para determinar si ejerce la atracción, en cuyo caso deberá notificarlo a loa partes.</a:t>
            </a:r>
          </a:p>
          <a:p>
            <a:pPr marL="534988" indent="0"/>
            <a:endParaRPr lang="es-MX" sz="6200" dirty="0"/>
          </a:p>
          <a:p>
            <a:pPr marL="534988" indent="0">
              <a:buNone/>
            </a:pPr>
            <a:r>
              <a:rPr lang="es-MX" sz="6200" b="1" dirty="0" smtClean="0"/>
              <a:t>Omisión. </a:t>
            </a:r>
            <a:r>
              <a:rPr lang="es-MX" sz="6200" dirty="0" smtClean="0"/>
              <a:t>No se establece qué pasa si el INAI no ejerce en los 10 días. ¿</a:t>
            </a:r>
            <a:r>
              <a:rPr lang="es-MX" sz="6200" dirty="0" err="1" smtClean="0"/>
              <a:t>precluye</a:t>
            </a:r>
            <a:r>
              <a:rPr lang="es-MX" sz="6200" dirty="0" smtClean="0"/>
              <a:t> su derecho?</a:t>
            </a:r>
          </a:p>
          <a:p>
            <a:endParaRPr lang="es-MX" sz="5600" dirty="0"/>
          </a:p>
          <a:p>
            <a:endParaRPr lang="es-MX" dirty="0" smtClean="0"/>
          </a:p>
          <a:p>
            <a:pPr marL="0" indent="0">
              <a:buNone/>
            </a:pPr>
            <a:endParaRPr lang="es-MX" dirty="0" smtClean="0"/>
          </a:p>
          <a:p>
            <a:endParaRPr lang="es-MX" dirty="0"/>
          </a:p>
        </p:txBody>
      </p:sp>
    </p:spTree>
    <p:extLst>
      <p:ext uri="{BB962C8B-B14F-4D97-AF65-F5344CB8AC3E}">
        <p14:creationId xmlns:p14="http://schemas.microsoft.com/office/powerpoint/2010/main" val="1045124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dirty="0"/>
          </a:p>
        </p:txBody>
      </p:sp>
      <p:sp>
        <p:nvSpPr>
          <p:cNvPr id="3" name="Marcador de contenido 2"/>
          <p:cNvSpPr>
            <a:spLocks noGrp="1"/>
          </p:cNvSpPr>
          <p:nvPr>
            <p:ph idx="1"/>
          </p:nvPr>
        </p:nvSpPr>
        <p:spPr>
          <a:xfrm>
            <a:off x="431074" y="1267097"/>
            <a:ext cx="11151326" cy="4859069"/>
          </a:xfrm>
        </p:spPr>
        <p:txBody>
          <a:bodyPr>
            <a:normAutofit fontScale="70000" lnSpcReduction="20000"/>
          </a:bodyPr>
          <a:lstStyle/>
          <a:p>
            <a:endParaRPr lang="es-MX" dirty="0" smtClean="0"/>
          </a:p>
          <a:p>
            <a:pPr marL="534988" indent="-182563">
              <a:buNone/>
            </a:pPr>
            <a:r>
              <a:rPr lang="es-MX" b="1" dirty="0" smtClean="0"/>
              <a:t>b) </a:t>
            </a:r>
            <a:r>
              <a:rPr lang="es-MX" b="1" dirty="0"/>
              <a:t>Artículo </a:t>
            </a:r>
            <a:r>
              <a:rPr lang="es-MX" b="1" dirty="0" smtClean="0"/>
              <a:t>181. </a:t>
            </a:r>
            <a:r>
              <a:rPr lang="es-MX" dirty="0"/>
              <a:t>	El INAI establecerá mecanismos que le permitan identificar los recursos que conllevan un interés y trascendencia.</a:t>
            </a:r>
          </a:p>
          <a:p>
            <a:pPr marL="534988" indent="-182563">
              <a:buNone/>
            </a:pPr>
            <a:endParaRPr lang="es-MX" dirty="0"/>
          </a:p>
          <a:p>
            <a:pPr marL="534988" indent="-182563">
              <a:buNone/>
            </a:pPr>
            <a:r>
              <a:rPr lang="es-MX" dirty="0"/>
              <a:t>	La intervención de los OG locales es fundamental, cada uno tiene sus particulares. Es necesario definir los mecanismos al interior del SNT</a:t>
            </a:r>
            <a:r>
              <a:rPr lang="es-MX" dirty="0" smtClean="0"/>
              <a:t>.</a:t>
            </a:r>
          </a:p>
          <a:p>
            <a:pPr marL="534988" indent="-182563">
              <a:buNone/>
            </a:pPr>
            <a:endParaRPr lang="es-MX" dirty="0"/>
          </a:p>
          <a:p>
            <a:pPr marL="534988" indent="-182563">
              <a:buNone/>
            </a:pPr>
            <a:r>
              <a:rPr lang="es-MX" b="1" dirty="0" smtClean="0"/>
              <a:t>c) Artículo 186.</a:t>
            </a:r>
          </a:p>
          <a:p>
            <a:pPr marL="534988" indent="0">
              <a:buNone/>
            </a:pPr>
            <a:r>
              <a:rPr lang="es-MX" dirty="0" smtClean="0"/>
              <a:t>De acuerdo al precepto la solicitud para ejercer la atracción </a:t>
            </a:r>
            <a:r>
              <a:rPr lang="es-MX" b="1" dirty="0" smtClean="0"/>
              <a:t>interrumpe</a:t>
            </a:r>
            <a:r>
              <a:rPr lang="es-MX" dirty="0" smtClean="0"/>
              <a:t> el plazo de los OG para resolver; sin embargo, también señala que el </a:t>
            </a:r>
            <a:r>
              <a:rPr lang="es-MX" b="1" dirty="0" smtClean="0"/>
              <a:t>computo continuará </a:t>
            </a:r>
            <a:r>
              <a:rPr lang="es-MX" dirty="0" smtClean="0"/>
              <a:t>a partir de que el Instituto lo notifique.</a:t>
            </a:r>
          </a:p>
          <a:p>
            <a:pPr marL="534988" indent="0">
              <a:buNone/>
            </a:pPr>
            <a:endParaRPr lang="es-MX" dirty="0" smtClean="0"/>
          </a:p>
          <a:p>
            <a:pPr marL="534988" indent="0">
              <a:buNone/>
            </a:pPr>
            <a:r>
              <a:rPr lang="es-MX" dirty="0" smtClean="0"/>
              <a:t>En derecho procesal  la interrupción tiene </a:t>
            </a:r>
            <a:r>
              <a:rPr lang="es-MX" dirty="0"/>
              <a:t>por efecto inutilizar para la prescripción el tiempo por el cual ha durado</a:t>
            </a:r>
          </a:p>
          <a:p>
            <a:endParaRPr lang="es-MX" dirty="0"/>
          </a:p>
          <a:p>
            <a:endParaRPr lang="es-MX" dirty="0"/>
          </a:p>
        </p:txBody>
      </p:sp>
    </p:spTree>
    <p:extLst>
      <p:ext uri="{BB962C8B-B14F-4D97-AF65-F5344CB8AC3E}">
        <p14:creationId xmlns:p14="http://schemas.microsoft.com/office/powerpoint/2010/main" val="1191704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40080" y="1149531"/>
            <a:ext cx="10942320" cy="4976636"/>
          </a:xfrm>
        </p:spPr>
        <p:txBody>
          <a:bodyPr>
            <a:normAutofit fontScale="62500" lnSpcReduction="20000"/>
          </a:bodyPr>
          <a:lstStyle/>
          <a:p>
            <a:pPr marL="0" indent="0">
              <a:buNone/>
            </a:pPr>
            <a:r>
              <a:rPr lang="es-MX" b="1" dirty="0" smtClean="0"/>
              <a:t>d) Artículo 187. </a:t>
            </a:r>
          </a:p>
          <a:p>
            <a:pPr marL="444500" indent="0">
              <a:buNone/>
            </a:pPr>
            <a:r>
              <a:rPr lang="es-MX" dirty="0" smtClean="0"/>
              <a:t>Establece que los OG locales deberán analizar, por regla general,  los aspectos formales, mientras que el INAI estudiará únicamente el fondo.</a:t>
            </a:r>
          </a:p>
          <a:p>
            <a:pPr marL="444500" indent="0">
              <a:buNone/>
            </a:pPr>
            <a:endParaRPr lang="es-MX" dirty="0" smtClean="0"/>
          </a:p>
          <a:p>
            <a:pPr marL="444500" indent="0">
              <a:buNone/>
            </a:pPr>
            <a:r>
              <a:rPr lang="es-MX" b="1" dirty="0" smtClean="0"/>
              <a:t>Omisión. </a:t>
            </a:r>
            <a:r>
              <a:rPr lang="es-MX" dirty="0" smtClean="0"/>
              <a:t>No se establecen los términos en que se efectuará el análisis por parte de los OG. </a:t>
            </a:r>
          </a:p>
          <a:p>
            <a:pPr marL="444500" indent="0">
              <a:buNone/>
            </a:pPr>
            <a:r>
              <a:rPr lang="es-MX" dirty="0" smtClean="0"/>
              <a:t>Si la atracción la solicita el recurrente o el INAI, puede ser que aún no se resuelvan las cuestiones que le corresponden a los OG.</a:t>
            </a:r>
          </a:p>
          <a:p>
            <a:pPr marL="444500" indent="0">
              <a:buNone/>
            </a:pPr>
            <a:endParaRPr lang="es-MX" b="1" dirty="0"/>
          </a:p>
          <a:p>
            <a:pPr marL="0" indent="0">
              <a:buNone/>
            </a:pPr>
            <a:r>
              <a:rPr lang="es-MX" b="1" dirty="0" smtClean="0"/>
              <a:t>e) Artículo 188, segundo párrafo.</a:t>
            </a:r>
          </a:p>
          <a:p>
            <a:pPr marL="0" indent="0">
              <a:buNone/>
            </a:pPr>
            <a:r>
              <a:rPr lang="es-MX" dirty="0" smtClean="0"/>
              <a:t>En todo momento, los particulares podrán impugnar las resoluciones del INAI ante </a:t>
            </a:r>
            <a:r>
              <a:rPr lang="es-MX" dirty="0"/>
              <a:t>PJF </a:t>
            </a:r>
            <a:endParaRPr lang="es-MX" dirty="0" smtClean="0"/>
          </a:p>
          <a:p>
            <a:pPr marL="0" indent="0">
              <a:buNone/>
            </a:pPr>
            <a:endParaRPr lang="es-MX" dirty="0"/>
          </a:p>
          <a:p>
            <a:pPr marL="0" indent="0">
              <a:buNone/>
            </a:pPr>
            <a:r>
              <a:rPr lang="es-MX" dirty="0" smtClean="0"/>
              <a:t>Art. 188 primer párrafo.</a:t>
            </a:r>
          </a:p>
          <a:p>
            <a:pPr marL="0" indent="0">
              <a:buNone/>
            </a:pPr>
            <a:endParaRPr lang="es-MX" dirty="0"/>
          </a:p>
          <a:p>
            <a:pPr marL="0" indent="0">
              <a:buNone/>
            </a:pPr>
            <a:r>
              <a:rPr lang="es-MX" dirty="0" smtClean="0"/>
              <a:t>La decisión del INAI  de atraer o no también es una resolución.</a:t>
            </a:r>
          </a:p>
          <a:p>
            <a:pPr marL="0" indent="0">
              <a:buNone/>
            </a:pPr>
            <a:endParaRPr lang="es-MX" dirty="0"/>
          </a:p>
          <a:p>
            <a:pPr marL="0" indent="0">
              <a:buNone/>
            </a:pPr>
            <a:r>
              <a:rPr lang="es-MX" dirty="0" smtClean="0"/>
              <a:t>Omisión: ¿Esas decisiones también se combaten ante el PJF?</a:t>
            </a:r>
            <a:endParaRPr lang="es-MX" dirty="0"/>
          </a:p>
          <a:p>
            <a:endParaRPr lang="es-MX" dirty="0"/>
          </a:p>
        </p:txBody>
      </p:sp>
    </p:spTree>
    <p:extLst>
      <p:ext uri="{BB962C8B-B14F-4D97-AF65-F5344CB8AC3E}">
        <p14:creationId xmlns:p14="http://schemas.microsoft.com/office/powerpoint/2010/main" val="604994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9456" y="-130628"/>
            <a:ext cx="9948156" cy="1206394"/>
          </a:xfrm>
        </p:spPr>
        <p:txBody>
          <a:bodyPr>
            <a:normAutofit/>
          </a:bodyPr>
          <a:lstStyle/>
          <a:p>
            <a:r>
              <a:rPr lang="es-MX" sz="3200" b="1" dirty="0" smtClean="0"/>
              <a:t>La autonomía de los Órganos Garantes</a:t>
            </a:r>
            <a:br>
              <a:rPr lang="es-MX" sz="3200" b="1" dirty="0" smtClean="0"/>
            </a:br>
            <a:r>
              <a:rPr lang="es-MX" sz="3200" b="1" dirty="0" smtClean="0"/>
              <a:t>Artículo 6º fracción VIII CPEUM</a:t>
            </a:r>
            <a:endParaRPr lang="es-MX" sz="3200" b="1" dirty="0"/>
          </a:p>
        </p:txBody>
      </p:sp>
      <p:sp>
        <p:nvSpPr>
          <p:cNvPr id="4" name="Marcador de contenido 2"/>
          <p:cNvSpPr txBox="1">
            <a:spLocks/>
          </p:cNvSpPr>
          <p:nvPr/>
        </p:nvSpPr>
        <p:spPr>
          <a:xfrm>
            <a:off x="927847" y="1075765"/>
            <a:ext cx="10502153" cy="455432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lnSpc>
                <a:spcPct val="150000"/>
              </a:lnSpc>
            </a:pPr>
            <a:endParaRPr lang="es-MX" sz="1800" dirty="0">
              <a:solidFill>
                <a:prstClr val="black"/>
              </a:solidFill>
            </a:endParaRPr>
          </a:p>
          <a:p>
            <a:pPr algn="just">
              <a:lnSpc>
                <a:spcPct val="150000"/>
              </a:lnSpc>
            </a:pPr>
            <a:endParaRPr lang="es-MX" sz="1800" dirty="0" smtClean="0">
              <a:solidFill>
                <a:prstClr val="black"/>
              </a:solidFill>
            </a:endParaRPr>
          </a:p>
          <a:p>
            <a:pPr algn="just">
              <a:lnSpc>
                <a:spcPct val="150000"/>
              </a:lnSpc>
            </a:pPr>
            <a:endParaRPr lang="es-MX" sz="1800" dirty="0">
              <a:solidFill>
                <a:prstClr val="black"/>
              </a:solidFill>
            </a:endParaRPr>
          </a:p>
          <a:p>
            <a:pPr algn="just">
              <a:lnSpc>
                <a:spcPct val="150000"/>
              </a:lnSpc>
            </a:pPr>
            <a:endParaRPr lang="es-MX" sz="1800" dirty="0" smtClean="0">
              <a:solidFill>
                <a:prstClr val="black"/>
              </a:solidFill>
            </a:endParaRPr>
          </a:p>
          <a:p>
            <a:pPr algn="just">
              <a:lnSpc>
                <a:spcPct val="150000"/>
              </a:lnSpc>
            </a:pPr>
            <a:endParaRPr lang="es-MX" sz="1800" dirty="0">
              <a:solidFill>
                <a:prstClr val="black"/>
              </a:solidFill>
            </a:endParaRPr>
          </a:p>
          <a:p>
            <a:pPr algn="just">
              <a:lnSpc>
                <a:spcPct val="150000"/>
              </a:lnSpc>
            </a:pPr>
            <a:endParaRPr lang="es-MX" sz="1800" dirty="0" smtClean="0">
              <a:solidFill>
                <a:prstClr val="black"/>
              </a:solidFill>
            </a:endParaRPr>
          </a:p>
          <a:p>
            <a:pPr algn="just">
              <a:lnSpc>
                <a:spcPct val="150000"/>
              </a:lnSpc>
            </a:pPr>
            <a:endParaRPr lang="es-MX" sz="1800" dirty="0" smtClean="0">
              <a:solidFill>
                <a:prstClr val="black"/>
              </a:solidFill>
            </a:endParaRPr>
          </a:p>
          <a:p>
            <a:pPr marL="0" indent="0" algn="just">
              <a:lnSpc>
                <a:spcPct val="150000"/>
              </a:lnSpc>
              <a:buNone/>
            </a:pPr>
            <a:endParaRPr lang="es-MX" sz="1800" dirty="0" smtClean="0">
              <a:solidFill>
                <a:prstClr val="black"/>
              </a:solidFill>
            </a:endParaRPr>
          </a:p>
          <a:p>
            <a:pPr marL="0" indent="0" algn="just">
              <a:lnSpc>
                <a:spcPct val="150000"/>
              </a:lnSpc>
              <a:buNone/>
            </a:pPr>
            <a:endParaRPr lang="es-MX" sz="1800" dirty="0" smtClean="0">
              <a:solidFill>
                <a:prstClr val="black"/>
              </a:solidFill>
            </a:endParaRPr>
          </a:p>
          <a:p>
            <a:pPr algn="just">
              <a:lnSpc>
                <a:spcPct val="150000"/>
              </a:lnSpc>
            </a:pPr>
            <a:endParaRPr lang="es-MX" sz="1800" dirty="0" smtClean="0">
              <a:solidFill>
                <a:prstClr val="black"/>
              </a:solidFill>
            </a:endParaRPr>
          </a:p>
          <a:p>
            <a:pPr marL="0" indent="0" algn="just">
              <a:lnSpc>
                <a:spcPct val="150000"/>
              </a:lnSpc>
              <a:buNone/>
            </a:pPr>
            <a:endParaRPr lang="es-MX" sz="1800" dirty="0">
              <a:solidFill>
                <a:prstClr val="black"/>
              </a:solidFill>
            </a:endParaRPr>
          </a:p>
          <a:p>
            <a:pPr marL="0" indent="0" algn="just">
              <a:lnSpc>
                <a:spcPct val="150000"/>
              </a:lnSpc>
              <a:buNone/>
            </a:pPr>
            <a:endParaRPr lang="es-MX" sz="1800" dirty="0" smtClean="0">
              <a:solidFill>
                <a:prstClr val="black"/>
              </a:solidFill>
            </a:endParaRPr>
          </a:p>
          <a:p>
            <a:pPr marL="0" indent="0" algn="just">
              <a:lnSpc>
                <a:spcPct val="150000"/>
              </a:lnSpc>
              <a:buNone/>
            </a:pPr>
            <a:endParaRPr lang="es-MX" sz="1800" dirty="0" smtClean="0">
              <a:solidFill>
                <a:prstClr val="black"/>
              </a:solidFill>
            </a:endParaRPr>
          </a:p>
          <a:p>
            <a:pPr marL="0" indent="0" algn="just">
              <a:lnSpc>
                <a:spcPct val="150000"/>
              </a:lnSpc>
              <a:buNone/>
            </a:pPr>
            <a:endParaRPr lang="es-MX" sz="1800" dirty="0" smtClean="0">
              <a:solidFill>
                <a:prstClr val="black"/>
              </a:solidFill>
            </a:endParaRPr>
          </a:p>
          <a:p>
            <a:pPr marL="0" indent="0" algn="just">
              <a:lnSpc>
                <a:spcPct val="150000"/>
              </a:lnSpc>
              <a:buNone/>
            </a:pPr>
            <a:endParaRPr lang="es-MX" sz="1800" dirty="0" smtClean="0">
              <a:solidFill>
                <a:prstClr val="black"/>
              </a:solidFill>
            </a:endParaRPr>
          </a:p>
          <a:p>
            <a:pPr algn="just">
              <a:lnSpc>
                <a:spcPct val="150000"/>
              </a:lnSpc>
            </a:pPr>
            <a:endParaRPr lang="es-MX" sz="1800" dirty="0">
              <a:solidFill>
                <a:prstClr val="black"/>
              </a:solidFill>
            </a:endParaRPr>
          </a:p>
        </p:txBody>
      </p:sp>
      <p:sp>
        <p:nvSpPr>
          <p:cNvPr id="3" name="CuadroTexto 2"/>
          <p:cNvSpPr txBox="1"/>
          <p:nvPr/>
        </p:nvSpPr>
        <p:spPr>
          <a:xfrm>
            <a:off x="1199456" y="5630091"/>
            <a:ext cx="10206516" cy="923330"/>
          </a:xfrm>
          <a:prstGeom prst="rect">
            <a:avLst/>
          </a:prstGeom>
          <a:noFill/>
        </p:spPr>
        <p:txBody>
          <a:bodyPr wrap="square" rtlCol="0">
            <a:spAutoFit/>
          </a:bodyPr>
          <a:lstStyle/>
          <a:p>
            <a:pPr algn="just">
              <a:lnSpc>
                <a:spcPct val="150000"/>
              </a:lnSpc>
            </a:pPr>
            <a:endParaRPr lang="es-MX" dirty="0" smtClean="0">
              <a:solidFill>
                <a:prstClr val="black"/>
              </a:solidFill>
            </a:endParaRPr>
          </a:p>
          <a:p>
            <a:pPr algn="just">
              <a:lnSpc>
                <a:spcPct val="150000"/>
              </a:lnSpc>
            </a:pPr>
            <a:endParaRPr lang="es-MX" dirty="0" smtClean="0">
              <a:solidFill>
                <a:prstClr val="black"/>
              </a:solidFill>
            </a:endParaRPr>
          </a:p>
        </p:txBody>
      </p:sp>
      <p:graphicFrame>
        <p:nvGraphicFramePr>
          <p:cNvPr id="5" name="Diagrama 4"/>
          <p:cNvGraphicFramePr/>
          <p:nvPr>
            <p:extLst>
              <p:ext uri="{D42A27DB-BD31-4B8C-83A1-F6EECF244321}">
                <p14:modId xmlns:p14="http://schemas.microsoft.com/office/powerpoint/2010/main" val="1670883683"/>
              </p:ext>
            </p:extLst>
          </p:nvPr>
        </p:nvGraphicFramePr>
        <p:xfrm>
          <a:off x="237229" y="1165490"/>
          <a:ext cx="11168743"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8689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r"/>
            <a:r>
              <a:rPr lang="es-MX" sz="2200" b="1" dirty="0"/>
              <a:t>RELACIÓN DE RESPONSABILIDADES, SANCIONES Y DELITOS PREVISTOS EN LA LEY DE AMPARO (TITULO QUINTO</a:t>
            </a:r>
            <a:r>
              <a:rPr lang="es-MX" sz="1300" b="1" dirty="0"/>
              <a:t>)</a:t>
            </a:r>
            <a:r>
              <a:rPr lang="es-MX" dirty="0"/>
              <a:t/>
            </a:r>
            <a:br>
              <a:rPr lang="es-MX" dirty="0"/>
            </a:br>
            <a:endParaRPr lang="es-MX" dirty="0"/>
          </a:p>
        </p:txBody>
      </p:sp>
      <p:graphicFrame>
        <p:nvGraphicFramePr>
          <p:cNvPr id="6" name="Diagrama 5"/>
          <p:cNvGraphicFramePr/>
          <p:nvPr>
            <p:extLst>
              <p:ext uri="{D42A27DB-BD31-4B8C-83A1-F6EECF244321}">
                <p14:modId xmlns:p14="http://schemas.microsoft.com/office/powerpoint/2010/main" val="2769070645"/>
              </p:ext>
            </p:extLst>
          </p:nvPr>
        </p:nvGraphicFramePr>
        <p:xfrm>
          <a:off x="0" y="1045029"/>
          <a:ext cx="12192000" cy="54210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425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r"/>
            <a:r>
              <a:rPr lang="es-MX" sz="2700" b="1" dirty="0"/>
              <a:t>CAUSALES DE IMPROCEDENCIA Y SOBRESEIMIENTO (LEY DE AMPARO)</a:t>
            </a:r>
            <a:r>
              <a:rPr lang="es-MX" dirty="0"/>
              <a:t/>
            </a:r>
            <a:br>
              <a:rPr lang="es-MX" dirty="0"/>
            </a:br>
            <a:endParaRPr lang="es-MX" dirty="0"/>
          </a:p>
        </p:txBody>
      </p:sp>
      <p:graphicFrame>
        <p:nvGraphicFramePr>
          <p:cNvPr id="6" name="Diagrama 5"/>
          <p:cNvGraphicFramePr/>
          <p:nvPr>
            <p:extLst>
              <p:ext uri="{D42A27DB-BD31-4B8C-83A1-F6EECF244321}">
                <p14:modId xmlns:p14="http://schemas.microsoft.com/office/powerpoint/2010/main" val="108838916"/>
              </p:ext>
            </p:extLst>
          </p:nvPr>
        </p:nvGraphicFramePr>
        <p:xfrm>
          <a:off x="1097280" y="1541416"/>
          <a:ext cx="9535886" cy="46503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5922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81200" y="274640"/>
            <a:ext cx="8229600" cy="634081"/>
          </a:xfrm>
        </p:spPr>
        <p:txBody>
          <a:bodyPr>
            <a:noAutofit/>
          </a:bodyPr>
          <a:lstStyle/>
          <a:p>
            <a:r>
              <a:rPr lang="es-MX" sz="3800" b="1" dirty="0"/>
              <a:t>Autonomía de los Órganos Garantes</a:t>
            </a:r>
          </a:p>
        </p:txBody>
      </p:sp>
      <p:sp>
        <p:nvSpPr>
          <p:cNvPr id="3" name="2 Marcador de contenido"/>
          <p:cNvSpPr>
            <a:spLocks noGrp="1"/>
          </p:cNvSpPr>
          <p:nvPr>
            <p:ph idx="1"/>
          </p:nvPr>
        </p:nvSpPr>
        <p:spPr>
          <a:xfrm>
            <a:off x="1981200" y="1196753"/>
            <a:ext cx="8229600" cy="4929415"/>
          </a:xfrm>
        </p:spPr>
        <p:txBody>
          <a:bodyPr>
            <a:normAutofit/>
          </a:bodyPr>
          <a:lstStyle/>
          <a:p>
            <a:pPr marL="0" indent="0" algn="just">
              <a:buNone/>
            </a:pPr>
            <a:r>
              <a:rPr lang="es-MX" dirty="0"/>
              <a:t>F</a:t>
            </a:r>
            <a:r>
              <a:rPr lang="es-MX" dirty="0" smtClean="0"/>
              <a:t>acultad </a:t>
            </a:r>
            <a:r>
              <a:rPr lang="es-MX" dirty="0"/>
              <a:t>de las instituciones para gobernarse o ejercer actos de soberanía; presupone contar con poderes jurídicos propios</a:t>
            </a:r>
            <a:r>
              <a:rPr lang="es-MX" dirty="0" smtClean="0"/>
              <a:t>. </a:t>
            </a:r>
            <a:endParaRPr lang="es-MX" dirty="0"/>
          </a:p>
          <a:p>
            <a:pPr marL="0" indent="0" algn="just">
              <a:buNone/>
            </a:pPr>
            <a:endParaRPr lang="es-MX" dirty="0" smtClean="0"/>
          </a:p>
          <a:p>
            <a:pPr marL="0" indent="0" algn="just">
              <a:buNone/>
            </a:pPr>
            <a:r>
              <a:rPr lang="es-MX" dirty="0" smtClean="0"/>
              <a:t>Implica: </a:t>
            </a:r>
          </a:p>
          <a:p>
            <a:pPr algn="just"/>
            <a:r>
              <a:rPr lang="es-MX" dirty="0"/>
              <a:t>C</a:t>
            </a:r>
            <a:r>
              <a:rPr lang="es-MX" dirty="0" smtClean="0"/>
              <a:t>apacidad para darse preceptos obligatorios. Potestad normativa o reglamentaria.</a:t>
            </a:r>
          </a:p>
          <a:p>
            <a:pPr marL="0" indent="0" algn="just">
              <a:buNone/>
            </a:pPr>
            <a:endParaRPr lang="es-MX" dirty="0" smtClean="0"/>
          </a:p>
          <a:p>
            <a:pPr algn="just"/>
            <a:endParaRPr lang="es-MX" dirty="0"/>
          </a:p>
          <a:p>
            <a:endParaRPr lang="es-MX" dirty="0"/>
          </a:p>
        </p:txBody>
      </p:sp>
    </p:spTree>
    <p:extLst>
      <p:ext uri="{BB962C8B-B14F-4D97-AF65-F5344CB8AC3E}">
        <p14:creationId xmlns:p14="http://schemas.microsoft.com/office/powerpoint/2010/main" val="3219147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35131"/>
            <a:ext cx="10972800" cy="1652769"/>
          </a:xfrm>
        </p:spPr>
        <p:txBody>
          <a:bodyPr/>
          <a:lstStyle/>
          <a:p>
            <a:pPr algn="r"/>
            <a:r>
              <a:rPr lang="es-MX" b="1" dirty="0"/>
              <a:t>Ámbito federal y ámbito local</a:t>
            </a:r>
            <a:endParaRPr lang="es-MX" dirty="0"/>
          </a:p>
        </p:txBody>
      </p:sp>
      <p:sp>
        <p:nvSpPr>
          <p:cNvPr id="3" name="Marcador de contenido 2"/>
          <p:cNvSpPr>
            <a:spLocks noGrp="1"/>
          </p:cNvSpPr>
          <p:nvPr>
            <p:ph idx="1"/>
          </p:nvPr>
        </p:nvSpPr>
        <p:spPr>
          <a:xfrm>
            <a:off x="509451" y="1162594"/>
            <a:ext cx="11072949" cy="5329646"/>
          </a:xfrm>
        </p:spPr>
        <p:txBody>
          <a:bodyPr>
            <a:normAutofit fontScale="77500" lnSpcReduction="20000"/>
          </a:bodyPr>
          <a:lstStyle/>
          <a:p>
            <a:r>
              <a:rPr lang="es-MX" dirty="0" smtClean="0"/>
              <a:t>Arts. 40 y 41 CPEUM. Autonomía de las Entidades Federativas en cuanto a su régimen interno.</a:t>
            </a:r>
          </a:p>
          <a:p>
            <a:endParaRPr lang="es-MX" dirty="0" smtClean="0"/>
          </a:p>
          <a:p>
            <a:r>
              <a:rPr lang="es-MX" dirty="0" smtClean="0"/>
              <a:t>Las facultades que no están expresamente concedidas por la Constitución a los funcionarios federales se entienden reservadas a los Estados.</a:t>
            </a:r>
          </a:p>
          <a:p>
            <a:endParaRPr lang="es-MX" dirty="0"/>
          </a:p>
          <a:p>
            <a:r>
              <a:rPr lang="es-MX" dirty="0" smtClean="0"/>
              <a:t>Las </a:t>
            </a:r>
            <a:r>
              <a:rPr lang="es-MX" dirty="0"/>
              <a:t>legislaciones locales emanan exclusivamente del ejercicio del poder soberano de los Estados de la Unión que les es propio</a:t>
            </a:r>
          </a:p>
          <a:p>
            <a:pPr marL="0" indent="0">
              <a:buNone/>
            </a:pPr>
            <a:endParaRPr lang="es-MX" dirty="0" smtClean="0"/>
          </a:p>
          <a:p>
            <a:r>
              <a:rPr lang="es-MX" dirty="0" smtClean="0"/>
              <a:t>No hay relación de jerarquía entre legislaciones federales y locales</a:t>
            </a:r>
          </a:p>
          <a:p>
            <a:endParaRPr lang="es-MX" dirty="0" smtClean="0"/>
          </a:p>
          <a:p>
            <a:r>
              <a:rPr lang="es-MX" dirty="0"/>
              <a:t>En un caso de conflicto entre leyes federales y locales, se resuelve atendiendo a qué órgano es competente para expedir el ordenamiento de acuerdo con el sistema de competencia establecido en el articulo 124 de la CPEUM</a:t>
            </a:r>
          </a:p>
          <a:p>
            <a:endParaRPr lang="es-MX" dirty="0" smtClean="0"/>
          </a:p>
          <a:p>
            <a:endParaRPr lang="es-MX" dirty="0"/>
          </a:p>
        </p:txBody>
      </p:sp>
    </p:spTree>
    <p:extLst>
      <p:ext uri="{BB962C8B-B14F-4D97-AF65-F5344CB8AC3E}">
        <p14:creationId xmlns:p14="http://schemas.microsoft.com/office/powerpoint/2010/main" val="267485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8160" y="0"/>
            <a:ext cx="10972800" cy="1143000"/>
          </a:xfrm>
        </p:spPr>
        <p:txBody>
          <a:bodyPr/>
          <a:lstStyle/>
          <a:p>
            <a:pPr algn="r"/>
            <a:r>
              <a:rPr lang="es-MX" dirty="0" smtClean="0"/>
              <a:t> Jurisprudencia</a:t>
            </a:r>
            <a:endParaRPr lang="es-MX" dirty="0"/>
          </a:p>
        </p:txBody>
      </p:sp>
      <p:sp>
        <p:nvSpPr>
          <p:cNvPr id="3" name="Marcador de contenido 2"/>
          <p:cNvSpPr>
            <a:spLocks noGrp="1"/>
          </p:cNvSpPr>
          <p:nvPr>
            <p:ph idx="1"/>
          </p:nvPr>
        </p:nvSpPr>
        <p:spPr/>
        <p:txBody>
          <a:bodyPr>
            <a:normAutofit fontScale="77500" lnSpcReduction="20000"/>
          </a:bodyPr>
          <a:lstStyle/>
          <a:p>
            <a:pPr marL="0" indent="0" algn="just">
              <a:buNone/>
            </a:pPr>
            <a:r>
              <a:rPr lang="es-MX" dirty="0"/>
              <a:t>LEGISLACIONES FEDERAL Y LOCAL. ENTRE ELLAS NO EXISTE RELACIÓN JERÁRQUICA, SINO COMPETENCIA DETERMINADA POR LA CONSTITUCIÓN.- El artículo 133 de la Constitución Política de los Estados Unidos Mexicanos no establece ninguna relación de jerarquía entre las legislaciones federal y local, sino que en el caso de una aparente contradicción entre las legislaciones mencionadas, ésta se debe resolver atendiendo a qué órgano es competente para expedir esa ley de acuerdo con el sistema de competencia que la Norma Fundamental establece en su artículo 124. Esta interpretación se refuerza con los artículos 16 y 103 de la propia Constitución, el primero al señalar que la actuación por autoridad competente es una garantía individual, y el segundo, al establecer la procedencia del juicio de amparo si la autoridad local o federal actúa más allá de su competencia constitucional. </a:t>
            </a:r>
          </a:p>
        </p:txBody>
      </p:sp>
    </p:spTree>
    <p:extLst>
      <p:ext uri="{BB962C8B-B14F-4D97-AF65-F5344CB8AC3E}">
        <p14:creationId xmlns:p14="http://schemas.microsoft.com/office/powerpoint/2010/main" val="3811438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4468" y="94233"/>
            <a:ext cx="10972800" cy="864614"/>
          </a:xfrm>
        </p:spPr>
        <p:txBody>
          <a:bodyPr>
            <a:normAutofit fontScale="90000"/>
          </a:bodyPr>
          <a:lstStyle/>
          <a:p>
            <a:r>
              <a:rPr lang="es-MX" b="1" dirty="0" smtClean="0"/>
              <a:t>Relación del INAI con los Órganos Garantes</a:t>
            </a:r>
            <a:endParaRPr lang="es-MX" b="1" dirty="0"/>
          </a:p>
        </p:txBody>
      </p:sp>
      <p:sp>
        <p:nvSpPr>
          <p:cNvPr id="3" name="Marcador de contenido 2"/>
          <p:cNvSpPr>
            <a:spLocks noGrp="1"/>
          </p:cNvSpPr>
          <p:nvPr>
            <p:ph idx="1"/>
          </p:nvPr>
        </p:nvSpPr>
        <p:spPr>
          <a:xfrm>
            <a:off x="624274" y="2023029"/>
            <a:ext cx="10972800" cy="4508087"/>
          </a:xfrm>
        </p:spPr>
        <p:txBody>
          <a:bodyPr>
            <a:normAutofit/>
          </a:bodyPr>
          <a:lstStyle/>
          <a:p>
            <a:pPr marL="0" indent="0" algn="just">
              <a:buNone/>
            </a:pPr>
            <a:r>
              <a:rPr lang="es-MX" dirty="0" smtClean="0"/>
              <a:t> Se conforma de </a:t>
            </a:r>
            <a:r>
              <a:rPr lang="es-MX" dirty="0"/>
              <a:t>la coordinación </a:t>
            </a:r>
            <a:r>
              <a:rPr lang="es-MX" dirty="0" smtClean="0"/>
              <a:t>de </a:t>
            </a:r>
            <a:r>
              <a:rPr lang="es-MX" dirty="0"/>
              <a:t>las distintas instancias que, en razón de sus ámbitos de competencia, contribuyen a la vigencia de la transparencia a nivel nacional, en los tres órdenes de gobierno  </a:t>
            </a:r>
            <a:r>
              <a:rPr lang="es-MX" dirty="0" smtClean="0"/>
              <a:t>(INAI, </a:t>
            </a:r>
            <a:r>
              <a:rPr lang="es-MX" dirty="0"/>
              <a:t>Organismos garantes de las Entidades </a:t>
            </a:r>
            <a:r>
              <a:rPr lang="es-MX" dirty="0" smtClean="0"/>
              <a:t>Federativas, ASF, AGN e INEGI).</a:t>
            </a:r>
          </a:p>
          <a:p>
            <a:pPr algn="just"/>
            <a:endParaRPr lang="es-MX" dirty="0"/>
          </a:p>
          <a:p>
            <a:pPr marL="0" indent="0" algn="just">
              <a:buNone/>
            </a:pPr>
            <a:r>
              <a:rPr lang="es-MX" b="1" dirty="0" smtClean="0"/>
              <a:t>Los Organismos garantes son integrantes del SNT</a:t>
            </a:r>
            <a:endParaRPr lang="es-MX" b="1" dirty="0"/>
          </a:p>
        </p:txBody>
      </p:sp>
      <p:sp>
        <p:nvSpPr>
          <p:cNvPr id="4" name="Rectángulo 3"/>
          <p:cNvSpPr/>
          <p:nvPr/>
        </p:nvSpPr>
        <p:spPr>
          <a:xfrm>
            <a:off x="645240" y="1094859"/>
            <a:ext cx="7492920" cy="584775"/>
          </a:xfrm>
          <a:prstGeom prst="rect">
            <a:avLst/>
          </a:prstGeom>
        </p:spPr>
        <p:txBody>
          <a:bodyPr wrap="square">
            <a:spAutoFit/>
          </a:bodyPr>
          <a:lstStyle/>
          <a:p>
            <a:r>
              <a:rPr lang="es-MX" sz="3200" b="1" dirty="0" smtClean="0"/>
              <a:t>Sistema Nacional de Transparencia</a:t>
            </a:r>
            <a:endParaRPr lang="es-MX" sz="3200" b="1" dirty="0"/>
          </a:p>
        </p:txBody>
      </p:sp>
    </p:spTree>
    <p:extLst>
      <p:ext uri="{BB962C8B-B14F-4D97-AF65-F5344CB8AC3E}">
        <p14:creationId xmlns:p14="http://schemas.microsoft.com/office/powerpoint/2010/main" val="4265084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0467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74638"/>
            <a:ext cx="10972800" cy="835705"/>
          </a:xfrm>
        </p:spPr>
        <p:txBody>
          <a:bodyPr/>
          <a:lstStyle/>
          <a:p>
            <a:pPr algn="r"/>
            <a:r>
              <a:rPr lang="es-MX" dirty="0" smtClean="0"/>
              <a:t>Facultad de atracción LGT</a:t>
            </a:r>
            <a:endParaRPr lang="es-MX" dirty="0"/>
          </a:p>
        </p:txBody>
      </p:sp>
      <p:sp>
        <p:nvSpPr>
          <p:cNvPr id="3" name="Marcador de contenido 2"/>
          <p:cNvSpPr>
            <a:spLocks noGrp="1"/>
          </p:cNvSpPr>
          <p:nvPr>
            <p:ph idx="1"/>
          </p:nvPr>
        </p:nvSpPr>
        <p:spPr>
          <a:xfrm>
            <a:off x="609600" y="1306286"/>
            <a:ext cx="10972800" cy="5068387"/>
          </a:xfrm>
        </p:spPr>
        <p:txBody>
          <a:bodyPr>
            <a:normAutofit fontScale="25000" lnSpcReduction="20000"/>
          </a:bodyPr>
          <a:lstStyle/>
          <a:p>
            <a:r>
              <a:rPr lang="es-MX" sz="8000" dirty="0"/>
              <a:t>El </a:t>
            </a:r>
            <a:r>
              <a:rPr lang="es-MX" sz="8000" dirty="0" smtClean="0"/>
              <a:t>INAI, por mayoría </a:t>
            </a:r>
            <a:r>
              <a:rPr lang="es-MX" sz="8000" dirty="0"/>
              <a:t>de sus Comisionados, de oficio o a petición de los </a:t>
            </a:r>
            <a:r>
              <a:rPr lang="es-MX" sz="8000" dirty="0" smtClean="0"/>
              <a:t>OG, </a:t>
            </a:r>
            <a:r>
              <a:rPr lang="es-MX" sz="8000" b="1" dirty="0"/>
              <a:t>podrá ejercer la facultad de atracción</a:t>
            </a:r>
            <a:r>
              <a:rPr lang="es-MX" sz="8000" dirty="0"/>
              <a:t> para conocer de </a:t>
            </a:r>
            <a:r>
              <a:rPr lang="es-MX" sz="8000" dirty="0" smtClean="0"/>
              <a:t>los </a:t>
            </a:r>
            <a:r>
              <a:rPr lang="es-MX" sz="8000" b="1" dirty="0"/>
              <a:t>recursos </a:t>
            </a:r>
            <a:r>
              <a:rPr lang="es-MX" sz="8000" dirty="0"/>
              <a:t>de revisión pendientes de resolución </a:t>
            </a:r>
            <a:r>
              <a:rPr lang="es-MX" sz="8000" b="1" dirty="0"/>
              <a:t>que por su </a:t>
            </a:r>
            <a:r>
              <a:rPr lang="es-MX" sz="8000" b="1" u="sng" dirty="0"/>
              <a:t>interés y trascendencia </a:t>
            </a:r>
            <a:r>
              <a:rPr lang="es-MX" sz="8000" b="1" dirty="0"/>
              <a:t>así lo </a:t>
            </a:r>
            <a:r>
              <a:rPr lang="es-MX" sz="8000" b="1" dirty="0" smtClean="0"/>
              <a:t>ameriten (Art. 181 LGT).</a:t>
            </a:r>
            <a:endParaRPr lang="es-MX" sz="8000" b="1" dirty="0"/>
          </a:p>
          <a:p>
            <a:endParaRPr lang="es-MX" sz="8000" dirty="0" smtClean="0"/>
          </a:p>
          <a:p>
            <a:r>
              <a:rPr lang="es-MX" sz="8000" dirty="0" smtClean="0"/>
              <a:t>El INAI </a:t>
            </a:r>
            <a:r>
              <a:rPr lang="es-MX" sz="8000" dirty="0"/>
              <a:t>establecerá mecanismos </a:t>
            </a:r>
            <a:r>
              <a:rPr lang="es-MX" sz="8000" dirty="0" smtClean="0"/>
              <a:t>para identificar </a:t>
            </a:r>
            <a:r>
              <a:rPr lang="es-MX" sz="8000" dirty="0"/>
              <a:t>los recursos </a:t>
            </a:r>
            <a:r>
              <a:rPr lang="es-MX" sz="8000" dirty="0" smtClean="0"/>
              <a:t>que </a:t>
            </a:r>
            <a:r>
              <a:rPr lang="es-MX" sz="8000" dirty="0"/>
              <a:t>conlleven un interés y </a:t>
            </a:r>
            <a:r>
              <a:rPr lang="es-MX" sz="8000" dirty="0" smtClean="0"/>
              <a:t>trascendencia.</a:t>
            </a:r>
          </a:p>
          <a:p>
            <a:endParaRPr lang="es-MX" sz="8000" dirty="0"/>
          </a:p>
          <a:p>
            <a:pPr marL="352425" indent="0">
              <a:buNone/>
            </a:pPr>
            <a:r>
              <a:rPr lang="es-MX" sz="8000" b="1" dirty="0" smtClean="0"/>
              <a:t>En </a:t>
            </a:r>
            <a:r>
              <a:rPr lang="es-MX" sz="8000" b="1" dirty="0"/>
              <a:t>la LGTAIP no se aprecia de manera expresa lo que considerará el INAI como “interés o trascendencia”, para ejercer su facultad de </a:t>
            </a:r>
            <a:r>
              <a:rPr lang="es-MX" sz="8000" b="1" dirty="0" smtClean="0"/>
              <a:t>atracción</a:t>
            </a:r>
          </a:p>
          <a:p>
            <a:endParaRPr lang="es-MX" sz="8000" dirty="0"/>
          </a:p>
          <a:p>
            <a:r>
              <a:rPr lang="es-MX" sz="8000" dirty="0"/>
              <a:t>L</a:t>
            </a:r>
            <a:r>
              <a:rPr lang="es-MX" sz="8000" dirty="0" smtClean="0"/>
              <a:t>os </a:t>
            </a:r>
            <a:r>
              <a:rPr lang="es-MX" sz="8000" dirty="0"/>
              <a:t>recurrentes podrán </a:t>
            </a:r>
            <a:r>
              <a:rPr lang="es-MX" sz="8000" dirty="0" smtClean="0"/>
              <a:t>hacer del conocimiento del INAI los recursos que podrá conocer de oficio</a:t>
            </a:r>
          </a:p>
          <a:p>
            <a:endParaRPr lang="es-MX" sz="8000" dirty="0"/>
          </a:p>
          <a:p>
            <a:pPr algn="just"/>
            <a:r>
              <a:rPr lang="es-MX" sz="8000" b="1" dirty="0"/>
              <a:t>E</a:t>
            </a:r>
            <a:r>
              <a:rPr lang="es-MX" sz="8000" b="1" dirty="0" smtClean="0"/>
              <a:t>l</a:t>
            </a:r>
            <a:r>
              <a:rPr lang="es-MX" sz="8000" b="1" dirty="0"/>
              <a:t> Instituto motivará y fundamentará que el caso es de tal relevancia, novedad o complejidad, que su resolución podrá repercutir de manera sustancial en la solución de casos futuros para garantizar la tutela efectiva del derecho de acceso a la información</a:t>
            </a:r>
            <a:r>
              <a:rPr lang="es-MX" sz="8000" dirty="0" smtClean="0"/>
              <a:t>.</a:t>
            </a:r>
          </a:p>
          <a:p>
            <a:pPr marL="0" indent="0">
              <a:buNone/>
            </a:pPr>
            <a:r>
              <a:rPr lang="es-MX" dirty="0"/>
              <a:t/>
            </a:r>
            <a:br>
              <a:rPr lang="es-MX" dirty="0"/>
            </a:br>
            <a:endParaRPr lang="es-MX" dirty="0"/>
          </a:p>
          <a:p>
            <a:endParaRPr lang="es-MX" dirty="0"/>
          </a:p>
        </p:txBody>
      </p:sp>
    </p:spTree>
    <p:extLst>
      <p:ext uri="{BB962C8B-B14F-4D97-AF65-F5344CB8AC3E}">
        <p14:creationId xmlns:p14="http://schemas.microsoft.com/office/powerpoint/2010/main" val="106355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235131"/>
            <a:ext cx="10972800" cy="1652769"/>
          </a:xfrm>
        </p:spPr>
        <p:txBody>
          <a:bodyPr/>
          <a:lstStyle/>
          <a:p>
            <a:pPr algn="r"/>
            <a:r>
              <a:rPr lang="es-MX" dirty="0"/>
              <a:t>Facultad de atracción LGT</a:t>
            </a:r>
          </a:p>
        </p:txBody>
      </p:sp>
      <p:sp>
        <p:nvSpPr>
          <p:cNvPr id="3" name="Marcador de contenido 2"/>
          <p:cNvSpPr>
            <a:spLocks noGrp="1"/>
          </p:cNvSpPr>
          <p:nvPr>
            <p:ph idx="1"/>
          </p:nvPr>
        </p:nvSpPr>
        <p:spPr>
          <a:xfrm>
            <a:off x="465909" y="901337"/>
            <a:ext cx="10972800" cy="5538652"/>
          </a:xfrm>
        </p:spPr>
        <p:txBody>
          <a:bodyPr>
            <a:normAutofit fontScale="40000" lnSpcReduction="20000"/>
          </a:bodyPr>
          <a:lstStyle/>
          <a:p>
            <a:endParaRPr lang="es-MX" sz="4200" dirty="0"/>
          </a:p>
          <a:p>
            <a:r>
              <a:rPr lang="es-MX" sz="5000" dirty="0"/>
              <a:t>El INAI atraerá los recursos en los que los Organismos garantes sean los SO recurridos.</a:t>
            </a:r>
          </a:p>
          <a:p>
            <a:endParaRPr lang="es-MX" sz="5000" dirty="0"/>
          </a:p>
          <a:p>
            <a:r>
              <a:rPr lang="es-MX" sz="5000" dirty="0"/>
              <a:t>Las razones emitidas por el Instituto para ejercer la facultad de atracción no formarán parte del análisis de fondo del asunto.</a:t>
            </a:r>
          </a:p>
          <a:p>
            <a:endParaRPr lang="es-MX" sz="5000" dirty="0" smtClean="0"/>
          </a:p>
          <a:p>
            <a:r>
              <a:rPr lang="es-MX" sz="5000" b="1" dirty="0"/>
              <a:t> Previo a la </a:t>
            </a:r>
            <a:r>
              <a:rPr lang="es-MX" sz="5000" b="1" dirty="0" smtClean="0"/>
              <a:t>atracción de asunto, </a:t>
            </a:r>
            <a:r>
              <a:rPr lang="es-MX" sz="5000" b="1" dirty="0"/>
              <a:t>el </a:t>
            </a:r>
            <a:r>
              <a:rPr lang="es-MX" sz="5000" b="1" dirty="0" smtClean="0"/>
              <a:t>OG local deberá </a:t>
            </a:r>
            <a:r>
              <a:rPr lang="es-MX" sz="5000" b="1" dirty="0"/>
              <a:t>agotar el análisis de todos los aspectos cuyo estudio sea previo al fondo del </a:t>
            </a:r>
            <a:r>
              <a:rPr lang="es-MX" sz="5000" b="1" dirty="0" smtClean="0"/>
              <a:t>asunto, </a:t>
            </a:r>
            <a:r>
              <a:rPr lang="es-MX" sz="5000" b="1" dirty="0"/>
              <a:t>hecha excepción del caso en que los aspectos de importancia y trascendencia deriven de la procedencia del recurso</a:t>
            </a:r>
            <a:r>
              <a:rPr lang="es-MX" sz="5000" b="1" dirty="0" smtClean="0"/>
              <a:t>.</a:t>
            </a:r>
          </a:p>
          <a:p>
            <a:pPr indent="9525"/>
            <a:endParaRPr lang="es-MX" sz="5000" b="1" dirty="0"/>
          </a:p>
          <a:p>
            <a:pPr indent="9525">
              <a:buNone/>
            </a:pPr>
            <a:r>
              <a:rPr lang="es-MX" sz="5000" b="1" dirty="0" smtClean="0"/>
              <a:t> El INAI solo se </a:t>
            </a:r>
            <a:r>
              <a:rPr lang="es-MX" sz="5000" b="1" dirty="0"/>
              <a:t>avocará al conocimiento o estudio de fondo del asunto materia del recurso de revisión </a:t>
            </a:r>
            <a:r>
              <a:rPr lang="es-MX" sz="5000" b="1" dirty="0" smtClean="0"/>
              <a:t>atraído </a:t>
            </a:r>
            <a:r>
              <a:rPr lang="es-MX" sz="5000" dirty="0" smtClean="0"/>
              <a:t>(Art. 87 LGT)</a:t>
            </a:r>
            <a:endParaRPr lang="es-MX" sz="5000" dirty="0"/>
          </a:p>
          <a:p>
            <a:endParaRPr lang="es-MX" sz="5000" b="1" dirty="0" smtClean="0"/>
          </a:p>
          <a:p>
            <a:r>
              <a:rPr lang="es-MX" sz="5000" dirty="0" smtClean="0"/>
              <a:t>La </a:t>
            </a:r>
            <a:r>
              <a:rPr lang="es-MX" sz="5000" dirty="0"/>
              <a:t>resolución del </a:t>
            </a:r>
            <a:r>
              <a:rPr lang="es-MX" sz="5000" dirty="0" smtClean="0"/>
              <a:t>INAI </a:t>
            </a:r>
            <a:r>
              <a:rPr lang="es-MX" sz="5000" dirty="0"/>
              <a:t>será definitiva e inatacable para </a:t>
            </a:r>
            <a:r>
              <a:rPr lang="es-MX" sz="5000" dirty="0" smtClean="0"/>
              <a:t>OG y SO </a:t>
            </a:r>
          </a:p>
          <a:p>
            <a:endParaRPr lang="es-MX" sz="5000" dirty="0" smtClean="0"/>
          </a:p>
          <a:p>
            <a:r>
              <a:rPr lang="es-MX" sz="5000" dirty="0" smtClean="0"/>
              <a:t>Los </a:t>
            </a:r>
            <a:r>
              <a:rPr lang="es-MX" sz="5000" dirty="0"/>
              <a:t>particulares podrán impugnar las resoluciones </a:t>
            </a:r>
            <a:r>
              <a:rPr lang="es-MX" sz="5000" dirty="0" smtClean="0"/>
              <a:t>ante </a:t>
            </a:r>
            <a:r>
              <a:rPr lang="es-MX" sz="5000" dirty="0"/>
              <a:t>el </a:t>
            </a:r>
            <a:r>
              <a:rPr lang="es-MX" sz="5000" dirty="0" smtClean="0"/>
              <a:t>PJF</a:t>
            </a:r>
            <a:endParaRPr lang="es-MX" sz="5000" dirty="0"/>
          </a:p>
          <a:p>
            <a:endParaRPr lang="es-MX" dirty="0"/>
          </a:p>
        </p:txBody>
      </p:sp>
    </p:spTree>
    <p:extLst>
      <p:ext uri="{BB962C8B-B14F-4D97-AF65-F5344CB8AC3E}">
        <p14:creationId xmlns:p14="http://schemas.microsoft.com/office/powerpoint/2010/main" val="29700500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1175</TotalTime>
  <Words>2484</Words>
  <Application>Microsoft Office PowerPoint</Application>
  <PresentationFormat>Panorámica</PresentationFormat>
  <Paragraphs>252</Paragraphs>
  <Slides>21</Slides>
  <Notes>10</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21</vt:i4>
      </vt:variant>
    </vt:vector>
  </HeadingPairs>
  <TitlesOfParts>
    <vt:vector size="27" baseType="lpstr">
      <vt:lpstr>Arial</vt:lpstr>
      <vt:lpstr>Calibri</vt:lpstr>
      <vt:lpstr>Calibri Light</vt:lpstr>
      <vt:lpstr>Palatino Linotype</vt:lpstr>
      <vt:lpstr>Tema de Office</vt:lpstr>
      <vt:lpstr>1_Tema de Office</vt:lpstr>
      <vt:lpstr>LA FACULTAD DE ATRACCIÓN DEL INAI Y LA AUTONOMÍA DE LOS ÓRGANOS GARANTES</vt:lpstr>
      <vt:lpstr>La autonomía de los Órganos Garantes Artículo 6º fracción VIII CPEUM</vt:lpstr>
      <vt:lpstr>Autonomía de los Órganos Garantes</vt:lpstr>
      <vt:lpstr>Ámbito federal y ámbito local</vt:lpstr>
      <vt:lpstr> Jurisprudencia</vt:lpstr>
      <vt:lpstr>Relación del INAI con los Órganos Garantes</vt:lpstr>
      <vt:lpstr>Presentación de PowerPoint</vt:lpstr>
      <vt:lpstr>Facultad de atracción LGT</vt:lpstr>
      <vt:lpstr>Facultad de atracción LGT</vt:lpstr>
      <vt:lpstr>Facultad de atracción INE</vt:lpstr>
      <vt:lpstr>Facultad de atracción INE</vt:lpstr>
      <vt:lpstr>Presentación de PowerPoint</vt:lpstr>
      <vt:lpstr>Experiencia nacional. SCJN</vt:lpstr>
      <vt:lpstr>FACULTAD DE ATRACCIÓN. REQUISITOS PARA SU EJERCICIO JURISPRUDENCIA. </vt:lpstr>
      <vt:lpstr>Lineamientos y Criterios, facultad de atracción</vt:lpstr>
      <vt:lpstr>Lineamientos y Criterios, facultad de atracción</vt:lpstr>
      <vt:lpstr>¿Porqué el SNT?</vt:lpstr>
      <vt:lpstr>Presentación de PowerPoint</vt:lpstr>
      <vt:lpstr>Presentación de PowerPoint</vt:lpstr>
      <vt:lpstr>RELACIÓN DE RESPONSABILIDADES, SANCIONES Y DELITOS PREVISTOS EN LA LEY DE AMPARO (TITULO QUINTO) </vt:lpstr>
      <vt:lpstr>CAUSALES DE IMPROCEDENCIA Y SOBRESEIMIENTO (LEY DE AMPARO)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FACULTAD DE ATRACCIÓN DEL INAI Y LA AUTONOMÍA DE LOS ÓRGANOS GARANTES</dc:title>
  <dc:creator>ilse</dc:creator>
  <cp:lastModifiedBy>USUARIO</cp:lastModifiedBy>
  <cp:revision>107</cp:revision>
  <cp:lastPrinted>2015-10-07T02:25:14Z</cp:lastPrinted>
  <dcterms:created xsi:type="dcterms:W3CDTF">2015-10-04T17:58:37Z</dcterms:created>
  <dcterms:modified xsi:type="dcterms:W3CDTF">2015-10-27T17:18:57Z</dcterms:modified>
</cp:coreProperties>
</file>