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29" r:id="rId2"/>
    <p:sldId id="330" r:id="rId3"/>
    <p:sldId id="414" r:id="rId4"/>
    <p:sldId id="463" r:id="rId5"/>
    <p:sldId id="418" r:id="rId6"/>
    <p:sldId id="420" r:id="rId7"/>
    <p:sldId id="419" r:id="rId8"/>
    <p:sldId id="464" r:id="rId9"/>
    <p:sldId id="465" r:id="rId10"/>
    <p:sldId id="422" r:id="rId11"/>
    <p:sldId id="446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431" r:id="rId20"/>
    <p:sldId id="467" r:id="rId21"/>
    <p:sldId id="434" r:id="rId22"/>
    <p:sldId id="435" r:id="rId23"/>
    <p:sldId id="461" r:id="rId24"/>
    <p:sldId id="466" r:id="rId25"/>
    <p:sldId id="453" r:id="rId26"/>
    <p:sldId id="452" r:id="rId27"/>
    <p:sldId id="472" r:id="rId28"/>
    <p:sldId id="473" r:id="rId29"/>
    <p:sldId id="474" r:id="rId30"/>
    <p:sldId id="471" r:id="rId31"/>
    <p:sldId id="445" r:id="rId3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isio Zabaleta Solís" initials="DZS" lastIdx="13" clrIdx="0">
    <p:extLst/>
  </p:cmAuthor>
  <p:cmAuthor id="2" name="Jennifer Colín Álvarez" initials="JCÁ" lastIdx="2" clrIdx="1">
    <p:extLst/>
  </p:cmAuthor>
  <p:cmAuthor id="3" name="María Jose Montiel Cuatlayol" initials="MJMC" lastIdx="11" clrIdx="2"/>
  <p:cmAuthor id="4" name="Usuario de Microsoft Office" initials="Office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02" autoAdjust="0"/>
    <p:restoredTop sz="82404" autoAdjust="0"/>
  </p:normalViewPr>
  <p:slideViewPr>
    <p:cSldViewPr snapToGrid="0">
      <p:cViewPr varScale="1">
        <p:scale>
          <a:sx n="60" d="100"/>
          <a:sy n="60" d="100"/>
        </p:scale>
        <p:origin x="2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espinosa\Downloads\Comparador%20TSO%20final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[Comparador TSO final (1).xlsx]3-TPSO!Tabla dinámica11</c:name>
    <c:fmtId val="-1"/>
  </c:pivotSource>
  <c:chart>
    <c:autoTitleDeleted val="0"/>
    <c:pivotFmts>
      <c:pivotFmt>
        <c:idx val="0"/>
        <c:spPr>
          <a:solidFill>
            <a:srgbClr val="45C7DE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MX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FEE433"/>
          </a:solidFill>
          <a:ln>
            <a:solidFill>
              <a:srgbClr val="45C7DE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MX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45C7DE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MX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rgbClr val="FEE433"/>
          </a:solidFill>
          <a:ln>
            <a:solidFill>
              <a:srgbClr val="45C7DE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MX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rgbClr val="45C7DE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MX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rgbClr val="FEE433"/>
          </a:solidFill>
          <a:ln>
            <a:solidFill>
              <a:srgbClr val="123144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MX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rgbClr val="45C7DE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MX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rgbClr val="FEE433"/>
          </a:solidFill>
          <a:ln>
            <a:solidFill>
              <a:srgbClr val="123144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MX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rgbClr val="45C7DE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MX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rgbClr val="FEE433"/>
          </a:solidFill>
          <a:ln>
            <a:solidFill>
              <a:srgbClr val="123144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MX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'3-TPSO'!$B$3</c:f>
              <c:strCache>
                <c:ptCount val="1"/>
                <c:pt idx="0">
                  <c:v>Transparencia</c:v>
                </c:pt>
              </c:strCache>
            </c:strRef>
          </c:tx>
          <c:spPr>
            <a:solidFill>
              <a:srgbClr val="45C7D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'3-TPSO'!$A$4:$A$13</c:f>
              <c:strCache>
                <c:ptCount val="9"/>
                <c:pt idx="0">
                  <c:v>Autónomo</c:v>
                </c:pt>
                <c:pt idx="1">
                  <c:v>Descentralizado</c:v>
                </c:pt>
                <c:pt idx="2">
                  <c:v>Ejecutivo federal</c:v>
                </c:pt>
                <c:pt idx="3">
                  <c:v>Fideicomiso</c:v>
                </c:pt>
                <c:pt idx="4">
                  <c:v>Judicial</c:v>
                </c:pt>
                <c:pt idx="5">
                  <c:v>Legislativo</c:v>
                </c:pt>
                <c:pt idx="6">
                  <c:v>Partido</c:v>
                </c:pt>
                <c:pt idx="7">
                  <c:v>Sindicato</c:v>
                </c:pt>
                <c:pt idx="8">
                  <c:v>Universidad</c:v>
                </c:pt>
              </c:strCache>
            </c:strRef>
          </c:cat>
          <c:val>
            <c:numRef>
              <c:f>'3-TPSO'!$B$4:$B$13</c:f>
              <c:numCache>
                <c:formatCode>0.00</c:formatCode>
                <c:ptCount val="9"/>
                <c:pt idx="0">
                  <c:v>0.70767675638198901</c:v>
                </c:pt>
                <c:pt idx="1">
                  <c:v>0.76278283596038798</c:v>
                </c:pt>
                <c:pt idx="2">
                  <c:v>0.70665123727586499</c:v>
                </c:pt>
                <c:pt idx="3">
                  <c:v>0.64796717961629202</c:v>
                </c:pt>
                <c:pt idx="4">
                  <c:v>0.689131960272789</c:v>
                </c:pt>
                <c:pt idx="5">
                  <c:v>0.57495369513829597</c:v>
                </c:pt>
                <c:pt idx="6">
                  <c:v>0.519608597022439</c:v>
                </c:pt>
                <c:pt idx="7">
                  <c:v>0.32921296854813897</c:v>
                </c:pt>
                <c:pt idx="8">
                  <c:v>0.47569444775581399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D5-4F1F-9005-36DF6077F9A3}"/>
            </c:ext>
          </c:extLst>
        </c:ser>
        <c:ser>
          <c:idx val="1"/>
          <c:order val="1"/>
          <c:tx>
            <c:strRef>
              <c:f>'3-TPSO'!$C$3</c:f>
              <c:strCache>
                <c:ptCount val="1"/>
                <c:pt idx="0">
                  <c:v>Participación</c:v>
                </c:pt>
              </c:strCache>
            </c:strRef>
          </c:tx>
          <c:spPr>
            <a:solidFill>
              <a:srgbClr val="FEE433"/>
            </a:solidFill>
            <a:ln>
              <a:solidFill>
                <a:srgbClr val="12314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'3-TPSO'!$A$4:$A$13</c:f>
              <c:strCache>
                <c:ptCount val="9"/>
                <c:pt idx="0">
                  <c:v>Autónomo</c:v>
                </c:pt>
                <c:pt idx="1">
                  <c:v>Descentralizado</c:v>
                </c:pt>
                <c:pt idx="2">
                  <c:v>Ejecutivo federal</c:v>
                </c:pt>
                <c:pt idx="3">
                  <c:v>Fideicomiso</c:v>
                </c:pt>
                <c:pt idx="4">
                  <c:v>Judicial</c:v>
                </c:pt>
                <c:pt idx="5">
                  <c:v>Legislativo</c:v>
                </c:pt>
                <c:pt idx="6">
                  <c:v>Partido</c:v>
                </c:pt>
                <c:pt idx="7">
                  <c:v>Sindicato</c:v>
                </c:pt>
                <c:pt idx="8">
                  <c:v>Universidad</c:v>
                </c:pt>
              </c:strCache>
            </c:strRef>
          </c:cat>
          <c:val>
            <c:numRef>
              <c:f>'3-TPSO'!$C$4:$C$13</c:f>
              <c:numCache>
                <c:formatCode>0.00</c:formatCode>
                <c:ptCount val="9"/>
                <c:pt idx="0">
                  <c:v>0.42960000783204999</c:v>
                </c:pt>
                <c:pt idx="1">
                  <c:v>0.38609998524188999</c:v>
                </c:pt>
                <c:pt idx="2">
                  <c:v>0.39048147781027698</c:v>
                </c:pt>
                <c:pt idx="3">
                  <c:v>3.3333333830038697E-2</c:v>
                </c:pt>
                <c:pt idx="4">
                  <c:v>0.14150000177323799</c:v>
                </c:pt>
                <c:pt idx="5">
                  <c:v>0.50499999026457498</c:v>
                </c:pt>
                <c:pt idx="6">
                  <c:v>0.25900000198320899</c:v>
                </c:pt>
                <c:pt idx="7">
                  <c:v>0.15533333023389201</c:v>
                </c:pt>
                <c:pt idx="8">
                  <c:v>0.34399999678134902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D5-4F1F-9005-36DF6077F9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-2138880128"/>
        <c:axId val="-2138347952"/>
      </c:barChart>
      <c:catAx>
        <c:axId val="-213888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MX"/>
          </a:p>
        </c:txPr>
        <c:crossAx val="-2138347952"/>
        <c:crosses val="autoZero"/>
        <c:auto val="1"/>
        <c:lblAlgn val="ctr"/>
        <c:lblOffset val="100"/>
        <c:noMultiLvlLbl val="0"/>
      </c:catAx>
      <c:valAx>
        <c:axId val="-2138347952"/>
        <c:scaling>
          <c:orientation val="minMax"/>
          <c:max val="1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MX"/>
          </a:p>
        </c:txPr>
        <c:crossAx val="-2138880128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MX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123144"/>
      </a:solidFill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MX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42572-621F-48F9-A1D3-D731D8FD83A6}" type="datetimeFigureOut">
              <a:rPr lang="es-MX" smtClean="0"/>
              <a:t>23/10/2017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B338D-B02E-4286-9D0B-588EFEEAF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3765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26AF5-D0F6-4548-8AAE-E71D2CB763A3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7828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B338D-B02E-4286-9D0B-588EFEEAFF17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573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F531-777D-41C9-9623-3FA3810A819C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7559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B338D-B02E-4286-9D0B-588EFEEAFF17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3691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F531-777D-41C9-9623-3FA3810A819C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5053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F531-777D-41C9-9623-3FA3810A819C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7610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766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B338D-B02E-4286-9D0B-588EFEEAFF17}" type="slidenum">
              <a:rPr lang="es-MX" smtClean="0"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7795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Actualizar:</a:t>
            </a:r>
          </a:p>
          <a:p>
            <a:r>
              <a:rPr lang="es-MX" dirty="0"/>
              <a:t>16 Secretariados Técnicos Locales: Incluir</a:t>
            </a:r>
            <a:r>
              <a:rPr lang="es-MX" baseline="0" dirty="0"/>
              <a:t> Tabasco.</a:t>
            </a:r>
            <a:endParaRPr lang="es-MX" dirty="0"/>
          </a:p>
          <a:p>
            <a:r>
              <a:rPr lang="es-MX" dirty="0"/>
              <a:t>10</a:t>
            </a:r>
            <a:r>
              <a:rPr lang="es-MX" baseline="0" dirty="0"/>
              <a:t> Planes de Acción: incluir Campeche.</a:t>
            </a:r>
          </a:p>
          <a:p>
            <a:r>
              <a:rPr lang="es-MX" baseline="0" dirty="0"/>
              <a:t>¿Qué sigue? 1 Plan de Acción: Nuevo León.</a:t>
            </a:r>
          </a:p>
          <a:p>
            <a:r>
              <a:rPr lang="es-MX" baseline="0" dirty="0"/>
              <a:t>Quitar: evaluaciones de cierre y eventos en puerta.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AE3F2-D52E-5147-A3D0-67099354A91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11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C85D4-AC4B-41DC-94F5-B8E32ED27859}" type="slidenum">
              <a:rPr lang="es-MX" smtClean="0"/>
              <a:t>28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1827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Presupuesto y hacienda</a:t>
            </a:r>
            <a:r>
              <a:rPr lang="es-MX" baseline="0" dirty="0"/>
              <a:t> pública 13 – 21%</a:t>
            </a:r>
          </a:p>
          <a:p>
            <a:r>
              <a:rPr lang="es-MX" baseline="0" dirty="0"/>
              <a:t>Medio ambiente: 8 – 13%</a:t>
            </a:r>
          </a:p>
          <a:p>
            <a:r>
              <a:rPr lang="es-MX" baseline="0" dirty="0"/>
              <a:t>Grupos vulnerables: 5 – 8%</a:t>
            </a:r>
          </a:p>
          <a:p>
            <a:r>
              <a:rPr lang="es-MX" baseline="0" dirty="0"/>
              <a:t>Rendición de cuentas: 5 – 8%</a:t>
            </a:r>
          </a:p>
          <a:p>
            <a:r>
              <a:rPr lang="es-MX" baseline="0" dirty="0"/>
              <a:t>Fortalecimiento de capacidades: 3 – 5%</a:t>
            </a:r>
          </a:p>
          <a:p>
            <a:r>
              <a:rPr lang="es-MX" baseline="0" dirty="0"/>
              <a:t>Contraloría social: 4 – 6.4%</a:t>
            </a:r>
          </a:p>
          <a:p>
            <a:r>
              <a:rPr lang="es-MX" baseline="0" dirty="0"/>
              <a:t>Desarrollo municipal: 3 – 5%</a:t>
            </a:r>
          </a:p>
          <a:p>
            <a:r>
              <a:rPr lang="es-MX" baseline="0" dirty="0"/>
              <a:t>Desarrollo urbano: 3 – 5%</a:t>
            </a:r>
          </a:p>
          <a:p>
            <a:r>
              <a:rPr lang="es-MX" baseline="0" dirty="0"/>
              <a:t>Educación: 5 – 8%</a:t>
            </a:r>
          </a:p>
          <a:p>
            <a:r>
              <a:rPr lang="es-MX" baseline="0" dirty="0"/>
              <a:t>Justicia: 3 – 5%</a:t>
            </a:r>
          </a:p>
          <a:p>
            <a:r>
              <a:rPr lang="es-MX" baseline="0" dirty="0"/>
              <a:t>Seguridad pública: 3 – 5%</a:t>
            </a:r>
          </a:p>
          <a:p>
            <a:r>
              <a:rPr lang="es-MX" baseline="0" dirty="0"/>
              <a:t>Parlamento abierto: 2 – 3%</a:t>
            </a:r>
          </a:p>
          <a:p>
            <a:r>
              <a:rPr lang="es-MX" baseline="0" dirty="0"/>
              <a:t>Desarrollo Social: 1 – 1.6%</a:t>
            </a:r>
          </a:p>
          <a:p>
            <a:r>
              <a:rPr lang="es-MX" baseline="0" dirty="0"/>
              <a:t>Desarrollo económico: 1 – 1.6%</a:t>
            </a:r>
          </a:p>
          <a:p>
            <a:r>
              <a:rPr lang="es-MX" baseline="0" dirty="0"/>
              <a:t>Gobierno abierto: 1 – 1.6%</a:t>
            </a:r>
          </a:p>
          <a:p>
            <a:r>
              <a:rPr lang="es-MX" baseline="0" dirty="0"/>
              <a:t>Infraestructura: 1 – 1.6%</a:t>
            </a:r>
          </a:p>
          <a:p>
            <a:r>
              <a:rPr lang="es-MX" baseline="0" dirty="0"/>
              <a:t>Mejora regulatoria:  1 – 1.6%</a:t>
            </a:r>
          </a:p>
          <a:p>
            <a:r>
              <a:rPr lang="es-MX" baseline="0" dirty="0"/>
              <a:t>TOTAL: 62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C85D4-AC4B-41DC-94F5-B8E32ED27859}" type="slidenum">
              <a:rPr lang="es-MX" smtClean="0"/>
              <a:t>29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0955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B338D-B02E-4286-9D0B-588EFEEAFF17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01940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B338D-B02E-4286-9D0B-588EFEEAFF17}" type="slidenum">
              <a:rPr lang="es-MX" smtClean="0"/>
              <a:t>31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7339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1480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F531-777D-41C9-9623-3FA3810A819C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4483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baseline="0" dirty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C85D4-AC4B-41DC-94F5-B8E32ED27859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9835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B338D-B02E-4286-9D0B-588EFEEAFF17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3918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8272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F531-777D-41C9-9623-3FA3810A819C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8231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B338D-B02E-4286-9D0B-588EFEEAFF17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7251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EFAD-8807-4CA1-A42C-1DE3540704F6}" type="datetimeFigureOut">
              <a:rPr lang="es-MX" smtClean="0"/>
              <a:t>23/10/2017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9700-9530-4E75-98F3-B5DC98A21D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406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EFAD-8807-4CA1-A42C-1DE3540704F6}" type="datetimeFigureOut">
              <a:rPr lang="es-MX" smtClean="0"/>
              <a:t>23/10/2017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9700-9530-4E75-98F3-B5DC98A21D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640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EFAD-8807-4CA1-A42C-1DE3540704F6}" type="datetimeFigureOut">
              <a:rPr lang="es-MX" smtClean="0"/>
              <a:t>23/10/2017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9700-9530-4E75-98F3-B5DC98A21D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0053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EFAD-8807-4CA1-A42C-1DE3540704F6}" type="datetimeFigureOut">
              <a:rPr lang="es-MX" smtClean="0"/>
              <a:t>23/10/2017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9700-9530-4E75-98F3-B5DC98A21D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7178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EFAD-8807-4CA1-A42C-1DE3540704F6}" type="datetimeFigureOut">
              <a:rPr lang="es-MX" smtClean="0"/>
              <a:t>23/10/2017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9700-9530-4E75-98F3-B5DC98A21D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399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EFAD-8807-4CA1-A42C-1DE3540704F6}" type="datetimeFigureOut">
              <a:rPr lang="es-MX" smtClean="0"/>
              <a:t>23/10/2017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9700-9530-4E75-98F3-B5DC98A21D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807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EFAD-8807-4CA1-A42C-1DE3540704F6}" type="datetimeFigureOut">
              <a:rPr lang="es-MX" smtClean="0"/>
              <a:t>23/10/2017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9700-9530-4E75-98F3-B5DC98A21D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8831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EFAD-8807-4CA1-A42C-1DE3540704F6}" type="datetimeFigureOut">
              <a:rPr lang="es-MX" smtClean="0"/>
              <a:t>23/10/2017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9700-9530-4E75-98F3-B5DC98A21D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304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EFAD-8807-4CA1-A42C-1DE3540704F6}" type="datetimeFigureOut">
              <a:rPr lang="es-MX" smtClean="0"/>
              <a:t>23/10/2017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9700-9530-4E75-98F3-B5DC98A21D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341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EFAD-8807-4CA1-A42C-1DE3540704F6}" type="datetimeFigureOut">
              <a:rPr lang="es-MX" smtClean="0"/>
              <a:t>23/10/2017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9700-9530-4E75-98F3-B5DC98A21D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943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EFAD-8807-4CA1-A42C-1DE3540704F6}" type="datetimeFigureOut">
              <a:rPr lang="es-MX" smtClean="0"/>
              <a:t>23/10/2017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9700-9530-4E75-98F3-B5DC98A21D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822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7EFAD-8807-4CA1-A42C-1DE3540704F6}" type="datetimeFigureOut">
              <a:rPr lang="es-MX" smtClean="0"/>
              <a:t>23/10/2017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59700-9530-4E75-98F3-B5DC98A21D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992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84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0"/>
            <a:ext cx="114891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23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54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22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0"/>
            <a:ext cx="114891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41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0"/>
            <a:ext cx="1148916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01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18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0"/>
            <a:ext cx="1148916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44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9" y="-135211"/>
            <a:ext cx="11960352" cy="699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232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1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21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60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41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67DF2328-0154-4732-A0C3-66B626E065D5" descr="64242E12-D781-4892-96AC-FB8108B59329@if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44" y="0"/>
            <a:ext cx="11601451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051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14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83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0"/>
            <a:ext cx="114891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00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6" y="0"/>
            <a:ext cx="11489167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9592" t="31044" r="31853" b="36235"/>
          <a:stretch/>
        </p:blipFill>
        <p:spPr>
          <a:xfrm>
            <a:off x="2112193" y="1621741"/>
            <a:ext cx="7967611" cy="388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85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6" y="0"/>
            <a:ext cx="1148916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40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0"/>
            <a:ext cx="11489167" cy="6858000"/>
          </a:xfrm>
          <a:prstGeom prst="rect">
            <a:avLst/>
          </a:prstGeom>
        </p:spPr>
      </p:pic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9927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3984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5814203"/>
            <a:ext cx="12192000" cy="1043797"/>
            <a:chOff x="13447" y="5834380"/>
            <a:chExt cx="11096849" cy="1023620"/>
          </a:xfrm>
        </p:grpSpPr>
        <p:pic>
          <p:nvPicPr>
            <p:cNvPr id="7" name="Picture 4" descr="pie-de-pagina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636" y="5834380"/>
              <a:ext cx="8709660" cy="10236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4" descr="pie-de-pagina.pn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162"/>
            <a:stretch/>
          </p:blipFill>
          <p:spPr bwMode="auto">
            <a:xfrm>
              <a:off x="13447" y="5834380"/>
              <a:ext cx="5472953" cy="10236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4" descr="pie-de-pagina.pn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09" r="37162"/>
            <a:stretch/>
          </p:blipFill>
          <p:spPr bwMode="auto">
            <a:xfrm>
              <a:off x="5486400" y="5834380"/>
              <a:ext cx="2380223" cy="102362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495" y="-44673"/>
            <a:ext cx="7990070" cy="617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82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0"/>
            <a:ext cx="1148916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1C31D10B-F001-4034-AD34-9BE091F3A56D" descr="9E237B9D-9401-4232-B819-D451D142F841@ifa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93" y="273914"/>
            <a:ext cx="10721334" cy="639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0"/>
            <a:ext cx="114891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94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982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3645036F-E63F-4205-8A68-CE98F43DDC1C" descr="C2C2AC8F-D146-4B02-BBD2-C02510A2E57A@ifa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2"/>
            <a:ext cx="12187237" cy="685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946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02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1" y="0"/>
            <a:ext cx="887505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19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58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0"/>
            <a:ext cx="8875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64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1"/>
            <a:ext cx="887505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96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545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5038</TotalTime>
  <Words>181</Words>
  <Application>Microsoft Office PowerPoint</Application>
  <PresentationFormat>Panorámica</PresentationFormat>
  <Paragraphs>42</Paragraphs>
  <Slides>31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Dionisio Zabaleta Solís</dc:creator>
  <cp:lastModifiedBy>Eduardo Espinosa Cravioto</cp:lastModifiedBy>
  <cp:revision>140</cp:revision>
  <dcterms:created xsi:type="dcterms:W3CDTF">2016-06-16T22:11:30Z</dcterms:created>
  <dcterms:modified xsi:type="dcterms:W3CDTF">2017-10-23T19:05:14Z</dcterms:modified>
</cp:coreProperties>
</file>