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424" r:id="rId2"/>
    <p:sldId id="281" r:id="rId3"/>
    <p:sldId id="375" r:id="rId4"/>
    <p:sldId id="301" r:id="rId5"/>
    <p:sldId id="376" r:id="rId6"/>
    <p:sldId id="383" r:id="rId7"/>
    <p:sldId id="430" r:id="rId8"/>
    <p:sldId id="431" r:id="rId9"/>
    <p:sldId id="432" r:id="rId10"/>
    <p:sldId id="384" r:id="rId11"/>
    <p:sldId id="400" r:id="rId12"/>
    <p:sldId id="401" r:id="rId13"/>
    <p:sldId id="402" r:id="rId14"/>
    <p:sldId id="403" r:id="rId15"/>
    <p:sldId id="404" r:id="rId16"/>
    <p:sldId id="406" r:id="rId17"/>
    <p:sldId id="426" r:id="rId18"/>
    <p:sldId id="427" r:id="rId19"/>
    <p:sldId id="428" r:id="rId20"/>
    <p:sldId id="429" r:id="rId21"/>
    <p:sldId id="261" r:id="rId2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4" autoAdjust="0"/>
    <p:restoredTop sz="75115" autoAdjust="0"/>
  </p:normalViewPr>
  <p:slideViewPr>
    <p:cSldViewPr snapToGrid="0" snapToObjects="1">
      <p:cViewPr varScale="1">
        <p:scale>
          <a:sx n="112" d="100"/>
          <a:sy n="112" d="100"/>
        </p:scale>
        <p:origin x="15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932F0-0062-4A65-8972-A7B284E2C43A}" type="datetimeFigureOut">
              <a:rPr lang="es-MX" smtClean="0"/>
              <a:t>29/11/2015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7C3B5-0280-455C-AA1C-A130550DF29A}" type="slidenum">
              <a:rPr lang="es-MX" smtClean="0"/>
              <a:t>‹Nº›</a:t>
            </a:fld>
            <a:endParaRPr lang="es-MX"/>
          </a:p>
        </p:txBody>
      </p:sp>
    </p:spTree>
    <p:extLst>
      <p:ext uri="{BB962C8B-B14F-4D97-AF65-F5344CB8AC3E}">
        <p14:creationId xmlns:p14="http://schemas.microsoft.com/office/powerpoint/2010/main" val="285065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29/11/2015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84816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29/11/2015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393343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29/11/2015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02466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29/11/2015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192864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28E684-9D62-7A40-93E1-F51B6153B253}" type="datetimeFigureOut">
              <a:rPr lang="es-ES" smtClean="0"/>
              <a:t>29/11/2015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424519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28E684-9D62-7A40-93E1-F51B6153B253}" type="datetimeFigureOut">
              <a:rPr lang="es-ES" smtClean="0"/>
              <a:t>29/11/2015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345839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28E684-9D62-7A40-93E1-F51B6153B253}" type="datetimeFigureOut">
              <a:rPr lang="es-ES" smtClean="0"/>
              <a:t>29/11/2015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77592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28E684-9D62-7A40-93E1-F51B6153B253}" type="datetimeFigureOut">
              <a:rPr lang="es-ES" smtClean="0"/>
              <a:t>29/11/2015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14822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28E684-9D62-7A40-93E1-F51B6153B253}" type="datetimeFigureOut">
              <a:rPr lang="es-ES" smtClean="0"/>
              <a:t>29/11/2015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62712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t>29/11/2015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361890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t>29/11/2015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67538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8E684-9D62-7A40-93E1-F51B6153B253}" type="datetimeFigureOut">
              <a:rPr lang="es-ES" smtClean="0"/>
              <a:t>29/11/2015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60302-D3D4-9F40-B218-6A5E49D19F92}" type="slidenum">
              <a:rPr lang="es-ES" smtClean="0"/>
              <a:t>‹Nº›</a:t>
            </a:fld>
            <a:endParaRPr lang="es-ES"/>
          </a:p>
        </p:txBody>
      </p:sp>
    </p:spTree>
    <p:extLst>
      <p:ext uri="{BB962C8B-B14F-4D97-AF65-F5344CB8AC3E}">
        <p14:creationId xmlns:p14="http://schemas.microsoft.com/office/powerpoint/2010/main" val="279185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44" y="-308129"/>
            <a:ext cx="9603971" cy="7543800"/>
          </a:xfrm>
          <a:prstGeom prst="rect">
            <a:avLst/>
          </a:prstGeom>
        </p:spPr>
      </p:pic>
      <p:sp>
        <p:nvSpPr>
          <p:cNvPr id="5" name="Subtítulo 2"/>
          <p:cNvSpPr txBox="1">
            <a:spLocks/>
          </p:cNvSpPr>
          <p:nvPr/>
        </p:nvSpPr>
        <p:spPr>
          <a:xfrm>
            <a:off x="3838205" y="6382376"/>
            <a:ext cx="4182800" cy="3408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es-ES" sz="1400" b="1" dirty="0">
              <a:solidFill>
                <a:schemeClr val="tx1"/>
              </a:solidFill>
              <a:latin typeface="Palatino Linotype"/>
              <a:cs typeface="Palatino Linotype"/>
            </a:endParaRPr>
          </a:p>
        </p:txBody>
      </p:sp>
      <p:sp>
        <p:nvSpPr>
          <p:cNvPr id="3" name="Subtítulo 2"/>
          <p:cNvSpPr>
            <a:spLocks noGrp="1"/>
          </p:cNvSpPr>
          <p:nvPr>
            <p:ph type="subTitle" idx="1"/>
          </p:nvPr>
        </p:nvSpPr>
        <p:spPr>
          <a:xfrm>
            <a:off x="587734" y="1719196"/>
            <a:ext cx="8070859" cy="2099268"/>
          </a:xfrm>
        </p:spPr>
        <p:txBody>
          <a:bodyPr anchor="t">
            <a:noAutofit/>
          </a:bodyPr>
          <a:lstStyle/>
          <a:p>
            <a:r>
              <a:rPr lang="es-MX" sz="4400" dirty="0">
                <a:solidFill>
                  <a:srgbClr val="7030A0"/>
                </a:solidFill>
                <a:cs typeface="Palatino Linotype"/>
              </a:rPr>
              <a:t>El Acceso a la Información en el Municipio </a:t>
            </a:r>
            <a:r>
              <a:rPr lang="es-MX" sz="4400" dirty="0" smtClean="0">
                <a:solidFill>
                  <a:srgbClr val="7030A0"/>
                </a:solidFill>
                <a:cs typeface="Palatino Linotype"/>
              </a:rPr>
              <a:t>Mexicano</a:t>
            </a:r>
          </a:p>
          <a:p>
            <a:pPr algn="r"/>
            <a:r>
              <a:rPr lang="es-MX" sz="2400" b="1" i="1" dirty="0" smtClean="0">
                <a:solidFill>
                  <a:srgbClr val="7030A0"/>
                </a:solidFill>
                <a:latin typeface="Palatino Linotype"/>
                <a:cs typeface="Palatino Linotype"/>
              </a:rPr>
              <a:t>Responsabilidades nuevas derivadas de la Ley General de Transparencia y Acceso a la Información Pública </a:t>
            </a:r>
            <a:endParaRPr lang="es-ES" sz="4000" b="1" dirty="0">
              <a:solidFill>
                <a:srgbClr val="7030A0"/>
              </a:solidFill>
              <a:latin typeface="Palatino Linotype"/>
              <a:cs typeface="Palatino Linotype"/>
            </a:endParaRPr>
          </a:p>
        </p:txBody>
      </p:sp>
      <p:sp>
        <p:nvSpPr>
          <p:cNvPr id="10" name="Subtítulo 2"/>
          <p:cNvSpPr txBox="1">
            <a:spLocks/>
          </p:cNvSpPr>
          <p:nvPr/>
        </p:nvSpPr>
        <p:spPr>
          <a:xfrm>
            <a:off x="713677" y="4063478"/>
            <a:ext cx="7797983" cy="74523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2200" dirty="0" smtClean="0">
                <a:solidFill>
                  <a:srgbClr val="7030A0"/>
                </a:solidFill>
                <a:latin typeface="Palatino Linotype"/>
                <a:cs typeface="Palatino Linotype"/>
              </a:rPr>
              <a:t>Mtro. Javier Martínez Cruz</a:t>
            </a:r>
            <a:endParaRPr lang="es-ES" sz="3500" dirty="0">
              <a:solidFill>
                <a:srgbClr val="7030A0"/>
              </a:solidFill>
              <a:latin typeface="Palatino Linotype"/>
              <a:cs typeface="Palatino Linotype"/>
            </a:endParaRPr>
          </a:p>
          <a:p>
            <a:r>
              <a:rPr lang="es-ES" sz="2000" i="1" dirty="0" smtClean="0">
                <a:solidFill>
                  <a:srgbClr val="7030A0"/>
                </a:solidFill>
                <a:latin typeface="Palatino Linotype"/>
                <a:cs typeface="Palatino Linotype"/>
              </a:rPr>
              <a:t>Comisionado</a:t>
            </a:r>
          </a:p>
        </p:txBody>
      </p:sp>
      <p:pic>
        <p:nvPicPr>
          <p:cNvPr id="8" name="Imagen 7"/>
          <p:cNvPicPr>
            <a:picLocks noChangeAspect="1"/>
          </p:cNvPicPr>
          <p:nvPr/>
        </p:nvPicPr>
        <p:blipFill>
          <a:blip r:embed="rId3"/>
          <a:stretch>
            <a:fillRect/>
          </a:stretch>
        </p:blipFill>
        <p:spPr>
          <a:xfrm>
            <a:off x="3475276" y="213265"/>
            <a:ext cx="2295774" cy="1334996"/>
          </a:xfrm>
          <a:prstGeom prst="rect">
            <a:avLst/>
          </a:prstGeom>
        </p:spPr>
      </p:pic>
    </p:spTree>
    <p:extLst>
      <p:ext uri="{BB962C8B-B14F-4D97-AF65-F5344CB8AC3E}">
        <p14:creationId xmlns:p14="http://schemas.microsoft.com/office/powerpoint/2010/main" val="81265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7711" y="325908"/>
            <a:ext cx="6536267" cy="655838"/>
          </a:xfrm>
        </p:spPr>
        <p:txBody>
          <a:bodyPr vert="horz" lIns="91440" tIns="45720" rIns="91440" bIns="45720" rtlCol="0" anchor="t">
            <a:noAutofit/>
          </a:bodyPr>
          <a:lstStyle/>
          <a:p>
            <a:pPr algn="l"/>
            <a:r>
              <a:rPr lang="es-MX" sz="3600" b="1" dirty="0" smtClean="0">
                <a:solidFill>
                  <a:srgbClr val="7030A0"/>
                </a:solidFill>
                <a:latin typeface="Palatino Linotype"/>
                <a:cs typeface="Palatino Linotype"/>
              </a:rPr>
              <a:t>Aspectos a resaltar de la LGT</a:t>
            </a:r>
            <a:endParaRPr lang="es-MX" sz="3600" b="1" dirty="0">
              <a:solidFill>
                <a:srgbClr val="7030A0"/>
              </a:solidFill>
              <a:latin typeface="Palatino Linotype"/>
              <a:cs typeface="Palatino Linotype"/>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4" name="Título 1"/>
          <p:cNvSpPr txBox="1">
            <a:spLocks/>
          </p:cNvSpPr>
          <p:nvPr/>
        </p:nvSpPr>
        <p:spPr>
          <a:xfrm>
            <a:off x="1175657" y="2406594"/>
            <a:ext cx="6858000" cy="17907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002060"/>
                </a:solidFill>
              </a:rPr>
              <a:t>Obligaciones comunes.</a:t>
            </a:r>
            <a:br>
              <a:rPr lang="es-MX" dirty="0" smtClean="0">
                <a:solidFill>
                  <a:srgbClr val="002060"/>
                </a:solidFill>
              </a:rPr>
            </a:br>
            <a:r>
              <a:rPr lang="es-MX" dirty="0" smtClean="0">
                <a:solidFill>
                  <a:srgbClr val="002060"/>
                </a:solidFill>
              </a:rPr>
              <a:t>(Aquellas que deben cumplir todos los sujetos obligados)</a:t>
            </a:r>
            <a:endParaRPr lang="es-MX" dirty="0">
              <a:solidFill>
                <a:srgbClr val="002060"/>
              </a:solidFill>
            </a:endParaRPr>
          </a:p>
        </p:txBody>
      </p:sp>
      <p:pic>
        <p:nvPicPr>
          <p:cNvPr id="7" name="Imagen 6"/>
          <p:cNvPicPr>
            <a:picLocks noChangeAspect="1"/>
          </p:cNvPicPr>
          <p:nvPr/>
        </p:nvPicPr>
        <p:blipFill rotWithShape="1">
          <a:blip r:embed="rId3"/>
          <a:srcRect r="74190" b="19924"/>
          <a:stretch/>
        </p:blipFill>
        <p:spPr>
          <a:xfrm>
            <a:off x="8511660" y="5934106"/>
            <a:ext cx="515420" cy="929875"/>
          </a:xfrm>
          <a:prstGeom prst="rect">
            <a:avLst/>
          </a:prstGeom>
        </p:spPr>
      </p:pic>
      <p:pic>
        <p:nvPicPr>
          <p:cNvPr id="1026" name="Picture 2" descr="http://www.inegi.org.mx/img/rotulos/transp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148" y="4197294"/>
            <a:ext cx="3471809" cy="111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6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Comunes</a:t>
            </a:r>
            <a:endParaRPr lang="es-MX" sz="2800" b="1" dirty="0">
              <a:solidFill>
                <a:srgbClr val="7030A0"/>
              </a:solidFill>
              <a:latin typeface="Palatino Linotype"/>
              <a:cs typeface="Palatino Linotype"/>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graphicFrame>
        <p:nvGraphicFramePr>
          <p:cNvPr id="4" name="Marcador de contenido 3"/>
          <p:cNvGraphicFramePr>
            <a:graphicFrameLocks noGrp="1"/>
          </p:cNvGraphicFramePr>
          <p:nvPr>
            <p:ph idx="1"/>
            <p:extLst/>
          </p:nvPr>
        </p:nvGraphicFramePr>
        <p:xfrm>
          <a:off x="628650" y="1143001"/>
          <a:ext cx="7886700" cy="525780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1129393">
                  <a:extLst>
                    <a:ext uri="{9D8B030D-6E8A-4147-A177-3AD203B41FA5}">
                      <a16:colId xmlns:a16="http://schemas.microsoft.com/office/drawing/2014/main" val="20001"/>
                    </a:ext>
                  </a:extLst>
                </a:gridCol>
                <a:gridCol w="4128407">
                  <a:extLst>
                    <a:ext uri="{9D8B030D-6E8A-4147-A177-3AD203B41FA5}">
                      <a16:colId xmlns:a16="http://schemas.microsoft.com/office/drawing/2014/main" val="20002"/>
                    </a:ext>
                  </a:extLst>
                </a:gridCol>
              </a:tblGrid>
              <a:tr h="764333">
                <a:tc>
                  <a:txBody>
                    <a:bodyPr/>
                    <a:lstStyle/>
                    <a:p>
                      <a:pPr algn="ctr"/>
                      <a:r>
                        <a:rPr lang="es-MX" sz="1400" dirty="0" smtClean="0"/>
                        <a:t>Obligación</a:t>
                      </a:r>
                      <a:r>
                        <a:rPr lang="es-MX" sz="1400" baseline="0" dirty="0" smtClean="0"/>
                        <a:t> prevista en la LGT (artículo 70)</a:t>
                      </a:r>
                      <a:endParaRPr lang="es-MX" sz="1400" dirty="0"/>
                    </a:p>
                  </a:txBody>
                  <a:tcPr marL="68580" marR="68580" marT="34290" marB="34290"/>
                </a:tc>
                <a:tc>
                  <a:txBody>
                    <a:bodyPr/>
                    <a:lstStyle/>
                    <a:p>
                      <a:pPr algn="ctr"/>
                      <a:r>
                        <a:rPr lang="es-MX" sz="1200" dirty="0" smtClean="0"/>
                        <a:t>¿Regulada</a:t>
                      </a:r>
                      <a:r>
                        <a:rPr lang="es-MX" sz="1200" baseline="0" dirty="0" smtClean="0"/>
                        <a:t> en la Ley Local (artículo 12)?</a:t>
                      </a:r>
                      <a:endParaRPr lang="es-MX" sz="1200" dirty="0"/>
                    </a:p>
                  </a:txBody>
                  <a:tcPr marL="68580" marR="68580" marT="34290" marB="34290"/>
                </a:tc>
                <a:tc>
                  <a:txBody>
                    <a:bodyPr/>
                    <a:lstStyle/>
                    <a:p>
                      <a:pPr algn="ctr"/>
                      <a:r>
                        <a:rPr lang="es-MX" sz="1400" dirty="0" smtClean="0"/>
                        <a:t>Observaciones</a:t>
                      </a:r>
                      <a:r>
                        <a:rPr lang="es-MX" sz="1400" baseline="0" dirty="0" smtClean="0"/>
                        <a:t> significativas que deberán consideradas en la elaboración de la Ley Local</a:t>
                      </a:r>
                      <a:endParaRPr lang="es-MX" sz="1400" dirty="0"/>
                    </a:p>
                  </a:txBody>
                  <a:tcPr marL="68580" marR="68580" marT="34290" marB="34290"/>
                </a:tc>
                <a:extLst>
                  <a:ext uri="{0D108BD9-81ED-4DB2-BD59-A6C34878D82A}">
                    <a16:rowId xmlns:a16="http://schemas.microsoft.com/office/drawing/2014/main" val="10000"/>
                  </a:ext>
                </a:extLst>
              </a:tr>
              <a:tr h="304089">
                <a:tc>
                  <a:txBody>
                    <a:bodyPr/>
                    <a:lstStyle/>
                    <a:p>
                      <a:pPr algn="just"/>
                      <a:r>
                        <a:rPr lang="es-MX" sz="1400" dirty="0" smtClean="0"/>
                        <a:t>Ma</a:t>
                      </a:r>
                      <a:r>
                        <a:rPr lang="es-MX" sz="1400" baseline="0" dirty="0" smtClean="0"/>
                        <a:t>rco normativo</a:t>
                      </a:r>
                      <a:endParaRPr lang="es-MX" sz="1400" dirty="0"/>
                    </a:p>
                  </a:txBody>
                  <a:tcPr marL="68580" marR="68580" marT="34290" marB="34290"/>
                </a:tc>
                <a:tc>
                  <a:txBody>
                    <a:bodyPr/>
                    <a:lstStyle/>
                    <a:p>
                      <a:pPr algn="ct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algn="just"/>
                      <a:r>
                        <a:rPr lang="es-MX" sz="1400" dirty="0" smtClean="0"/>
                        <a:t>Sin observación</a:t>
                      </a:r>
                      <a:endParaRPr lang="es-MX" sz="1400" dirty="0"/>
                    </a:p>
                  </a:txBody>
                  <a:tcPr marL="68580" marR="68580" marT="34290" marB="34290"/>
                </a:tc>
                <a:extLst>
                  <a:ext uri="{0D108BD9-81ED-4DB2-BD59-A6C34878D82A}">
                    <a16:rowId xmlns:a16="http://schemas.microsoft.com/office/drawing/2014/main" val="10001"/>
                  </a:ext>
                </a:extLst>
              </a:tr>
              <a:tr h="534212">
                <a:tc>
                  <a:txBody>
                    <a:bodyPr/>
                    <a:lstStyle/>
                    <a:p>
                      <a:pPr algn="just"/>
                      <a:r>
                        <a:rPr lang="es-MX" sz="1400" dirty="0" smtClean="0"/>
                        <a:t>Estructura Orgánica</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X</a:t>
                      </a: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baseline="0" dirty="0" smtClean="0"/>
                        <a:t>Ahora será de todos los servidores públicos y no únicamente de mandos medios y superiores.</a:t>
                      </a:r>
                      <a:endParaRPr lang="es-MX" sz="1400" dirty="0" smtClean="0"/>
                    </a:p>
                  </a:txBody>
                  <a:tcPr marL="68580" marR="68580" marT="34290" marB="34290"/>
                </a:tc>
                <a:extLst>
                  <a:ext uri="{0D108BD9-81ED-4DB2-BD59-A6C34878D82A}">
                    <a16:rowId xmlns:a16="http://schemas.microsoft.com/office/drawing/2014/main" val="10002"/>
                  </a:ext>
                </a:extLst>
              </a:tr>
              <a:tr h="304089">
                <a:tc>
                  <a:txBody>
                    <a:bodyPr/>
                    <a:lstStyle/>
                    <a:p>
                      <a:pPr algn="just"/>
                      <a:r>
                        <a:rPr lang="es-MX" sz="1400" dirty="0" smtClean="0"/>
                        <a:t>Facultades de cada Área</a:t>
                      </a:r>
                      <a:endParaRPr lang="es-MX" sz="1400" dirty="0"/>
                    </a:p>
                  </a:txBody>
                  <a:tcPr marL="68580" marR="68580" marT="34290" marB="34290"/>
                </a:tc>
                <a:tc>
                  <a:txBody>
                    <a:bodyPr/>
                    <a:lstStyle/>
                    <a:p>
                      <a:pPr algn="ctr"/>
                      <a:r>
                        <a:rPr lang="es-MX" sz="1400" dirty="0" smtClean="0"/>
                        <a:t>X</a:t>
                      </a:r>
                      <a:endParaRPr lang="es-MX" sz="1400" dirty="0"/>
                    </a:p>
                  </a:txBody>
                  <a:tcPr marL="68580" marR="68580" marT="34290" marB="34290"/>
                </a:tc>
                <a:tc>
                  <a:txBody>
                    <a:bodyPr/>
                    <a:lstStyle/>
                    <a:p>
                      <a:pPr algn="just"/>
                      <a:r>
                        <a:rPr lang="es-MX" sz="1400" dirty="0" smtClean="0"/>
                        <a:t>Deberá</a:t>
                      </a:r>
                      <a:r>
                        <a:rPr lang="es-MX" sz="1400" baseline="0" dirty="0" smtClean="0"/>
                        <a:t> agregarse a la Ley Local.</a:t>
                      </a:r>
                      <a:endParaRPr lang="es-MX" sz="1400" dirty="0"/>
                    </a:p>
                  </a:txBody>
                  <a:tcPr marL="68580" marR="68580" marT="34290" marB="34290"/>
                </a:tc>
                <a:extLst>
                  <a:ext uri="{0D108BD9-81ED-4DB2-BD59-A6C34878D82A}">
                    <a16:rowId xmlns:a16="http://schemas.microsoft.com/office/drawing/2014/main" val="10003"/>
                  </a:ext>
                </a:extLst>
              </a:tr>
              <a:tr h="680019">
                <a:tc>
                  <a:txBody>
                    <a:bodyPr/>
                    <a:lstStyle/>
                    <a:p>
                      <a:pPr algn="just"/>
                      <a:r>
                        <a:rPr lang="es-MX" sz="1400" dirty="0" smtClean="0"/>
                        <a:t>Indicadores de interés público o trascendencia social</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algn="just"/>
                      <a:r>
                        <a:rPr lang="es-MX" sz="1400" dirty="0" smtClean="0"/>
                        <a:t>Se debe modificar para ajustarla</a:t>
                      </a:r>
                      <a:r>
                        <a:rPr lang="es-MX" sz="1400" baseline="0" dirty="0" smtClean="0"/>
                        <a:t> con los fines propuestos</a:t>
                      </a:r>
                      <a:endParaRPr lang="es-MX" sz="1400" dirty="0"/>
                    </a:p>
                  </a:txBody>
                  <a:tcPr marL="68580" marR="68580" marT="34290" marB="34290"/>
                </a:tc>
                <a:extLst>
                  <a:ext uri="{0D108BD9-81ED-4DB2-BD59-A6C34878D82A}">
                    <a16:rowId xmlns:a16="http://schemas.microsoft.com/office/drawing/2014/main" val="10004"/>
                  </a:ext>
                </a:extLst>
              </a:tr>
              <a:tr h="534212">
                <a:tc>
                  <a:txBody>
                    <a:bodyPr/>
                    <a:lstStyle/>
                    <a:p>
                      <a:pPr algn="just"/>
                      <a:r>
                        <a:rPr lang="es-MX" sz="1400" dirty="0" smtClean="0"/>
                        <a:t>Metas y Objetivos de Cada Área</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X</a:t>
                      </a: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5"/>
                  </a:ext>
                </a:extLst>
              </a:tr>
              <a:tr h="534212">
                <a:tc>
                  <a:txBody>
                    <a:bodyPr/>
                    <a:lstStyle/>
                    <a:p>
                      <a:pPr algn="just"/>
                      <a:r>
                        <a:rPr lang="es-MX" sz="1400" dirty="0" smtClean="0"/>
                        <a:t>Indicadores que permitan rendir cuentas y</a:t>
                      </a:r>
                      <a:r>
                        <a:rPr lang="es-MX" sz="1400" baseline="0" dirty="0" smtClean="0"/>
                        <a:t> objetivos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X</a:t>
                      </a: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Se debe modificar para ajustarla</a:t>
                      </a:r>
                      <a:r>
                        <a:rPr lang="es-MX" sz="1400" baseline="0" dirty="0" smtClean="0"/>
                        <a:t> con los fines propuestos</a:t>
                      </a:r>
                      <a:endParaRPr lang="es-MX" sz="1400" dirty="0" smtClean="0"/>
                    </a:p>
                  </a:txBody>
                  <a:tcPr marL="68580" marR="68580" marT="34290" marB="34290"/>
                </a:tc>
                <a:extLst>
                  <a:ext uri="{0D108BD9-81ED-4DB2-BD59-A6C34878D82A}">
                    <a16:rowId xmlns:a16="http://schemas.microsoft.com/office/drawing/2014/main" val="10006"/>
                  </a:ext>
                </a:extLst>
              </a:tr>
              <a:tr h="534212">
                <a:tc>
                  <a:txBody>
                    <a:bodyPr/>
                    <a:lstStyle/>
                    <a:p>
                      <a:pPr algn="just"/>
                      <a:r>
                        <a:rPr lang="es-MX" sz="1400" dirty="0" smtClean="0"/>
                        <a:t>Directorio</a:t>
                      </a:r>
                      <a:r>
                        <a:rPr lang="es-MX" sz="1400" baseline="0" dirty="0" smtClean="0"/>
                        <a:t> de Servidores Públicos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X</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Se debe modificar para ajustarla</a:t>
                      </a:r>
                      <a:r>
                        <a:rPr lang="es-MX" sz="1400" baseline="0" dirty="0" smtClean="0"/>
                        <a:t> con los fines propuestos.</a:t>
                      </a:r>
                      <a:endParaRPr lang="es-MX" sz="1400" dirty="0" smtClean="0"/>
                    </a:p>
                  </a:txBody>
                  <a:tcPr marL="68580" marR="68580" marT="34290" marB="34290"/>
                </a:tc>
                <a:extLst>
                  <a:ext uri="{0D108BD9-81ED-4DB2-BD59-A6C34878D82A}">
                    <a16:rowId xmlns:a16="http://schemas.microsoft.com/office/drawing/2014/main" val="10007"/>
                  </a:ext>
                </a:extLst>
              </a:tr>
              <a:tr h="534212">
                <a:tc>
                  <a:txBody>
                    <a:bodyPr/>
                    <a:lstStyle/>
                    <a:p>
                      <a:pPr algn="just"/>
                      <a:r>
                        <a:rPr lang="es-MX" sz="1400" dirty="0" smtClean="0"/>
                        <a:t>Remuneración y</a:t>
                      </a:r>
                      <a:r>
                        <a:rPr lang="es-MX" sz="1400" baseline="0" dirty="0" smtClean="0"/>
                        <a:t> prestaciones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Incluye</a:t>
                      </a:r>
                      <a:r>
                        <a:rPr lang="es-MX" sz="1400" baseline="0" dirty="0" smtClean="0"/>
                        <a:t> a todos los servidores públicos y todo tipo de percepciones y/o prestaciones</a:t>
                      </a:r>
                      <a:endParaRPr lang="es-MX" sz="1400" dirty="0" smtClean="0"/>
                    </a:p>
                  </a:txBody>
                  <a:tcPr marL="68580" marR="68580" marT="34290" marB="34290"/>
                </a:tc>
                <a:extLst>
                  <a:ext uri="{0D108BD9-81ED-4DB2-BD59-A6C34878D82A}">
                    <a16:rowId xmlns:a16="http://schemas.microsoft.com/office/drawing/2014/main" val="10008"/>
                  </a:ext>
                </a:extLst>
              </a:tr>
              <a:tr h="534212">
                <a:tc>
                  <a:txBody>
                    <a:bodyPr/>
                    <a:lstStyle/>
                    <a:p>
                      <a:pPr algn="just"/>
                      <a:r>
                        <a:rPr lang="es-MX" sz="1400" dirty="0" smtClean="0"/>
                        <a:t>Gastos</a:t>
                      </a:r>
                      <a:r>
                        <a:rPr lang="es-MX" sz="1400" baseline="0" dirty="0" smtClean="0"/>
                        <a:t> de representación y viáticos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X</a:t>
                      </a: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9"/>
                  </a:ext>
                </a:extLst>
              </a:tr>
            </a:tbl>
          </a:graphicData>
        </a:graphic>
      </p:graphicFrame>
      <p:pic>
        <p:nvPicPr>
          <p:cNvPr id="7" name="Imagen 6"/>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1816077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641739136"/>
              </p:ext>
            </p:extLst>
          </p:nvPr>
        </p:nvGraphicFramePr>
        <p:xfrm>
          <a:off x="616555" y="1161824"/>
          <a:ext cx="7886701" cy="4579620"/>
        </p:xfrm>
        <a:graphic>
          <a:graphicData uri="http://schemas.openxmlformats.org/drawingml/2006/table">
            <a:tbl>
              <a:tblPr firstRow="1" bandRow="1">
                <a:tableStyleId>{5C22544A-7EE6-4342-B048-85BDC9FD1C3A}</a:tableStyleId>
              </a:tblPr>
              <a:tblGrid>
                <a:gridCol w="2665030">
                  <a:extLst>
                    <a:ext uri="{9D8B030D-6E8A-4147-A177-3AD203B41FA5}">
                      <a16:colId xmlns:a16="http://schemas.microsoft.com/office/drawing/2014/main" val="20000"/>
                    </a:ext>
                  </a:extLst>
                </a:gridCol>
                <a:gridCol w="1213006">
                  <a:extLst>
                    <a:ext uri="{9D8B030D-6E8A-4147-A177-3AD203B41FA5}">
                      <a16:colId xmlns:a16="http://schemas.microsoft.com/office/drawing/2014/main" val="20001"/>
                    </a:ext>
                  </a:extLst>
                </a:gridCol>
                <a:gridCol w="4008665">
                  <a:extLst>
                    <a:ext uri="{9D8B030D-6E8A-4147-A177-3AD203B41FA5}">
                      <a16:colId xmlns:a16="http://schemas.microsoft.com/office/drawing/2014/main" val="20002"/>
                    </a:ext>
                  </a:extLst>
                </a:gridCol>
              </a:tblGrid>
              <a:tr h="685800">
                <a:tc>
                  <a:txBody>
                    <a:bodyPr/>
                    <a:lstStyle/>
                    <a:p>
                      <a:pPr algn="ctr"/>
                      <a:r>
                        <a:rPr lang="es-MX" sz="1400" dirty="0" smtClean="0"/>
                        <a:t>Obligación</a:t>
                      </a:r>
                      <a:r>
                        <a:rPr lang="es-MX" sz="1400" baseline="0" dirty="0" smtClean="0"/>
                        <a:t> prevista en la LGT (artículo 70)</a:t>
                      </a:r>
                      <a:endParaRPr lang="es-MX" sz="1400" dirty="0"/>
                    </a:p>
                  </a:txBody>
                  <a:tcPr marL="68580" marR="68580" marT="34290" marB="34290"/>
                </a:tc>
                <a:tc>
                  <a:txBody>
                    <a:bodyPr/>
                    <a:lstStyle/>
                    <a:p>
                      <a:pPr algn="ctr"/>
                      <a:r>
                        <a:rPr lang="es-MX" sz="1200" dirty="0" smtClean="0"/>
                        <a:t>¿Regulada</a:t>
                      </a:r>
                      <a:r>
                        <a:rPr lang="es-MX" sz="1200" baseline="0" dirty="0" smtClean="0"/>
                        <a:t> en la Ley Local (artículo 12)?</a:t>
                      </a:r>
                      <a:endParaRPr lang="es-MX" sz="1200" dirty="0"/>
                    </a:p>
                  </a:txBody>
                  <a:tcPr marL="68580" marR="68580" marT="34290" marB="34290"/>
                </a:tc>
                <a:tc>
                  <a:txBody>
                    <a:bodyPr/>
                    <a:lstStyle/>
                    <a:p>
                      <a:pPr algn="ctr"/>
                      <a:r>
                        <a:rPr lang="es-MX" sz="1400" dirty="0" smtClean="0"/>
                        <a:t>Observaciones</a:t>
                      </a:r>
                      <a:r>
                        <a:rPr lang="es-MX" sz="1400" baseline="0" dirty="0" smtClean="0"/>
                        <a:t> significativas que deberán consideradas en la elaboración de la Ley Local</a:t>
                      </a:r>
                      <a:endParaRPr lang="es-MX" sz="1400" dirty="0"/>
                    </a:p>
                  </a:txBody>
                  <a:tcPr marL="68580" marR="68580" marT="34290" marB="34290"/>
                </a:tc>
                <a:extLst>
                  <a:ext uri="{0D108BD9-81ED-4DB2-BD59-A6C34878D82A}">
                    <a16:rowId xmlns:a16="http://schemas.microsoft.com/office/drawing/2014/main" val="10000"/>
                  </a:ext>
                </a:extLst>
              </a:tr>
              <a:tr h="278130">
                <a:tc>
                  <a:txBody>
                    <a:bodyPr/>
                    <a:lstStyle/>
                    <a:p>
                      <a:pPr algn="just"/>
                      <a:r>
                        <a:rPr lang="es-MX" sz="1400" dirty="0" smtClean="0"/>
                        <a:t>Número total de plazas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X</a:t>
                      </a: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1"/>
                  </a:ext>
                </a:extLst>
              </a:tr>
              <a:tr h="480060">
                <a:tc>
                  <a:txBody>
                    <a:bodyPr/>
                    <a:lstStyle/>
                    <a:p>
                      <a:pPr algn="just"/>
                      <a:r>
                        <a:rPr lang="es-MX" sz="1400" dirty="0" smtClean="0"/>
                        <a:t>Contratación</a:t>
                      </a:r>
                      <a:r>
                        <a:rPr lang="es-MX" sz="1400" baseline="0" dirty="0" smtClean="0"/>
                        <a:t> de servicios profesionales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algn="just"/>
                      <a:r>
                        <a:rPr lang="es-MX" sz="1400" dirty="0" smtClean="0"/>
                        <a:t>Especificar</a:t>
                      </a:r>
                      <a:r>
                        <a:rPr lang="es-MX" sz="1400" baseline="0" dirty="0" smtClean="0"/>
                        <a:t> que se trata de contratos en esta modalidad</a:t>
                      </a:r>
                      <a:endParaRPr lang="es-MX" sz="1400" dirty="0"/>
                    </a:p>
                  </a:txBody>
                  <a:tcPr marL="68580" marR="68580" marT="34290" marB="34290"/>
                </a:tc>
                <a:extLst>
                  <a:ext uri="{0D108BD9-81ED-4DB2-BD59-A6C34878D82A}">
                    <a16:rowId xmlns:a16="http://schemas.microsoft.com/office/drawing/2014/main" val="10002"/>
                  </a:ext>
                </a:extLst>
              </a:tr>
              <a:tr h="685800">
                <a:tc>
                  <a:txBody>
                    <a:bodyPr/>
                    <a:lstStyle/>
                    <a:p>
                      <a:pPr algn="just"/>
                      <a:r>
                        <a:rPr lang="es-MX" sz="1400" dirty="0" smtClean="0"/>
                        <a:t>Versión Pública de las</a:t>
                      </a:r>
                      <a:r>
                        <a:rPr lang="es-MX" sz="1400" baseline="0" dirty="0" smtClean="0"/>
                        <a:t> Declaraciones de los Servidores Públicos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X</a:t>
                      </a:r>
                    </a:p>
                    <a:p>
                      <a:pPr algn="ctr"/>
                      <a:endParaRPr lang="es-MX" sz="1400" dirty="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p>
                      <a:pPr algn="just"/>
                      <a:endParaRPr lang="es-MX" sz="1400" dirty="0"/>
                    </a:p>
                  </a:txBody>
                  <a:tcPr marL="68580" marR="68580" marT="34290" marB="34290"/>
                </a:tc>
                <a:extLst>
                  <a:ext uri="{0D108BD9-81ED-4DB2-BD59-A6C34878D82A}">
                    <a16:rowId xmlns:a16="http://schemas.microsoft.com/office/drawing/2014/main" val="10003"/>
                  </a:ext>
                </a:extLst>
              </a:tr>
              <a:tr h="480060">
                <a:tc>
                  <a:txBody>
                    <a:bodyPr/>
                    <a:lstStyle/>
                    <a:p>
                      <a:pPr algn="just"/>
                      <a:r>
                        <a:rPr lang="es-MX" sz="1400" dirty="0" smtClean="0"/>
                        <a:t>Domicilio de la Unidad de Transparencia</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algn="just"/>
                      <a:r>
                        <a:rPr lang="es-MX" sz="1400" dirty="0" smtClean="0"/>
                        <a:t>Sin</a:t>
                      </a:r>
                      <a:r>
                        <a:rPr lang="es-MX" sz="1400" baseline="0" dirty="0" smtClean="0"/>
                        <a:t> Observación.</a:t>
                      </a:r>
                      <a:endParaRPr lang="es-MX" sz="1400" dirty="0"/>
                    </a:p>
                  </a:txBody>
                  <a:tcPr marL="68580" marR="68580" marT="34290" marB="34290"/>
                </a:tc>
                <a:extLst>
                  <a:ext uri="{0D108BD9-81ED-4DB2-BD59-A6C34878D82A}">
                    <a16:rowId xmlns:a16="http://schemas.microsoft.com/office/drawing/2014/main" val="10004"/>
                  </a:ext>
                </a:extLst>
              </a:tr>
              <a:tr h="278130">
                <a:tc>
                  <a:txBody>
                    <a:bodyPr/>
                    <a:lstStyle/>
                    <a:p>
                      <a:pPr algn="just"/>
                      <a:r>
                        <a:rPr lang="es-MX" sz="1400" dirty="0" smtClean="0"/>
                        <a:t>Programas de subsidio y</a:t>
                      </a:r>
                      <a:r>
                        <a:rPr lang="es-MX" sz="1400" baseline="0" dirty="0" smtClean="0"/>
                        <a:t> apoyo</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5"/>
                  </a:ext>
                </a:extLst>
              </a:tr>
              <a:tr h="685800">
                <a:tc>
                  <a:txBody>
                    <a:bodyPr/>
                    <a:lstStyle/>
                    <a:p>
                      <a:pPr algn="just"/>
                      <a:r>
                        <a:rPr lang="es-MX" sz="1400" dirty="0" smtClean="0"/>
                        <a:t>Condiciones Generales de Trabajo, Contratos o Convenios</a:t>
                      </a:r>
                      <a:r>
                        <a:rPr lang="es-MX" sz="1400" baseline="0" dirty="0" smtClean="0"/>
                        <a:t> que regulen relaciones laborales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6"/>
                  </a:ext>
                </a:extLst>
              </a:tr>
              <a:tr h="480060">
                <a:tc>
                  <a:txBody>
                    <a:bodyPr/>
                    <a:lstStyle/>
                    <a:p>
                      <a:pPr algn="just"/>
                      <a:r>
                        <a:rPr lang="es-MX" sz="1400" dirty="0" smtClean="0"/>
                        <a:t>Información</a:t>
                      </a:r>
                      <a:r>
                        <a:rPr lang="es-MX" sz="1400" baseline="0" dirty="0" smtClean="0"/>
                        <a:t> curricular</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tc>
                <a:tc>
                  <a:txBody>
                    <a:bodyPr/>
                    <a:lstStyle/>
                    <a:p>
                      <a:pPr algn="just"/>
                      <a:r>
                        <a:rPr lang="es-MX" sz="1400" dirty="0" smtClean="0"/>
                        <a:t>Deberá</a:t>
                      </a:r>
                      <a:r>
                        <a:rPr lang="es-MX" sz="1400" baseline="0" dirty="0" smtClean="0"/>
                        <a:t> agregarse a la Ley Local, a</a:t>
                      </a:r>
                      <a:r>
                        <a:rPr lang="es-MX" sz="1400" dirty="0" smtClean="0"/>
                        <a:t>demás deben</a:t>
                      </a:r>
                      <a:r>
                        <a:rPr lang="es-MX" sz="1400" baseline="0" dirty="0" smtClean="0"/>
                        <a:t> agregarse las sanciones administrativas que se les haya impuesto.</a:t>
                      </a:r>
                      <a:endParaRPr lang="es-MX" sz="1400" dirty="0"/>
                    </a:p>
                  </a:txBody>
                  <a:tcPr marL="68580" marR="68580" marT="34290" marB="34290"/>
                </a:tc>
                <a:extLst>
                  <a:ext uri="{0D108BD9-81ED-4DB2-BD59-A6C34878D82A}">
                    <a16:rowId xmlns:a16="http://schemas.microsoft.com/office/drawing/2014/main" val="10007"/>
                  </a:ext>
                </a:extLst>
              </a:tr>
            </a:tbl>
          </a:graphicData>
        </a:graphic>
      </p:graphicFrame>
      <p:sp>
        <p:nvSpPr>
          <p:cNvPr id="7"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Comunes</a:t>
            </a:r>
            <a:endParaRPr lang="es-MX" sz="2800" b="1" dirty="0">
              <a:solidFill>
                <a:srgbClr val="7030A0"/>
              </a:solidFill>
              <a:latin typeface="Palatino Linotype"/>
              <a:cs typeface="Palatino Linotype"/>
            </a:endParaRPr>
          </a:p>
        </p:txBody>
      </p:sp>
      <p:graphicFrame>
        <p:nvGraphicFramePr>
          <p:cNvPr id="2" name="Tabla 1"/>
          <p:cNvGraphicFramePr>
            <a:graphicFrameLocks noGrp="1"/>
          </p:cNvGraphicFramePr>
          <p:nvPr>
            <p:extLst>
              <p:ext uri="{D42A27DB-BD31-4B8C-83A1-F6EECF244321}">
                <p14:modId xmlns:p14="http://schemas.microsoft.com/office/powerpoint/2010/main" val="1632396234"/>
              </p:ext>
            </p:extLst>
          </p:nvPr>
        </p:nvGraphicFramePr>
        <p:xfrm>
          <a:off x="616554" y="5741154"/>
          <a:ext cx="7886701" cy="7086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04318175"/>
                    </a:ext>
                  </a:extLst>
                </a:gridCol>
                <a:gridCol w="1249136">
                  <a:extLst>
                    <a:ext uri="{9D8B030D-6E8A-4147-A177-3AD203B41FA5}">
                      <a16:colId xmlns:a16="http://schemas.microsoft.com/office/drawing/2014/main" val="1208328212"/>
                    </a:ext>
                  </a:extLst>
                </a:gridCol>
                <a:gridCol w="4008665">
                  <a:extLst>
                    <a:ext uri="{9D8B030D-6E8A-4147-A177-3AD203B41FA5}">
                      <a16:colId xmlns:a16="http://schemas.microsoft.com/office/drawing/2014/main" val="1497015545"/>
                    </a:ext>
                  </a:extLst>
                </a:gridCol>
              </a:tblGrid>
              <a:tr h="480060">
                <a:tc>
                  <a:txBody>
                    <a:bodyPr/>
                    <a:lstStyle/>
                    <a:p>
                      <a:pPr algn="just"/>
                      <a:r>
                        <a:rPr lang="es-MX" sz="1400" b="0" dirty="0" smtClean="0">
                          <a:solidFill>
                            <a:schemeClr val="tx1"/>
                          </a:solidFill>
                        </a:rPr>
                        <a:t>Las convocatorias a concurso para ocupar cargos públicos y sus resultados</a:t>
                      </a:r>
                      <a:endParaRPr lang="es-MX" sz="1400" b="0" dirty="0">
                        <a:solidFill>
                          <a:schemeClr val="tx1"/>
                        </a:solidFill>
                      </a:endParaRPr>
                    </a:p>
                  </a:txBody>
                  <a:tcPr marL="68580" marR="68580" marT="34290" marB="34290">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tx1"/>
                          </a:solidFill>
                        </a:rPr>
                        <a:t>Deberá</a:t>
                      </a:r>
                      <a:r>
                        <a:rPr lang="es-MX" sz="1400" b="0" baseline="0" dirty="0" smtClean="0">
                          <a:solidFill>
                            <a:schemeClr val="tx1"/>
                          </a:solidFill>
                        </a:rPr>
                        <a:t> agregarse a la Ley Local.</a:t>
                      </a:r>
                      <a:endParaRPr lang="es-MX" sz="1400" b="0" dirty="0" smtClean="0">
                        <a:solidFill>
                          <a:schemeClr val="tx1"/>
                        </a:solidFill>
                      </a:endParaRPr>
                    </a:p>
                  </a:txBody>
                  <a:tcPr marL="68580" marR="68580" marT="34290" marB="34290">
                    <a:solidFill>
                      <a:schemeClr val="bg2"/>
                    </a:solidFill>
                  </a:tcPr>
                </a:tc>
                <a:extLst>
                  <a:ext uri="{0D108BD9-81ED-4DB2-BD59-A6C34878D82A}">
                    <a16:rowId xmlns:a16="http://schemas.microsoft.com/office/drawing/2014/main" val="3294707170"/>
                  </a:ext>
                </a:extLst>
              </a:tr>
            </a:tbl>
          </a:graphicData>
        </a:graphic>
      </p:graphicFrame>
      <p:pic>
        <p:nvPicPr>
          <p:cNvPr id="8" name="Imagen 7"/>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347106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graphicFrame>
        <p:nvGraphicFramePr>
          <p:cNvPr id="4" name="Marcador de contenido 3"/>
          <p:cNvGraphicFramePr>
            <a:graphicFrameLocks noGrp="1"/>
          </p:cNvGraphicFramePr>
          <p:nvPr>
            <p:ph idx="1"/>
            <p:extLst/>
          </p:nvPr>
        </p:nvGraphicFramePr>
        <p:xfrm>
          <a:off x="628650" y="1422397"/>
          <a:ext cx="7886700" cy="4660243"/>
        </p:xfrm>
        <a:graphic>
          <a:graphicData uri="http://schemas.openxmlformats.org/drawingml/2006/table">
            <a:tbl>
              <a:tblPr firstRow="1" bandRow="1">
                <a:tableStyleId>{5C22544A-7EE6-4342-B048-85BDC9FD1C3A}</a:tableStyleId>
              </a:tblPr>
              <a:tblGrid>
                <a:gridCol w="3246233">
                  <a:extLst>
                    <a:ext uri="{9D8B030D-6E8A-4147-A177-3AD203B41FA5}">
                      <a16:colId xmlns:a16="http://schemas.microsoft.com/office/drawing/2014/main" val="20000"/>
                    </a:ext>
                  </a:extLst>
                </a:gridCol>
                <a:gridCol w="1339374">
                  <a:extLst>
                    <a:ext uri="{9D8B030D-6E8A-4147-A177-3AD203B41FA5}">
                      <a16:colId xmlns:a16="http://schemas.microsoft.com/office/drawing/2014/main" val="20001"/>
                    </a:ext>
                  </a:extLst>
                </a:gridCol>
                <a:gridCol w="3301093">
                  <a:extLst>
                    <a:ext uri="{9D8B030D-6E8A-4147-A177-3AD203B41FA5}">
                      <a16:colId xmlns:a16="http://schemas.microsoft.com/office/drawing/2014/main" val="20002"/>
                    </a:ext>
                  </a:extLst>
                </a:gridCol>
              </a:tblGrid>
              <a:tr h="1119769">
                <a:tc>
                  <a:txBody>
                    <a:bodyPr/>
                    <a:lstStyle/>
                    <a:p>
                      <a:pPr algn="ctr"/>
                      <a:r>
                        <a:rPr lang="es-MX" sz="1400" dirty="0" smtClean="0"/>
                        <a:t>Obligación</a:t>
                      </a:r>
                      <a:r>
                        <a:rPr lang="es-MX" sz="1400" baseline="0" dirty="0" smtClean="0"/>
                        <a:t> prevista en la LGT (artículo 70)</a:t>
                      </a:r>
                      <a:endParaRPr lang="es-MX" sz="1400" dirty="0"/>
                    </a:p>
                  </a:txBody>
                  <a:tcPr marL="68580" marR="68580" marT="34290" marB="34290"/>
                </a:tc>
                <a:tc>
                  <a:txBody>
                    <a:bodyPr/>
                    <a:lstStyle/>
                    <a:p>
                      <a:pPr algn="ctr"/>
                      <a:r>
                        <a:rPr lang="es-MX" sz="1200" dirty="0" smtClean="0"/>
                        <a:t>¿Regulada</a:t>
                      </a:r>
                      <a:r>
                        <a:rPr lang="es-MX" sz="1200" baseline="0" dirty="0" smtClean="0"/>
                        <a:t> en la Ley Local (artículo 12)?</a:t>
                      </a:r>
                      <a:endParaRPr lang="es-MX" sz="1200" dirty="0"/>
                    </a:p>
                  </a:txBody>
                  <a:tcPr marL="68580" marR="68580" marT="34290" marB="34290"/>
                </a:tc>
                <a:tc>
                  <a:txBody>
                    <a:bodyPr/>
                    <a:lstStyle/>
                    <a:p>
                      <a:pPr algn="ctr"/>
                      <a:r>
                        <a:rPr lang="es-MX" sz="1400" dirty="0" smtClean="0"/>
                        <a:t>Observaciones</a:t>
                      </a:r>
                      <a:r>
                        <a:rPr lang="es-MX" sz="1400" baseline="0" dirty="0" smtClean="0"/>
                        <a:t> significativas que deberán consideradas en la elaboración de la Ley Local</a:t>
                      </a:r>
                      <a:endParaRPr lang="es-MX" sz="1400" dirty="0"/>
                    </a:p>
                  </a:txBody>
                  <a:tcPr marL="68580" marR="68580" marT="34290" marB="34290"/>
                </a:tc>
                <a:extLst>
                  <a:ext uri="{0D108BD9-81ED-4DB2-BD59-A6C34878D82A}">
                    <a16:rowId xmlns:a16="http://schemas.microsoft.com/office/drawing/2014/main" val="10000"/>
                  </a:ext>
                </a:extLst>
              </a:tr>
              <a:tr h="342409">
                <a:tc>
                  <a:txBody>
                    <a:bodyPr/>
                    <a:lstStyle/>
                    <a:p>
                      <a:pPr algn="just"/>
                      <a:r>
                        <a:rPr lang="es-MX" sz="1400" dirty="0" smtClean="0"/>
                        <a:t>Servicios,</a:t>
                      </a:r>
                      <a:r>
                        <a:rPr lang="es-MX" sz="1400" baseline="0" dirty="0" smtClean="0"/>
                        <a:t> trámites y formatos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algn="just"/>
                      <a:r>
                        <a:rPr lang="es-MX" sz="1400" dirty="0" smtClean="0"/>
                        <a:t>Sin Observación</a:t>
                      </a:r>
                      <a:endParaRPr lang="es-MX" sz="1400" dirty="0"/>
                    </a:p>
                  </a:txBody>
                  <a:tcPr marL="68580" marR="68580" marT="34290" marB="34290"/>
                </a:tc>
                <a:extLst>
                  <a:ext uri="{0D108BD9-81ED-4DB2-BD59-A6C34878D82A}">
                    <a16:rowId xmlns:a16="http://schemas.microsoft.com/office/drawing/2014/main" val="10001"/>
                  </a:ext>
                </a:extLst>
              </a:tr>
              <a:tr h="342409">
                <a:tc>
                  <a:txBody>
                    <a:bodyPr/>
                    <a:lstStyle/>
                    <a:p>
                      <a:pPr algn="just"/>
                      <a:r>
                        <a:rPr lang="es-MX" sz="1400" dirty="0" smtClean="0"/>
                        <a:t>Presupuesto asignado y deud</a:t>
                      </a:r>
                      <a:r>
                        <a:rPr lang="es-MX" sz="1400" baseline="0" dirty="0" smtClean="0"/>
                        <a:t>a pública</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Sin Observación</a:t>
                      </a:r>
                    </a:p>
                  </a:txBody>
                  <a:tcPr marL="68580" marR="68580" marT="34290" marB="34290"/>
                </a:tc>
                <a:extLst>
                  <a:ext uri="{0D108BD9-81ED-4DB2-BD59-A6C34878D82A}">
                    <a16:rowId xmlns:a16="http://schemas.microsoft.com/office/drawing/2014/main" val="10002"/>
                  </a:ext>
                </a:extLst>
              </a:tr>
              <a:tr h="601529">
                <a:tc>
                  <a:txBody>
                    <a:bodyPr/>
                    <a:lstStyle/>
                    <a:p>
                      <a:pPr algn="just"/>
                      <a:r>
                        <a:rPr lang="es-MX" sz="1400" dirty="0" smtClean="0"/>
                        <a:t>Montos</a:t>
                      </a:r>
                      <a:r>
                        <a:rPr lang="es-MX" sz="1400" baseline="0" dirty="0" smtClean="0"/>
                        <a:t> de comunicación social y publicidad</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3"/>
                  </a:ext>
                </a:extLst>
              </a:tr>
              <a:tr h="342409">
                <a:tc>
                  <a:txBody>
                    <a:bodyPr/>
                    <a:lstStyle/>
                    <a:p>
                      <a:pPr algn="just"/>
                      <a:r>
                        <a:rPr lang="es-MX" sz="1400" dirty="0" smtClean="0"/>
                        <a:t>Informe de resultados de auditorias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Sin Observación</a:t>
                      </a:r>
                    </a:p>
                  </a:txBody>
                  <a:tcPr marL="68580" marR="68580" marT="34290" marB="34290"/>
                </a:tc>
                <a:extLst>
                  <a:ext uri="{0D108BD9-81ED-4DB2-BD59-A6C34878D82A}">
                    <a16:rowId xmlns:a16="http://schemas.microsoft.com/office/drawing/2014/main" val="10004"/>
                  </a:ext>
                </a:extLst>
              </a:tr>
              <a:tr h="342409">
                <a:tc>
                  <a:txBody>
                    <a:bodyPr/>
                    <a:lstStyle/>
                    <a:p>
                      <a:pPr algn="just"/>
                      <a:r>
                        <a:rPr lang="es-MX" sz="1400" dirty="0" smtClean="0"/>
                        <a:t>Estados</a:t>
                      </a:r>
                      <a:r>
                        <a:rPr lang="es-MX" sz="1400" baseline="0" dirty="0" smtClean="0"/>
                        <a:t> Financieros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Sin Observación</a:t>
                      </a:r>
                    </a:p>
                  </a:txBody>
                  <a:tcPr marL="68580" marR="68580" marT="34290" marB="34290"/>
                </a:tc>
                <a:extLst>
                  <a:ext uri="{0D108BD9-81ED-4DB2-BD59-A6C34878D82A}">
                    <a16:rowId xmlns:a16="http://schemas.microsoft.com/office/drawing/2014/main" val="10005"/>
                  </a:ext>
                </a:extLst>
              </a:tr>
              <a:tr h="601529">
                <a:tc>
                  <a:txBody>
                    <a:bodyPr/>
                    <a:lstStyle/>
                    <a:p>
                      <a:pPr algn="just"/>
                      <a:r>
                        <a:rPr lang="es-MX" sz="1400" dirty="0" smtClean="0"/>
                        <a:t>Montos,</a:t>
                      </a:r>
                      <a:r>
                        <a:rPr lang="es-MX" sz="1400" baseline="0" dirty="0" smtClean="0"/>
                        <a:t> criterios  y listado de personas a las que se les asigna recursos públicos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6"/>
                  </a:ext>
                </a:extLst>
              </a:tr>
              <a:tr h="860649">
                <a:tc>
                  <a:txBody>
                    <a:bodyPr/>
                    <a:lstStyle/>
                    <a:p>
                      <a:pPr algn="just"/>
                      <a:r>
                        <a:rPr lang="es-MX" sz="1400" dirty="0" smtClean="0"/>
                        <a:t>Concesiones</a:t>
                      </a:r>
                      <a:r>
                        <a:rPr lang="es-MX" sz="1400" baseline="0" dirty="0" smtClean="0"/>
                        <a:t>, licitaciones, licencias y permisos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Se</a:t>
                      </a:r>
                      <a:r>
                        <a:rPr lang="es-MX" sz="1400" baseline="0" dirty="0" smtClean="0"/>
                        <a:t> deberán publicar más datos y documentos de los que actualmente se divulgan.</a:t>
                      </a:r>
                      <a:endParaRPr lang="es-MX" sz="1400" dirty="0" smtClean="0"/>
                    </a:p>
                  </a:txBody>
                  <a:tcPr marL="68580" marR="68580" marT="34290" marB="34290"/>
                </a:tc>
                <a:extLst>
                  <a:ext uri="{0D108BD9-81ED-4DB2-BD59-A6C34878D82A}">
                    <a16:rowId xmlns:a16="http://schemas.microsoft.com/office/drawing/2014/main" val="10007"/>
                  </a:ext>
                </a:extLst>
              </a:tr>
            </a:tbl>
          </a:graphicData>
        </a:graphic>
      </p:graphicFrame>
      <p:sp>
        <p:nvSpPr>
          <p:cNvPr id="8" name="Título 1"/>
          <p:cNvSpPr>
            <a:spLocks noGrp="1"/>
          </p:cNvSpPr>
          <p:nvPr>
            <p:ph type="title"/>
          </p:nvPr>
        </p:nvSpPr>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Comunes</a:t>
            </a:r>
            <a:endParaRPr lang="es-MX" sz="2800" b="1" dirty="0">
              <a:solidFill>
                <a:srgbClr val="7030A0"/>
              </a:solidFill>
              <a:latin typeface="Palatino Linotype"/>
              <a:cs typeface="Palatino Linotype"/>
            </a:endParaRPr>
          </a:p>
        </p:txBody>
      </p:sp>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1652848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graphicFrame>
        <p:nvGraphicFramePr>
          <p:cNvPr id="4" name="Marcador de contenido 3"/>
          <p:cNvGraphicFramePr>
            <a:graphicFrameLocks noGrp="1"/>
          </p:cNvGraphicFramePr>
          <p:nvPr>
            <p:ph idx="1"/>
            <p:extLst/>
          </p:nvPr>
        </p:nvGraphicFramePr>
        <p:xfrm>
          <a:off x="628650" y="1236132"/>
          <a:ext cx="7886700" cy="5049388"/>
        </p:xfrm>
        <a:graphic>
          <a:graphicData uri="http://schemas.openxmlformats.org/drawingml/2006/table">
            <a:tbl>
              <a:tblPr firstRow="1" bandRow="1">
                <a:tableStyleId>{5C22544A-7EE6-4342-B048-85BDC9FD1C3A}</a:tableStyleId>
              </a:tblPr>
              <a:tblGrid>
                <a:gridCol w="2956522">
                  <a:extLst>
                    <a:ext uri="{9D8B030D-6E8A-4147-A177-3AD203B41FA5}">
                      <a16:colId xmlns:a16="http://schemas.microsoft.com/office/drawing/2014/main" val="20000"/>
                    </a:ext>
                  </a:extLst>
                </a:gridCol>
                <a:gridCol w="2086285">
                  <a:extLst>
                    <a:ext uri="{9D8B030D-6E8A-4147-A177-3AD203B41FA5}">
                      <a16:colId xmlns:a16="http://schemas.microsoft.com/office/drawing/2014/main" val="20001"/>
                    </a:ext>
                  </a:extLst>
                </a:gridCol>
                <a:gridCol w="2843893">
                  <a:extLst>
                    <a:ext uri="{9D8B030D-6E8A-4147-A177-3AD203B41FA5}">
                      <a16:colId xmlns:a16="http://schemas.microsoft.com/office/drawing/2014/main" val="20002"/>
                    </a:ext>
                  </a:extLst>
                </a:gridCol>
              </a:tblGrid>
              <a:tr h="1079370">
                <a:tc>
                  <a:txBody>
                    <a:bodyPr/>
                    <a:lstStyle/>
                    <a:p>
                      <a:pPr algn="ctr"/>
                      <a:r>
                        <a:rPr lang="es-MX" sz="1400" dirty="0" smtClean="0"/>
                        <a:t>Obligación</a:t>
                      </a:r>
                      <a:r>
                        <a:rPr lang="es-MX" sz="1400" baseline="0" dirty="0" smtClean="0"/>
                        <a:t> prevista en la LGT (artículo 70)</a:t>
                      </a:r>
                      <a:endParaRPr lang="es-MX" sz="1400" dirty="0"/>
                    </a:p>
                  </a:txBody>
                  <a:tcPr marL="68580" marR="68580" marT="34290" marB="34290"/>
                </a:tc>
                <a:tc>
                  <a:txBody>
                    <a:bodyPr/>
                    <a:lstStyle/>
                    <a:p>
                      <a:pPr algn="ctr"/>
                      <a:r>
                        <a:rPr lang="es-MX" sz="1200" dirty="0" smtClean="0"/>
                        <a:t>¿Regulada</a:t>
                      </a:r>
                      <a:r>
                        <a:rPr lang="es-MX" sz="1200" baseline="0" dirty="0" smtClean="0"/>
                        <a:t> en la Ley Local (artículo 12)?</a:t>
                      </a:r>
                      <a:endParaRPr lang="es-MX" sz="1200" dirty="0"/>
                    </a:p>
                  </a:txBody>
                  <a:tcPr marL="68580" marR="68580" marT="34290" marB="34290"/>
                </a:tc>
                <a:tc>
                  <a:txBody>
                    <a:bodyPr/>
                    <a:lstStyle/>
                    <a:p>
                      <a:pPr algn="ctr"/>
                      <a:r>
                        <a:rPr lang="es-MX" sz="1400" dirty="0" smtClean="0"/>
                        <a:t>Observaciones</a:t>
                      </a:r>
                      <a:r>
                        <a:rPr lang="es-MX" sz="1400" baseline="0" dirty="0" smtClean="0"/>
                        <a:t> significativas que deberán consideradas en la elaboración de la Ley Local</a:t>
                      </a:r>
                      <a:endParaRPr lang="es-MX" sz="1400" dirty="0"/>
                    </a:p>
                  </a:txBody>
                  <a:tcPr marL="68580" marR="68580" marT="34290" marB="34290"/>
                </a:tc>
                <a:extLst>
                  <a:ext uri="{0D108BD9-81ED-4DB2-BD59-A6C34878D82A}">
                    <a16:rowId xmlns:a16="http://schemas.microsoft.com/office/drawing/2014/main" val="10000"/>
                  </a:ext>
                </a:extLst>
              </a:tr>
              <a:tr h="330055">
                <a:tc>
                  <a:txBody>
                    <a:bodyPr/>
                    <a:lstStyle/>
                    <a:p>
                      <a:pPr algn="just"/>
                      <a:r>
                        <a:rPr lang="es-MX" sz="1400" dirty="0" smtClean="0"/>
                        <a:t>Informes y Estadísticas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algn="just"/>
                      <a:r>
                        <a:rPr lang="es-MX" sz="1400" dirty="0" smtClean="0"/>
                        <a:t>Sin</a:t>
                      </a:r>
                      <a:r>
                        <a:rPr lang="es-MX" sz="1400" baseline="0" dirty="0" smtClean="0"/>
                        <a:t> Observación</a:t>
                      </a:r>
                      <a:endParaRPr lang="es-MX" sz="1400" dirty="0"/>
                    </a:p>
                  </a:txBody>
                  <a:tcPr marL="68580" marR="68580" marT="34290" marB="34290"/>
                </a:tc>
                <a:extLst>
                  <a:ext uri="{0D108BD9-81ED-4DB2-BD59-A6C34878D82A}">
                    <a16:rowId xmlns:a16="http://schemas.microsoft.com/office/drawing/2014/main" val="10001"/>
                  </a:ext>
                </a:extLst>
              </a:tr>
              <a:tr h="330055">
                <a:tc>
                  <a:txBody>
                    <a:bodyPr/>
                    <a:lstStyle/>
                    <a:p>
                      <a:pPr algn="just"/>
                      <a:r>
                        <a:rPr lang="es-MX" sz="1400" dirty="0" smtClean="0"/>
                        <a:t>Padrón</a:t>
                      </a:r>
                      <a:r>
                        <a:rPr lang="es-MX" sz="1400" baseline="0" dirty="0" smtClean="0"/>
                        <a:t> de proveedores y contratistas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2"/>
                  </a:ext>
                </a:extLst>
              </a:tr>
              <a:tr h="330055">
                <a:tc>
                  <a:txBody>
                    <a:bodyPr/>
                    <a:lstStyle/>
                    <a:p>
                      <a:pPr algn="just"/>
                      <a:r>
                        <a:rPr lang="es-MX" sz="1400" dirty="0" smtClean="0"/>
                        <a:t>Convenios de coordinación</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algn="just"/>
                      <a:r>
                        <a:rPr lang="es-MX" sz="1400" dirty="0" smtClean="0"/>
                        <a:t>Sin observación.</a:t>
                      </a:r>
                      <a:endParaRPr lang="es-MX" sz="1400" dirty="0"/>
                    </a:p>
                  </a:txBody>
                  <a:tcPr marL="68580" marR="68580" marT="34290" marB="34290"/>
                </a:tc>
                <a:extLst>
                  <a:ext uri="{0D108BD9-81ED-4DB2-BD59-A6C34878D82A}">
                    <a16:rowId xmlns:a16="http://schemas.microsoft.com/office/drawing/2014/main" val="10003"/>
                  </a:ext>
                </a:extLst>
              </a:tr>
              <a:tr h="579827">
                <a:tc>
                  <a:txBody>
                    <a:bodyPr/>
                    <a:lstStyle/>
                    <a:p>
                      <a:pPr algn="just"/>
                      <a:r>
                        <a:rPr lang="es-MX" sz="1400" dirty="0" smtClean="0"/>
                        <a:t>Inventari</a:t>
                      </a:r>
                      <a:r>
                        <a:rPr lang="es-MX" sz="1400" baseline="0" dirty="0" smtClean="0"/>
                        <a:t>o de bienes muebles e inmuebles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4"/>
                  </a:ext>
                </a:extLst>
              </a:tr>
              <a:tr h="579827">
                <a:tc>
                  <a:txBody>
                    <a:bodyPr/>
                    <a:lstStyle/>
                    <a:p>
                      <a:pPr algn="just"/>
                      <a:r>
                        <a:rPr lang="es-MX" sz="1400" dirty="0" smtClean="0"/>
                        <a:t>Recomendaciones recibidas en materia de derechos humanos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5"/>
                  </a:ext>
                </a:extLst>
              </a:tr>
              <a:tr h="579827">
                <a:tc>
                  <a:txBody>
                    <a:bodyPr/>
                    <a:lstStyle/>
                    <a:p>
                      <a:pPr algn="just"/>
                      <a:r>
                        <a:rPr lang="es-MX" sz="1400" dirty="0" smtClean="0"/>
                        <a:t>Resoluciones</a:t>
                      </a:r>
                      <a:r>
                        <a:rPr lang="es-MX" sz="1400" baseline="0" dirty="0" smtClean="0"/>
                        <a:t> y laudos emitidos en forma de juicios</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X</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6"/>
                  </a:ext>
                </a:extLst>
              </a:tr>
              <a:tr h="330055">
                <a:tc>
                  <a:txBody>
                    <a:bodyPr/>
                    <a:lstStyle/>
                    <a:p>
                      <a:pPr algn="just"/>
                      <a:r>
                        <a:rPr lang="es-MX" sz="1400" dirty="0" smtClean="0"/>
                        <a:t>Mecanismos</a:t>
                      </a:r>
                      <a:r>
                        <a:rPr lang="es-MX" sz="1400" baseline="0" dirty="0" smtClean="0"/>
                        <a:t> de participación ciudadana</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Sin observación.</a:t>
                      </a:r>
                    </a:p>
                  </a:txBody>
                  <a:tcPr marL="68580" marR="68580" marT="34290" marB="34290"/>
                </a:tc>
                <a:extLst>
                  <a:ext uri="{0D108BD9-81ED-4DB2-BD59-A6C34878D82A}">
                    <a16:rowId xmlns:a16="http://schemas.microsoft.com/office/drawing/2014/main" val="10007"/>
                  </a:ext>
                </a:extLst>
              </a:tr>
              <a:tr h="579827">
                <a:tc>
                  <a:txBody>
                    <a:bodyPr/>
                    <a:lstStyle/>
                    <a:p>
                      <a:pPr algn="just"/>
                      <a:r>
                        <a:rPr lang="es-MX" sz="1400" dirty="0" smtClean="0"/>
                        <a:t>Actas y resoluciones del Comité de Transparencia</a:t>
                      </a:r>
                      <a:endParaRPr lang="es-MX"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i="0" kern="1200" dirty="0" smtClean="0">
                          <a:solidFill>
                            <a:schemeClr val="dk1"/>
                          </a:solidFill>
                          <a:effectLst/>
                          <a:latin typeface="+mn-lt"/>
                          <a:ea typeface="+mn-ea"/>
                          <a:cs typeface="+mn-cs"/>
                        </a:rPr>
                        <a:t>✓</a:t>
                      </a:r>
                      <a:endParaRPr lang="es-MX" sz="1400" dirty="0" smtClean="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Contenida de un modo</a:t>
                      </a:r>
                      <a:r>
                        <a:rPr lang="es-MX" sz="1400" baseline="0" dirty="0" smtClean="0"/>
                        <a:t> más general.</a:t>
                      </a:r>
                      <a:endParaRPr lang="es-MX" sz="1400" dirty="0" smtClean="0"/>
                    </a:p>
                  </a:txBody>
                  <a:tcPr marL="68580" marR="68580" marT="34290" marB="34290"/>
                </a:tc>
                <a:extLst>
                  <a:ext uri="{0D108BD9-81ED-4DB2-BD59-A6C34878D82A}">
                    <a16:rowId xmlns:a16="http://schemas.microsoft.com/office/drawing/2014/main" val="10008"/>
                  </a:ext>
                </a:extLst>
              </a:tr>
            </a:tbl>
          </a:graphicData>
        </a:graphic>
      </p:graphicFrame>
      <p:sp>
        <p:nvSpPr>
          <p:cNvPr id="7" name="Título 1"/>
          <p:cNvSpPr>
            <a:spLocks noGrp="1"/>
          </p:cNvSpPr>
          <p:nvPr>
            <p:ph type="title"/>
          </p:nvPr>
        </p:nvSpPr>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Comunes</a:t>
            </a:r>
            <a:endParaRPr lang="es-MX" sz="2800" b="1" dirty="0">
              <a:solidFill>
                <a:srgbClr val="7030A0"/>
              </a:solidFill>
              <a:latin typeface="Palatino Linotype"/>
              <a:cs typeface="Palatino Linotype"/>
            </a:endParaRPr>
          </a:p>
        </p:txBody>
      </p:sp>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3380779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92888478"/>
              </p:ext>
            </p:extLst>
          </p:nvPr>
        </p:nvGraphicFramePr>
        <p:xfrm>
          <a:off x="628650" y="1405467"/>
          <a:ext cx="7886700" cy="4859602"/>
        </p:xfrm>
        <a:graphic>
          <a:graphicData uri="http://schemas.openxmlformats.org/drawingml/2006/table">
            <a:tbl>
              <a:tblPr firstRow="1" bandRow="1">
                <a:tableStyleId>{5C22544A-7EE6-4342-B048-85BDC9FD1C3A}</a:tableStyleId>
              </a:tblPr>
              <a:tblGrid>
                <a:gridCol w="2793560">
                  <a:extLst>
                    <a:ext uri="{9D8B030D-6E8A-4147-A177-3AD203B41FA5}">
                      <a16:colId xmlns:a16="http://schemas.microsoft.com/office/drawing/2014/main" val="20000"/>
                    </a:ext>
                  </a:extLst>
                </a:gridCol>
                <a:gridCol w="246424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1109456">
                <a:tc>
                  <a:txBody>
                    <a:bodyPr/>
                    <a:lstStyle/>
                    <a:p>
                      <a:pPr algn="ctr"/>
                      <a:r>
                        <a:rPr lang="es-MX" sz="1400" dirty="0" smtClean="0"/>
                        <a:t>Obligación</a:t>
                      </a:r>
                      <a:r>
                        <a:rPr lang="es-MX" sz="1400" baseline="0" dirty="0" smtClean="0"/>
                        <a:t> prevista en la LGT (artículo 70)</a:t>
                      </a:r>
                      <a:endParaRPr lang="es-MX" sz="1400" dirty="0"/>
                    </a:p>
                  </a:txBody>
                  <a:tcPr marL="68580" marR="68580" marT="34290" marB="34290"/>
                </a:tc>
                <a:tc>
                  <a:txBody>
                    <a:bodyPr/>
                    <a:lstStyle/>
                    <a:p>
                      <a:pPr algn="ctr"/>
                      <a:r>
                        <a:rPr lang="es-MX" sz="1200" dirty="0" smtClean="0"/>
                        <a:t>¿Regulada</a:t>
                      </a:r>
                      <a:r>
                        <a:rPr lang="es-MX" sz="1200" baseline="0" dirty="0" smtClean="0"/>
                        <a:t> en la Ley Local (artículo 12)?</a:t>
                      </a:r>
                      <a:endParaRPr lang="es-MX" sz="1200" dirty="0"/>
                    </a:p>
                  </a:txBody>
                  <a:tcPr marL="68580" marR="68580" marT="34290" marB="34290"/>
                </a:tc>
                <a:tc>
                  <a:txBody>
                    <a:bodyPr/>
                    <a:lstStyle/>
                    <a:p>
                      <a:pPr algn="ctr"/>
                      <a:r>
                        <a:rPr lang="es-MX" sz="1400" dirty="0" smtClean="0"/>
                        <a:t>Observaciones</a:t>
                      </a:r>
                      <a:r>
                        <a:rPr lang="es-MX" sz="1400" baseline="0" dirty="0" smtClean="0"/>
                        <a:t> significativas que deberán consideradas en la elaboración de la Ley Local</a:t>
                      </a:r>
                      <a:endParaRPr lang="es-MX" sz="1400" dirty="0"/>
                    </a:p>
                  </a:txBody>
                  <a:tcPr marL="68580" marR="68580" marT="34290" marB="34290"/>
                </a:tc>
                <a:extLst>
                  <a:ext uri="{0D108BD9-81ED-4DB2-BD59-A6C34878D82A}">
                    <a16:rowId xmlns:a16="http://schemas.microsoft.com/office/drawing/2014/main" val="10000"/>
                  </a:ext>
                </a:extLst>
              </a:tr>
              <a:tr h="852723">
                <a:tc>
                  <a:txBody>
                    <a:bodyPr/>
                    <a:lstStyle/>
                    <a:p>
                      <a:pPr algn="just"/>
                      <a:r>
                        <a:rPr lang="es-MX" sz="1400" dirty="0" smtClean="0"/>
                        <a:t>Evaluaciones y encuestas</a:t>
                      </a:r>
                      <a:r>
                        <a:rPr lang="es-MX" sz="1400" baseline="0" dirty="0" smtClean="0"/>
                        <a:t> financiados con recursos públicos</a:t>
                      </a:r>
                      <a:endParaRPr lang="es-MX" sz="1400" dirty="0"/>
                    </a:p>
                  </a:txBody>
                  <a:tcPr marL="68580" marR="68580" marT="34290" marB="34290"/>
                </a:tc>
                <a:tc>
                  <a:txBody>
                    <a:bodyPr/>
                    <a:lstStyle/>
                    <a:p>
                      <a:pPr algn="ctr"/>
                      <a:r>
                        <a:rPr lang="es-MX" sz="1400" dirty="0" smtClean="0"/>
                        <a:t>X</a:t>
                      </a:r>
                      <a:endParaRPr lang="es-MX" sz="1400" dirty="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1"/>
                  </a:ext>
                </a:extLst>
              </a:tr>
              <a:tr h="595989">
                <a:tc>
                  <a:txBody>
                    <a:bodyPr/>
                    <a:lstStyle/>
                    <a:p>
                      <a:pPr algn="just"/>
                      <a:r>
                        <a:rPr lang="es-MX" sz="1400" dirty="0" smtClean="0"/>
                        <a:t>Listado</a:t>
                      </a:r>
                      <a:r>
                        <a:rPr lang="es-MX" sz="1400" baseline="0" dirty="0" smtClean="0"/>
                        <a:t> de Jubilados y pensionados</a:t>
                      </a:r>
                      <a:endParaRPr lang="es-MX" sz="1400" dirty="0"/>
                    </a:p>
                  </a:txBody>
                  <a:tcPr marL="68580" marR="68580" marT="34290" marB="34290"/>
                </a:tc>
                <a:tc>
                  <a:txBody>
                    <a:bodyPr/>
                    <a:lstStyle/>
                    <a:p>
                      <a:pPr algn="ctr"/>
                      <a:r>
                        <a:rPr lang="es-MX" sz="1400" dirty="0" smtClean="0"/>
                        <a:t>X</a:t>
                      </a:r>
                      <a:endParaRPr lang="es-MX" sz="1400" dirty="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2"/>
                  </a:ext>
                </a:extLst>
              </a:tr>
              <a:tr h="595989">
                <a:tc>
                  <a:txBody>
                    <a:bodyPr/>
                    <a:lstStyle/>
                    <a:p>
                      <a:pPr algn="just"/>
                      <a:r>
                        <a:rPr lang="es-MX" sz="1400" dirty="0" smtClean="0"/>
                        <a:t>Ingresos recibidos por cualquier concepto</a:t>
                      </a:r>
                      <a:endParaRPr lang="es-MX" sz="1400" dirty="0"/>
                    </a:p>
                  </a:txBody>
                  <a:tcPr marL="68580" marR="68580" marT="34290" marB="34290"/>
                </a:tc>
                <a:tc>
                  <a:txBody>
                    <a:bodyPr/>
                    <a:lstStyle/>
                    <a:p>
                      <a:pPr algn="ctr"/>
                      <a:r>
                        <a:rPr lang="es-MX" sz="1400" dirty="0" smtClean="0"/>
                        <a:t>X</a:t>
                      </a:r>
                      <a:endParaRPr lang="es-MX" sz="1400" dirty="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3"/>
                  </a:ext>
                </a:extLst>
              </a:tr>
              <a:tr h="595989">
                <a:tc>
                  <a:txBody>
                    <a:bodyPr/>
                    <a:lstStyle/>
                    <a:p>
                      <a:pPr algn="just"/>
                      <a:r>
                        <a:rPr lang="es-MX" sz="1400" dirty="0" smtClean="0"/>
                        <a:t>Donaciones hechas a terceros</a:t>
                      </a:r>
                      <a:endParaRPr lang="es-MX" sz="1400" dirty="0"/>
                    </a:p>
                  </a:txBody>
                  <a:tcPr marL="68580" marR="68580" marT="34290" marB="34290"/>
                </a:tc>
                <a:tc>
                  <a:txBody>
                    <a:bodyPr/>
                    <a:lstStyle/>
                    <a:p>
                      <a:pPr algn="ctr"/>
                      <a:r>
                        <a:rPr lang="es-MX" sz="1400" dirty="0" smtClean="0"/>
                        <a:t>X</a:t>
                      </a:r>
                      <a:endParaRPr lang="es-MX" sz="1400" dirty="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txBody>
                  <a:tcPr marL="68580" marR="68580" marT="34290" marB="34290"/>
                </a:tc>
                <a:extLst>
                  <a:ext uri="{0D108BD9-81ED-4DB2-BD59-A6C34878D82A}">
                    <a16:rowId xmlns:a16="http://schemas.microsoft.com/office/drawing/2014/main" val="10004"/>
                  </a:ext>
                </a:extLst>
              </a:tr>
              <a:tr h="1109456">
                <a:tc>
                  <a:txBody>
                    <a:bodyPr/>
                    <a:lstStyle/>
                    <a:p>
                      <a:pPr algn="just"/>
                      <a:r>
                        <a:rPr lang="es-MX" sz="1400" b="1" i="1" dirty="0" smtClean="0"/>
                        <a:t>Cualquier otra información</a:t>
                      </a:r>
                      <a:r>
                        <a:rPr lang="es-MX" sz="1400" b="1" i="1" baseline="0" dirty="0" smtClean="0"/>
                        <a:t> que sea de utilidad o que responda a preguntas frecuentes del público</a:t>
                      </a:r>
                      <a:endParaRPr lang="es-MX" sz="1400" b="1" i="1" dirty="0"/>
                    </a:p>
                  </a:txBody>
                  <a:tcPr marL="68580" marR="68580" marT="34290" marB="34290"/>
                </a:tc>
                <a:tc>
                  <a:txBody>
                    <a:bodyPr/>
                    <a:lstStyle/>
                    <a:p>
                      <a:pPr algn="ctr"/>
                      <a:r>
                        <a:rPr lang="es-MX" sz="1400" dirty="0" smtClean="0"/>
                        <a:t>X</a:t>
                      </a:r>
                      <a:endParaRPr lang="es-MX" sz="1400" dirty="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t>Deberá</a:t>
                      </a:r>
                      <a:r>
                        <a:rPr lang="es-MX" sz="1400" baseline="0" dirty="0" smtClean="0"/>
                        <a:t> agregarse a la Ley Local.</a:t>
                      </a:r>
                      <a:endParaRPr lang="es-MX" sz="1400" dirty="0" smtClean="0"/>
                    </a:p>
                    <a:p>
                      <a:pPr algn="just"/>
                      <a:endParaRPr lang="es-MX" sz="1400" dirty="0"/>
                    </a:p>
                  </a:txBody>
                  <a:tcPr marL="68580" marR="68580" marT="34290" marB="34290"/>
                </a:tc>
                <a:extLst>
                  <a:ext uri="{0D108BD9-81ED-4DB2-BD59-A6C34878D82A}">
                    <a16:rowId xmlns:a16="http://schemas.microsoft.com/office/drawing/2014/main" val="10005"/>
                  </a:ext>
                </a:extLst>
              </a:tr>
            </a:tbl>
          </a:graphicData>
        </a:graphic>
      </p:graphicFrame>
      <p:sp>
        <p:nvSpPr>
          <p:cNvPr id="7" name="Título 1"/>
          <p:cNvSpPr>
            <a:spLocks noGrp="1"/>
          </p:cNvSpPr>
          <p:nvPr>
            <p:ph type="title"/>
          </p:nvPr>
        </p:nvSpPr>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Comunes</a:t>
            </a:r>
            <a:endParaRPr lang="es-MX" sz="2800" b="1" dirty="0">
              <a:solidFill>
                <a:srgbClr val="7030A0"/>
              </a:solidFill>
              <a:latin typeface="Palatino Linotype"/>
              <a:cs typeface="Palatino Linotype"/>
            </a:endParaRPr>
          </a:p>
        </p:txBody>
      </p:sp>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212349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457200" y="1600201"/>
            <a:ext cx="8229600" cy="4375086"/>
          </a:xfrm>
        </p:spPr>
        <p:txBody>
          <a:bodyPr>
            <a:noAutofit/>
          </a:bodyPr>
          <a:lstStyle/>
          <a:p>
            <a:pPr marL="0" indent="0" algn="just">
              <a:spcBef>
                <a:spcPct val="0"/>
              </a:spcBef>
              <a:buNone/>
            </a:pPr>
            <a:r>
              <a:rPr lang="es-MX" sz="2800" dirty="0">
                <a:solidFill>
                  <a:srgbClr val="002060"/>
                </a:solidFill>
                <a:latin typeface="+mj-lt"/>
                <a:ea typeface="+mj-ea"/>
                <a:cs typeface="+mj-cs"/>
              </a:rPr>
              <a:t>La Ley de Transparencia y Acceso a la Información Pública del Estado de México y Municipios contiene</a:t>
            </a:r>
            <a:r>
              <a:rPr lang="es-MX" sz="2800" dirty="0" smtClean="0">
                <a:solidFill>
                  <a:srgbClr val="002060"/>
                </a:solidFill>
                <a:latin typeface="+mj-lt"/>
                <a:ea typeface="+mj-ea"/>
                <a:cs typeface="+mj-cs"/>
              </a:rPr>
              <a:t>:</a:t>
            </a:r>
          </a:p>
          <a:p>
            <a:pPr marL="0" indent="0" algn="just">
              <a:spcBef>
                <a:spcPct val="0"/>
              </a:spcBef>
              <a:buNone/>
            </a:pPr>
            <a:endParaRPr lang="es-MX" sz="2400" b="1" dirty="0">
              <a:solidFill>
                <a:srgbClr val="002060"/>
              </a:solidFill>
              <a:latin typeface="+mj-lt"/>
              <a:ea typeface="+mj-ea"/>
              <a:cs typeface="+mj-cs"/>
            </a:endParaRPr>
          </a:p>
          <a:p>
            <a:pPr algn="just">
              <a:buClr>
                <a:srgbClr val="002060"/>
              </a:buClr>
              <a:buFont typeface="Wingdings" panose="05000000000000000000" pitchFamily="2" charset="2"/>
              <a:buChar char="q"/>
            </a:pPr>
            <a:r>
              <a:rPr lang="es-MX" sz="2400" dirty="0"/>
              <a:t>El 33 por ciento de las obligaciones, es decir que sólo tiene 16 rubros de la Ley General de Transparencia</a:t>
            </a:r>
            <a:r>
              <a:rPr lang="es-MX" sz="2400" dirty="0" smtClean="0"/>
              <a:t>:</a:t>
            </a:r>
          </a:p>
          <a:p>
            <a:pPr algn="just"/>
            <a:endParaRPr lang="es-MX" sz="2400" dirty="0"/>
          </a:p>
          <a:p>
            <a:pPr marL="742950" lvl="2" indent="-342900" algn="just">
              <a:buClr>
                <a:srgbClr val="33CCCC"/>
              </a:buClr>
              <a:buFont typeface="Wingdings" panose="05000000000000000000" pitchFamily="2" charset="2"/>
              <a:buChar char="v"/>
            </a:pPr>
            <a:r>
              <a:rPr lang="es-MX" dirty="0"/>
              <a:t>2 de forma total, y 14 </a:t>
            </a:r>
            <a:r>
              <a:rPr lang="es-MX" dirty="0" smtClean="0"/>
              <a:t>parcialmente.</a:t>
            </a:r>
          </a:p>
          <a:p>
            <a:pPr marL="742950" lvl="2" indent="-342900" algn="just">
              <a:buClr>
                <a:srgbClr val="33CCCC"/>
              </a:buClr>
              <a:buFont typeface="Wingdings" panose="05000000000000000000" pitchFamily="2" charset="2"/>
              <a:buChar char="v"/>
            </a:pPr>
            <a:endParaRPr lang="es-MX" dirty="0"/>
          </a:p>
          <a:p>
            <a:pPr marL="742950" lvl="2" indent="-342900" algn="just">
              <a:buClr>
                <a:srgbClr val="33CCCC"/>
              </a:buClr>
              <a:buFont typeface="Wingdings" panose="05000000000000000000" pitchFamily="2" charset="2"/>
              <a:buChar char="v"/>
            </a:pPr>
            <a:r>
              <a:rPr lang="es-MX" dirty="0" smtClean="0"/>
              <a:t>Omite 32.</a:t>
            </a:r>
            <a:endParaRPr lang="es-419"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187211" y="135172"/>
            <a:ext cx="1789382" cy="710966"/>
          </a:xfrm>
          <a:prstGeom prst="rect">
            <a:avLst/>
          </a:prstGeom>
        </p:spPr>
      </p:pic>
      <p:sp>
        <p:nvSpPr>
          <p:cNvPr id="7" name="Título 1"/>
          <p:cNvSpPr>
            <a:spLocks noGrp="1"/>
          </p:cNvSpPr>
          <p:nvPr>
            <p:ph type="title"/>
          </p:nvPr>
        </p:nvSpPr>
        <p:spPr>
          <a:xfrm>
            <a:off x="457200" y="274638"/>
            <a:ext cx="8229600" cy="1143000"/>
          </a:xfrm>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Comunes</a:t>
            </a:r>
            <a:endParaRPr lang="es-MX" sz="2800" b="1" dirty="0">
              <a:solidFill>
                <a:srgbClr val="7030A0"/>
              </a:solidFill>
              <a:latin typeface="Palatino Linotype"/>
              <a:cs typeface="Palatino Linotype"/>
            </a:endParaRPr>
          </a:p>
        </p:txBody>
      </p:sp>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pic>
        <p:nvPicPr>
          <p:cNvPr id="2050" name="Picture 2" descr="http://libreriaisef.com.mx/720-thickbox/ley-de-transparencia-y-acceso-a-la-informacion-publica-del-estado-de-mexico-y-municipios-en-pd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306" y="4253061"/>
            <a:ext cx="2241623" cy="224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70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3" name="Marcador de contenido 2"/>
          <p:cNvSpPr>
            <a:spLocks noGrp="1"/>
          </p:cNvSpPr>
          <p:nvPr>
            <p:ph idx="1"/>
          </p:nvPr>
        </p:nvSpPr>
        <p:spPr/>
        <p:txBody>
          <a:bodyPr/>
          <a:lstStyle/>
          <a:p>
            <a:pPr marL="0" indent="0" algn="ctr">
              <a:buNone/>
            </a:pPr>
            <a:r>
              <a:rPr lang="es-ES" sz="2800" dirty="0" smtClean="0">
                <a:solidFill>
                  <a:srgbClr val="002060"/>
                </a:solidFill>
              </a:rPr>
              <a:t>Ley de Transparencia y Acceso a la Información Pública del Estado de México</a:t>
            </a:r>
            <a:r>
              <a:rPr lang="es-ES" sz="2800" dirty="0">
                <a:solidFill>
                  <a:srgbClr val="002060"/>
                </a:solidFill>
              </a:rPr>
              <a:t>:</a:t>
            </a:r>
            <a:endParaRPr lang="es-ES" sz="2800" dirty="0" smtClean="0">
              <a:solidFill>
                <a:srgbClr val="002060"/>
              </a:solidFill>
            </a:endParaRPr>
          </a:p>
          <a:p>
            <a:pPr marL="0" indent="0">
              <a:buNone/>
            </a:pPr>
            <a:endParaRPr lang="es-ES" dirty="0" smtClean="0"/>
          </a:p>
          <a:p>
            <a:pPr lvl="1">
              <a:buClr>
                <a:srgbClr val="33CCCC"/>
              </a:buClr>
              <a:buFont typeface="Wingdings" panose="05000000000000000000" pitchFamily="2" charset="2"/>
              <a:buChar char="v"/>
            </a:pPr>
            <a:r>
              <a:rPr lang="es-ES" dirty="0" smtClean="0"/>
              <a:t> Información Pública de Oficio (artículo 12) XXIII fracciones.</a:t>
            </a:r>
          </a:p>
          <a:p>
            <a:pPr lvl="1">
              <a:buClr>
                <a:srgbClr val="33CCCC"/>
              </a:buClr>
            </a:pPr>
            <a:endParaRPr lang="es-ES" dirty="0"/>
          </a:p>
          <a:p>
            <a:pPr lvl="1">
              <a:buClr>
                <a:srgbClr val="33CCCC"/>
              </a:buClr>
              <a:buFont typeface="Wingdings" panose="05000000000000000000" pitchFamily="2" charset="2"/>
              <a:buChar char="v"/>
            </a:pPr>
            <a:r>
              <a:rPr lang="es-ES" dirty="0" smtClean="0"/>
              <a:t> La especifica del municipio (tres fracciones más), desarrollo de obras, PDM, Protección Civil.</a:t>
            </a:r>
            <a:endParaRPr lang="es-ES" dirty="0"/>
          </a:p>
        </p:txBody>
      </p:sp>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
        <p:nvSpPr>
          <p:cNvPr id="8" name="Título 1"/>
          <p:cNvSpPr>
            <a:spLocks noGrp="1"/>
          </p:cNvSpPr>
          <p:nvPr>
            <p:ph type="title"/>
          </p:nvPr>
        </p:nvSpPr>
        <p:spPr>
          <a:xfrm>
            <a:off x="457200" y="274638"/>
            <a:ext cx="8229600" cy="1143000"/>
          </a:xfrm>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a:t>
            </a:r>
            <a:r>
              <a:rPr lang="es-MX" sz="2800" b="1" dirty="0" smtClean="0">
                <a:solidFill>
                  <a:srgbClr val="7030A0"/>
                </a:solidFill>
                <a:latin typeface="Palatino Linotype"/>
                <a:cs typeface="Palatino Linotype"/>
              </a:rPr>
              <a:t>Específicas</a:t>
            </a:r>
            <a:endParaRPr lang="es-MX" sz="2800" b="1" dirty="0">
              <a:solidFill>
                <a:srgbClr val="7030A0"/>
              </a:solidFill>
              <a:latin typeface="Palatino Linotype"/>
              <a:cs typeface="Palatino Linotype"/>
            </a:endParaRPr>
          </a:p>
        </p:txBody>
      </p:sp>
    </p:spTree>
    <p:extLst>
      <p:ext uri="{BB962C8B-B14F-4D97-AF65-F5344CB8AC3E}">
        <p14:creationId xmlns:p14="http://schemas.microsoft.com/office/powerpoint/2010/main" val="484162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3" name="Marcador de contenido 2"/>
          <p:cNvSpPr>
            <a:spLocks noGrp="1"/>
          </p:cNvSpPr>
          <p:nvPr>
            <p:ph idx="1"/>
          </p:nvPr>
        </p:nvSpPr>
        <p:spPr>
          <a:xfrm>
            <a:off x="350874" y="1153634"/>
            <a:ext cx="8633638" cy="1004776"/>
          </a:xfrm>
        </p:spPr>
        <p:txBody>
          <a:bodyPr>
            <a:normAutofit/>
          </a:bodyPr>
          <a:lstStyle/>
          <a:p>
            <a:pPr marL="0" indent="0" algn="ctr">
              <a:buNone/>
            </a:pPr>
            <a:r>
              <a:rPr lang="es-ES" sz="2800" dirty="0" smtClean="0">
                <a:solidFill>
                  <a:srgbClr val="002060"/>
                </a:solidFill>
              </a:rPr>
              <a:t>Ley General de Transparencia y Acceso a la Información Pública.</a:t>
            </a:r>
            <a:endParaRPr lang="es-ES" sz="2800" dirty="0"/>
          </a:p>
          <a:p>
            <a:pPr lvl="1"/>
            <a:endParaRPr lang="es-ES" sz="1600" dirty="0" smtClean="0"/>
          </a:p>
        </p:txBody>
      </p:sp>
      <p:sp>
        <p:nvSpPr>
          <p:cNvPr id="2" name="Rectángulo 1"/>
          <p:cNvSpPr/>
          <p:nvPr/>
        </p:nvSpPr>
        <p:spPr>
          <a:xfrm>
            <a:off x="574158" y="3912366"/>
            <a:ext cx="7772400" cy="2308324"/>
          </a:xfrm>
          <a:prstGeom prst="rect">
            <a:avLst/>
          </a:prstGeom>
        </p:spPr>
        <p:txBody>
          <a:bodyPr wrap="square">
            <a:spAutoFit/>
          </a:bodyPr>
          <a:lstStyle/>
          <a:p>
            <a:pPr marL="285750" indent="-285750" algn="just">
              <a:buClr>
                <a:srgbClr val="33CCCC"/>
              </a:buClr>
              <a:buFont typeface="Arial" panose="020B0604020202020204" pitchFamily="34" charset="0"/>
              <a:buChar char="•"/>
            </a:pPr>
            <a:endParaRPr lang="es-MX" sz="1600" dirty="0"/>
          </a:p>
          <a:p>
            <a:pPr algn="just">
              <a:buClr>
                <a:srgbClr val="33CCCC"/>
              </a:buClr>
            </a:pPr>
            <a:r>
              <a:rPr lang="es-MX" sz="1600" dirty="0" smtClean="0"/>
              <a:t>I. En </a:t>
            </a:r>
            <a:r>
              <a:rPr lang="es-MX" sz="1600" dirty="0"/>
              <a:t>el caso del Poder Ejecutivo Federal, los poderes ejecutivos de los estados, el Órgano Ejecutivo del Distrito Federal y los </a:t>
            </a:r>
            <a:r>
              <a:rPr lang="es-MX" sz="1600" dirty="0" smtClean="0"/>
              <a:t>municipios:</a:t>
            </a:r>
          </a:p>
          <a:p>
            <a:pPr marL="285750" indent="-285750" algn="just">
              <a:buClr>
                <a:srgbClr val="33CCCC"/>
              </a:buClr>
              <a:buFont typeface="Arial" panose="020B0604020202020204" pitchFamily="34" charset="0"/>
              <a:buChar char="•"/>
            </a:pPr>
            <a:endParaRPr lang="es-MX" sz="1600" dirty="0"/>
          </a:p>
          <a:p>
            <a:pPr marL="742950" lvl="1" indent="-285750" algn="just">
              <a:buClr>
                <a:srgbClr val="33CCCC"/>
              </a:buClr>
              <a:buFont typeface="Arial" panose="020B0604020202020204" pitchFamily="34" charset="0"/>
              <a:buChar char="•"/>
            </a:pPr>
            <a:r>
              <a:rPr lang="es-MX" sz="1600" dirty="0" smtClean="0"/>
              <a:t>El </a:t>
            </a:r>
            <a:r>
              <a:rPr lang="es-MX" sz="1600" dirty="0"/>
              <a:t>Plan Nacional de Desarrollo, los planes estatales de desarrollo o el Programa General de Desarrollo del Distrito Federal, según </a:t>
            </a:r>
            <a:r>
              <a:rPr lang="es-MX" sz="1600" dirty="0" smtClean="0"/>
              <a:t>corresponda;</a:t>
            </a:r>
          </a:p>
          <a:p>
            <a:pPr marL="285750" indent="-285750" algn="just">
              <a:buClr>
                <a:srgbClr val="33CCCC"/>
              </a:buClr>
              <a:buFont typeface="Arial" panose="020B0604020202020204" pitchFamily="34" charset="0"/>
              <a:buChar char="•"/>
            </a:pPr>
            <a:endParaRPr lang="es-MX" sz="1600" dirty="0"/>
          </a:p>
          <a:p>
            <a:pPr marL="742950" lvl="1" indent="-285750" algn="just">
              <a:buClr>
                <a:srgbClr val="33CCCC"/>
              </a:buClr>
              <a:buFont typeface="Arial" panose="020B0604020202020204" pitchFamily="34" charset="0"/>
              <a:buChar char="•"/>
            </a:pPr>
            <a:r>
              <a:rPr lang="es-MX" sz="1600" dirty="0" smtClean="0"/>
              <a:t>El </a:t>
            </a:r>
            <a:r>
              <a:rPr lang="es-MX" sz="1600" dirty="0"/>
              <a:t>presupuesto de egresos y las fórmulas de distribución de los recursos otorgados;</a:t>
            </a:r>
            <a:endParaRPr lang="es-MX" sz="1400" dirty="0"/>
          </a:p>
        </p:txBody>
      </p:sp>
      <p:sp>
        <p:nvSpPr>
          <p:cNvPr id="5" name="Rectángulo 4"/>
          <p:cNvSpPr/>
          <p:nvPr/>
        </p:nvSpPr>
        <p:spPr>
          <a:xfrm>
            <a:off x="-244550" y="2230800"/>
            <a:ext cx="8093149" cy="400110"/>
          </a:xfrm>
          <a:prstGeom prst="rect">
            <a:avLst/>
          </a:prstGeom>
        </p:spPr>
        <p:txBody>
          <a:bodyPr wrap="square">
            <a:spAutoFit/>
          </a:bodyPr>
          <a:lstStyle/>
          <a:p>
            <a:pPr lvl="1">
              <a:buClr>
                <a:srgbClr val="002060"/>
              </a:buClr>
              <a:buFont typeface="Wingdings" panose="05000000000000000000" pitchFamily="2" charset="2"/>
              <a:buChar char="q"/>
            </a:pPr>
            <a:r>
              <a:rPr lang="es-ES" sz="2000" b="1" dirty="0" smtClean="0"/>
              <a:t> Información </a:t>
            </a:r>
            <a:r>
              <a:rPr lang="es-ES" sz="2000" b="1" dirty="0"/>
              <a:t>Pública Común (artículo 70</a:t>
            </a:r>
            <a:r>
              <a:rPr lang="es-ES" sz="2000" b="1" dirty="0" smtClean="0"/>
              <a:t>) XLVIII </a:t>
            </a:r>
            <a:r>
              <a:rPr lang="es-ES" sz="2000" b="1" dirty="0"/>
              <a:t>fracciones.</a:t>
            </a:r>
          </a:p>
        </p:txBody>
      </p:sp>
      <p:sp>
        <p:nvSpPr>
          <p:cNvPr id="7" name="Rectángulo 6"/>
          <p:cNvSpPr/>
          <p:nvPr/>
        </p:nvSpPr>
        <p:spPr>
          <a:xfrm>
            <a:off x="350874" y="2630657"/>
            <a:ext cx="8218968" cy="1200329"/>
          </a:xfrm>
          <a:prstGeom prst="rect">
            <a:avLst/>
          </a:prstGeom>
        </p:spPr>
        <p:txBody>
          <a:bodyPr wrap="square">
            <a:spAutoFit/>
          </a:bodyPr>
          <a:lstStyle/>
          <a:p>
            <a:pPr algn="just">
              <a:buClr>
                <a:srgbClr val="33CCCC"/>
              </a:buClr>
            </a:pPr>
            <a:r>
              <a:rPr lang="es-MX" dirty="0" smtClean="0"/>
              <a:t>Artículo 71; además </a:t>
            </a:r>
            <a:r>
              <a:rPr lang="es-MX" dirty="0"/>
              <a:t>de lo señalado en el artículo anterior de la presente ley, los sujetos obligados de los Poderes Ejecutivos Federal, de las Entidades Federativas y municipales deberán poner a disposición del público y actualizar la siguiente información:</a:t>
            </a:r>
          </a:p>
        </p:txBody>
      </p:sp>
      <p:pic>
        <p:nvPicPr>
          <p:cNvPr id="8" name="Imagen 7"/>
          <p:cNvPicPr>
            <a:picLocks noChangeAspect="1"/>
          </p:cNvPicPr>
          <p:nvPr/>
        </p:nvPicPr>
        <p:blipFill rotWithShape="1">
          <a:blip r:embed="rId3"/>
          <a:srcRect r="74190" b="19924"/>
          <a:stretch/>
        </p:blipFill>
        <p:spPr>
          <a:xfrm>
            <a:off x="8511660" y="5934106"/>
            <a:ext cx="515420" cy="929875"/>
          </a:xfrm>
          <a:prstGeom prst="rect">
            <a:avLst/>
          </a:prstGeom>
        </p:spPr>
      </p:pic>
      <p:sp>
        <p:nvSpPr>
          <p:cNvPr id="10" name="Título 1"/>
          <p:cNvSpPr>
            <a:spLocks noGrp="1"/>
          </p:cNvSpPr>
          <p:nvPr>
            <p:ph type="title"/>
          </p:nvPr>
        </p:nvSpPr>
        <p:spPr>
          <a:xfrm>
            <a:off x="457200" y="274638"/>
            <a:ext cx="8229600" cy="1143000"/>
          </a:xfrm>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a:t>
            </a:r>
            <a:r>
              <a:rPr lang="es-MX" sz="2800" b="1" dirty="0" smtClean="0">
                <a:solidFill>
                  <a:srgbClr val="7030A0"/>
                </a:solidFill>
                <a:latin typeface="Palatino Linotype"/>
                <a:cs typeface="Palatino Linotype"/>
              </a:rPr>
              <a:t>Específicas</a:t>
            </a:r>
            <a:endParaRPr lang="es-MX" sz="2800" b="1" dirty="0">
              <a:solidFill>
                <a:srgbClr val="7030A0"/>
              </a:solidFill>
              <a:latin typeface="Palatino Linotype"/>
              <a:cs typeface="Palatino Linotype"/>
            </a:endParaRPr>
          </a:p>
        </p:txBody>
      </p:sp>
    </p:spTree>
    <p:extLst>
      <p:ext uri="{BB962C8B-B14F-4D97-AF65-F5344CB8AC3E}">
        <p14:creationId xmlns:p14="http://schemas.microsoft.com/office/powerpoint/2010/main" val="2247457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3" name="Marcador de contenido 2"/>
          <p:cNvSpPr>
            <a:spLocks noGrp="1"/>
          </p:cNvSpPr>
          <p:nvPr>
            <p:ph idx="1"/>
          </p:nvPr>
        </p:nvSpPr>
        <p:spPr>
          <a:xfrm>
            <a:off x="457200" y="1149982"/>
            <a:ext cx="8229600" cy="5091330"/>
          </a:xfrm>
        </p:spPr>
        <p:txBody>
          <a:bodyPr>
            <a:normAutofit fontScale="85000" lnSpcReduction="20000"/>
          </a:bodyPr>
          <a:lstStyle/>
          <a:p>
            <a:pPr lvl="1" algn="just">
              <a:buClr>
                <a:srgbClr val="33CCCC"/>
              </a:buClr>
              <a:buFont typeface="Arial" panose="020B0604020202020204" pitchFamily="34" charset="0"/>
              <a:buChar char="•"/>
            </a:pPr>
            <a:r>
              <a:rPr lang="es-MX" sz="1600" dirty="0" smtClean="0"/>
              <a:t>El listado de expropiaciones decretadas y ejecutadas, que incluya cuando menos la fecha de expropiación, el domicilio y la causa de utilidad pública y las ocupaciones superficiales;</a:t>
            </a:r>
          </a:p>
          <a:p>
            <a:pPr marL="457200" lvl="1" indent="0" algn="just">
              <a:buClr>
                <a:srgbClr val="33CCCC"/>
              </a:buClr>
              <a:buNone/>
            </a:pPr>
            <a:endParaRPr lang="es-MX" sz="1600" dirty="0" smtClean="0"/>
          </a:p>
          <a:p>
            <a:pPr lvl="1" algn="just">
              <a:buClr>
                <a:srgbClr val="33CCCC"/>
              </a:buClr>
              <a:buFont typeface="Arial" panose="020B0604020202020204" pitchFamily="34" charset="0"/>
              <a:buChar char="•"/>
            </a:pPr>
            <a:r>
              <a:rPr lang="es-MX" sz="1600" dirty="0"/>
              <a:t>El nombre, denominación o razón social y clave del registro federal de los contribuyentes a los que se les hubiera cancelado o condonado algún crédito fiscal, así como los montos respectivos. Asimismo, la información estadística sobre las exenciones previstas en las disposiciones fiscales;</a:t>
            </a:r>
            <a:endParaRPr lang="es-MX" sz="1600" dirty="0" smtClean="0"/>
          </a:p>
          <a:p>
            <a:pPr lvl="1" algn="just">
              <a:buClr>
                <a:srgbClr val="33CCCC"/>
              </a:buClr>
              <a:buFont typeface="Arial" panose="020B0604020202020204" pitchFamily="34" charset="0"/>
              <a:buChar char="•"/>
            </a:pPr>
            <a:endParaRPr lang="es-MX" sz="1600" dirty="0" smtClean="0"/>
          </a:p>
          <a:p>
            <a:pPr lvl="1" algn="just">
              <a:buClr>
                <a:srgbClr val="33CCCC"/>
              </a:buClr>
              <a:buFont typeface="Arial" panose="020B0604020202020204" pitchFamily="34" charset="0"/>
              <a:buChar char="•"/>
            </a:pPr>
            <a:r>
              <a:rPr lang="es-MX" sz="1600" dirty="0" smtClean="0"/>
              <a:t>Los listados de las personas que han recibido exenciones, cancelaciones y condonaciones en materia tributaria, vinculando nombre y monto;</a:t>
            </a:r>
          </a:p>
          <a:p>
            <a:pPr lvl="1" algn="just">
              <a:buClr>
                <a:srgbClr val="33CCCC"/>
              </a:buClr>
              <a:buFont typeface="Arial" panose="020B0604020202020204" pitchFamily="34" charset="0"/>
              <a:buChar char="•"/>
            </a:pPr>
            <a:endParaRPr lang="es-MX" sz="1600" dirty="0" smtClean="0"/>
          </a:p>
          <a:p>
            <a:pPr lvl="1" algn="just">
              <a:buClr>
                <a:srgbClr val="33CCCC"/>
              </a:buClr>
              <a:buFont typeface="Arial" panose="020B0604020202020204" pitchFamily="34" charset="0"/>
              <a:buChar char="•"/>
            </a:pPr>
            <a:r>
              <a:rPr lang="es-MX" sz="1600" dirty="0" smtClean="0"/>
              <a:t>Los nombres de las personas a quienes se les habilitó para ejercer como corredores y notarios públicos, así como sus datos de contacto, la información relacionada con el proceso de otorgamiento de la patente, y las sanciones que se les hubieran aplicado; y</a:t>
            </a:r>
          </a:p>
          <a:p>
            <a:pPr lvl="1" algn="just">
              <a:buClr>
                <a:srgbClr val="33CCCC"/>
              </a:buClr>
              <a:buFont typeface="Arial" panose="020B0604020202020204" pitchFamily="34" charset="0"/>
              <a:buChar char="•"/>
            </a:pPr>
            <a:endParaRPr lang="es-MX" sz="1600" dirty="0" smtClean="0"/>
          </a:p>
          <a:p>
            <a:pPr lvl="1" algn="just">
              <a:buClr>
                <a:srgbClr val="33CCCC"/>
              </a:buClr>
              <a:buFont typeface="Arial" panose="020B0604020202020204" pitchFamily="34" charset="0"/>
              <a:buChar char="•"/>
            </a:pPr>
            <a:r>
              <a:rPr lang="es-MX" sz="1600" dirty="0" smtClean="0"/>
              <a:t>La información detallada que contengan los planes de desarrollo urbano, ordenamiento territorial y ecológico, los tipos y usos de suelo, licencias de uso y construcción otorgadas por los gobiernos municipales.</a:t>
            </a:r>
          </a:p>
          <a:p>
            <a:pPr marL="457200" lvl="1" indent="0" algn="just">
              <a:buClr>
                <a:srgbClr val="33CCCC"/>
              </a:buClr>
              <a:buNone/>
            </a:pPr>
            <a:endParaRPr lang="es-MX" sz="1600" dirty="0" smtClean="0"/>
          </a:p>
          <a:p>
            <a:pPr lvl="1" algn="just">
              <a:buClr>
                <a:srgbClr val="33CCCC"/>
              </a:buClr>
              <a:buFont typeface="Arial" panose="020B0604020202020204" pitchFamily="34" charset="0"/>
              <a:buChar char="•"/>
            </a:pPr>
            <a:r>
              <a:rPr lang="es-MX" sz="1600" dirty="0"/>
              <a:t>Las disposiciones administrativas, directamente o a través de la autoridad competente, con el plazo de anticipación que prevean las disposiciones aplicables al sujeto obligado de que se trate, salvo que su difusión pueda comprometer los efectos que se pretenden lograr con la disposición o se trate de situaciones de emergencia, de conformidad con dichas disposiciones.</a:t>
            </a:r>
          </a:p>
        </p:txBody>
      </p:sp>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
        <p:nvSpPr>
          <p:cNvPr id="7" name="Título 1"/>
          <p:cNvSpPr>
            <a:spLocks noGrp="1"/>
          </p:cNvSpPr>
          <p:nvPr>
            <p:ph type="title"/>
          </p:nvPr>
        </p:nvSpPr>
        <p:spPr>
          <a:xfrm>
            <a:off x="457200" y="274638"/>
            <a:ext cx="8229600" cy="1143000"/>
          </a:xfrm>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a:t>
            </a:r>
            <a:r>
              <a:rPr lang="es-MX" sz="2800" b="1" dirty="0" smtClean="0">
                <a:solidFill>
                  <a:srgbClr val="7030A0"/>
                </a:solidFill>
                <a:latin typeface="Palatino Linotype"/>
                <a:cs typeface="Palatino Linotype"/>
              </a:rPr>
              <a:t>Específicas</a:t>
            </a:r>
            <a:endParaRPr lang="es-MX" sz="2800" b="1" dirty="0">
              <a:solidFill>
                <a:srgbClr val="7030A0"/>
              </a:solidFill>
              <a:latin typeface="Palatino Linotype"/>
              <a:cs typeface="Palatino Linotype"/>
            </a:endParaRPr>
          </a:p>
        </p:txBody>
      </p:sp>
    </p:spTree>
    <p:extLst>
      <p:ext uri="{BB962C8B-B14F-4D97-AF65-F5344CB8AC3E}">
        <p14:creationId xmlns:p14="http://schemas.microsoft.com/office/powerpoint/2010/main" val="291988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Autofit/>
          </a:bodyPr>
          <a:lstStyle/>
          <a:p>
            <a:pPr algn="l"/>
            <a:r>
              <a:rPr lang="es-ES" sz="3200" b="1" dirty="0" smtClean="0">
                <a:solidFill>
                  <a:srgbClr val="7030A0"/>
                </a:solidFill>
                <a:latin typeface="Palatino Linotype"/>
                <a:cs typeface="Palatino Linotype"/>
              </a:rPr>
              <a:t>Reforma Constitucional </a:t>
            </a:r>
            <a:endParaRPr lang="es-ES" sz="3200" b="1" dirty="0">
              <a:solidFill>
                <a:srgbClr val="7030A0"/>
              </a:solidFill>
              <a:latin typeface="Palatino Linotype"/>
              <a:cs typeface="Palatino Linotype"/>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5" name="Marcador de contenido 4"/>
          <p:cNvSpPr>
            <a:spLocks noGrp="1"/>
          </p:cNvSpPr>
          <p:nvPr>
            <p:ph idx="1"/>
          </p:nvPr>
        </p:nvSpPr>
        <p:spPr>
          <a:xfrm>
            <a:off x="457200" y="1092200"/>
            <a:ext cx="8229600" cy="5033963"/>
          </a:xfrm>
        </p:spPr>
        <p:txBody>
          <a:bodyPr vert="horz" lIns="91440" tIns="45720" rIns="91440" bIns="45720" rtlCol="0">
            <a:normAutofit lnSpcReduction="10000"/>
          </a:bodyPr>
          <a:lstStyle/>
          <a:p>
            <a:pPr marL="0" indent="0">
              <a:buNone/>
            </a:pPr>
            <a:r>
              <a:rPr lang="es-ES_tradnl" sz="2800" dirty="0">
                <a:solidFill>
                  <a:srgbClr val="002060"/>
                </a:solidFill>
              </a:rPr>
              <a:t>CPEUM. ARTÍCULO 6</a:t>
            </a:r>
            <a:r>
              <a:rPr lang="es-ES" sz="2800" dirty="0" smtClean="0">
                <a:solidFill>
                  <a:srgbClr val="002060"/>
                </a:solidFill>
              </a:rPr>
              <a:t>……..</a:t>
            </a:r>
          </a:p>
          <a:p>
            <a:pPr marL="0" indent="0">
              <a:buNone/>
            </a:pPr>
            <a:endParaRPr lang="es-ES" sz="2800" dirty="0">
              <a:solidFill>
                <a:srgbClr val="002060"/>
              </a:solidFill>
            </a:endParaRPr>
          </a:p>
          <a:p>
            <a:pPr lvl="0" algn="just">
              <a:buFont typeface="Wingdings" panose="05000000000000000000" pitchFamily="2" charset="2"/>
              <a:buChar char="q"/>
            </a:pPr>
            <a:r>
              <a:rPr lang="es-ES_tradnl" sz="1800" dirty="0" smtClean="0"/>
              <a:t>Toda </a:t>
            </a:r>
            <a:r>
              <a:rPr lang="es-ES_tradnl" sz="1800" dirty="0"/>
              <a:t>persona tiene derecho al libre acceso a </a:t>
            </a:r>
            <a:r>
              <a:rPr lang="es-ES_tradnl" sz="1800" dirty="0" smtClean="0"/>
              <a:t>información </a:t>
            </a:r>
            <a:r>
              <a:rPr lang="es-ES_tradnl" sz="1800" dirty="0"/>
              <a:t>plural y oportuna, </a:t>
            </a:r>
            <a:r>
              <a:rPr lang="es-ES_tradnl" sz="1800" dirty="0" smtClean="0"/>
              <a:t>así́ </a:t>
            </a:r>
            <a:r>
              <a:rPr lang="es-ES_tradnl" sz="1800" dirty="0"/>
              <a:t>como a buscar, recibir y difundir </a:t>
            </a:r>
            <a:r>
              <a:rPr lang="es-ES_tradnl" sz="1800" dirty="0" smtClean="0"/>
              <a:t>información </a:t>
            </a:r>
            <a:r>
              <a:rPr lang="es-ES_tradnl" sz="1800" dirty="0"/>
              <a:t>e ideas de toda </a:t>
            </a:r>
            <a:r>
              <a:rPr lang="es-ES_tradnl" sz="1800" dirty="0" smtClean="0"/>
              <a:t>índole </a:t>
            </a:r>
            <a:r>
              <a:rPr lang="es-ES_tradnl" sz="1800" dirty="0"/>
              <a:t>por cualquier medio de </a:t>
            </a:r>
            <a:r>
              <a:rPr lang="es-ES_tradnl" sz="1800" dirty="0" smtClean="0"/>
              <a:t>expresión. </a:t>
            </a:r>
            <a:endParaRPr lang="es-ES_tradnl" sz="1800" dirty="0"/>
          </a:p>
          <a:p>
            <a:pPr marL="457200" lvl="1" indent="0" algn="just">
              <a:buClr>
                <a:schemeClr val="accent5"/>
              </a:buClr>
              <a:buNone/>
            </a:pPr>
            <a:r>
              <a:rPr lang="es-ES" sz="1800" dirty="0" smtClean="0"/>
              <a:t>DOF el 07 de febrero del 2014, se modifica la fracción I, IV, V y la VIII (Autonomía del IFAI) del apartado A :</a:t>
            </a:r>
          </a:p>
          <a:p>
            <a:pPr marL="457200" lvl="1" indent="0" algn="just">
              <a:buClr>
                <a:schemeClr val="accent5"/>
              </a:buClr>
              <a:buNone/>
            </a:pPr>
            <a:endParaRPr lang="es-ES" sz="1800" dirty="0" smtClean="0"/>
          </a:p>
          <a:p>
            <a:pPr marL="1200150" lvl="2" indent="-285750" algn="just">
              <a:buFont typeface="+mj-lt"/>
              <a:buAutoNum type="romanUcPeriod"/>
            </a:pPr>
            <a:r>
              <a:rPr lang="es-MX" sz="1400" dirty="0" smtClean="0"/>
              <a:t>Toda </a:t>
            </a:r>
            <a:r>
              <a:rPr lang="es-MX" sz="1400" dirty="0"/>
              <a:t>la información en posesión </a:t>
            </a:r>
            <a:r>
              <a:rPr lang="es-MX" sz="1400" b="1" i="1" dirty="0"/>
              <a:t>de cualquier autoridad, entidad, órgano y organismo de los Poderes Ejecutivo, Legislativo y Judicial, órganos autónomos, partidos políticos, fideicomisos y fondos públicos, así como de cualquier persona física, moral o sindicato que reciba y ejerza recursos públicos o realice actos de autoridad en el ámbito federal, estatal y municipal</a:t>
            </a:r>
            <a:r>
              <a:rPr lang="es-MX" sz="1400" dirty="0"/>
              <a:t>, es pública y sólo podrá ser reservada temporalmente por razones de interés público y seguridad nacional, en los términos que fijen las leyes. En la interpretación de este derecho deberá prevalecer el principio de máxima publicidad. Los sujetos obligados deberán documentar todo acto que derive del ejercicio de sus facultades, competencias o funciones, la ley determinará los supuestos específicos bajo los cuales procederá la declaración de inexistencia de la información. </a:t>
            </a:r>
            <a:r>
              <a:rPr lang="es-ES" sz="1400" dirty="0" smtClean="0"/>
              <a:t>disponibles, información completa y actualizada, de sus indicadores de gestión y ejercicio de sus recursos públicos.</a:t>
            </a:r>
          </a:p>
        </p:txBody>
      </p:sp>
      <p:pic>
        <p:nvPicPr>
          <p:cNvPr id="6" name="Imagen 5"/>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1225449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3" name="Marcador de contenido 2"/>
          <p:cNvSpPr>
            <a:spLocks noGrp="1"/>
          </p:cNvSpPr>
          <p:nvPr>
            <p:ph idx="1"/>
          </p:nvPr>
        </p:nvSpPr>
        <p:spPr>
          <a:xfrm>
            <a:off x="303029" y="2493335"/>
            <a:ext cx="3498112" cy="2280684"/>
          </a:xfrm>
        </p:spPr>
        <p:txBody>
          <a:bodyPr>
            <a:normAutofit/>
          </a:bodyPr>
          <a:lstStyle/>
          <a:p>
            <a:pPr marL="0" lvl="0" indent="0">
              <a:buNone/>
            </a:pPr>
            <a:endParaRPr lang="es-MX" sz="2400" dirty="0" smtClean="0">
              <a:solidFill>
                <a:srgbClr val="002060"/>
              </a:solidFill>
            </a:endParaRPr>
          </a:p>
          <a:p>
            <a:pPr marL="0" lvl="0" indent="0">
              <a:buNone/>
            </a:pPr>
            <a:r>
              <a:rPr lang="es-MX" sz="2400" b="1" dirty="0" smtClean="0">
                <a:solidFill>
                  <a:srgbClr val="002060"/>
                </a:solidFill>
              </a:rPr>
              <a:t>Adicionalmente</a:t>
            </a:r>
            <a:r>
              <a:rPr lang="es-MX" sz="2400" b="1" dirty="0">
                <a:solidFill>
                  <a:srgbClr val="002060"/>
                </a:solidFill>
              </a:rPr>
              <a:t>, en el caso de los municipios:</a:t>
            </a:r>
            <a:endParaRPr lang="es-MX" sz="2000" b="1" dirty="0">
              <a:solidFill>
                <a:srgbClr val="002060"/>
              </a:solidFill>
            </a:endParaRPr>
          </a:p>
          <a:p>
            <a:pPr marL="0" lvl="0" indent="0">
              <a:buNone/>
            </a:pPr>
            <a:endParaRPr lang="es-MX" sz="2800" dirty="0"/>
          </a:p>
        </p:txBody>
      </p:sp>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
        <p:nvSpPr>
          <p:cNvPr id="2" name="Rectángulo 1"/>
          <p:cNvSpPr/>
          <p:nvPr/>
        </p:nvSpPr>
        <p:spPr>
          <a:xfrm>
            <a:off x="4359349" y="1498385"/>
            <a:ext cx="4572000" cy="3847207"/>
          </a:xfrm>
          <a:prstGeom prst="rect">
            <a:avLst/>
          </a:prstGeom>
        </p:spPr>
        <p:txBody>
          <a:bodyPr>
            <a:spAutoFit/>
          </a:bodyPr>
          <a:lstStyle/>
          <a:p>
            <a:pPr marL="285750" lvl="0" indent="-285750" algn="just">
              <a:buClr>
                <a:srgbClr val="33CCCC"/>
              </a:buClr>
              <a:buFont typeface="Wingdings" panose="05000000000000000000" pitchFamily="2" charset="2"/>
              <a:buChar char="ü"/>
            </a:pPr>
            <a:r>
              <a:rPr lang="es-MX" dirty="0"/>
              <a:t>El contenido de las gacetas municipales, las cuales deberán comprender los resolutivos y acuerdos aprobados por los ayuntamientos; </a:t>
            </a:r>
            <a:r>
              <a:rPr lang="es-MX" dirty="0" smtClean="0"/>
              <a:t>y</a:t>
            </a:r>
          </a:p>
          <a:p>
            <a:pPr lvl="0"/>
            <a:endParaRPr lang="es-MX" sz="1600" dirty="0"/>
          </a:p>
          <a:p>
            <a:pPr lvl="0"/>
            <a:endParaRPr lang="es-MX" sz="1600" dirty="0" smtClean="0"/>
          </a:p>
          <a:p>
            <a:pPr lvl="0"/>
            <a:endParaRPr lang="es-MX" sz="1600" dirty="0" smtClean="0"/>
          </a:p>
          <a:p>
            <a:pPr lvl="0"/>
            <a:endParaRPr lang="es-MX" sz="1600" dirty="0"/>
          </a:p>
          <a:p>
            <a:pPr marL="285750" lvl="0" indent="-285750" algn="just">
              <a:buClr>
                <a:srgbClr val="33CCCC"/>
              </a:buClr>
              <a:buFont typeface="Wingdings" panose="05000000000000000000" pitchFamily="2" charset="2"/>
              <a:buChar char="ü"/>
            </a:pPr>
            <a:r>
              <a:rPr lang="es-MX" dirty="0"/>
              <a:t>Las actas de sesiones de cabildo, los controles de asistencia de los integrantes del Ayuntamiento a las sesiones de cabildo y el sentido de votación de los miembros del cabildo sobre las iniciativas o acuerdos</a:t>
            </a:r>
          </a:p>
        </p:txBody>
      </p:sp>
      <p:sp>
        <p:nvSpPr>
          <p:cNvPr id="7" name="Abrir llave 6"/>
          <p:cNvSpPr/>
          <p:nvPr/>
        </p:nvSpPr>
        <p:spPr>
          <a:xfrm>
            <a:off x="3987210" y="1440308"/>
            <a:ext cx="372139" cy="396335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9" name="Título 1"/>
          <p:cNvSpPr>
            <a:spLocks noGrp="1"/>
          </p:cNvSpPr>
          <p:nvPr>
            <p:ph type="title"/>
          </p:nvPr>
        </p:nvSpPr>
        <p:spPr>
          <a:xfrm>
            <a:off x="457200" y="274638"/>
            <a:ext cx="8229600" cy="1143000"/>
          </a:xfrm>
        </p:spPr>
        <p:txBody>
          <a:bodyPr vert="horz" lIns="91440" tIns="45720" rIns="91440" bIns="45720" rtlCol="0" anchor="t">
            <a:noAutofit/>
          </a:bodyPr>
          <a:lstStyle/>
          <a:p>
            <a:pPr algn="l"/>
            <a:r>
              <a:rPr lang="es-MX" sz="2800" b="1" dirty="0" smtClean="0">
                <a:solidFill>
                  <a:srgbClr val="7030A0"/>
                </a:solidFill>
                <a:latin typeface="Palatino Linotype"/>
                <a:cs typeface="Palatino Linotype"/>
              </a:rPr>
              <a:t>Obligaciones </a:t>
            </a:r>
            <a:r>
              <a:rPr lang="es-MX" sz="2800" b="1" dirty="0" smtClean="0">
                <a:solidFill>
                  <a:srgbClr val="7030A0"/>
                </a:solidFill>
                <a:latin typeface="Palatino Linotype"/>
                <a:cs typeface="Palatino Linotype"/>
              </a:rPr>
              <a:t>Específicas</a:t>
            </a:r>
            <a:endParaRPr lang="es-MX" sz="2800" b="1" dirty="0">
              <a:solidFill>
                <a:srgbClr val="7030A0"/>
              </a:solidFill>
              <a:latin typeface="Palatino Linotype"/>
              <a:cs typeface="Palatino Linotype"/>
            </a:endParaRPr>
          </a:p>
        </p:txBody>
      </p:sp>
    </p:spTree>
    <p:extLst>
      <p:ext uri="{BB962C8B-B14F-4D97-AF65-F5344CB8AC3E}">
        <p14:creationId xmlns:p14="http://schemas.microsoft.com/office/powerpoint/2010/main" val="1856046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0401" y="661265"/>
            <a:ext cx="8805528" cy="5143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p:cNvSpPr>
            <a:spLocks noGrp="1"/>
          </p:cNvSpPr>
          <p:nvPr>
            <p:ph type="title"/>
          </p:nvPr>
        </p:nvSpPr>
        <p:spPr>
          <a:xfrm>
            <a:off x="509676" y="1440180"/>
            <a:ext cx="7750098" cy="4514401"/>
          </a:xfrm>
        </p:spPr>
        <p:txBody>
          <a:bodyPr anchor="t">
            <a:normAutofit fontScale="90000"/>
          </a:bodyPr>
          <a:lstStyle/>
          <a:p>
            <a:r>
              <a:rPr lang="es-ES" sz="1600" dirty="0" smtClean="0">
                <a:solidFill>
                  <a:schemeClr val="bg1">
                    <a:lumMod val="50000"/>
                  </a:schemeClr>
                </a:solidFill>
              </a:rPr>
              <a:t>Instituto de Transparencia, Acceso a la Información Pública y </a:t>
            </a:r>
            <a:br>
              <a:rPr lang="es-ES" sz="1600" dirty="0" smtClean="0">
                <a:solidFill>
                  <a:schemeClr val="bg1">
                    <a:lumMod val="50000"/>
                  </a:schemeClr>
                </a:solidFill>
              </a:rPr>
            </a:br>
            <a:r>
              <a:rPr lang="es-ES" sz="1600" dirty="0" smtClean="0">
                <a:solidFill>
                  <a:schemeClr val="bg1">
                    <a:lumMod val="50000"/>
                  </a:schemeClr>
                </a:solidFill>
              </a:rPr>
              <a:t>Protección de Datos Personales del Estado de México y Municipios</a:t>
            </a:r>
            <a:br>
              <a:rPr lang="es-ES" sz="1600" dirty="0" smtClean="0">
                <a:solidFill>
                  <a:schemeClr val="bg1">
                    <a:lumMod val="50000"/>
                  </a:schemeClr>
                </a:solidFill>
              </a:rPr>
            </a:br>
            <a:r>
              <a:rPr lang="es-ES" sz="1600" dirty="0" smtClean="0">
                <a:solidFill>
                  <a:schemeClr val="bg1">
                    <a:lumMod val="50000"/>
                  </a:schemeClr>
                </a:solidFill>
              </a:rPr>
              <a:t/>
            </a:r>
            <a:br>
              <a:rPr lang="es-ES" sz="1600" dirty="0" smtClean="0">
                <a:solidFill>
                  <a:schemeClr val="bg1">
                    <a:lumMod val="50000"/>
                  </a:schemeClr>
                </a:solidFill>
              </a:rPr>
            </a:br>
            <a:r>
              <a:rPr lang="es-ES" sz="1600" b="1" dirty="0">
                <a:solidFill>
                  <a:schemeClr val="bg1">
                    <a:lumMod val="75000"/>
                  </a:schemeClr>
                </a:solidFill>
              </a:rPr>
              <a:t/>
            </a:r>
            <a:br>
              <a:rPr lang="es-ES" sz="1600" b="1" dirty="0">
                <a:solidFill>
                  <a:schemeClr val="bg1">
                    <a:lumMod val="75000"/>
                  </a:schemeClr>
                </a:solidFill>
              </a:rPr>
            </a:br>
            <a:r>
              <a:rPr lang="es-ES" b="1" dirty="0" smtClean="0">
                <a:solidFill>
                  <a:srgbClr val="002060"/>
                </a:solidFill>
              </a:rPr>
              <a:t>www.infoem.org.mx</a:t>
            </a:r>
            <a:r>
              <a:rPr lang="es-ES" sz="3600" b="1" dirty="0">
                <a:solidFill>
                  <a:schemeClr val="bg1">
                    <a:lumMod val="50000"/>
                  </a:schemeClr>
                </a:solidFill>
              </a:rPr>
              <a:t/>
            </a:r>
            <a:br>
              <a:rPr lang="es-ES" sz="3600" b="1" dirty="0">
                <a:solidFill>
                  <a:schemeClr val="bg1">
                    <a:lumMod val="50000"/>
                  </a:schemeClr>
                </a:solidFill>
              </a:rPr>
            </a:br>
            <a:r>
              <a:rPr lang="es-ES" sz="3600" b="1" dirty="0" smtClean="0">
                <a:solidFill>
                  <a:schemeClr val="bg1">
                    <a:lumMod val="50000"/>
                  </a:schemeClr>
                </a:solidFill>
              </a:rPr>
              <a:t/>
            </a:r>
            <a:br>
              <a:rPr lang="es-ES" sz="3600" b="1" dirty="0" smtClean="0">
                <a:solidFill>
                  <a:schemeClr val="bg1">
                    <a:lumMod val="50000"/>
                  </a:schemeClr>
                </a:solidFill>
              </a:rPr>
            </a:br>
            <a:r>
              <a:rPr lang="es-ES" sz="800" b="1" dirty="0" smtClean="0">
                <a:solidFill>
                  <a:schemeClr val="bg1">
                    <a:lumMod val="50000"/>
                  </a:schemeClr>
                </a:solidFill>
              </a:rPr>
              <a:t/>
            </a:r>
            <a:br>
              <a:rPr lang="es-ES" sz="800" b="1" dirty="0" smtClean="0">
                <a:solidFill>
                  <a:schemeClr val="bg1">
                    <a:lumMod val="50000"/>
                  </a:schemeClr>
                </a:solidFill>
              </a:rPr>
            </a:br>
            <a:r>
              <a:rPr lang="es-ES" sz="3600" b="1" dirty="0">
                <a:solidFill>
                  <a:schemeClr val="bg1">
                    <a:lumMod val="50000"/>
                  </a:schemeClr>
                </a:solidFill>
              </a:rPr>
              <a:t/>
            </a:r>
            <a:br>
              <a:rPr lang="es-ES" sz="3600" b="1" dirty="0">
                <a:solidFill>
                  <a:schemeClr val="bg1">
                    <a:lumMod val="50000"/>
                  </a:schemeClr>
                </a:solidFill>
              </a:rPr>
            </a:br>
            <a:r>
              <a:rPr lang="es-ES" sz="3600" b="1" dirty="0" smtClean="0">
                <a:solidFill>
                  <a:schemeClr val="bg1">
                    <a:lumMod val="50000"/>
                  </a:schemeClr>
                </a:solidFill>
              </a:rPr>
              <a:t>Conmutador: (722) 2 26 19 80</a:t>
            </a:r>
            <a:br>
              <a:rPr lang="es-ES" sz="3600" b="1" dirty="0" smtClean="0">
                <a:solidFill>
                  <a:schemeClr val="bg1">
                    <a:lumMod val="50000"/>
                  </a:schemeClr>
                </a:solidFill>
              </a:rPr>
            </a:br>
            <a:r>
              <a:rPr lang="es-ES" sz="2800" dirty="0">
                <a:solidFill>
                  <a:srgbClr val="404040"/>
                </a:solidFill>
              </a:rPr>
              <a:t/>
            </a:r>
            <a:br>
              <a:rPr lang="es-ES" sz="2800" dirty="0">
                <a:solidFill>
                  <a:srgbClr val="404040"/>
                </a:solidFill>
              </a:rPr>
            </a:br>
            <a:r>
              <a:rPr lang="es-ES" sz="2000" dirty="0" smtClean="0">
                <a:solidFill>
                  <a:srgbClr val="404040"/>
                </a:solidFill>
              </a:rPr>
              <a:t>Calle de Pino Suárez s/n, actualmente carretera Toluca-Ixtapan, No. 111, Colonia La Michoacana, C.P. 52166, Metepec, Estado de México</a:t>
            </a:r>
            <a:r>
              <a:rPr lang="es-ES" sz="2200" dirty="0" smtClean="0">
                <a:solidFill>
                  <a:srgbClr val="404040"/>
                </a:solidFill>
              </a:rPr>
              <a:t/>
            </a:r>
            <a:br>
              <a:rPr lang="es-ES" sz="2200" dirty="0" smtClean="0">
                <a:solidFill>
                  <a:srgbClr val="404040"/>
                </a:solidFill>
              </a:rPr>
            </a:br>
            <a:r>
              <a:rPr lang="es-ES" sz="2800" b="1" dirty="0"/>
              <a:t/>
            </a:r>
            <a:br>
              <a:rPr lang="es-ES" sz="2800" b="1" dirty="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900" b="1" dirty="0"/>
              <a:t/>
            </a:r>
            <a:br>
              <a:rPr lang="es-ES" sz="2900" b="1" dirty="0"/>
            </a:br>
            <a:endParaRPr lang="es-ES" sz="2900" b="1" dirty="0"/>
          </a:p>
        </p:txBody>
      </p:sp>
      <p:pic>
        <p:nvPicPr>
          <p:cNvPr id="3" name="Imagen 2"/>
          <p:cNvPicPr>
            <a:picLocks noChangeAspect="1"/>
          </p:cNvPicPr>
          <p:nvPr/>
        </p:nvPicPr>
        <p:blipFill>
          <a:blip r:embed="rId2"/>
          <a:stretch>
            <a:fillRect/>
          </a:stretch>
        </p:blipFill>
        <p:spPr>
          <a:xfrm>
            <a:off x="2137913" y="5988483"/>
            <a:ext cx="461391" cy="461391"/>
          </a:xfrm>
          <a:prstGeom prst="rect">
            <a:avLst/>
          </a:prstGeom>
        </p:spPr>
      </p:pic>
      <p:sp>
        <p:nvSpPr>
          <p:cNvPr id="8" name="CuadroTexto 7"/>
          <p:cNvSpPr txBox="1"/>
          <p:nvPr/>
        </p:nvSpPr>
        <p:spPr>
          <a:xfrm>
            <a:off x="5894773" y="5878559"/>
            <a:ext cx="1105569" cy="369332"/>
          </a:xfrm>
          <a:prstGeom prst="rect">
            <a:avLst/>
          </a:prstGeom>
          <a:noFill/>
        </p:spPr>
        <p:txBody>
          <a:bodyPr wrap="square" rtlCol="0">
            <a:spAutoFit/>
          </a:bodyPr>
          <a:lstStyle/>
          <a:p>
            <a:r>
              <a:rPr lang="es-ES" dirty="0" smtClean="0"/>
              <a:t>@</a:t>
            </a:r>
            <a:r>
              <a:rPr lang="es-ES" dirty="0" err="1" smtClean="0"/>
              <a:t>Infoem</a:t>
            </a:r>
            <a:endParaRPr lang="es-ES" dirty="0"/>
          </a:p>
        </p:txBody>
      </p:sp>
      <p:pic>
        <p:nvPicPr>
          <p:cNvPr id="9" name="Imagen 8"/>
          <p:cNvPicPr>
            <a:picLocks noChangeAspect="1"/>
          </p:cNvPicPr>
          <p:nvPr/>
        </p:nvPicPr>
        <p:blipFill>
          <a:blip r:embed="rId3"/>
          <a:stretch>
            <a:fillRect/>
          </a:stretch>
        </p:blipFill>
        <p:spPr>
          <a:xfrm>
            <a:off x="5278917" y="5806474"/>
            <a:ext cx="461391" cy="461391"/>
          </a:xfrm>
          <a:prstGeom prst="rect">
            <a:avLst/>
          </a:prstGeom>
        </p:spPr>
      </p:pic>
      <p:sp>
        <p:nvSpPr>
          <p:cNvPr id="10" name="CuadroTexto 9"/>
          <p:cNvSpPr txBox="1"/>
          <p:nvPr/>
        </p:nvSpPr>
        <p:spPr>
          <a:xfrm>
            <a:off x="2753769" y="5878559"/>
            <a:ext cx="1133488" cy="369332"/>
          </a:xfrm>
          <a:prstGeom prst="rect">
            <a:avLst/>
          </a:prstGeom>
          <a:noFill/>
        </p:spPr>
        <p:txBody>
          <a:bodyPr wrap="square" rtlCol="0">
            <a:spAutoFit/>
          </a:bodyPr>
          <a:lstStyle/>
          <a:p>
            <a:r>
              <a:rPr lang="es-ES" dirty="0" smtClean="0"/>
              <a:t>/</a:t>
            </a:r>
            <a:r>
              <a:rPr lang="es-ES" dirty="0" err="1" smtClean="0"/>
              <a:t>infoem</a:t>
            </a:r>
            <a:endParaRPr lang="es-ES" dirty="0"/>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t="21692" b="17384"/>
          <a:stretch/>
        </p:blipFill>
        <p:spPr>
          <a:xfrm>
            <a:off x="2960736" y="2903219"/>
            <a:ext cx="2847975" cy="1131571"/>
          </a:xfrm>
          <a:prstGeom prst="rect">
            <a:avLst/>
          </a:prstGeom>
        </p:spPr>
      </p:pic>
      <p:pic>
        <p:nvPicPr>
          <p:cNvPr id="11" name="Imagen 10"/>
          <p:cNvPicPr>
            <a:picLocks noChangeAspect="1"/>
          </p:cNvPicPr>
          <p:nvPr/>
        </p:nvPicPr>
        <p:blipFill rotWithShape="1">
          <a:blip r:embed="rId5"/>
          <a:srcRect r="74190" b="19924"/>
          <a:stretch/>
        </p:blipFill>
        <p:spPr>
          <a:xfrm>
            <a:off x="8511660" y="5934106"/>
            <a:ext cx="515420" cy="929875"/>
          </a:xfrm>
          <a:prstGeom prst="rect">
            <a:avLst/>
          </a:prstGeom>
        </p:spPr>
      </p:pic>
      <p:pic>
        <p:nvPicPr>
          <p:cNvPr id="12" name="Imagen 11"/>
          <p:cNvPicPr>
            <a:picLocks noChangeAspect="1"/>
          </p:cNvPicPr>
          <p:nvPr/>
        </p:nvPicPr>
        <p:blipFill>
          <a:blip r:embed="rId5"/>
          <a:stretch>
            <a:fillRect/>
          </a:stretch>
        </p:blipFill>
        <p:spPr>
          <a:xfrm>
            <a:off x="2983143" y="105184"/>
            <a:ext cx="2295774" cy="1334996"/>
          </a:xfrm>
          <a:prstGeom prst="rect">
            <a:avLst/>
          </a:prstGeom>
        </p:spPr>
      </p:pic>
    </p:spTree>
    <p:extLst>
      <p:ext uri="{BB962C8B-B14F-4D97-AF65-F5344CB8AC3E}">
        <p14:creationId xmlns:p14="http://schemas.microsoft.com/office/powerpoint/2010/main" val="1512197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728" y="229919"/>
            <a:ext cx="7145867" cy="655838"/>
          </a:xfrm>
        </p:spPr>
        <p:txBody>
          <a:bodyPr vert="horz" lIns="91440" tIns="45720" rIns="91440" bIns="45720" rtlCol="0" anchor="t">
            <a:noAutofit/>
          </a:bodyPr>
          <a:lstStyle/>
          <a:p>
            <a:pPr algn="l"/>
            <a:r>
              <a:rPr lang="es-MX" sz="2000" b="1" dirty="0">
                <a:solidFill>
                  <a:srgbClr val="7030A0"/>
                </a:solidFill>
                <a:cs typeface="Palatino Linotype"/>
              </a:rPr>
              <a:t>Ley de Transparencia y Acceso a la Información Pública del Estado de México y Municipios</a:t>
            </a:r>
            <a:endParaRPr lang="es-MX" sz="2000" b="1" dirty="0">
              <a:solidFill>
                <a:srgbClr val="7030A0"/>
              </a:solidFill>
              <a:latin typeface="Palatino Linotype"/>
              <a:cs typeface="Palatino Linotype"/>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graphicFrame>
        <p:nvGraphicFramePr>
          <p:cNvPr id="7" name="Marcador de contenido 3"/>
          <p:cNvGraphicFramePr>
            <a:graphicFrameLocks noGrp="1"/>
          </p:cNvGraphicFramePr>
          <p:nvPr>
            <p:ph idx="1"/>
            <p:extLst>
              <p:ext uri="{D42A27DB-BD31-4B8C-83A1-F6EECF244321}">
                <p14:modId xmlns:p14="http://schemas.microsoft.com/office/powerpoint/2010/main" val="2444178959"/>
              </p:ext>
            </p:extLst>
          </p:nvPr>
        </p:nvGraphicFramePr>
        <p:xfrm>
          <a:off x="461554" y="1383574"/>
          <a:ext cx="8229600" cy="372182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36185">
                <a:tc>
                  <a:txBody>
                    <a:bodyPr/>
                    <a:lstStyle/>
                    <a:p>
                      <a:pPr algn="ctr"/>
                      <a:r>
                        <a:rPr lang="es-MX" dirty="0" smtClean="0"/>
                        <a:t>FECHA DE EXPEDICIÓN</a:t>
                      </a:r>
                      <a:r>
                        <a:rPr lang="es-MX" baseline="0" dirty="0" smtClean="0"/>
                        <a:t> DE LA LEY.</a:t>
                      </a:r>
                      <a:endParaRPr lang="es-MX" dirty="0"/>
                    </a:p>
                  </a:txBody>
                  <a:tcPr/>
                </a:tc>
                <a:tc>
                  <a:txBody>
                    <a:bodyPr/>
                    <a:lstStyle/>
                    <a:p>
                      <a:pPr algn="ctr"/>
                      <a:r>
                        <a:rPr lang="es-MX" dirty="0" smtClean="0"/>
                        <a:t>30 de abril del 2004.</a:t>
                      </a:r>
                      <a:endParaRPr lang="es-MX" dirty="0"/>
                    </a:p>
                  </a:txBody>
                  <a:tcPr/>
                </a:tc>
                <a:extLst>
                  <a:ext uri="{0D108BD9-81ED-4DB2-BD59-A6C34878D82A}">
                    <a16:rowId xmlns:a16="http://schemas.microsoft.com/office/drawing/2014/main" val="10000"/>
                  </a:ext>
                </a:extLst>
              </a:tr>
              <a:tr h="426520">
                <a:tc>
                  <a:txBody>
                    <a:bodyPr/>
                    <a:lstStyle/>
                    <a:p>
                      <a:r>
                        <a:rPr lang="es-MX" dirty="0" smtClean="0"/>
                        <a:t>1ª</a:t>
                      </a:r>
                      <a:r>
                        <a:rPr lang="es-MX" baseline="0" dirty="0" smtClean="0"/>
                        <a:t> </a:t>
                      </a:r>
                      <a:r>
                        <a:rPr lang="es-MX" dirty="0" smtClean="0"/>
                        <a:t> REFORMA </a:t>
                      </a:r>
                      <a:endParaRPr lang="es-MX" dirty="0"/>
                    </a:p>
                  </a:txBody>
                  <a:tcPr/>
                </a:tc>
                <a:tc>
                  <a:txBody>
                    <a:bodyPr/>
                    <a:lstStyle/>
                    <a:p>
                      <a:r>
                        <a:rPr lang="es-MX" dirty="0" smtClean="0"/>
                        <a:t>28 de diciembre del 2004</a:t>
                      </a:r>
                      <a:endParaRPr lang="es-MX" dirty="0"/>
                    </a:p>
                  </a:txBody>
                  <a:tcPr/>
                </a:tc>
                <a:extLst>
                  <a:ext uri="{0D108BD9-81ED-4DB2-BD59-A6C34878D82A}">
                    <a16:rowId xmlns:a16="http://schemas.microsoft.com/office/drawing/2014/main" val="10001"/>
                  </a:ext>
                </a:extLst>
              </a:tr>
              <a:tr h="426520">
                <a:tc>
                  <a:txBody>
                    <a:bodyPr/>
                    <a:lstStyle/>
                    <a:p>
                      <a:r>
                        <a:rPr lang="es-MX" dirty="0" smtClean="0"/>
                        <a:t>2ª</a:t>
                      </a:r>
                      <a:r>
                        <a:rPr lang="es-MX" baseline="0" dirty="0" smtClean="0"/>
                        <a:t> </a:t>
                      </a:r>
                      <a:r>
                        <a:rPr lang="es-MX" dirty="0" smtClean="0"/>
                        <a:t> REFORMA </a:t>
                      </a:r>
                      <a:endParaRPr lang="es-MX" dirty="0"/>
                    </a:p>
                  </a:txBody>
                  <a:tcPr/>
                </a:tc>
                <a:tc>
                  <a:txBody>
                    <a:bodyPr/>
                    <a:lstStyle/>
                    <a:p>
                      <a:r>
                        <a:rPr lang="es-MX" dirty="0" smtClean="0"/>
                        <a:t>29 de diciembre del 2006</a:t>
                      </a:r>
                      <a:endParaRPr lang="es-MX" dirty="0"/>
                    </a:p>
                  </a:txBody>
                  <a:tcPr/>
                </a:tc>
                <a:extLst>
                  <a:ext uri="{0D108BD9-81ED-4DB2-BD59-A6C34878D82A}">
                    <a16:rowId xmlns:a16="http://schemas.microsoft.com/office/drawing/2014/main" val="10002"/>
                  </a:ext>
                </a:extLst>
              </a:tr>
              <a:tr h="426520">
                <a:tc>
                  <a:txBody>
                    <a:bodyPr/>
                    <a:lstStyle/>
                    <a:p>
                      <a:r>
                        <a:rPr lang="es-MX" dirty="0" smtClean="0"/>
                        <a:t>3ª REFORMA </a:t>
                      </a:r>
                      <a:endParaRPr lang="es-MX" dirty="0"/>
                    </a:p>
                  </a:txBody>
                  <a:tcPr/>
                </a:tc>
                <a:tc>
                  <a:txBody>
                    <a:bodyPr/>
                    <a:lstStyle/>
                    <a:p>
                      <a:r>
                        <a:rPr lang="es-MX" dirty="0" smtClean="0"/>
                        <a:t>1 de febrero del 2007</a:t>
                      </a:r>
                      <a:endParaRPr lang="es-MX" dirty="0"/>
                    </a:p>
                  </a:txBody>
                  <a:tcPr/>
                </a:tc>
                <a:extLst>
                  <a:ext uri="{0D108BD9-81ED-4DB2-BD59-A6C34878D82A}">
                    <a16:rowId xmlns:a16="http://schemas.microsoft.com/office/drawing/2014/main" val="10003"/>
                  </a:ext>
                </a:extLst>
              </a:tr>
              <a:tr h="426520">
                <a:tc>
                  <a:txBody>
                    <a:bodyPr/>
                    <a:lstStyle/>
                    <a:p>
                      <a:r>
                        <a:rPr lang="es-MX" dirty="0" smtClean="0"/>
                        <a:t>4ª REFORMA</a:t>
                      </a:r>
                      <a:endParaRPr lang="es-MX" dirty="0"/>
                    </a:p>
                  </a:txBody>
                  <a:tcPr/>
                </a:tc>
                <a:tc>
                  <a:txBody>
                    <a:bodyPr/>
                    <a:lstStyle/>
                    <a:p>
                      <a:r>
                        <a:rPr lang="es-MX" dirty="0" smtClean="0"/>
                        <a:t>24 de julio del 2008</a:t>
                      </a:r>
                      <a:endParaRPr lang="es-MX" dirty="0"/>
                    </a:p>
                  </a:txBody>
                  <a:tcPr/>
                </a:tc>
                <a:extLst>
                  <a:ext uri="{0D108BD9-81ED-4DB2-BD59-A6C34878D82A}">
                    <a16:rowId xmlns:a16="http://schemas.microsoft.com/office/drawing/2014/main" val="10004"/>
                  </a:ext>
                </a:extLst>
              </a:tr>
              <a:tr h="426520">
                <a:tc>
                  <a:txBody>
                    <a:bodyPr/>
                    <a:lstStyle/>
                    <a:p>
                      <a:r>
                        <a:rPr lang="es-MX" dirty="0" smtClean="0"/>
                        <a:t>5ª REFORMA </a:t>
                      </a:r>
                      <a:endParaRPr lang="es-MX" dirty="0"/>
                    </a:p>
                  </a:txBody>
                  <a:tcPr/>
                </a:tc>
                <a:tc>
                  <a:txBody>
                    <a:bodyPr/>
                    <a:lstStyle/>
                    <a:p>
                      <a:r>
                        <a:rPr lang="pt-BR" dirty="0" smtClean="0"/>
                        <a:t>02 de agosto de 2011</a:t>
                      </a:r>
                      <a:endParaRPr lang="es-MX" dirty="0"/>
                    </a:p>
                  </a:txBody>
                  <a:tcPr/>
                </a:tc>
                <a:extLst>
                  <a:ext uri="{0D108BD9-81ED-4DB2-BD59-A6C34878D82A}">
                    <a16:rowId xmlns:a16="http://schemas.microsoft.com/office/drawing/2014/main" val="10005"/>
                  </a:ext>
                </a:extLst>
              </a:tr>
              <a:tr h="426520">
                <a:tc>
                  <a:txBody>
                    <a:bodyPr/>
                    <a:lstStyle/>
                    <a:p>
                      <a:r>
                        <a:rPr lang="es-MX" dirty="0" smtClean="0"/>
                        <a:t>6ª REFORMA </a:t>
                      </a:r>
                      <a:endParaRPr lang="es-MX" dirty="0"/>
                    </a:p>
                  </a:txBody>
                  <a:tcPr/>
                </a:tc>
                <a:tc>
                  <a:txBody>
                    <a:bodyPr/>
                    <a:lstStyle/>
                    <a:p>
                      <a:r>
                        <a:rPr lang="es-MX" dirty="0" smtClean="0"/>
                        <a:t>31 de agosto del 2012</a:t>
                      </a:r>
                      <a:endParaRPr lang="es-MX" dirty="0"/>
                    </a:p>
                  </a:txBody>
                  <a:tcPr/>
                </a:tc>
                <a:extLst>
                  <a:ext uri="{0D108BD9-81ED-4DB2-BD59-A6C34878D82A}">
                    <a16:rowId xmlns:a16="http://schemas.microsoft.com/office/drawing/2014/main" val="10006"/>
                  </a:ext>
                </a:extLst>
              </a:tr>
              <a:tr h="426520">
                <a:tc>
                  <a:txBody>
                    <a:bodyPr/>
                    <a:lstStyle/>
                    <a:p>
                      <a:r>
                        <a:rPr lang="es-MX" dirty="0" smtClean="0"/>
                        <a:t>7ª REFORMA </a:t>
                      </a:r>
                      <a:endParaRPr lang="es-MX" dirty="0"/>
                    </a:p>
                  </a:txBody>
                  <a:tcPr/>
                </a:tc>
                <a:tc>
                  <a:txBody>
                    <a:bodyPr/>
                    <a:lstStyle/>
                    <a:p>
                      <a:r>
                        <a:rPr lang="es-MX" dirty="0" smtClean="0"/>
                        <a:t>29 de julio del 2013</a:t>
                      </a:r>
                      <a:endParaRPr lang="es-MX" dirty="0"/>
                    </a:p>
                  </a:txBody>
                  <a:tcPr/>
                </a:tc>
                <a:extLst>
                  <a:ext uri="{0D108BD9-81ED-4DB2-BD59-A6C34878D82A}">
                    <a16:rowId xmlns:a16="http://schemas.microsoft.com/office/drawing/2014/main" val="10007"/>
                  </a:ext>
                </a:extLst>
              </a:tr>
            </a:tbl>
          </a:graphicData>
        </a:graphic>
      </p:graphicFrame>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633390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3200" b="1" dirty="0">
                <a:solidFill>
                  <a:srgbClr val="7030A0"/>
                </a:solidFill>
                <a:latin typeface="Palatino Linotype"/>
                <a:cs typeface="Palatino Linotype"/>
              </a:rPr>
              <a:t>Publicación de la LGT</a:t>
            </a:r>
          </a:p>
        </p:txBody>
      </p:sp>
      <p:sp>
        <p:nvSpPr>
          <p:cNvPr id="3" name="Marcador de contenido 2"/>
          <p:cNvSpPr>
            <a:spLocks noGrp="1"/>
          </p:cNvSpPr>
          <p:nvPr>
            <p:ph idx="1"/>
          </p:nvPr>
        </p:nvSpPr>
        <p:spPr/>
        <p:txBody>
          <a:bodyPr>
            <a:normAutofit/>
          </a:bodyPr>
          <a:lstStyle/>
          <a:p>
            <a:pPr algn="just">
              <a:buClr>
                <a:srgbClr val="0A8494"/>
              </a:buClr>
              <a:buFont typeface="Wingdings" panose="05000000000000000000" pitchFamily="2" charset="2"/>
              <a:buChar char="v"/>
            </a:pPr>
            <a:r>
              <a:rPr lang="es-MX" sz="2000" b="1" dirty="0" smtClean="0"/>
              <a:t>La </a:t>
            </a:r>
            <a:r>
              <a:rPr lang="es-ES" sz="2000" b="1" dirty="0"/>
              <a:t> </a:t>
            </a:r>
            <a:r>
              <a:rPr lang="es-ES" sz="2000" b="1" dirty="0" smtClean="0"/>
              <a:t>Ley General de Transparencia fue publicada en </a:t>
            </a:r>
            <a:r>
              <a:rPr lang="es-ES" sz="2000" b="1" dirty="0"/>
              <a:t>el Diario Oficial de la Federación el 4 de mayo de </a:t>
            </a:r>
            <a:r>
              <a:rPr lang="es-ES" sz="2000" b="1" dirty="0" smtClean="0"/>
              <a:t>2015, la cual establece en su artículo quinto transitorio que:  “</a:t>
            </a:r>
            <a:r>
              <a:rPr lang="es-ES" sz="2000" dirty="0" smtClean="0"/>
              <a:t>El </a:t>
            </a:r>
            <a:r>
              <a:rPr lang="es-ES" sz="2000" dirty="0"/>
              <a:t>Congreso de la Unión, las legislaturas de los Estados y la Asamblea Legislativa del Distrito Federal, tendrán un plazo de hasta un año, contado a partir de la entrada en vigor del presente Decreto, para armonizar las leyes </a:t>
            </a:r>
            <a:r>
              <a:rPr lang="es-ES" sz="2000" dirty="0" smtClean="0"/>
              <a:t>relativas”</a:t>
            </a:r>
            <a:endParaRPr lang="es-MX" sz="2000" b="1" dirty="0" smtClean="0"/>
          </a:p>
          <a:p>
            <a:pPr algn="just">
              <a:buClr>
                <a:srgbClr val="0AA2A6"/>
              </a:buClr>
              <a:buFont typeface="Wingdings" panose="05000000000000000000" pitchFamily="2" charset="2"/>
              <a:buChar char="v"/>
            </a:pPr>
            <a:r>
              <a:rPr lang="es-MX" sz="2000" dirty="0" smtClean="0"/>
              <a:t>Nuestra </a:t>
            </a:r>
            <a:r>
              <a:rPr lang="es-MX" sz="2000" dirty="0"/>
              <a:t>L</a:t>
            </a:r>
            <a:r>
              <a:rPr lang="es-MX" sz="2000" dirty="0" smtClean="0"/>
              <a:t>ey de Transparencia y Acceso a </a:t>
            </a:r>
            <a:r>
              <a:rPr lang="es-MX" sz="2000" dirty="0"/>
              <a:t>l</a:t>
            </a:r>
            <a:r>
              <a:rPr lang="es-MX" sz="2000" dirty="0" smtClean="0"/>
              <a:t>a Información Pública del Estado de México y Municipios,</a:t>
            </a:r>
            <a:r>
              <a:rPr lang="es-MX" sz="2000" b="1" dirty="0" smtClean="0"/>
              <a:t> </a:t>
            </a:r>
            <a:r>
              <a:rPr lang="es-MX" sz="2000" dirty="0" smtClean="0"/>
              <a:t>requiere de varias modificaciones para armonizarse  con los estándares que establece la LGT, debido a dicha Ley se han establecido nuevos conceptos, y obligaciones que se deberán incorporar, incluso capítulos adicionales como los relativos al Sistema Nacional de Transparencia y Gobierno Abierto.</a:t>
            </a:r>
            <a:endParaRPr lang="es-MX" sz="20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Tree>
    <p:extLst>
      <p:ext uri="{BB962C8B-B14F-4D97-AF65-F5344CB8AC3E}">
        <p14:creationId xmlns:p14="http://schemas.microsoft.com/office/powerpoint/2010/main" val="343708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3200" b="1" dirty="0" smtClean="0">
                <a:solidFill>
                  <a:srgbClr val="7030A0"/>
                </a:solidFill>
                <a:latin typeface="Palatino Linotype"/>
                <a:cs typeface="Palatino Linotype"/>
              </a:rPr>
              <a:t>Estructura de la LGT</a:t>
            </a:r>
            <a:endParaRPr lang="es-MX" sz="3200" b="1" dirty="0">
              <a:solidFill>
                <a:srgbClr val="7030A0"/>
              </a:solidFill>
              <a:latin typeface="Palatino Linotype"/>
              <a:cs typeface="Palatino Linotype"/>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pic>
        <p:nvPicPr>
          <p:cNvPr id="5" name="Imagen 4"/>
          <p:cNvPicPr>
            <a:picLocks noChangeAspect="1"/>
          </p:cNvPicPr>
          <p:nvPr/>
        </p:nvPicPr>
        <p:blipFill rotWithShape="1">
          <a:blip r:embed="rId3"/>
          <a:srcRect r="74190" b="19924"/>
          <a:stretch/>
        </p:blipFill>
        <p:spPr>
          <a:xfrm>
            <a:off x="8511660" y="5934106"/>
            <a:ext cx="515420" cy="929875"/>
          </a:xfrm>
          <a:prstGeom prst="rect">
            <a:avLst/>
          </a:prstGeom>
        </p:spPr>
      </p:pic>
      <p:sp>
        <p:nvSpPr>
          <p:cNvPr id="3" name="Marcador de contenido 2"/>
          <p:cNvSpPr>
            <a:spLocks noGrp="1"/>
          </p:cNvSpPr>
          <p:nvPr>
            <p:ph idx="1"/>
          </p:nvPr>
        </p:nvSpPr>
        <p:spPr>
          <a:xfrm>
            <a:off x="457200" y="1239140"/>
            <a:ext cx="8229600" cy="4887023"/>
          </a:xfrm>
        </p:spPr>
        <p:txBody>
          <a:bodyPr>
            <a:normAutofit fontScale="47500" lnSpcReduction="20000"/>
          </a:bodyPr>
          <a:lstStyle/>
          <a:p>
            <a:pPr>
              <a:lnSpc>
                <a:spcPct val="150000"/>
              </a:lnSpc>
              <a:buClr>
                <a:srgbClr val="0070C0"/>
              </a:buClr>
              <a:buFont typeface="Wingdings" panose="05000000000000000000" pitchFamily="2" charset="2"/>
              <a:buChar char="Ø"/>
            </a:pPr>
            <a:r>
              <a:rPr lang="es-MX" b="1" dirty="0" smtClean="0"/>
              <a:t>TÍTULO PRIMERO: DISPOSICIONES </a:t>
            </a:r>
            <a:r>
              <a:rPr lang="es-MX" b="1" dirty="0"/>
              <a:t>GENERALES </a:t>
            </a:r>
          </a:p>
          <a:p>
            <a:pPr>
              <a:lnSpc>
                <a:spcPct val="150000"/>
              </a:lnSpc>
              <a:buClr>
                <a:srgbClr val="0070C0"/>
              </a:buClr>
              <a:buFont typeface="Wingdings" panose="05000000000000000000" pitchFamily="2" charset="2"/>
              <a:buChar char="Ø"/>
            </a:pPr>
            <a:r>
              <a:rPr lang="es-MX" b="1" dirty="0">
                <a:solidFill>
                  <a:schemeClr val="accent5">
                    <a:lumMod val="75000"/>
                  </a:schemeClr>
                </a:solidFill>
              </a:rPr>
              <a:t>TÍTULO </a:t>
            </a:r>
            <a:r>
              <a:rPr lang="es-MX" b="1" dirty="0" smtClean="0">
                <a:solidFill>
                  <a:schemeClr val="accent5">
                    <a:lumMod val="75000"/>
                  </a:schemeClr>
                </a:solidFill>
              </a:rPr>
              <a:t>SEGUNDO: </a:t>
            </a:r>
            <a:r>
              <a:rPr lang="es-MX" b="1" dirty="0">
                <a:solidFill>
                  <a:schemeClr val="accent5">
                    <a:lumMod val="75000"/>
                  </a:schemeClr>
                </a:solidFill>
              </a:rPr>
              <a:t>RESPONSABLES EN MATERIA DE TRANSPARENCIA Y ACCESO A LA INFORMACIÓN.</a:t>
            </a:r>
          </a:p>
          <a:p>
            <a:pPr>
              <a:lnSpc>
                <a:spcPct val="150000"/>
              </a:lnSpc>
              <a:buClr>
                <a:srgbClr val="0070C0"/>
              </a:buClr>
              <a:buFont typeface="Wingdings" panose="05000000000000000000" pitchFamily="2" charset="2"/>
              <a:buChar char="Ø"/>
            </a:pPr>
            <a:r>
              <a:rPr lang="es-MX" b="1" dirty="0"/>
              <a:t>TÍTULO </a:t>
            </a:r>
            <a:r>
              <a:rPr lang="es-MX" b="1" dirty="0" smtClean="0"/>
              <a:t>TERCERO: </a:t>
            </a:r>
            <a:r>
              <a:rPr lang="es-MX" b="1" dirty="0"/>
              <a:t>PLATAFORMA NACIONAL DE TRANSPARENCIA.</a:t>
            </a:r>
          </a:p>
          <a:p>
            <a:pPr>
              <a:lnSpc>
                <a:spcPct val="150000"/>
              </a:lnSpc>
              <a:buClr>
                <a:srgbClr val="0070C0"/>
              </a:buClr>
              <a:buFont typeface="Wingdings" panose="05000000000000000000" pitchFamily="2" charset="2"/>
              <a:buChar char="Ø"/>
            </a:pPr>
            <a:r>
              <a:rPr lang="es-MX" b="1" dirty="0"/>
              <a:t>TÍTULO </a:t>
            </a:r>
            <a:r>
              <a:rPr lang="es-MX" b="1" dirty="0" smtClean="0"/>
              <a:t>CUARTO: </a:t>
            </a:r>
            <a:r>
              <a:rPr lang="es-MX" b="1" dirty="0"/>
              <a:t>CULTURA DE TRANSPARENCIA Y APERTURA GUBERNAMENTAL .</a:t>
            </a:r>
          </a:p>
          <a:p>
            <a:pPr>
              <a:lnSpc>
                <a:spcPct val="150000"/>
              </a:lnSpc>
              <a:buClr>
                <a:srgbClr val="0070C0"/>
              </a:buClr>
              <a:buFont typeface="Wingdings" panose="05000000000000000000" pitchFamily="2" charset="2"/>
              <a:buChar char="Ø"/>
            </a:pPr>
            <a:r>
              <a:rPr lang="es-MX" b="1" dirty="0">
                <a:solidFill>
                  <a:schemeClr val="accent5">
                    <a:lumMod val="75000"/>
                  </a:schemeClr>
                </a:solidFill>
              </a:rPr>
              <a:t>TÍTULO </a:t>
            </a:r>
            <a:r>
              <a:rPr lang="es-MX" b="1" dirty="0" smtClean="0">
                <a:solidFill>
                  <a:schemeClr val="accent5">
                    <a:lumMod val="75000"/>
                  </a:schemeClr>
                </a:solidFill>
              </a:rPr>
              <a:t>QUINTO: </a:t>
            </a:r>
            <a:r>
              <a:rPr lang="es-MX" b="1" dirty="0">
                <a:solidFill>
                  <a:schemeClr val="accent5">
                    <a:lumMod val="75000"/>
                  </a:schemeClr>
                </a:solidFill>
              </a:rPr>
              <a:t>OBLIGACIONES DE TRANSPARENCIA.</a:t>
            </a:r>
          </a:p>
          <a:p>
            <a:pPr>
              <a:lnSpc>
                <a:spcPct val="150000"/>
              </a:lnSpc>
              <a:buClr>
                <a:srgbClr val="0070C0"/>
              </a:buClr>
              <a:buFont typeface="Wingdings" panose="05000000000000000000" pitchFamily="2" charset="2"/>
              <a:buChar char="Ø"/>
            </a:pPr>
            <a:r>
              <a:rPr lang="es-MX" b="1" dirty="0"/>
              <a:t>TÍTULO </a:t>
            </a:r>
            <a:r>
              <a:rPr lang="es-MX" b="1" dirty="0" smtClean="0"/>
              <a:t>SEXTO: </a:t>
            </a:r>
            <a:r>
              <a:rPr lang="es-MX" b="1" dirty="0"/>
              <a:t>INFORMACIÓN CLASIFICADA.</a:t>
            </a:r>
          </a:p>
          <a:p>
            <a:pPr>
              <a:lnSpc>
                <a:spcPct val="150000"/>
              </a:lnSpc>
              <a:buClr>
                <a:srgbClr val="0070C0"/>
              </a:buClr>
              <a:buFont typeface="Wingdings" panose="05000000000000000000" pitchFamily="2" charset="2"/>
              <a:buChar char="Ø"/>
            </a:pPr>
            <a:r>
              <a:rPr lang="es-MX" b="1" dirty="0"/>
              <a:t>TÍTULO </a:t>
            </a:r>
            <a:r>
              <a:rPr lang="es-MX" b="1" dirty="0" smtClean="0"/>
              <a:t>SÉPTIMO: </a:t>
            </a:r>
            <a:r>
              <a:rPr lang="es-MX" b="1" dirty="0"/>
              <a:t>PROCEDIMIENTOS DE ACCESO A LA INFORMACIÓN PÚBLICA.</a:t>
            </a:r>
          </a:p>
          <a:p>
            <a:pPr>
              <a:lnSpc>
                <a:spcPct val="150000"/>
              </a:lnSpc>
              <a:buClr>
                <a:srgbClr val="0070C0"/>
              </a:buClr>
              <a:buFont typeface="Wingdings" panose="05000000000000000000" pitchFamily="2" charset="2"/>
              <a:buChar char="Ø"/>
            </a:pPr>
            <a:r>
              <a:rPr lang="es-MX" b="1" dirty="0"/>
              <a:t>TÍTULO </a:t>
            </a:r>
            <a:r>
              <a:rPr lang="es-MX" b="1" dirty="0" smtClean="0"/>
              <a:t>OCTAVO: </a:t>
            </a:r>
            <a:r>
              <a:rPr lang="es-MX" b="1" dirty="0"/>
              <a:t>DE LOS PROCEDIMIENTOS DE IMPUGNACIÓN EN MATERIA DE ACCESO A LA INFORMACIÓN PÚBLICA.</a:t>
            </a:r>
          </a:p>
          <a:p>
            <a:pPr>
              <a:lnSpc>
                <a:spcPct val="150000"/>
              </a:lnSpc>
              <a:buClr>
                <a:srgbClr val="0070C0"/>
              </a:buClr>
              <a:buFont typeface="Wingdings" panose="05000000000000000000" pitchFamily="2" charset="2"/>
              <a:buChar char="Ø"/>
            </a:pPr>
            <a:r>
              <a:rPr lang="es-MX" b="1" dirty="0"/>
              <a:t>TÍTULO </a:t>
            </a:r>
            <a:r>
              <a:rPr lang="es-MX" b="1" dirty="0" smtClean="0"/>
              <a:t>NOVENO: </a:t>
            </a:r>
            <a:r>
              <a:rPr lang="es-MX" b="1" dirty="0"/>
              <a:t>MEDIDAS DE APREMIO </a:t>
            </a:r>
            <a:r>
              <a:rPr lang="es-MX" b="1" dirty="0" smtClean="0"/>
              <a:t>Y SANCIONES</a:t>
            </a:r>
            <a:endParaRPr lang="es-MX" b="1" dirty="0"/>
          </a:p>
          <a:p>
            <a:endParaRPr lang="es-MX" dirty="0"/>
          </a:p>
        </p:txBody>
      </p:sp>
    </p:spTree>
    <p:extLst>
      <p:ext uri="{BB962C8B-B14F-4D97-AF65-F5344CB8AC3E}">
        <p14:creationId xmlns:p14="http://schemas.microsoft.com/office/powerpoint/2010/main" val="3098156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3200" b="1" dirty="0" smtClean="0">
                <a:solidFill>
                  <a:srgbClr val="7030A0"/>
                </a:solidFill>
                <a:latin typeface="Palatino Linotype"/>
                <a:cs typeface="Palatino Linotype"/>
              </a:rPr>
              <a:t>Aspectos a resaltar de la LGT</a:t>
            </a:r>
            <a:endParaRPr lang="es-MX" sz="3200" b="1" dirty="0">
              <a:solidFill>
                <a:srgbClr val="7030A0"/>
              </a:solidFill>
              <a:latin typeface="Palatino Linotype"/>
              <a:cs typeface="Palatino Linotype"/>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4" name="Título 1"/>
          <p:cNvSpPr txBox="1">
            <a:spLocks/>
          </p:cNvSpPr>
          <p:nvPr/>
        </p:nvSpPr>
        <p:spPr>
          <a:xfrm>
            <a:off x="660401" y="1068923"/>
            <a:ext cx="5757333" cy="6244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002060"/>
                </a:solidFill>
              </a:rPr>
              <a:t>Obligaciones de los Sujetos Obligados.</a:t>
            </a:r>
            <a:endParaRPr lang="es-MX" sz="2400" b="1" dirty="0">
              <a:solidFill>
                <a:srgbClr val="002060"/>
              </a:solidFill>
            </a:endParaRPr>
          </a:p>
        </p:txBody>
      </p:sp>
      <p:sp>
        <p:nvSpPr>
          <p:cNvPr id="7" name="Marcador de contenido 2"/>
          <p:cNvSpPr>
            <a:spLocks noGrp="1"/>
          </p:cNvSpPr>
          <p:nvPr>
            <p:ph idx="1"/>
          </p:nvPr>
        </p:nvSpPr>
        <p:spPr>
          <a:xfrm>
            <a:off x="457200" y="1902694"/>
            <a:ext cx="7857067" cy="914934"/>
          </a:xfrm>
        </p:spPr>
        <p:txBody>
          <a:bodyPr>
            <a:normAutofit/>
          </a:bodyPr>
          <a:lstStyle/>
          <a:p>
            <a:pPr marL="0" indent="0">
              <a:buNone/>
            </a:pPr>
            <a:r>
              <a:rPr lang="es-MX" sz="2800" b="1" dirty="0" smtClean="0"/>
              <a:t>Entre otras:</a:t>
            </a:r>
          </a:p>
          <a:p>
            <a:endParaRPr lang="es-MX" sz="1800" dirty="0"/>
          </a:p>
          <a:p>
            <a:endParaRPr lang="es-MX" sz="1200" dirty="0"/>
          </a:p>
          <a:p>
            <a:endParaRPr lang="es-MX" sz="1800" dirty="0"/>
          </a:p>
        </p:txBody>
      </p:sp>
      <p:pic>
        <p:nvPicPr>
          <p:cNvPr id="8" name="Imagen 7"/>
          <p:cNvPicPr>
            <a:picLocks noChangeAspect="1"/>
          </p:cNvPicPr>
          <p:nvPr/>
        </p:nvPicPr>
        <p:blipFill rotWithShape="1">
          <a:blip r:embed="rId3"/>
          <a:srcRect r="74190" b="19924"/>
          <a:stretch/>
        </p:blipFill>
        <p:spPr>
          <a:xfrm>
            <a:off x="8511660" y="5934106"/>
            <a:ext cx="515420" cy="929875"/>
          </a:xfrm>
          <a:prstGeom prst="rect">
            <a:avLst/>
          </a:prstGeom>
        </p:spPr>
      </p:pic>
      <p:sp>
        <p:nvSpPr>
          <p:cNvPr id="2" name="Rectángulo 1"/>
          <p:cNvSpPr/>
          <p:nvPr/>
        </p:nvSpPr>
        <p:spPr>
          <a:xfrm>
            <a:off x="968783" y="2529227"/>
            <a:ext cx="8058297" cy="3693319"/>
          </a:xfrm>
          <a:prstGeom prst="rect">
            <a:avLst/>
          </a:prstGeom>
        </p:spPr>
        <p:txBody>
          <a:bodyPr wrap="square">
            <a:spAutoFit/>
          </a:bodyPr>
          <a:lstStyle/>
          <a:p>
            <a:pPr marL="285750" indent="-285750">
              <a:buClr>
                <a:srgbClr val="33CCCC"/>
              </a:buClr>
              <a:buFont typeface="Arial" panose="020B0604020202020204" pitchFamily="34" charset="0"/>
              <a:buChar char="•"/>
            </a:pPr>
            <a:r>
              <a:rPr lang="es-ES" dirty="0"/>
              <a:t>Constituir el Comité de Transparencia y las Unidades de Transparencia (Antes Unidades de Información)</a:t>
            </a:r>
          </a:p>
          <a:p>
            <a:pPr>
              <a:buClr>
                <a:srgbClr val="33CCCC"/>
              </a:buClr>
            </a:pPr>
            <a:endParaRPr lang="es-ES" dirty="0"/>
          </a:p>
          <a:p>
            <a:pPr marL="285750" indent="-285750">
              <a:buClr>
                <a:srgbClr val="33CCCC"/>
              </a:buClr>
              <a:buFont typeface="Arial" panose="020B0604020202020204" pitchFamily="34" charset="0"/>
              <a:buChar char="•"/>
            </a:pPr>
            <a:r>
              <a:rPr lang="es-ES" dirty="0"/>
              <a:t>Los titulares, preferentemente, deben contar con experiencia en la materia;</a:t>
            </a:r>
            <a:endParaRPr lang="es-MX" dirty="0"/>
          </a:p>
          <a:p>
            <a:pPr>
              <a:buClr>
                <a:srgbClr val="33CCCC"/>
              </a:buClr>
            </a:pPr>
            <a:endParaRPr lang="es-MX" dirty="0"/>
          </a:p>
          <a:p>
            <a:pPr marL="285750" indent="-285750">
              <a:buClr>
                <a:srgbClr val="33CCCC"/>
              </a:buClr>
              <a:buFont typeface="Arial" panose="020B0604020202020204" pitchFamily="34" charset="0"/>
              <a:buChar char="•"/>
            </a:pPr>
            <a:r>
              <a:rPr lang="es-ES" dirty="0"/>
              <a:t>Constituir y mantener actualizados sus sistemas de archivo y gestión documental, conforme a la normatividad aplicable;</a:t>
            </a:r>
            <a:endParaRPr lang="es-MX" dirty="0"/>
          </a:p>
          <a:p>
            <a:pPr>
              <a:buClr>
                <a:srgbClr val="33CCCC"/>
              </a:buClr>
            </a:pPr>
            <a:endParaRPr lang="es-MX" dirty="0"/>
          </a:p>
          <a:p>
            <a:pPr marL="285750" indent="-285750">
              <a:buClr>
                <a:srgbClr val="33CCCC"/>
              </a:buClr>
              <a:buFont typeface="Arial" panose="020B0604020202020204" pitchFamily="34" charset="0"/>
              <a:buChar char="•"/>
            </a:pPr>
            <a:r>
              <a:rPr lang="es-ES" dirty="0"/>
              <a:t>Promover que la información esté en Formatos Abiertos y Accesibles;</a:t>
            </a:r>
            <a:endParaRPr lang="es-MX" dirty="0"/>
          </a:p>
          <a:p>
            <a:pPr>
              <a:buClr>
                <a:srgbClr val="33CCCC"/>
              </a:buClr>
            </a:pPr>
            <a:endParaRPr lang="es-MX" dirty="0"/>
          </a:p>
          <a:p>
            <a:pPr marL="285750" indent="-285750">
              <a:buClr>
                <a:srgbClr val="33CCCC"/>
              </a:buClr>
              <a:buFont typeface="Arial" panose="020B0604020202020204" pitchFamily="34" charset="0"/>
              <a:buChar char="•"/>
            </a:pPr>
            <a:r>
              <a:rPr lang="es-ES" dirty="0"/>
              <a:t>Fomentar el uso de tecnologías de la información;</a:t>
            </a:r>
            <a:endParaRPr lang="es-MX" dirty="0"/>
          </a:p>
          <a:p>
            <a:pPr>
              <a:buClr>
                <a:srgbClr val="33CCCC"/>
              </a:buClr>
            </a:pPr>
            <a:endParaRPr lang="es-MX" dirty="0"/>
          </a:p>
          <a:p>
            <a:pPr marL="285750" indent="-285750">
              <a:buClr>
                <a:srgbClr val="33CCCC"/>
              </a:buClr>
              <a:buFont typeface="Arial" panose="020B0604020202020204" pitchFamily="34" charset="0"/>
              <a:buChar char="•"/>
            </a:pPr>
            <a:r>
              <a:rPr lang="es-ES" dirty="0"/>
              <a:t>Dar atención a las recomendaciones de los Organismos </a:t>
            </a:r>
            <a:r>
              <a:rPr lang="es-ES" dirty="0" smtClean="0"/>
              <a:t>garantes</a:t>
            </a:r>
            <a:r>
              <a:rPr lang="es-ES" dirty="0"/>
              <a:t>.</a:t>
            </a:r>
            <a:endParaRPr lang="es-MX" dirty="0"/>
          </a:p>
        </p:txBody>
      </p:sp>
    </p:spTree>
    <p:extLst>
      <p:ext uri="{BB962C8B-B14F-4D97-AF65-F5344CB8AC3E}">
        <p14:creationId xmlns:p14="http://schemas.microsoft.com/office/powerpoint/2010/main" val="1714830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3200" b="1" dirty="0" smtClean="0">
                <a:solidFill>
                  <a:srgbClr val="7030A0"/>
                </a:solidFill>
                <a:latin typeface="Palatino Linotype"/>
                <a:cs typeface="Palatino Linotype"/>
              </a:rPr>
              <a:t>Unidad de Transparencia</a:t>
            </a:r>
            <a:endParaRPr lang="es-MX" sz="3200" b="1" dirty="0">
              <a:solidFill>
                <a:srgbClr val="7030A0"/>
              </a:solidFill>
              <a:latin typeface="Palatino Linotype"/>
              <a:cs typeface="Palatino Linotype"/>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sp>
        <p:nvSpPr>
          <p:cNvPr id="4" name="Título 1"/>
          <p:cNvSpPr txBox="1">
            <a:spLocks/>
          </p:cNvSpPr>
          <p:nvPr/>
        </p:nvSpPr>
        <p:spPr>
          <a:xfrm>
            <a:off x="660401" y="1173599"/>
            <a:ext cx="8201588" cy="14239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1600" b="1" dirty="0" smtClean="0"/>
              <a:t>LTAIP</a:t>
            </a:r>
          </a:p>
          <a:p>
            <a:pPr algn="l"/>
            <a:r>
              <a:rPr lang="es-MX" sz="1400" dirty="0" smtClean="0"/>
              <a:t>TITULO CUARTO. </a:t>
            </a:r>
            <a:r>
              <a:rPr lang="es-MX" sz="1400" dirty="0"/>
              <a:t>DEL ACCESO A LA INFORMACION </a:t>
            </a:r>
            <a:r>
              <a:rPr lang="es-MX" sz="1400" dirty="0" smtClean="0"/>
              <a:t>PUBLICA</a:t>
            </a:r>
            <a:endParaRPr lang="es-MX" sz="1600" dirty="0" smtClean="0"/>
          </a:p>
          <a:p>
            <a:pPr algn="l"/>
            <a:r>
              <a:rPr lang="es-MX" sz="1400" dirty="0" smtClean="0"/>
              <a:t>Capítulo II. </a:t>
            </a:r>
            <a:r>
              <a:rPr lang="es-MX" sz="1400" dirty="0"/>
              <a:t>De </a:t>
            </a:r>
            <a:r>
              <a:rPr lang="es-MX" sz="1400" dirty="0" smtClean="0"/>
              <a:t>las Unidades de Información (artículo 32 al artículo 38)</a:t>
            </a:r>
          </a:p>
          <a:p>
            <a:r>
              <a:rPr lang="es-MX" sz="1600" b="1" dirty="0" smtClean="0"/>
              <a:t>LGT</a:t>
            </a:r>
            <a:endParaRPr lang="es-MX" sz="1600" b="1" dirty="0"/>
          </a:p>
          <a:p>
            <a:pPr algn="l"/>
            <a:r>
              <a:rPr lang="es-MX" sz="1400" dirty="0"/>
              <a:t>TITULO </a:t>
            </a:r>
            <a:r>
              <a:rPr lang="es-MX" sz="1400" dirty="0" smtClean="0"/>
              <a:t>SEGUNDO. </a:t>
            </a:r>
            <a:r>
              <a:rPr lang="es-MX" sz="1400" b="1" i="1" dirty="0" smtClean="0"/>
              <a:t>RESPONSABLES </a:t>
            </a:r>
            <a:r>
              <a:rPr lang="es-MX" sz="1400" dirty="0" smtClean="0"/>
              <a:t>EN MATERIA DE TRANSPARENCIA Y ACCESO </a:t>
            </a:r>
            <a:r>
              <a:rPr lang="es-MX" sz="1400" dirty="0"/>
              <a:t>A LA INFORMACION PUBLICA</a:t>
            </a:r>
            <a:endParaRPr lang="es-MX" sz="1600" dirty="0"/>
          </a:p>
          <a:p>
            <a:pPr algn="l"/>
            <a:r>
              <a:rPr lang="es-MX" sz="1400" dirty="0"/>
              <a:t>Capítulo </a:t>
            </a:r>
            <a:r>
              <a:rPr lang="es-MX" sz="1400" dirty="0" smtClean="0"/>
              <a:t>IV. </a:t>
            </a:r>
            <a:r>
              <a:rPr lang="es-MX" sz="1400" dirty="0"/>
              <a:t>De las Unidades de </a:t>
            </a:r>
            <a:r>
              <a:rPr lang="es-MX" sz="1400" dirty="0" smtClean="0"/>
              <a:t>Transparencia (artículo 45 y artículo 46)</a:t>
            </a:r>
            <a:endParaRPr lang="es-MX" sz="1400" b="1" dirty="0">
              <a:solidFill>
                <a:srgbClr val="002060"/>
              </a:solidFill>
            </a:endParaRPr>
          </a:p>
          <a:p>
            <a:pPr algn="l"/>
            <a:endParaRPr lang="es-MX" sz="1400" b="1" dirty="0">
              <a:solidFill>
                <a:srgbClr val="002060"/>
              </a:solidFill>
            </a:endParaRPr>
          </a:p>
        </p:txBody>
      </p:sp>
      <p:pic>
        <p:nvPicPr>
          <p:cNvPr id="8" name="Imagen 7"/>
          <p:cNvPicPr>
            <a:picLocks noChangeAspect="1"/>
          </p:cNvPicPr>
          <p:nvPr/>
        </p:nvPicPr>
        <p:blipFill rotWithShape="1">
          <a:blip r:embed="rId3"/>
          <a:srcRect r="74190" b="19924"/>
          <a:stretch/>
        </p:blipFill>
        <p:spPr>
          <a:xfrm>
            <a:off x="8511660" y="5934106"/>
            <a:ext cx="515420" cy="929875"/>
          </a:xfrm>
          <a:prstGeom prst="rect">
            <a:avLst/>
          </a:prstGeom>
        </p:spPr>
      </p:pic>
      <p:sp>
        <p:nvSpPr>
          <p:cNvPr id="2" name="Rectángulo 1"/>
          <p:cNvSpPr/>
          <p:nvPr/>
        </p:nvSpPr>
        <p:spPr>
          <a:xfrm>
            <a:off x="675117" y="2982156"/>
            <a:ext cx="8283596" cy="3385542"/>
          </a:xfrm>
          <a:prstGeom prst="rect">
            <a:avLst/>
          </a:prstGeom>
        </p:spPr>
        <p:txBody>
          <a:bodyPr wrap="square">
            <a:spAutoFit/>
          </a:bodyPr>
          <a:lstStyle/>
          <a:p>
            <a:pPr marL="285750" indent="-285750">
              <a:spcBef>
                <a:spcPct val="0"/>
              </a:spcBef>
              <a:buClr>
                <a:srgbClr val="33CCCC"/>
              </a:buClr>
              <a:buFont typeface="Wingdings" panose="05000000000000000000" pitchFamily="2" charset="2"/>
              <a:buChar char="q"/>
            </a:pPr>
            <a:r>
              <a:rPr lang="es-MX" sz="1400" b="1" dirty="0">
                <a:latin typeface="+mj-lt"/>
                <a:ea typeface="+mj-ea"/>
                <a:cs typeface="+mj-cs"/>
              </a:rPr>
              <a:t>(LTAIP)</a:t>
            </a:r>
            <a:r>
              <a:rPr lang="es-MX" sz="1400" dirty="0">
                <a:latin typeface="+mj-lt"/>
                <a:ea typeface="+mj-ea"/>
                <a:cs typeface="+mj-cs"/>
              </a:rPr>
              <a:t> artículo </a:t>
            </a:r>
            <a:r>
              <a:rPr lang="es-MX" sz="1400" dirty="0">
                <a:latin typeface="+mj-lt"/>
                <a:ea typeface="+mj-ea"/>
                <a:cs typeface="+mj-cs"/>
              </a:rPr>
              <a:t>34</a:t>
            </a:r>
            <a:r>
              <a:rPr lang="es-MX" sz="1400" dirty="0" smtClean="0">
                <a:latin typeface="+mj-lt"/>
                <a:ea typeface="+mj-ea"/>
                <a:cs typeface="+mj-cs"/>
              </a:rPr>
              <a:t>. El </a:t>
            </a:r>
            <a:r>
              <a:rPr lang="es-MX" sz="1400" dirty="0">
                <a:latin typeface="+mj-lt"/>
                <a:ea typeface="+mj-ea"/>
                <a:cs typeface="+mj-cs"/>
              </a:rPr>
              <a:t>responsable de la Unidad de Información </a:t>
            </a:r>
            <a:r>
              <a:rPr lang="es-MX" sz="1400" b="1" i="1" dirty="0">
                <a:latin typeface="+mj-lt"/>
                <a:ea typeface="+mj-ea"/>
                <a:cs typeface="+mj-cs"/>
              </a:rPr>
              <a:t>deberá tener el perfil adecuado</a:t>
            </a:r>
            <a:r>
              <a:rPr lang="es-MX" sz="1400" dirty="0">
                <a:latin typeface="+mj-lt"/>
                <a:ea typeface="+mj-ea"/>
                <a:cs typeface="+mj-cs"/>
              </a:rPr>
              <a:t> para el cumplimiento de las obligaciones que se derivan de la presente Ley. </a:t>
            </a:r>
            <a:endParaRPr lang="es-MX" sz="1400" dirty="0" smtClean="0">
              <a:latin typeface="+mj-lt"/>
              <a:ea typeface="+mj-ea"/>
              <a:cs typeface="+mj-cs"/>
            </a:endParaRPr>
          </a:p>
          <a:p>
            <a:pPr marL="285750" indent="-285750">
              <a:spcBef>
                <a:spcPct val="0"/>
              </a:spcBef>
              <a:buClr>
                <a:srgbClr val="33CCCC"/>
              </a:buClr>
              <a:buFont typeface="Wingdings" panose="05000000000000000000" pitchFamily="2" charset="2"/>
              <a:buChar char="q"/>
            </a:pPr>
            <a:endParaRPr lang="es-ES" sz="1400" dirty="0" smtClean="0">
              <a:latin typeface="+mj-lt"/>
              <a:ea typeface="+mj-ea"/>
              <a:cs typeface="+mj-cs"/>
            </a:endParaRPr>
          </a:p>
          <a:p>
            <a:pPr marL="285750" indent="-285750">
              <a:spcBef>
                <a:spcPct val="0"/>
              </a:spcBef>
              <a:buClr>
                <a:srgbClr val="33CCCC"/>
              </a:buClr>
              <a:buFont typeface="Wingdings" panose="05000000000000000000" pitchFamily="2" charset="2"/>
              <a:buChar char="q"/>
            </a:pPr>
            <a:r>
              <a:rPr lang="es-ES" sz="1400" b="1" dirty="0" smtClean="0">
                <a:latin typeface="+mj-lt"/>
                <a:ea typeface="+mj-ea"/>
                <a:cs typeface="+mj-cs"/>
              </a:rPr>
              <a:t>(LGT) </a:t>
            </a:r>
            <a:r>
              <a:rPr lang="es-ES" sz="1400" dirty="0" smtClean="0">
                <a:latin typeface="+mj-lt"/>
                <a:ea typeface="+mj-ea"/>
                <a:cs typeface="+mj-cs"/>
              </a:rPr>
              <a:t>artículo </a:t>
            </a:r>
            <a:r>
              <a:rPr lang="es-ES" sz="1400" dirty="0">
                <a:latin typeface="+mj-lt"/>
                <a:ea typeface="+mj-ea"/>
                <a:cs typeface="+mj-cs"/>
              </a:rPr>
              <a:t>45. Los sujetos obligados designarán al responsable de la Unidad de Transparencia que tendrá las siguientes </a:t>
            </a:r>
            <a:r>
              <a:rPr lang="es-ES" sz="1400" dirty="0" smtClean="0">
                <a:latin typeface="+mj-lt"/>
                <a:ea typeface="+mj-ea"/>
                <a:cs typeface="+mj-cs"/>
              </a:rPr>
              <a:t>funciones:</a:t>
            </a:r>
            <a:endParaRPr lang="es-MX" sz="1400" dirty="0">
              <a:latin typeface="+mj-lt"/>
              <a:ea typeface="+mj-ea"/>
              <a:cs typeface="+mj-cs"/>
            </a:endParaRPr>
          </a:p>
          <a:p>
            <a:pPr marL="742950" lvl="1" indent="-285750" algn="just">
              <a:spcBef>
                <a:spcPct val="0"/>
              </a:spcBef>
              <a:buClr>
                <a:srgbClr val="33CCCC"/>
              </a:buClr>
              <a:buFont typeface="+mj-lt"/>
              <a:buAutoNum type="romanUcPeriod"/>
            </a:pPr>
            <a:r>
              <a:rPr lang="es-ES" sz="1200" dirty="0" smtClean="0">
                <a:latin typeface="+mj-lt"/>
                <a:ea typeface="+mj-ea"/>
                <a:cs typeface="+mj-cs"/>
              </a:rPr>
              <a:t>Recabar </a:t>
            </a:r>
            <a:r>
              <a:rPr lang="es-ES" sz="1200" dirty="0">
                <a:latin typeface="+mj-lt"/>
                <a:ea typeface="+mj-ea"/>
                <a:cs typeface="+mj-cs"/>
              </a:rPr>
              <a:t>y difundir la información a que se refieren los Capítulos II, III, IV y V del Título Quinto de esta Ley, así como la correspondiente de la Ley Federal y de las Entidades Federativas y </a:t>
            </a:r>
            <a:r>
              <a:rPr lang="es-ES" sz="1200" b="1" i="1" dirty="0">
                <a:solidFill>
                  <a:schemeClr val="accent5">
                    <a:lumMod val="75000"/>
                  </a:schemeClr>
                </a:solidFill>
                <a:latin typeface="+mj-lt"/>
                <a:ea typeface="+mj-ea"/>
                <a:cs typeface="+mj-cs"/>
              </a:rPr>
              <a:t>propiciar que las Áreas la actualicen periódicamente</a:t>
            </a:r>
            <a:r>
              <a:rPr lang="es-ES" sz="1200" dirty="0">
                <a:latin typeface="+mj-lt"/>
                <a:ea typeface="+mj-ea"/>
                <a:cs typeface="+mj-cs"/>
              </a:rPr>
              <a:t>, conforme la normatividad </a:t>
            </a:r>
            <a:r>
              <a:rPr lang="es-ES" sz="1200" dirty="0" smtClean="0">
                <a:latin typeface="+mj-lt"/>
                <a:ea typeface="+mj-ea"/>
                <a:cs typeface="+mj-cs"/>
              </a:rPr>
              <a:t>aplicable. </a:t>
            </a:r>
            <a:r>
              <a:rPr lang="es-ES" sz="1200" b="1" dirty="0" smtClean="0">
                <a:latin typeface="+mj-lt"/>
                <a:ea typeface="+mj-ea"/>
                <a:cs typeface="+mj-cs"/>
              </a:rPr>
              <a:t>(LTAIP. Recabar, difundir y actualizar).</a:t>
            </a:r>
          </a:p>
          <a:p>
            <a:pPr marL="742950" lvl="1" indent="-285750" algn="just">
              <a:spcBef>
                <a:spcPct val="0"/>
              </a:spcBef>
              <a:buClr>
                <a:srgbClr val="33CCCC"/>
              </a:buClr>
              <a:buFont typeface="+mj-lt"/>
              <a:buAutoNum type="romanUcPeriod"/>
            </a:pPr>
            <a:endParaRPr lang="es-ES" sz="1200" dirty="0" smtClean="0">
              <a:latin typeface="+mj-lt"/>
              <a:ea typeface="+mj-ea"/>
              <a:cs typeface="+mj-cs"/>
            </a:endParaRPr>
          </a:p>
          <a:p>
            <a:pPr marL="742950" lvl="1" indent="-285750" algn="just">
              <a:spcBef>
                <a:spcPct val="0"/>
              </a:spcBef>
              <a:buClr>
                <a:srgbClr val="33CCCC"/>
              </a:buClr>
              <a:buFont typeface="+mj-lt"/>
              <a:buAutoNum type="romanUcPeriod"/>
            </a:pPr>
            <a:r>
              <a:rPr lang="es-ES" sz="1200" dirty="0" smtClean="0">
                <a:latin typeface="+mj-lt"/>
                <a:ea typeface="+mj-ea"/>
                <a:cs typeface="+mj-cs"/>
              </a:rPr>
              <a:t>Recibir </a:t>
            </a:r>
            <a:r>
              <a:rPr lang="es-ES" sz="1200" dirty="0">
                <a:latin typeface="+mj-lt"/>
                <a:ea typeface="+mj-ea"/>
                <a:cs typeface="+mj-cs"/>
              </a:rPr>
              <a:t>y </a:t>
            </a:r>
            <a:r>
              <a:rPr lang="es-ES" sz="1200" b="1" i="1" dirty="0">
                <a:solidFill>
                  <a:schemeClr val="accent5">
                    <a:lumMod val="75000"/>
                  </a:schemeClr>
                </a:solidFill>
                <a:latin typeface="+mj-lt"/>
                <a:ea typeface="+mj-ea"/>
                <a:cs typeface="+mj-cs"/>
              </a:rPr>
              <a:t>dar trámite </a:t>
            </a:r>
            <a:r>
              <a:rPr lang="es-ES" sz="1200" dirty="0">
                <a:latin typeface="+mj-lt"/>
                <a:ea typeface="+mj-ea"/>
                <a:cs typeface="+mj-cs"/>
              </a:rPr>
              <a:t>a las solicitudes de acceso a la </a:t>
            </a:r>
            <a:r>
              <a:rPr lang="es-ES" sz="1200" dirty="0" smtClean="0">
                <a:latin typeface="+mj-lt"/>
                <a:ea typeface="+mj-ea"/>
                <a:cs typeface="+mj-cs"/>
              </a:rPr>
              <a:t>información.</a:t>
            </a:r>
          </a:p>
          <a:p>
            <a:pPr marL="742950" lvl="1" indent="-285750" algn="just">
              <a:spcBef>
                <a:spcPct val="0"/>
              </a:spcBef>
              <a:buClr>
                <a:srgbClr val="33CCCC"/>
              </a:buClr>
              <a:buFont typeface="+mj-lt"/>
              <a:buAutoNum type="romanUcPeriod"/>
            </a:pPr>
            <a:endParaRPr lang="es-ES" sz="1200" dirty="0" smtClean="0">
              <a:latin typeface="+mj-lt"/>
              <a:ea typeface="+mj-ea"/>
              <a:cs typeface="+mj-cs"/>
            </a:endParaRPr>
          </a:p>
          <a:p>
            <a:pPr marL="742950" lvl="1" indent="-285750" algn="just">
              <a:spcBef>
                <a:spcPct val="0"/>
              </a:spcBef>
              <a:buClr>
                <a:srgbClr val="33CCCC"/>
              </a:buClr>
              <a:buFont typeface="+mj-lt"/>
              <a:buAutoNum type="romanUcPeriod"/>
            </a:pPr>
            <a:r>
              <a:rPr lang="es-ES" sz="1200" dirty="0" smtClean="0">
                <a:latin typeface="+mj-lt"/>
                <a:ea typeface="+mj-ea"/>
                <a:cs typeface="+mj-cs"/>
              </a:rPr>
              <a:t>Auxiliar </a:t>
            </a:r>
            <a:r>
              <a:rPr lang="es-ES" sz="1200" dirty="0">
                <a:latin typeface="+mj-lt"/>
                <a:ea typeface="+mj-ea"/>
                <a:cs typeface="+mj-cs"/>
              </a:rPr>
              <a:t>a los particulares en la elaboración de solicitudes de acceso a la información y, en su caso, orientarlos sobre </a:t>
            </a:r>
            <a:r>
              <a:rPr lang="es-ES" sz="1200" b="1" i="1" dirty="0">
                <a:solidFill>
                  <a:schemeClr val="accent5">
                    <a:lumMod val="75000"/>
                  </a:schemeClr>
                </a:solidFill>
                <a:latin typeface="+mj-lt"/>
                <a:ea typeface="+mj-ea"/>
                <a:cs typeface="+mj-cs"/>
              </a:rPr>
              <a:t>los sujetos </a:t>
            </a:r>
            <a:r>
              <a:rPr lang="es-ES" sz="1200" b="1" i="1" dirty="0" smtClean="0">
                <a:solidFill>
                  <a:schemeClr val="accent5">
                    <a:lumMod val="75000"/>
                  </a:schemeClr>
                </a:solidFill>
                <a:latin typeface="+mj-lt"/>
                <a:ea typeface="+mj-ea"/>
                <a:cs typeface="+mj-cs"/>
              </a:rPr>
              <a:t>obligados </a:t>
            </a:r>
            <a:r>
              <a:rPr lang="es-ES" sz="1200" b="1" dirty="0" smtClean="0">
                <a:latin typeface="+mj-lt"/>
                <a:ea typeface="+mj-ea"/>
                <a:cs typeface="+mj-cs"/>
              </a:rPr>
              <a:t>(lugar) </a:t>
            </a:r>
            <a:r>
              <a:rPr lang="es-ES" sz="1200" dirty="0">
                <a:latin typeface="+mj-lt"/>
                <a:ea typeface="+mj-ea"/>
                <a:cs typeface="+mj-cs"/>
              </a:rPr>
              <a:t>competentes </a:t>
            </a:r>
            <a:r>
              <a:rPr lang="es-ES" sz="1200" b="1" i="1" dirty="0">
                <a:solidFill>
                  <a:schemeClr val="accent5">
                    <a:lumMod val="75000"/>
                  </a:schemeClr>
                </a:solidFill>
                <a:latin typeface="+mj-lt"/>
                <a:ea typeface="+mj-ea"/>
                <a:cs typeface="+mj-cs"/>
              </a:rPr>
              <a:t>conforme a la normatividad </a:t>
            </a:r>
            <a:r>
              <a:rPr lang="es-ES" sz="1200" b="1" i="1" dirty="0" smtClean="0">
                <a:solidFill>
                  <a:schemeClr val="accent5">
                    <a:lumMod val="75000"/>
                  </a:schemeClr>
                </a:solidFill>
                <a:latin typeface="+mj-lt"/>
                <a:ea typeface="+mj-ea"/>
                <a:cs typeface="+mj-cs"/>
              </a:rPr>
              <a:t>aplicable.</a:t>
            </a:r>
          </a:p>
          <a:p>
            <a:pPr marL="742950" lvl="1" indent="-285750" algn="just">
              <a:spcBef>
                <a:spcPct val="0"/>
              </a:spcBef>
              <a:buClr>
                <a:srgbClr val="33CCCC"/>
              </a:buClr>
              <a:buFont typeface="+mj-lt"/>
              <a:buAutoNum type="romanUcPeriod"/>
            </a:pPr>
            <a:endParaRPr lang="es-ES" sz="1200" dirty="0" smtClean="0">
              <a:latin typeface="+mj-lt"/>
              <a:ea typeface="+mj-ea"/>
              <a:cs typeface="+mj-cs"/>
            </a:endParaRPr>
          </a:p>
          <a:p>
            <a:pPr marL="742950" lvl="1" indent="-285750" algn="just">
              <a:spcBef>
                <a:spcPct val="0"/>
              </a:spcBef>
              <a:buClr>
                <a:srgbClr val="33CCCC"/>
              </a:buClr>
              <a:buFont typeface="+mj-lt"/>
              <a:buAutoNum type="romanUcPeriod"/>
            </a:pPr>
            <a:r>
              <a:rPr lang="es-ES" sz="1200" dirty="0" smtClean="0">
                <a:latin typeface="+mj-lt"/>
                <a:ea typeface="+mj-ea"/>
                <a:cs typeface="+mj-cs"/>
              </a:rPr>
              <a:t>Realizar </a:t>
            </a:r>
            <a:r>
              <a:rPr lang="es-ES" sz="1200" dirty="0">
                <a:latin typeface="+mj-lt"/>
                <a:ea typeface="+mj-ea"/>
                <a:cs typeface="+mj-cs"/>
              </a:rPr>
              <a:t>los </a:t>
            </a:r>
            <a:r>
              <a:rPr lang="es-ES" sz="1200" b="1" i="1" dirty="0">
                <a:solidFill>
                  <a:schemeClr val="accent5">
                    <a:lumMod val="75000"/>
                  </a:schemeClr>
                </a:solidFill>
                <a:latin typeface="+mj-lt"/>
                <a:ea typeface="+mj-ea"/>
                <a:cs typeface="+mj-cs"/>
              </a:rPr>
              <a:t>trámites internos necesarios </a:t>
            </a:r>
            <a:r>
              <a:rPr lang="es-ES" sz="1200" dirty="0">
                <a:latin typeface="+mj-lt"/>
                <a:ea typeface="+mj-ea"/>
                <a:cs typeface="+mj-cs"/>
              </a:rPr>
              <a:t>para la atención de las solicitudes de acceso a la </a:t>
            </a:r>
            <a:r>
              <a:rPr lang="es-ES" sz="1200" dirty="0" smtClean="0">
                <a:latin typeface="+mj-lt"/>
                <a:ea typeface="+mj-ea"/>
                <a:cs typeface="+mj-cs"/>
              </a:rPr>
              <a:t>información.</a:t>
            </a:r>
          </a:p>
          <a:p>
            <a:pPr marL="742950" lvl="1" indent="-285750" algn="just">
              <a:spcBef>
                <a:spcPct val="0"/>
              </a:spcBef>
              <a:buClr>
                <a:srgbClr val="33CCCC"/>
              </a:buClr>
              <a:buFont typeface="+mj-lt"/>
              <a:buAutoNum type="romanUcPeriod"/>
            </a:pPr>
            <a:endParaRPr lang="es-ES" sz="1200" dirty="0">
              <a:latin typeface="+mj-lt"/>
              <a:ea typeface="+mj-ea"/>
              <a:cs typeface="+mj-cs"/>
            </a:endParaRPr>
          </a:p>
          <a:p>
            <a:pPr marL="742950" lvl="1" indent="-285750" algn="just">
              <a:spcBef>
                <a:spcPct val="0"/>
              </a:spcBef>
              <a:buClr>
                <a:srgbClr val="33CCCC"/>
              </a:buClr>
              <a:buFont typeface="+mj-lt"/>
              <a:buAutoNum type="romanUcPeriod"/>
            </a:pPr>
            <a:r>
              <a:rPr lang="es-ES" sz="1200" dirty="0" smtClean="0">
                <a:latin typeface="+mj-lt"/>
                <a:ea typeface="+mj-ea"/>
                <a:cs typeface="+mj-cs"/>
              </a:rPr>
              <a:t>Efectuar </a:t>
            </a:r>
            <a:r>
              <a:rPr lang="es-ES" sz="1200" dirty="0">
                <a:latin typeface="+mj-lt"/>
                <a:ea typeface="+mj-ea"/>
                <a:cs typeface="+mj-cs"/>
              </a:rPr>
              <a:t>las notificaciones a los </a:t>
            </a:r>
            <a:r>
              <a:rPr lang="es-ES" sz="1200" b="1" i="1" dirty="0">
                <a:solidFill>
                  <a:schemeClr val="accent5">
                    <a:lumMod val="75000"/>
                  </a:schemeClr>
                </a:solidFill>
                <a:latin typeface="+mj-lt"/>
                <a:ea typeface="+mj-ea"/>
                <a:cs typeface="+mj-cs"/>
              </a:rPr>
              <a:t>solicitantes</a:t>
            </a:r>
            <a:r>
              <a:rPr lang="es-ES" sz="1200" dirty="0" smtClean="0">
                <a:latin typeface="+mj-lt"/>
                <a:ea typeface="+mj-ea"/>
                <a:cs typeface="+mj-cs"/>
              </a:rPr>
              <a:t> </a:t>
            </a:r>
            <a:r>
              <a:rPr lang="es-ES" sz="1200" b="1" dirty="0" smtClean="0">
                <a:latin typeface="+mj-lt"/>
                <a:ea typeface="+mj-ea"/>
                <a:cs typeface="+mj-cs"/>
              </a:rPr>
              <a:t>(particulares)</a:t>
            </a:r>
            <a:r>
              <a:rPr lang="es-ES" sz="1200" dirty="0" smtClean="0">
                <a:latin typeface="+mj-lt"/>
                <a:ea typeface="+mj-ea"/>
                <a:cs typeface="+mj-cs"/>
              </a:rPr>
              <a:t>.</a:t>
            </a:r>
            <a:endParaRPr lang="es-MX" sz="1200" dirty="0">
              <a:latin typeface="+mj-lt"/>
              <a:ea typeface="+mj-ea"/>
              <a:cs typeface="+mj-cs"/>
            </a:endParaRPr>
          </a:p>
        </p:txBody>
      </p:sp>
    </p:spTree>
    <p:extLst>
      <p:ext uri="{BB962C8B-B14F-4D97-AF65-F5344CB8AC3E}">
        <p14:creationId xmlns:p14="http://schemas.microsoft.com/office/powerpoint/2010/main" val="132051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3200" b="1" dirty="0" smtClean="0">
                <a:solidFill>
                  <a:srgbClr val="7030A0"/>
                </a:solidFill>
                <a:latin typeface="Palatino Linotype"/>
                <a:cs typeface="Palatino Linotype"/>
              </a:rPr>
              <a:t>Unidad de Transparencia</a:t>
            </a:r>
            <a:endParaRPr lang="es-MX" sz="3200" b="1" dirty="0">
              <a:solidFill>
                <a:srgbClr val="7030A0"/>
              </a:solidFill>
              <a:latin typeface="Palatino Linotype"/>
              <a:cs typeface="Palatino Linotype"/>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pic>
        <p:nvPicPr>
          <p:cNvPr id="8" name="Imagen 7"/>
          <p:cNvPicPr>
            <a:picLocks noChangeAspect="1"/>
          </p:cNvPicPr>
          <p:nvPr/>
        </p:nvPicPr>
        <p:blipFill rotWithShape="1">
          <a:blip r:embed="rId3"/>
          <a:srcRect r="74190" b="19924"/>
          <a:stretch/>
        </p:blipFill>
        <p:spPr>
          <a:xfrm>
            <a:off x="8511660" y="5934106"/>
            <a:ext cx="515420" cy="929875"/>
          </a:xfrm>
          <a:prstGeom prst="rect">
            <a:avLst/>
          </a:prstGeom>
        </p:spPr>
      </p:pic>
      <p:sp>
        <p:nvSpPr>
          <p:cNvPr id="2" name="Rectángulo 1"/>
          <p:cNvSpPr/>
          <p:nvPr/>
        </p:nvSpPr>
        <p:spPr>
          <a:xfrm>
            <a:off x="675117" y="1066806"/>
            <a:ext cx="8283596" cy="5539978"/>
          </a:xfrm>
          <a:prstGeom prst="rect">
            <a:avLst/>
          </a:prstGeom>
        </p:spPr>
        <p:txBody>
          <a:bodyPr wrap="square">
            <a:spAutoFit/>
          </a:bodyPr>
          <a:lstStyle/>
          <a:p>
            <a:pPr marL="285750" indent="-285750">
              <a:spcBef>
                <a:spcPct val="0"/>
              </a:spcBef>
              <a:buClr>
                <a:srgbClr val="33CCCC"/>
              </a:buClr>
              <a:buFont typeface="Wingdings" panose="05000000000000000000" pitchFamily="2" charset="2"/>
              <a:buChar char="q"/>
            </a:pPr>
            <a:r>
              <a:rPr lang="es-MX" sz="1400" b="1" dirty="0">
                <a:latin typeface="+mj-lt"/>
                <a:ea typeface="+mj-ea"/>
                <a:cs typeface="+mj-cs"/>
              </a:rPr>
              <a:t>(LTAIP)</a:t>
            </a:r>
            <a:r>
              <a:rPr lang="es-MX" sz="1400" dirty="0">
                <a:latin typeface="+mj-lt"/>
                <a:ea typeface="+mj-ea"/>
                <a:cs typeface="+mj-cs"/>
              </a:rPr>
              <a:t> artículo </a:t>
            </a:r>
            <a:r>
              <a:rPr lang="es-MX" sz="1400" dirty="0">
                <a:latin typeface="+mj-lt"/>
                <a:ea typeface="+mj-ea"/>
                <a:cs typeface="+mj-cs"/>
              </a:rPr>
              <a:t>34</a:t>
            </a:r>
            <a:r>
              <a:rPr lang="es-MX" sz="1400" dirty="0" smtClean="0">
                <a:latin typeface="+mj-lt"/>
                <a:ea typeface="+mj-ea"/>
                <a:cs typeface="+mj-cs"/>
              </a:rPr>
              <a:t>. El </a:t>
            </a:r>
            <a:r>
              <a:rPr lang="es-MX" sz="1400" dirty="0">
                <a:latin typeface="+mj-lt"/>
                <a:ea typeface="+mj-ea"/>
                <a:cs typeface="+mj-cs"/>
              </a:rPr>
              <a:t>responsable de la Unidad de Información </a:t>
            </a:r>
            <a:r>
              <a:rPr lang="es-MX" sz="1400" b="1" i="1" dirty="0">
                <a:latin typeface="+mj-lt"/>
                <a:ea typeface="+mj-ea"/>
                <a:cs typeface="+mj-cs"/>
              </a:rPr>
              <a:t>deberá tener el perfil adecuado</a:t>
            </a:r>
            <a:r>
              <a:rPr lang="es-MX" sz="1400" dirty="0">
                <a:latin typeface="+mj-lt"/>
                <a:ea typeface="+mj-ea"/>
                <a:cs typeface="+mj-cs"/>
              </a:rPr>
              <a:t> para el cumplimiento de las obligaciones que se derivan de la presente Ley. </a:t>
            </a:r>
            <a:endParaRPr lang="es-MX" sz="1400" dirty="0" smtClean="0">
              <a:latin typeface="+mj-lt"/>
              <a:ea typeface="+mj-ea"/>
              <a:cs typeface="+mj-cs"/>
            </a:endParaRPr>
          </a:p>
          <a:p>
            <a:pPr marL="285750" indent="-285750">
              <a:spcBef>
                <a:spcPct val="0"/>
              </a:spcBef>
              <a:buClr>
                <a:srgbClr val="33CCCC"/>
              </a:buClr>
              <a:buFont typeface="Wingdings" panose="05000000000000000000" pitchFamily="2" charset="2"/>
              <a:buChar char="q"/>
            </a:pPr>
            <a:endParaRPr lang="es-ES" sz="1400" dirty="0" smtClean="0">
              <a:latin typeface="+mj-lt"/>
              <a:ea typeface="+mj-ea"/>
              <a:cs typeface="+mj-cs"/>
            </a:endParaRPr>
          </a:p>
          <a:p>
            <a:pPr marL="285750" indent="-285750">
              <a:spcBef>
                <a:spcPct val="0"/>
              </a:spcBef>
              <a:buClr>
                <a:srgbClr val="33CCCC"/>
              </a:buClr>
              <a:buFont typeface="Wingdings" panose="05000000000000000000" pitchFamily="2" charset="2"/>
              <a:buChar char="q"/>
            </a:pPr>
            <a:r>
              <a:rPr lang="es-ES" sz="1400" b="1" dirty="0" smtClean="0">
                <a:latin typeface="+mj-lt"/>
                <a:ea typeface="+mj-ea"/>
                <a:cs typeface="+mj-cs"/>
              </a:rPr>
              <a:t>(LGT) </a:t>
            </a:r>
            <a:r>
              <a:rPr lang="es-ES" sz="1400" dirty="0" smtClean="0">
                <a:latin typeface="+mj-lt"/>
                <a:ea typeface="+mj-ea"/>
                <a:cs typeface="+mj-cs"/>
              </a:rPr>
              <a:t>artículo </a:t>
            </a:r>
            <a:r>
              <a:rPr lang="es-ES" sz="1400" dirty="0">
                <a:latin typeface="+mj-lt"/>
                <a:ea typeface="+mj-ea"/>
                <a:cs typeface="+mj-cs"/>
              </a:rPr>
              <a:t>45. Los sujetos obligados designarán al responsable de la Unidad de Transparencia que tendrá las siguientes </a:t>
            </a:r>
            <a:r>
              <a:rPr lang="es-ES" sz="1400" dirty="0" smtClean="0">
                <a:latin typeface="+mj-lt"/>
                <a:ea typeface="+mj-ea"/>
                <a:cs typeface="+mj-cs"/>
              </a:rPr>
              <a:t>funciones:</a:t>
            </a:r>
            <a:endParaRPr lang="es-MX" sz="1400" dirty="0">
              <a:latin typeface="+mj-lt"/>
              <a:ea typeface="+mj-ea"/>
              <a:cs typeface="+mj-cs"/>
            </a:endParaRPr>
          </a:p>
          <a:p>
            <a:pPr marL="742950" lvl="1" indent="-285750" algn="just">
              <a:spcBef>
                <a:spcPct val="0"/>
              </a:spcBef>
              <a:buClr>
                <a:srgbClr val="33CCCC"/>
              </a:buClr>
              <a:buFont typeface="+mj-lt"/>
              <a:buAutoNum type="romanUcPeriod" startAt="6"/>
            </a:pPr>
            <a:r>
              <a:rPr lang="es-ES" sz="1200" dirty="0" smtClean="0">
                <a:latin typeface="+mj-lt"/>
                <a:ea typeface="+mj-ea"/>
                <a:cs typeface="+mj-cs"/>
              </a:rPr>
              <a:t>Proponer </a:t>
            </a:r>
            <a:r>
              <a:rPr lang="es-ES" sz="1200" dirty="0">
                <a:latin typeface="+mj-lt"/>
                <a:ea typeface="+mj-ea"/>
                <a:cs typeface="+mj-cs"/>
              </a:rPr>
              <a:t>al Comité de Transparencia los procedimientos internos que aseguren la mayor eficiencia en la </a:t>
            </a:r>
            <a:r>
              <a:rPr lang="es-ES" sz="1200" b="1" i="1" dirty="0">
                <a:solidFill>
                  <a:schemeClr val="accent5">
                    <a:lumMod val="75000"/>
                  </a:schemeClr>
                </a:solidFill>
                <a:latin typeface="+mj-lt"/>
                <a:ea typeface="+mj-ea"/>
                <a:cs typeface="+mj-cs"/>
              </a:rPr>
              <a:t>gestión</a:t>
            </a:r>
            <a:r>
              <a:rPr lang="es-ES" sz="1200" dirty="0" smtClean="0">
                <a:latin typeface="+mj-lt"/>
                <a:ea typeface="+mj-ea"/>
                <a:cs typeface="+mj-cs"/>
              </a:rPr>
              <a:t> </a:t>
            </a:r>
            <a:r>
              <a:rPr lang="es-ES" sz="1200" b="1" dirty="0" smtClean="0">
                <a:latin typeface="+mj-lt"/>
                <a:ea typeface="+mj-ea"/>
                <a:cs typeface="+mj-cs"/>
              </a:rPr>
              <a:t>(atención)</a:t>
            </a:r>
            <a:r>
              <a:rPr lang="es-ES" sz="1200" dirty="0" smtClean="0">
                <a:latin typeface="+mj-lt"/>
                <a:ea typeface="+mj-ea"/>
                <a:cs typeface="+mj-cs"/>
              </a:rPr>
              <a:t> </a:t>
            </a:r>
            <a:r>
              <a:rPr lang="es-ES" sz="1200" dirty="0">
                <a:latin typeface="+mj-lt"/>
                <a:ea typeface="+mj-ea"/>
                <a:cs typeface="+mj-cs"/>
              </a:rPr>
              <a:t>de las solicitudes de acceso a la información, </a:t>
            </a:r>
            <a:r>
              <a:rPr lang="es-ES" sz="1200" b="1" i="1" dirty="0">
                <a:solidFill>
                  <a:schemeClr val="accent5">
                    <a:lumMod val="75000"/>
                  </a:schemeClr>
                </a:solidFill>
                <a:latin typeface="+mj-lt"/>
                <a:ea typeface="+mj-ea"/>
                <a:cs typeface="+mj-cs"/>
              </a:rPr>
              <a:t>conforme a la normatividad </a:t>
            </a:r>
            <a:r>
              <a:rPr lang="es-ES" sz="1200" b="1" i="1" dirty="0" smtClean="0">
                <a:solidFill>
                  <a:schemeClr val="accent5">
                    <a:lumMod val="75000"/>
                  </a:schemeClr>
                </a:solidFill>
                <a:latin typeface="+mj-lt"/>
                <a:ea typeface="+mj-ea"/>
                <a:cs typeface="+mj-cs"/>
              </a:rPr>
              <a:t>aplicable</a:t>
            </a:r>
            <a:r>
              <a:rPr lang="es-ES" sz="1200" dirty="0" smtClean="0">
                <a:latin typeface="+mj-lt"/>
                <a:ea typeface="+mj-ea"/>
                <a:cs typeface="+mj-cs"/>
              </a:rPr>
              <a:t>.</a:t>
            </a:r>
          </a:p>
          <a:p>
            <a:pPr marL="742950" lvl="1" indent="-285750" algn="just">
              <a:spcBef>
                <a:spcPct val="0"/>
              </a:spcBef>
              <a:buClr>
                <a:srgbClr val="33CCCC"/>
              </a:buClr>
              <a:buFont typeface="+mj-lt"/>
              <a:buAutoNum type="romanUcPeriod" startAt="6"/>
            </a:pPr>
            <a:endParaRPr lang="es-ES" sz="1200" dirty="0">
              <a:latin typeface="+mj-lt"/>
              <a:ea typeface="+mj-ea"/>
              <a:cs typeface="+mj-cs"/>
            </a:endParaRPr>
          </a:p>
          <a:p>
            <a:pPr marL="742950" lvl="1" indent="-285750" algn="just">
              <a:spcBef>
                <a:spcPct val="0"/>
              </a:spcBef>
              <a:buClr>
                <a:srgbClr val="33CCCC"/>
              </a:buClr>
              <a:buFont typeface="+mj-lt"/>
              <a:buAutoNum type="romanUcPeriod" startAt="6"/>
            </a:pPr>
            <a:r>
              <a:rPr lang="es-ES" sz="1200" dirty="0" smtClean="0">
                <a:latin typeface="+mj-lt"/>
                <a:ea typeface="+mj-ea"/>
                <a:cs typeface="+mj-cs"/>
              </a:rPr>
              <a:t>Proponer </a:t>
            </a:r>
            <a:r>
              <a:rPr lang="es-ES" sz="1200" dirty="0">
                <a:latin typeface="+mj-lt"/>
                <a:ea typeface="+mj-ea"/>
                <a:cs typeface="+mj-cs"/>
              </a:rPr>
              <a:t>personal habilitado </a:t>
            </a:r>
            <a:r>
              <a:rPr lang="es-ES" sz="1200" b="1" i="1" dirty="0">
                <a:solidFill>
                  <a:schemeClr val="accent5">
                    <a:lumMod val="75000"/>
                  </a:schemeClr>
                </a:solidFill>
                <a:latin typeface="+mj-lt"/>
                <a:ea typeface="+mj-ea"/>
                <a:cs typeface="+mj-cs"/>
              </a:rPr>
              <a:t>que sea necesario </a:t>
            </a:r>
            <a:r>
              <a:rPr lang="es-ES" sz="1200" b="1" dirty="0" smtClean="0">
                <a:latin typeface="+mj-lt"/>
                <a:ea typeface="+mj-ea"/>
                <a:cs typeface="+mj-cs"/>
              </a:rPr>
              <a:t>(en cada unidad administrativa)</a:t>
            </a:r>
            <a:r>
              <a:rPr lang="es-ES" sz="1200" dirty="0" smtClean="0">
                <a:latin typeface="+mj-lt"/>
                <a:ea typeface="+mj-ea"/>
                <a:cs typeface="+mj-cs"/>
              </a:rPr>
              <a:t> </a:t>
            </a:r>
            <a:r>
              <a:rPr lang="es-ES" sz="1200" b="1" i="1" dirty="0">
                <a:solidFill>
                  <a:schemeClr val="accent5">
                    <a:lumMod val="75000"/>
                  </a:schemeClr>
                </a:solidFill>
                <a:latin typeface="+mj-lt"/>
                <a:ea typeface="+mj-ea"/>
                <a:cs typeface="+mj-cs"/>
              </a:rPr>
              <a:t>para </a:t>
            </a:r>
            <a:r>
              <a:rPr lang="es-ES" sz="1200" b="1" i="1" dirty="0">
                <a:solidFill>
                  <a:schemeClr val="accent5">
                    <a:lumMod val="75000"/>
                  </a:schemeClr>
                </a:solidFill>
                <a:latin typeface="+mj-lt"/>
                <a:ea typeface="+mj-ea"/>
                <a:cs typeface="+mj-cs"/>
              </a:rPr>
              <a:t>recibir y dar trámite</a:t>
            </a:r>
            <a:r>
              <a:rPr lang="es-ES" sz="1200" dirty="0">
                <a:latin typeface="+mj-lt"/>
                <a:ea typeface="+mj-ea"/>
                <a:cs typeface="+mj-cs"/>
              </a:rPr>
              <a:t> a las solicitudes de acceso a la </a:t>
            </a:r>
            <a:r>
              <a:rPr lang="es-ES" sz="1200" dirty="0" smtClean="0">
                <a:latin typeface="+mj-lt"/>
                <a:ea typeface="+mj-ea"/>
                <a:cs typeface="+mj-cs"/>
              </a:rPr>
              <a:t>información.</a:t>
            </a:r>
          </a:p>
          <a:p>
            <a:pPr marL="742950" lvl="1" indent="-285750" algn="just">
              <a:spcBef>
                <a:spcPct val="0"/>
              </a:spcBef>
              <a:buClr>
                <a:srgbClr val="33CCCC"/>
              </a:buClr>
              <a:buFont typeface="+mj-lt"/>
              <a:buAutoNum type="romanUcPeriod" startAt="6"/>
            </a:pPr>
            <a:endParaRPr lang="es-ES" sz="1200" dirty="0">
              <a:latin typeface="+mj-lt"/>
              <a:ea typeface="+mj-ea"/>
              <a:cs typeface="+mj-cs"/>
            </a:endParaRPr>
          </a:p>
          <a:p>
            <a:pPr marL="742950" lvl="1" indent="-285750" algn="just">
              <a:spcBef>
                <a:spcPct val="0"/>
              </a:spcBef>
              <a:buClr>
                <a:srgbClr val="33CCCC"/>
              </a:buClr>
              <a:buFont typeface="+mj-lt"/>
              <a:buAutoNum type="romanUcPeriod" startAt="6"/>
            </a:pPr>
            <a:r>
              <a:rPr lang="es-ES" sz="1200" dirty="0" smtClean="0">
                <a:latin typeface="+mj-lt"/>
                <a:ea typeface="+mj-ea"/>
                <a:cs typeface="+mj-cs"/>
              </a:rPr>
              <a:t> Llevar </a:t>
            </a:r>
            <a:r>
              <a:rPr lang="es-ES" sz="1200" dirty="0">
                <a:latin typeface="+mj-lt"/>
                <a:ea typeface="+mj-ea"/>
                <a:cs typeface="+mj-cs"/>
              </a:rPr>
              <a:t>un registro de las solicitudes de acceso a la información, </a:t>
            </a:r>
            <a:r>
              <a:rPr lang="es-ES" sz="1200" b="1" i="1" dirty="0">
                <a:solidFill>
                  <a:schemeClr val="accent5">
                    <a:lumMod val="75000"/>
                  </a:schemeClr>
                </a:solidFill>
                <a:latin typeface="+mj-lt"/>
                <a:ea typeface="+mj-ea"/>
                <a:cs typeface="+mj-cs"/>
              </a:rPr>
              <a:t>respuestas</a:t>
            </a:r>
            <a:r>
              <a:rPr lang="es-ES" sz="1200" dirty="0">
                <a:latin typeface="+mj-lt"/>
                <a:ea typeface="+mj-ea"/>
                <a:cs typeface="+mj-cs"/>
              </a:rPr>
              <a:t>, resultados, costos de reproducción y </a:t>
            </a:r>
            <a:r>
              <a:rPr lang="es-ES" sz="1200" dirty="0" smtClean="0">
                <a:latin typeface="+mj-lt"/>
                <a:ea typeface="+mj-ea"/>
                <a:cs typeface="+mj-cs"/>
              </a:rPr>
              <a:t>envío.</a:t>
            </a:r>
          </a:p>
          <a:p>
            <a:pPr marL="742950" lvl="1" indent="-285750" algn="just">
              <a:spcBef>
                <a:spcPct val="0"/>
              </a:spcBef>
              <a:buClr>
                <a:srgbClr val="33CCCC"/>
              </a:buClr>
              <a:buFont typeface="+mj-lt"/>
              <a:buAutoNum type="romanUcPeriod" startAt="6"/>
            </a:pPr>
            <a:endParaRPr lang="es-ES" sz="1200" dirty="0">
              <a:latin typeface="+mj-lt"/>
              <a:ea typeface="+mj-ea"/>
              <a:cs typeface="+mj-cs"/>
            </a:endParaRPr>
          </a:p>
          <a:p>
            <a:pPr marL="742950" lvl="1" indent="-285750" algn="just">
              <a:spcBef>
                <a:spcPct val="0"/>
              </a:spcBef>
              <a:buClr>
                <a:srgbClr val="33CCCC"/>
              </a:buClr>
              <a:buFont typeface="+mj-lt"/>
              <a:buAutoNum type="romanUcPeriod" startAt="6"/>
            </a:pPr>
            <a:r>
              <a:rPr lang="es-ES" sz="1200" b="1" i="1" dirty="0">
                <a:solidFill>
                  <a:schemeClr val="accent5">
                    <a:lumMod val="75000"/>
                  </a:schemeClr>
                </a:solidFill>
                <a:latin typeface="+mj-lt"/>
                <a:ea typeface="+mj-ea"/>
                <a:cs typeface="+mj-cs"/>
              </a:rPr>
              <a:t>Promover </a:t>
            </a:r>
            <a:r>
              <a:rPr lang="es-ES" sz="1200" b="1" i="1" dirty="0">
                <a:solidFill>
                  <a:schemeClr val="accent5">
                    <a:lumMod val="75000"/>
                  </a:schemeClr>
                </a:solidFill>
                <a:latin typeface="+mj-lt"/>
                <a:ea typeface="+mj-ea"/>
                <a:cs typeface="+mj-cs"/>
              </a:rPr>
              <a:t>e implementar políticas de transparencia proactiva procurando su </a:t>
            </a:r>
            <a:r>
              <a:rPr lang="es-ES" sz="1200" b="1" i="1" dirty="0" smtClean="0">
                <a:solidFill>
                  <a:schemeClr val="accent5">
                    <a:lumMod val="75000"/>
                  </a:schemeClr>
                </a:solidFill>
                <a:latin typeface="+mj-lt"/>
                <a:ea typeface="+mj-ea"/>
                <a:cs typeface="+mj-cs"/>
              </a:rPr>
              <a:t>accesibilidad</a:t>
            </a:r>
            <a:r>
              <a:rPr lang="es-ES" sz="1200" dirty="0" smtClean="0">
                <a:latin typeface="+mj-lt"/>
                <a:ea typeface="+mj-ea"/>
                <a:cs typeface="+mj-cs"/>
              </a:rPr>
              <a:t>.</a:t>
            </a:r>
          </a:p>
          <a:p>
            <a:pPr marL="742950" lvl="1" indent="-285750" algn="just">
              <a:spcBef>
                <a:spcPct val="0"/>
              </a:spcBef>
              <a:buClr>
                <a:srgbClr val="33CCCC"/>
              </a:buClr>
              <a:buFont typeface="+mj-lt"/>
              <a:buAutoNum type="romanUcPeriod" startAt="6"/>
            </a:pPr>
            <a:endParaRPr lang="es-ES" sz="1200" dirty="0">
              <a:latin typeface="+mj-lt"/>
              <a:ea typeface="+mj-ea"/>
              <a:cs typeface="+mj-cs"/>
            </a:endParaRPr>
          </a:p>
          <a:p>
            <a:pPr marL="742950" lvl="1" indent="-285750" algn="just">
              <a:spcBef>
                <a:spcPct val="0"/>
              </a:spcBef>
              <a:buClr>
                <a:srgbClr val="33CCCC"/>
              </a:buClr>
              <a:buFont typeface="+mj-lt"/>
              <a:buAutoNum type="romanUcPeriod" startAt="6"/>
            </a:pPr>
            <a:r>
              <a:rPr lang="es-ES" sz="1200" dirty="0" smtClean="0">
                <a:latin typeface="+mj-lt"/>
                <a:ea typeface="+mj-ea"/>
                <a:cs typeface="+mj-cs"/>
              </a:rPr>
              <a:t>Fomentar </a:t>
            </a:r>
            <a:r>
              <a:rPr lang="es-ES" sz="1200" dirty="0">
                <a:latin typeface="+mj-lt"/>
                <a:ea typeface="+mj-ea"/>
                <a:cs typeface="+mj-cs"/>
              </a:rPr>
              <a:t>la transparencia y accesibilidad al interior del sujeto </a:t>
            </a:r>
            <a:r>
              <a:rPr lang="es-ES" sz="1200" dirty="0" smtClean="0">
                <a:latin typeface="+mj-lt"/>
                <a:ea typeface="+mj-ea"/>
                <a:cs typeface="+mj-cs"/>
              </a:rPr>
              <a:t>obligado.</a:t>
            </a:r>
          </a:p>
          <a:p>
            <a:pPr marL="742950" lvl="1" indent="-285750" algn="just">
              <a:spcBef>
                <a:spcPct val="0"/>
              </a:spcBef>
              <a:buClr>
                <a:srgbClr val="33CCCC"/>
              </a:buClr>
              <a:buFont typeface="+mj-lt"/>
              <a:buAutoNum type="romanUcPeriod" startAt="6"/>
            </a:pPr>
            <a:endParaRPr lang="es-ES" sz="1200" dirty="0">
              <a:latin typeface="+mj-lt"/>
              <a:ea typeface="+mj-ea"/>
              <a:cs typeface="+mj-cs"/>
            </a:endParaRPr>
          </a:p>
          <a:p>
            <a:pPr marL="742950" lvl="1" indent="-285750" algn="just">
              <a:spcBef>
                <a:spcPct val="0"/>
              </a:spcBef>
              <a:buClr>
                <a:srgbClr val="33CCCC"/>
              </a:buClr>
              <a:buFont typeface="+mj-lt"/>
              <a:buAutoNum type="romanUcPeriod" startAt="6"/>
            </a:pPr>
            <a:r>
              <a:rPr lang="es-ES" sz="1200" dirty="0" smtClean="0">
                <a:latin typeface="+mj-lt"/>
                <a:ea typeface="+mj-ea"/>
                <a:cs typeface="+mj-cs"/>
              </a:rPr>
              <a:t>Hacer </a:t>
            </a:r>
            <a:r>
              <a:rPr lang="es-ES" sz="1200" dirty="0">
                <a:latin typeface="+mj-lt"/>
                <a:ea typeface="+mj-ea"/>
                <a:cs typeface="+mj-cs"/>
              </a:rPr>
              <a:t>del conocimiento de la instancia competente la probable responsabilidad por el incumplimiento de las obligaciones previstas en la presente Ley y en las demás disposiciones aplicables, y</a:t>
            </a:r>
            <a:endParaRPr lang="es-MX" sz="1200" dirty="0">
              <a:latin typeface="+mj-lt"/>
              <a:ea typeface="+mj-ea"/>
              <a:cs typeface="+mj-cs"/>
            </a:endParaRPr>
          </a:p>
          <a:p>
            <a:r>
              <a:rPr lang="es-ES" sz="1200" dirty="0">
                <a:latin typeface="+mj-lt"/>
                <a:ea typeface="+mj-ea"/>
                <a:cs typeface="+mj-cs"/>
              </a:rPr>
              <a:t> </a:t>
            </a:r>
            <a:endParaRPr lang="es-MX" sz="1200" dirty="0">
              <a:latin typeface="+mj-lt"/>
              <a:ea typeface="+mj-ea"/>
              <a:cs typeface="+mj-cs"/>
            </a:endParaRPr>
          </a:p>
          <a:p>
            <a:r>
              <a:rPr lang="es-ES" dirty="0"/>
              <a:t> </a:t>
            </a:r>
            <a:endParaRPr lang="es-MX" dirty="0"/>
          </a:p>
          <a:p>
            <a:pPr marL="285750" indent="-285750">
              <a:spcBef>
                <a:spcPct val="0"/>
              </a:spcBef>
              <a:buClr>
                <a:srgbClr val="33CCCC"/>
              </a:buClr>
              <a:buFont typeface="Wingdings" panose="05000000000000000000" pitchFamily="2" charset="2"/>
              <a:buChar char="q"/>
            </a:pPr>
            <a:r>
              <a:rPr lang="es-ES" sz="1400" dirty="0">
                <a:latin typeface="+mj-lt"/>
                <a:ea typeface="+mj-ea"/>
                <a:cs typeface="+mj-cs"/>
              </a:rPr>
              <a:t>Los sujetos obligados promoverán acuerdos con </a:t>
            </a:r>
            <a:r>
              <a:rPr lang="es-ES" sz="1200" b="1" i="1" dirty="0">
                <a:solidFill>
                  <a:schemeClr val="accent5">
                    <a:lumMod val="75000"/>
                  </a:schemeClr>
                </a:solidFill>
                <a:latin typeface="+mj-lt"/>
                <a:ea typeface="+mj-ea"/>
                <a:cs typeface="+mj-cs"/>
              </a:rPr>
              <a:t>instituciones públicas especializadas </a:t>
            </a:r>
            <a:r>
              <a:rPr lang="es-ES" sz="1400" dirty="0">
                <a:latin typeface="+mj-lt"/>
                <a:ea typeface="+mj-ea"/>
                <a:cs typeface="+mj-cs"/>
              </a:rPr>
              <a:t>que pudieran auxiliarles a entregar las repuestas a solicitudes de información, en la </a:t>
            </a:r>
            <a:r>
              <a:rPr lang="es-ES" sz="1200" b="1" i="1" dirty="0">
                <a:solidFill>
                  <a:schemeClr val="accent5">
                    <a:lumMod val="75000"/>
                  </a:schemeClr>
                </a:solidFill>
                <a:latin typeface="+mj-lt"/>
                <a:ea typeface="+mj-ea"/>
                <a:cs typeface="+mj-cs"/>
              </a:rPr>
              <a:t>lengua indígena, braille </a:t>
            </a:r>
            <a:r>
              <a:rPr lang="es-ES" sz="1400" dirty="0">
                <a:latin typeface="+mj-lt"/>
                <a:ea typeface="+mj-ea"/>
                <a:cs typeface="+mj-cs"/>
              </a:rPr>
              <a:t>o cualquier formato accesible correspondiente, en forma más eficiente.</a:t>
            </a:r>
            <a:endParaRPr lang="es-MX" sz="1400" dirty="0">
              <a:latin typeface="+mj-lt"/>
              <a:ea typeface="+mj-ea"/>
              <a:cs typeface="+mj-cs"/>
            </a:endParaRPr>
          </a:p>
          <a:p>
            <a:r>
              <a:rPr lang="es-ES" dirty="0"/>
              <a:t> </a:t>
            </a:r>
            <a:endParaRPr lang="es-MX" dirty="0"/>
          </a:p>
          <a:p>
            <a:pPr marL="285750" indent="-285750">
              <a:spcBef>
                <a:spcPct val="0"/>
              </a:spcBef>
              <a:buClr>
                <a:srgbClr val="33CCCC"/>
              </a:buClr>
              <a:buFont typeface="Wingdings" panose="05000000000000000000" pitchFamily="2" charset="2"/>
              <a:buChar char="q"/>
            </a:pPr>
            <a:endParaRPr lang="es-ES" sz="1400" dirty="0">
              <a:latin typeface="+mj-lt"/>
              <a:ea typeface="+mj-ea"/>
              <a:cs typeface="+mj-cs"/>
            </a:endParaRPr>
          </a:p>
        </p:txBody>
      </p:sp>
    </p:spTree>
    <p:extLst>
      <p:ext uri="{BB962C8B-B14F-4D97-AF65-F5344CB8AC3E}">
        <p14:creationId xmlns:p14="http://schemas.microsoft.com/office/powerpoint/2010/main" val="236615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10968"/>
            <a:ext cx="6536267" cy="655838"/>
          </a:xfrm>
        </p:spPr>
        <p:txBody>
          <a:bodyPr vert="horz" lIns="91440" tIns="45720" rIns="91440" bIns="45720" rtlCol="0" anchor="t">
            <a:noAutofit/>
          </a:bodyPr>
          <a:lstStyle/>
          <a:p>
            <a:pPr algn="l"/>
            <a:r>
              <a:rPr lang="es-MX" sz="3200" b="1" dirty="0" smtClean="0">
                <a:solidFill>
                  <a:srgbClr val="7030A0"/>
                </a:solidFill>
                <a:latin typeface="Palatino Linotype"/>
                <a:cs typeface="Palatino Linotype"/>
              </a:rPr>
              <a:t>Unidad de Transparencia</a:t>
            </a:r>
            <a:endParaRPr lang="es-MX" sz="3200" b="1" dirty="0">
              <a:solidFill>
                <a:srgbClr val="7030A0"/>
              </a:solidFill>
              <a:latin typeface="Palatino Linotype"/>
              <a:cs typeface="Palatino Linotype"/>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1692" b="17384"/>
          <a:stretch/>
        </p:blipFill>
        <p:spPr>
          <a:xfrm>
            <a:off x="7358043" y="170223"/>
            <a:ext cx="1789382" cy="710966"/>
          </a:xfrm>
          <a:prstGeom prst="rect">
            <a:avLst/>
          </a:prstGeom>
        </p:spPr>
      </p:pic>
      <p:pic>
        <p:nvPicPr>
          <p:cNvPr id="8" name="Imagen 7"/>
          <p:cNvPicPr>
            <a:picLocks noChangeAspect="1"/>
          </p:cNvPicPr>
          <p:nvPr/>
        </p:nvPicPr>
        <p:blipFill rotWithShape="1">
          <a:blip r:embed="rId3"/>
          <a:srcRect r="74190" b="19924"/>
          <a:stretch/>
        </p:blipFill>
        <p:spPr>
          <a:xfrm>
            <a:off x="8511660" y="5934106"/>
            <a:ext cx="515420" cy="929875"/>
          </a:xfrm>
          <a:prstGeom prst="rect">
            <a:avLst/>
          </a:prstGeom>
        </p:spPr>
      </p:pic>
      <p:sp>
        <p:nvSpPr>
          <p:cNvPr id="2" name="Rectángulo 1"/>
          <p:cNvSpPr/>
          <p:nvPr/>
        </p:nvSpPr>
        <p:spPr>
          <a:xfrm>
            <a:off x="581113" y="1720272"/>
            <a:ext cx="8283596" cy="2585323"/>
          </a:xfrm>
          <a:prstGeom prst="rect">
            <a:avLst/>
          </a:prstGeom>
        </p:spPr>
        <p:txBody>
          <a:bodyPr wrap="square">
            <a:spAutoFit/>
          </a:bodyPr>
          <a:lstStyle/>
          <a:p>
            <a:r>
              <a:rPr lang="es-ES" sz="2000" dirty="0"/>
              <a:t> </a:t>
            </a:r>
            <a:endParaRPr lang="es-MX" sz="2000" dirty="0"/>
          </a:p>
          <a:p>
            <a:pPr marL="285750" indent="-285750" algn="just">
              <a:spcBef>
                <a:spcPct val="0"/>
              </a:spcBef>
              <a:buClr>
                <a:srgbClr val="33CCCC"/>
              </a:buClr>
              <a:buFont typeface="Wingdings" panose="05000000000000000000" pitchFamily="2" charset="2"/>
              <a:buChar char="q"/>
            </a:pPr>
            <a:r>
              <a:rPr lang="es-ES" dirty="0" smtClean="0">
                <a:latin typeface="+mj-lt"/>
                <a:ea typeface="+mj-ea"/>
                <a:cs typeface="+mj-cs"/>
              </a:rPr>
              <a:t>Cuando </a:t>
            </a:r>
            <a:r>
              <a:rPr lang="es-ES" dirty="0">
                <a:latin typeface="+mj-lt"/>
                <a:ea typeface="+mj-ea"/>
                <a:cs typeface="+mj-cs"/>
              </a:rPr>
              <a:t>alguna Área de los sujetos obligados se negara a colaborar con la Unidad de Transparencia, ésta </a:t>
            </a:r>
            <a:r>
              <a:rPr lang="es-ES" i="1" dirty="0">
                <a:solidFill>
                  <a:schemeClr val="accent5">
                    <a:lumMod val="75000"/>
                  </a:schemeClr>
                </a:solidFill>
                <a:latin typeface="+mj-lt"/>
                <a:ea typeface="+mj-ea"/>
                <a:cs typeface="+mj-cs"/>
              </a:rPr>
              <a:t>dará aviso al superior jerárquico </a:t>
            </a:r>
            <a:r>
              <a:rPr lang="es-ES" dirty="0">
                <a:latin typeface="+mj-lt"/>
                <a:ea typeface="+mj-ea"/>
                <a:cs typeface="+mj-cs"/>
              </a:rPr>
              <a:t>para que le ordene realizar sin demora las acciones conducentes.</a:t>
            </a:r>
            <a:endParaRPr lang="es-MX" dirty="0">
              <a:latin typeface="+mj-lt"/>
              <a:ea typeface="+mj-ea"/>
              <a:cs typeface="+mj-cs"/>
            </a:endParaRPr>
          </a:p>
          <a:p>
            <a:pPr marL="285750" indent="-285750" algn="just">
              <a:spcBef>
                <a:spcPct val="0"/>
              </a:spcBef>
              <a:buClr>
                <a:srgbClr val="33CCCC"/>
              </a:buClr>
              <a:buFont typeface="Wingdings" panose="05000000000000000000" pitchFamily="2" charset="2"/>
              <a:buChar char="q"/>
            </a:pPr>
            <a:endParaRPr lang="es-MX" dirty="0">
              <a:latin typeface="+mj-lt"/>
              <a:ea typeface="+mj-ea"/>
              <a:cs typeface="+mj-cs"/>
            </a:endParaRPr>
          </a:p>
          <a:p>
            <a:pPr marL="285750" indent="-285750" algn="just">
              <a:spcBef>
                <a:spcPct val="0"/>
              </a:spcBef>
              <a:buClr>
                <a:srgbClr val="33CCCC"/>
              </a:buClr>
              <a:buFont typeface="Wingdings" panose="05000000000000000000" pitchFamily="2" charset="2"/>
              <a:buChar char="q"/>
            </a:pPr>
            <a:r>
              <a:rPr lang="es-ES" dirty="0">
                <a:latin typeface="+mj-lt"/>
                <a:ea typeface="+mj-ea"/>
                <a:cs typeface="+mj-cs"/>
              </a:rPr>
              <a:t>Cuando persista la negativa de colaboración, la Unidad de Transparencia </a:t>
            </a:r>
            <a:r>
              <a:rPr lang="es-ES" i="1" dirty="0">
                <a:solidFill>
                  <a:schemeClr val="accent5">
                    <a:lumMod val="75000"/>
                  </a:schemeClr>
                </a:solidFill>
                <a:latin typeface="+mj-lt"/>
                <a:ea typeface="+mj-ea"/>
                <a:cs typeface="+mj-cs"/>
              </a:rPr>
              <a:t>lo hará del conocimiento de la autoridad competente</a:t>
            </a:r>
            <a:r>
              <a:rPr lang="es-ES" dirty="0">
                <a:latin typeface="+mj-lt"/>
                <a:ea typeface="+mj-ea"/>
                <a:cs typeface="+mj-cs"/>
              </a:rPr>
              <a:t> para que ésta inicie, en su caso, el procedimiento de responsabilidad respectivo.</a:t>
            </a:r>
            <a:endParaRPr lang="es-MX" dirty="0">
              <a:latin typeface="+mj-lt"/>
              <a:ea typeface="+mj-ea"/>
              <a:cs typeface="+mj-cs"/>
            </a:endParaRPr>
          </a:p>
          <a:p>
            <a:pPr marL="285750" indent="-285750">
              <a:spcBef>
                <a:spcPct val="0"/>
              </a:spcBef>
              <a:buClr>
                <a:srgbClr val="33CCCC"/>
              </a:buClr>
              <a:buFont typeface="Wingdings" panose="05000000000000000000" pitchFamily="2" charset="2"/>
              <a:buChar char="q"/>
            </a:pPr>
            <a:endParaRPr lang="es-ES" sz="1600" dirty="0">
              <a:latin typeface="+mj-lt"/>
              <a:ea typeface="+mj-ea"/>
              <a:cs typeface="+mj-cs"/>
            </a:endParaRPr>
          </a:p>
        </p:txBody>
      </p:sp>
      <p:sp>
        <p:nvSpPr>
          <p:cNvPr id="7" name="Título 1"/>
          <p:cNvSpPr txBox="1">
            <a:spLocks/>
          </p:cNvSpPr>
          <p:nvPr/>
        </p:nvSpPr>
        <p:spPr>
          <a:xfrm>
            <a:off x="660401" y="1068923"/>
            <a:ext cx="5757333" cy="6244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002060"/>
                </a:solidFill>
              </a:rPr>
              <a:t>Artículo 46 (LGT)</a:t>
            </a:r>
            <a:endParaRPr lang="es-MX" sz="2400" b="1" dirty="0">
              <a:solidFill>
                <a:srgbClr val="002060"/>
              </a:solidFill>
            </a:endParaRPr>
          </a:p>
        </p:txBody>
      </p:sp>
    </p:spTree>
    <p:extLst>
      <p:ext uri="{BB962C8B-B14F-4D97-AF65-F5344CB8AC3E}">
        <p14:creationId xmlns:p14="http://schemas.microsoft.com/office/powerpoint/2010/main" val="223873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3295</TotalTime>
  <Words>2355</Words>
  <Application>Microsoft Office PowerPoint</Application>
  <PresentationFormat>Presentación en pantalla (4:3)</PresentationFormat>
  <Paragraphs>281</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Palatino Linotype</vt:lpstr>
      <vt:lpstr>Wingdings</vt:lpstr>
      <vt:lpstr>Tema de Office</vt:lpstr>
      <vt:lpstr>Presentación de PowerPoint</vt:lpstr>
      <vt:lpstr>Reforma Constitucional </vt:lpstr>
      <vt:lpstr>Ley de Transparencia y Acceso a la Información Pública del Estado de México y Municipios</vt:lpstr>
      <vt:lpstr>Publicación de la LGT</vt:lpstr>
      <vt:lpstr>Estructura de la LGT</vt:lpstr>
      <vt:lpstr>Aspectos a resaltar de la LGT</vt:lpstr>
      <vt:lpstr>Unidad de Transparencia</vt:lpstr>
      <vt:lpstr>Unidad de Transparencia</vt:lpstr>
      <vt:lpstr>Unidad de Transparencia</vt:lpstr>
      <vt:lpstr>Aspectos a resaltar de la LGT</vt:lpstr>
      <vt:lpstr>Obligaciones Comunes</vt:lpstr>
      <vt:lpstr>Obligaciones Comunes</vt:lpstr>
      <vt:lpstr>Obligaciones Comunes</vt:lpstr>
      <vt:lpstr>Obligaciones Comunes</vt:lpstr>
      <vt:lpstr>Obligaciones Comunes</vt:lpstr>
      <vt:lpstr>Obligaciones Comunes</vt:lpstr>
      <vt:lpstr>Obligaciones Específicas</vt:lpstr>
      <vt:lpstr>Obligaciones Específicas</vt:lpstr>
      <vt:lpstr>Obligaciones Específicas</vt:lpstr>
      <vt:lpstr>Obligaciones Específicas</vt:lpstr>
      <vt:lpstr>Instituto de Transparencia, Acceso a la Información Pública y  Protección de Datos Personales del Estado de México y Municipios   www.infoem.org.mx    Conmutador: (722) 2 26 19 80  Calle de Pino Suárez s/n, actualmente carretera Toluca-Ixtapan, No. 111, Colonia La Michoacana, C.P. 52166, Metepec, Estado de México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iMac</dc:creator>
  <cp:lastModifiedBy>CECILIA ORTEGA GARCIA</cp:lastModifiedBy>
  <cp:revision>158</cp:revision>
  <dcterms:created xsi:type="dcterms:W3CDTF">2014-02-14T17:13:40Z</dcterms:created>
  <dcterms:modified xsi:type="dcterms:W3CDTF">2015-11-30T06:57:25Z</dcterms:modified>
</cp:coreProperties>
</file>