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91" r:id="rId4"/>
    <p:sldId id="292" r:id="rId5"/>
    <p:sldId id="307" r:id="rId6"/>
    <p:sldId id="270" r:id="rId7"/>
    <p:sldId id="299" r:id="rId8"/>
    <p:sldId id="300" r:id="rId9"/>
    <p:sldId id="301" r:id="rId10"/>
    <p:sldId id="302" r:id="rId11"/>
    <p:sldId id="278" r:id="rId12"/>
    <p:sldId id="279" r:id="rId13"/>
    <p:sldId id="308" r:id="rId14"/>
    <p:sldId id="294" r:id="rId15"/>
    <p:sldId id="303" r:id="rId16"/>
    <p:sldId id="304" r:id="rId17"/>
    <p:sldId id="305" r:id="rId18"/>
    <p:sldId id="306" r:id="rId19"/>
    <p:sldId id="293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D80"/>
    <a:srgbClr val="8238BA"/>
    <a:srgbClr val="8C3FC5"/>
    <a:srgbClr val="7F1E89"/>
    <a:srgbClr val="3C9A12"/>
    <a:srgbClr val="3FA014"/>
    <a:srgbClr val="8C2297"/>
    <a:srgbClr val="42A616"/>
    <a:srgbClr val="47B018"/>
    <a:srgbClr val="50C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 snapToObjects="1">
      <p:cViewPr varScale="1">
        <p:scale>
          <a:sx n="74" d="100"/>
          <a:sy n="74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C1A99-7029-EF44-BB73-4295852087FA}" type="datetimeFigureOut">
              <a:rPr lang="es-ES_tradnl" smtClean="0"/>
              <a:pPr/>
              <a:t>29/11/15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567A-A3D9-2A4F-B93E-053CC3CD91E0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993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16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43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19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39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2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12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3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E684-9D62-7A40-93E1-F51B6153B253}" type="datetimeFigureOut">
              <a:rPr lang="es-ES" smtClean="0"/>
              <a:pPr/>
              <a:t>29/11/15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0302-D3D4-9F40-B218-6A5E49D19F92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3838205" y="6382376"/>
            <a:ext cx="4182800" cy="34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1400" b="1" dirty="0">
              <a:solidFill>
                <a:schemeClr val="tx1"/>
              </a:solidFill>
              <a:latin typeface="Palatino Linotype"/>
              <a:cs typeface="Palatino Linotype"/>
            </a:endParaRPr>
          </a:p>
        </p:txBody>
      </p:sp>
      <p:pic>
        <p:nvPicPr>
          <p:cNvPr id="2" name="Imagen 1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" y="0"/>
            <a:ext cx="913046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2299" y="5510137"/>
            <a:ext cx="88604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Palatino Linotype"/>
                <a:cs typeface="Palatino Linotype"/>
              </a:rPr>
              <a:t>Capacitación </a:t>
            </a:r>
            <a:r>
              <a:rPr lang="es-ES" b="1" dirty="0" smtClean="0">
                <a:latin typeface="Palatino Linotype"/>
                <a:cs typeface="Palatino Linotype"/>
              </a:rPr>
              <a:t>Presidentes Municipales</a:t>
            </a:r>
          </a:p>
          <a:p>
            <a:pPr algn="ctr"/>
            <a:r>
              <a:rPr lang="es-ES" b="1" dirty="0" smtClean="0">
                <a:latin typeface="Palatino Linotype"/>
                <a:cs typeface="Palatino Linotype"/>
              </a:rPr>
              <a:t>Administración 2016 - 2018</a:t>
            </a:r>
            <a:endParaRPr lang="es-ES" b="1" dirty="0">
              <a:latin typeface="Palatino Linotype"/>
              <a:cs typeface="Palatino Linotype"/>
            </a:endParaRPr>
          </a:p>
          <a:p>
            <a:pPr algn="ctr"/>
            <a:r>
              <a:rPr lang="es-ES" sz="1400" b="1" dirty="0" smtClean="0">
                <a:latin typeface="Palatino Linotype"/>
                <a:cs typeface="Palatino Linotype"/>
              </a:rPr>
              <a:t>Toluca</a:t>
            </a:r>
            <a:r>
              <a:rPr lang="es-ES" sz="1400" b="1" dirty="0">
                <a:latin typeface="Palatino Linotype"/>
                <a:cs typeface="Palatino Linotype"/>
              </a:rPr>
              <a:t>, Estado de México, a </a:t>
            </a:r>
            <a:r>
              <a:rPr lang="es-ES" sz="1400" b="1" dirty="0" smtClean="0">
                <a:latin typeface="Palatino Linotype"/>
                <a:cs typeface="Palatino Linotype"/>
              </a:rPr>
              <a:t>30 </a:t>
            </a:r>
            <a:r>
              <a:rPr lang="es-ES" sz="1400" b="1" dirty="0">
                <a:latin typeface="Palatino Linotype"/>
                <a:cs typeface="Palatino Linotype"/>
              </a:rPr>
              <a:t>de </a:t>
            </a:r>
            <a:r>
              <a:rPr lang="es-ES" sz="1400" b="1" dirty="0" smtClean="0">
                <a:latin typeface="Palatino Linotype"/>
                <a:cs typeface="Palatino Linotype"/>
              </a:rPr>
              <a:t>noviembre </a:t>
            </a:r>
            <a:r>
              <a:rPr lang="es-ES" sz="1400" b="1" dirty="0">
                <a:latin typeface="Palatino Linotype"/>
                <a:cs typeface="Palatino Linotype"/>
              </a:rPr>
              <a:t>de </a:t>
            </a:r>
            <a:r>
              <a:rPr lang="es-ES" sz="1400" b="1" dirty="0" smtClean="0">
                <a:latin typeface="Palatino Linotype"/>
                <a:cs typeface="Palatino Linotype"/>
              </a:rPr>
              <a:t>2015</a:t>
            </a:r>
            <a:endParaRPr lang="es-ES" sz="1400" b="1" dirty="0">
              <a:latin typeface="Palatino Linotype"/>
              <a:cs typeface="Palatino Linotype"/>
            </a:endParaRP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  <a:latin typeface="Palatino Linotype"/>
              <a:cs typeface="Palatino Linotype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0425" y="2214336"/>
            <a:ext cx="7574193" cy="2760000"/>
          </a:xfrm>
        </p:spPr>
        <p:txBody>
          <a:bodyPr anchor="t">
            <a:noAutofit/>
          </a:bodyPr>
          <a:lstStyle/>
          <a:p>
            <a:r>
              <a:rPr lang="es-ES" sz="2800" b="1" dirty="0" smtClean="0">
                <a:solidFill>
                  <a:srgbClr val="058D80"/>
                </a:solidFill>
                <a:latin typeface="Palatino Linotype"/>
                <a:cs typeface="Palatino Linotype"/>
              </a:rPr>
              <a:t>Derecho de Acceso a la Información (DAI)</a:t>
            </a:r>
          </a:p>
          <a:p>
            <a:r>
              <a:rPr lang="es-ES" sz="2800" b="1" dirty="0" smtClean="0">
                <a:solidFill>
                  <a:srgbClr val="7F1E89"/>
                </a:solidFill>
                <a:latin typeface="Palatino Linotype"/>
                <a:cs typeface="Palatino Linotype"/>
              </a:rPr>
              <a:t>Derecho de Protección de Datos Personales</a:t>
            </a:r>
          </a:p>
          <a:p>
            <a:r>
              <a:rPr lang="es-ES" sz="2800" b="1" dirty="0" smtClean="0">
                <a:solidFill>
                  <a:srgbClr val="7F1E89"/>
                </a:solidFill>
                <a:latin typeface="Palatino Linotype"/>
                <a:cs typeface="Palatino Linotype"/>
              </a:rPr>
              <a:t>(Derechos ARCO)</a:t>
            </a:r>
          </a:p>
          <a:p>
            <a:endParaRPr lang="es-ES" sz="2800" b="1" dirty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 algn="r"/>
            <a:r>
              <a:rPr lang="es-ES" sz="2000" b="1" dirty="0">
                <a:solidFill>
                  <a:srgbClr val="000000"/>
                </a:solidFill>
                <a:cs typeface="Palatino Linotype"/>
              </a:rPr>
              <a:t>Mtra. Eva </a:t>
            </a:r>
            <a:r>
              <a:rPr lang="es-ES" sz="2000" b="1" dirty="0" err="1">
                <a:solidFill>
                  <a:srgbClr val="000000"/>
                </a:solidFill>
                <a:cs typeface="Palatino Linotype"/>
              </a:rPr>
              <a:t>Abaid</a:t>
            </a:r>
            <a:r>
              <a:rPr lang="es-ES" sz="2000" b="1" dirty="0">
                <a:solidFill>
                  <a:srgbClr val="000000"/>
                </a:solidFill>
                <a:cs typeface="Palatino Linotype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cs typeface="Palatino Linotype"/>
              </a:rPr>
              <a:t>Yapur</a:t>
            </a:r>
            <a:endParaRPr lang="es-ES" sz="2000" b="1" dirty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 algn="r"/>
            <a:r>
              <a:rPr lang="es-ES" sz="2000" b="1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 Comisionada</a:t>
            </a:r>
            <a:endParaRPr lang="es-ES" sz="2000" b="1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s-ES" sz="2800" b="1" dirty="0" smtClean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endParaRPr lang="es-ES" sz="2800" b="1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646635" y="3939561"/>
            <a:ext cx="7797983" cy="74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5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88" y="535055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88530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7F1E89"/>
                </a:solidFill>
              </a:rPr>
              <a:t>Datos Personales Sensibles</a:t>
            </a:r>
            <a:r>
              <a:rPr lang="es-MX" dirty="0">
                <a:solidFill>
                  <a:srgbClr val="7F1E89"/>
                </a:solidFill>
              </a:rPr>
              <a:t/>
            </a:r>
            <a:br>
              <a:rPr lang="es-MX" dirty="0">
                <a:solidFill>
                  <a:srgbClr val="7F1E89"/>
                </a:solidFill>
              </a:rPr>
            </a:br>
            <a:endParaRPr lang="es-MX" dirty="0">
              <a:solidFill>
                <a:srgbClr val="7F1E8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Aquellos que afecten la esfera más íntima de la persona, o cuya utilización indebida pueda dar origen </a:t>
            </a:r>
            <a:r>
              <a:rPr lang="es-MX" smtClean="0"/>
              <a:t>a discriminación</a:t>
            </a: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959555" y="3576935"/>
            <a:ext cx="3397956" cy="2311557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Origen étnico o </a:t>
            </a:r>
            <a:r>
              <a:rPr lang="es-MX" sz="2400" b="1" dirty="0" smtClean="0"/>
              <a:t>racial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/>
              <a:t>Información de </a:t>
            </a:r>
            <a:r>
              <a:rPr lang="es-MX" sz="2400" b="1" dirty="0" smtClean="0"/>
              <a:t>salud</a:t>
            </a:r>
          </a:p>
          <a:p>
            <a:pPr algn="ctr"/>
            <a:r>
              <a:rPr lang="es-MX" sz="2400" b="1" dirty="0" smtClean="0"/>
              <a:t> </a:t>
            </a:r>
          </a:p>
          <a:p>
            <a:pPr algn="ctr"/>
            <a:r>
              <a:rPr lang="es-MX" sz="2400" b="1" dirty="0"/>
              <a:t>Datos </a:t>
            </a:r>
            <a:r>
              <a:rPr lang="es-MX" sz="2400" b="1" dirty="0" smtClean="0"/>
              <a:t>biométricos</a:t>
            </a:r>
            <a:endParaRPr lang="es-MX" sz="24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4572000" y="3576934"/>
            <a:ext cx="3397956" cy="2311557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Firma </a:t>
            </a:r>
            <a:r>
              <a:rPr lang="es-MX" sz="2400" b="1" dirty="0" smtClean="0"/>
              <a:t>electrónica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/>
              <a:t>Creencias </a:t>
            </a:r>
            <a:r>
              <a:rPr lang="es-MX" sz="2400" b="1" dirty="0" smtClean="0"/>
              <a:t>religiosas</a:t>
            </a:r>
          </a:p>
          <a:p>
            <a:pPr algn="ctr"/>
            <a:r>
              <a:rPr lang="es-MX" sz="2400" b="1" dirty="0" smtClean="0"/>
              <a:t> </a:t>
            </a:r>
          </a:p>
          <a:p>
            <a:pPr algn="ctr"/>
            <a:r>
              <a:rPr lang="es-MX" sz="2400" b="1" dirty="0"/>
              <a:t>Preferencia </a:t>
            </a:r>
            <a:r>
              <a:rPr lang="es-MX" sz="2400" b="1" dirty="0" smtClean="0"/>
              <a:t>sexual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0851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7F1E89"/>
                </a:solidFill>
              </a:rPr>
              <a:t>Obligaciones de los Sujetos Obligados en Materia de Protección de Datos Personales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s-MX" sz="2000" dirty="0" smtClean="0"/>
          </a:p>
          <a:p>
            <a:pPr lvl="0" algn="just">
              <a:buBlip>
                <a:blip r:embed="rId2"/>
              </a:buBlip>
            </a:pPr>
            <a:r>
              <a:rPr lang="es-MX" sz="2800" dirty="0" smtClean="0"/>
              <a:t>Determinar </a:t>
            </a:r>
            <a:r>
              <a:rPr lang="es-MX" sz="2800" dirty="0"/>
              <a:t>la creación, modificación o supresión de Sistemas de Datos Personales de conformidad con su </a:t>
            </a:r>
            <a:r>
              <a:rPr lang="es-MX" sz="2800" dirty="0" smtClean="0"/>
              <a:t>competencia</a:t>
            </a:r>
          </a:p>
          <a:p>
            <a:pPr lvl="0" algn="just">
              <a:buBlip>
                <a:blip r:embed="rId2"/>
              </a:buBlip>
            </a:pPr>
            <a:endParaRPr lang="es-MX" sz="2800" dirty="0" smtClean="0"/>
          </a:p>
          <a:p>
            <a:pPr lvl="0" algn="just">
              <a:buBlip>
                <a:blip r:embed="rId2"/>
              </a:buBlip>
            </a:pPr>
            <a:r>
              <a:rPr lang="es-MX" sz="2800" dirty="0"/>
              <a:t>Informar  y</a:t>
            </a:r>
            <a:r>
              <a:rPr lang="es-MX" sz="2800" dirty="0" smtClean="0"/>
              <a:t> registrar </a:t>
            </a:r>
            <a:r>
              <a:rPr lang="es-MX" sz="2800" dirty="0"/>
              <a:t>en el INFOEM los Sistemas de Datos </a:t>
            </a:r>
            <a:r>
              <a:rPr lang="es-MX" sz="2800" dirty="0" smtClean="0"/>
              <a:t>Personales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454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18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7F1E89"/>
                </a:solidFill>
              </a:rPr>
              <a:t>Obligaciones de los Sujetos Obligados en Materia de Protección de Datos Personales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s-MX" sz="3800" dirty="0"/>
              <a:t>Poner a disposición del titular a través de formatos impresos, digitales, visuales, sonoros, o de cualquier otra tecnología el </a:t>
            </a:r>
            <a:r>
              <a:rPr lang="es-MX" sz="3800" b="1" dirty="0"/>
              <a:t>AVISO DE </a:t>
            </a:r>
            <a:r>
              <a:rPr lang="es-MX" sz="3800" b="1" dirty="0" smtClean="0"/>
              <a:t>PRIVACIDAD</a:t>
            </a:r>
            <a:endParaRPr lang="es-MX" sz="3800" dirty="0" smtClean="0"/>
          </a:p>
          <a:p>
            <a:pPr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5944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89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7F1E89"/>
                </a:solidFill>
              </a:rPr>
              <a:t>Obligaciones de los Sujetos Obligados en Materia de Protección de Datos Personales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Blip>
                <a:blip r:embed="rId2"/>
              </a:buBlip>
            </a:pPr>
            <a:r>
              <a:rPr lang="es-MX" sz="3500" dirty="0"/>
              <a:t>Atención oportuna y completa de las solicitudes de acceso, rectificación, cancelación y oposición de datos personales presentadas por los </a:t>
            </a:r>
            <a:r>
              <a:rPr lang="es-MX" sz="3500" dirty="0" smtClean="0"/>
              <a:t>particulares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813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1" y="1506835"/>
            <a:ext cx="2377450" cy="71707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Acceso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49600" y="1536700"/>
            <a:ext cx="5410200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/>
              <a:t>El titular tiene derecho a solicitar y ser informado sobre sus datos personales que estén en posesión del sujeto </a:t>
            </a:r>
            <a:r>
              <a:rPr lang="es-MX" dirty="0" smtClean="0"/>
              <a:t>obligado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00401" y="2590800"/>
            <a:ext cx="5207000" cy="64633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MX" dirty="0"/>
              <a:t>El titular tendrá derecho a solicitar la rectificación de sus datos personales cuando sean </a:t>
            </a:r>
            <a:r>
              <a:rPr lang="es-MX" dirty="0" smtClean="0"/>
              <a:t>inexactos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457201" y="2625129"/>
            <a:ext cx="2376784" cy="70509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Rectificación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57201" y="4665196"/>
            <a:ext cx="2376784" cy="71073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Oposición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57867" y="3601618"/>
            <a:ext cx="2376118" cy="67969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Cancelación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00401" y="3441700"/>
            <a:ext cx="535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</a:t>
            </a:r>
            <a:r>
              <a:rPr lang="es-MX" dirty="0" smtClean="0"/>
              <a:t>olicitud </a:t>
            </a:r>
            <a:r>
              <a:rPr lang="es-MX" dirty="0"/>
              <a:t>del titular </a:t>
            </a:r>
            <a:r>
              <a:rPr lang="es-MX" dirty="0" smtClean="0"/>
              <a:t>cuando se </a:t>
            </a:r>
            <a:r>
              <a:rPr lang="es-MX" dirty="0"/>
              <a:t>dé un tratamiento a los datos personales en contravención a lo dispuesto por la </a:t>
            </a:r>
            <a:r>
              <a:rPr lang="es-MX" dirty="0" smtClean="0"/>
              <a:t>Ley</a:t>
            </a:r>
            <a:r>
              <a:rPr lang="es-MX" dirty="0"/>
              <a:t> </a:t>
            </a:r>
            <a:r>
              <a:rPr lang="es-MX" dirty="0" smtClean="0"/>
              <a:t>o los </a:t>
            </a:r>
            <a:r>
              <a:rPr lang="es-MX" dirty="0"/>
              <a:t>datos personales hayan dejado de ser </a:t>
            </a:r>
            <a:r>
              <a:rPr lang="es-MX" dirty="0" smtClean="0"/>
              <a:t>necesarios</a:t>
            </a:r>
          </a:p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3225800" y="4665196"/>
            <a:ext cx="5245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titular tendrá derecho en todo momento y por razones legítimas a oponerse al tratamiento de sus datos personales para una o varias </a:t>
            </a:r>
            <a:r>
              <a:rPr lang="es-MX" dirty="0" smtClean="0"/>
              <a:t>finalidades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57867" y="310634"/>
            <a:ext cx="810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F1E89"/>
                </a:solidFill>
              </a:rPr>
              <a:t>Derechos ARCO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9209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F1E89"/>
                </a:solidFill>
              </a:rPr>
              <a:t>Diferencias</a:t>
            </a:r>
            <a:endParaRPr lang="es-ES" b="1" dirty="0">
              <a:solidFill>
                <a:srgbClr val="7F1E8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endParaRPr lang="es-MX" sz="2000" dirty="0" smtClean="0"/>
          </a:p>
        </p:txBody>
      </p:sp>
      <p:sp>
        <p:nvSpPr>
          <p:cNvPr id="6" name="Rectángulo redondeado 5"/>
          <p:cNvSpPr/>
          <p:nvPr/>
        </p:nvSpPr>
        <p:spPr>
          <a:xfrm>
            <a:off x="968022" y="1600200"/>
            <a:ext cx="3397956" cy="301458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800" b="1" dirty="0" err="1" smtClean="0"/>
              <a:t>DAI</a:t>
            </a:r>
            <a:endParaRPr lang="es-ES" sz="2800" b="1" dirty="0" smtClean="0"/>
          </a:p>
          <a:p>
            <a:pPr algn="ctr"/>
            <a:endParaRPr lang="es-ES" sz="2800" b="1" dirty="0" smtClean="0"/>
          </a:p>
          <a:p>
            <a:pPr algn="ctr"/>
            <a:r>
              <a:rPr lang="es-MX" sz="2400" b="1" dirty="0"/>
              <a:t>Mecanismo de rendición de cuentas y de democracia en su sentido más </a:t>
            </a:r>
            <a:r>
              <a:rPr lang="es-MX" sz="2400" b="1" dirty="0" smtClean="0"/>
              <a:t>amplio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4665133" y="1600200"/>
            <a:ext cx="3397956" cy="301458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800" b="1" dirty="0" smtClean="0"/>
              <a:t>ARCO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MX" sz="2400" b="1" dirty="0" smtClean="0"/>
              <a:t>Acceso</a:t>
            </a:r>
          </a:p>
          <a:p>
            <a:pPr algn="ctr"/>
            <a:r>
              <a:rPr lang="es-MX" sz="2400" b="1" dirty="0" smtClean="0"/>
              <a:t> Rectificación Cancelación  Oposición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289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z="2000" dirty="0" smtClean="0"/>
          </a:p>
          <a:p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7F1E89"/>
                </a:solidFill>
              </a:rPr>
              <a:t>Diferencias</a:t>
            </a:r>
            <a:endParaRPr lang="es-ES" b="1" dirty="0">
              <a:solidFill>
                <a:srgbClr val="7F1E89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12730" y="1600200"/>
            <a:ext cx="3562937" cy="305030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b="1" dirty="0" smtClean="0"/>
              <a:t>DAI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MX" sz="2000" b="1" dirty="0"/>
              <a:t>Cualquier persona sin necesidad de acreditar interés alguno, podrá solicitar y recibir información pública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729934" y="1600200"/>
            <a:ext cx="3558933" cy="305030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400" b="1" dirty="0" smtClean="0"/>
              <a:t>ARCO</a:t>
            </a:r>
          </a:p>
          <a:p>
            <a:pPr algn="ctr"/>
            <a:endParaRPr lang="es-MX" sz="2400" b="1" dirty="0" smtClean="0"/>
          </a:p>
          <a:p>
            <a:pPr algn="ctr"/>
            <a:r>
              <a:rPr lang="es-MX" sz="2000" b="1" dirty="0" smtClean="0"/>
              <a:t>Sólo </a:t>
            </a:r>
            <a:r>
              <a:rPr lang="es-MX" sz="2000" b="1" dirty="0"/>
              <a:t>los particulares pueden ejercer los Derechos ARCO, previa acreditación de su </a:t>
            </a:r>
            <a:r>
              <a:rPr lang="es-MX" sz="2000" b="1" dirty="0" smtClean="0"/>
              <a:t>titularidad</a:t>
            </a:r>
          </a:p>
          <a:p>
            <a:pPr algn="ctr"/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76778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7F1E89"/>
                </a:solidFill>
              </a:rPr>
              <a:t>Diferencias</a:t>
            </a:r>
            <a:endParaRPr lang="es-ES" b="1" dirty="0">
              <a:solidFill>
                <a:srgbClr val="7F1E89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59555" y="1603021"/>
            <a:ext cx="3335865" cy="3033967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DAI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MX" sz="2400" b="1" dirty="0" smtClean="0"/>
              <a:t>Reservada</a:t>
            </a:r>
            <a:r>
              <a:rPr lang="es-MX" sz="2400" b="1" dirty="0"/>
              <a:t>, por un plazo </a:t>
            </a:r>
            <a:r>
              <a:rPr lang="es-MX" sz="2400" b="1" dirty="0" smtClean="0"/>
              <a:t>determinado</a:t>
            </a:r>
            <a:endParaRPr lang="es-MX" sz="24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4933244" y="1603021"/>
            <a:ext cx="3256844" cy="3033968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ARCO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MX" sz="2400" b="1" dirty="0" smtClean="0"/>
              <a:t>Confidencial</a:t>
            </a:r>
            <a:r>
              <a:rPr lang="es-MX" sz="2400" b="1" dirty="0"/>
              <a:t>, de manera </a:t>
            </a:r>
            <a:r>
              <a:rPr lang="es-MX" sz="2400" b="1" dirty="0" smtClean="0"/>
              <a:t>permanente</a:t>
            </a:r>
          </a:p>
          <a:p>
            <a:pPr algn="ctr"/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01735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7F1E89"/>
                </a:solidFill>
              </a:rPr>
              <a:t>Diferencias</a:t>
            </a:r>
            <a:endParaRPr lang="es-ES" b="1" dirty="0">
              <a:solidFill>
                <a:srgbClr val="7F1E89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84864" y="1600200"/>
            <a:ext cx="3316204" cy="292549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b="1" dirty="0" smtClean="0"/>
              <a:t>DAI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MX" sz="2400" b="1" dirty="0"/>
              <a:t>Derecho de</a:t>
            </a:r>
            <a:r>
              <a:rPr lang="es-MX" sz="2400" b="1" dirty="0" smtClean="0"/>
              <a:t> conocer </a:t>
            </a:r>
            <a:r>
              <a:rPr lang="es-MX" sz="2400" b="1" dirty="0"/>
              <a:t>y recibir </a:t>
            </a:r>
            <a:r>
              <a:rPr lang="es-MX" sz="2400" b="1" dirty="0" smtClean="0"/>
              <a:t>información</a:t>
            </a:r>
          </a:p>
          <a:p>
            <a:pPr algn="ctr"/>
            <a:endParaRPr lang="es-MX" sz="28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5046133" y="1600200"/>
            <a:ext cx="3282244" cy="2925493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b="1" dirty="0" smtClean="0"/>
              <a:t>ARCO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MX" sz="2400" b="1" dirty="0" smtClean="0"/>
              <a:t>Derecho a la Privacidad</a:t>
            </a:r>
          </a:p>
          <a:p>
            <a:pPr algn="ctr"/>
            <a:r>
              <a:rPr lang="es-MX" sz="2400" b="1" dirty="0" smtClean="0"/>
              <a:t>Derecho a la Intimidad</a:t>
            </a:r>
          </a:p>
          <a:p>
            <a:pPr algn="ctr"/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69782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Bien Jurídico tutelado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sz="2000" dirty="0" smtClean="0"/>
              <a:t>DAI</a:t>
            </a:r>
            <a:r>
              <a:rPr lang="es-MX" sz="2000" dirty="0"/>
              <a:t>: Derecho de a conocer y recibir información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 smtClean="0"/>
              <a:t>ARCO:</a:t>
            </a:r>
          </a:p>
          <a:p>
            <a:pPr marL="0" indent="0">
              <a:buNone/>
            </a:pPr>
            <a:r>
              <a:rPr lang="es-MX" sz="2000" dirty="0"/>
              <a:t>	</a:t>
            </a:r>
            <a:r>
              <a:rPr lang="es-MX" sz="2000" dirty="0" smtClean="0"/>
              <a:t>Derecho </a:t>
            </a:r>
            <a:r>
              <a:rPr lang="es-MX" sz="2000" dirty="0"/>
              <a:t>a la Privacidad</a:t>
            </a:r>
            <a:r>
              <a:rPr lang="es-MX" sz="2000" dirty="0" smtClean="0"/>
              <a:t>;</a:t>
            </a:r>
          </a:p>
          <a:p>
            <a:pPr marL="0" indent="0">
              <a:buNone/>
            </a:pPr>
            <a:r>
              <a:rPr lang="es-MX" sz="2000" dirty="0" smtClean="0"/>
              <a:t>	Derecho </a:t>
            </a:r>
            <a:r>
              <a:rPr lang="es-MX" sz="2000" dirty="0"/>
              <a:t>a la </a:t>
            </a:r>
            <a:r>
              <a:rPr lang="es-MX" sz="2000" dirty="0" smtClean="0"/>
              <a:t>Intimidad</a:t>
            </a: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	Derecho </a:t>
            </a:r>
            <a:r>
              <a:rPr lang="es-MX" sz="2000" dirty="0"/>
              <a:t>a no ser identificado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 descr="Plantilla Acceso 18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63" y="17754"/>
            <a:ext cx="92609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9676" y="1721333"/>
            <a:ext cx="7750098" cy="2952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 smtClean="0"/>
              <a:t>Instituto de Transparencia, Acceso a la Información Pública y </a:t>
            </a:r>
            <a:br>
              <a:rPr lang="es-ES" sz="1200" dirty="0" smtClean="0"/>
            </a:br>
            <a:r>
              <a:rPr lang="es-ES" sz="1200" dirty="0" smtClean="0"/>
              <a:t>Protección de Datos Personales del Estado de México y Municipios</a:t>
            </a:r>
            <a:br>
              <a:rPr lang="es-ES" sz="1200" dirty="0" smtClean="0"/>
            </a:br>
            <a:r>
              <a:rPr lang="es-ES" sz="700" dirty="0" smtClean="0"/>
              <a:t/>
            </a:r>
            <a:br>
              <a:rPr lang="es-ES" sz="700" dirty="0" smtClean="0"/>
            </a:br>
            <a:endParaRPr lang="es-ES" sz="700" dirty="0" smtClean="0"/>
          </a:p>
          <a:p>
            <a:endParaRPr lang="es-ES" sz="700" b="1" dirty="0"/>
          </a:p>
          <a:p>
            <a:endParaRPr lang="es-ES" sz="700" b="1" dirty="0" smtClean="0"/>
          </a:p>
          <a:p>
            <a:r>
              <a:rPr lang="es-ES" sz="3200" b="1" dirty="0" err="1" smtClean="0"/>
              <a:t>www.infoem.org.mx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1000" dirty="0" smtClean="0"/>
              <a:t/>
            </a:r>
            <a:br>
              <a:rPr lang="es-ES" sz="1000" dirty="0" smtClean="0"/>
            </a:br>
            <a:r>
              <a:rPr lang="es-ES" sz="700" dirty="0" smtClean="0"/>
              <a:t/>
            </a:r>
            <a:br>
              <a:rPr lang="es-ES" sz="700" dirty="0" smtClean="0"/>
            </a:br>
            <a:endParaRPr lang="es-ES" sz="700" dirty="0" smtClean="0"/>
          </a:p>
          <a:p>
            <a:endParaRPr lang="es-ES" sz="700" dirty="0"/>
          </a:p>
          <a:p>
            <a:endParaRPr lang="es-ES" sz="700" dirty="0" smtClean="0"/>
          </a:p>
          <a:p>
            <a:endParaRPr lang="es-ES" sz="700" dirty="0"/>
          </a:p>
          <a:p>
            <a:endParaRPr lang="es-ES" sz="700" dirty="0" smtClean="0"/>
          </a:p>
          <a:p>
            <a:r>
              <a:rPr lang="es-ES" sz="1600" dirty="0" smtClean="0"/>
              <a:t>Sede auxiliar</a:t>
            </a:r>
            <a:br>
              <a:rPr lang="es-ES" sz="1600" dirty="0" smtClean="0"/>
            </a:br>
            <a:r>
              <a:rPr lang="es-ES_tradnl" sz="1600" dirty="0" smtClean="0"/>
              <a:t>Calle de Pino Suárez, sin número, actualmente carretera Toluca-Ixtapan, </a:t>
            </a:r>
            <a:br>
              <a:rPr lang="es-ES_tradnl" sz="1600" dirty="0" smtClean="0"/>
            </a:br>
            <a:r>
              <a:rPr lang="es-ES_tradnl" sz="1600" dirty="0" smtClean="0"/>
              <a:t>No. 111, Col. La Michoacana, C.P. 52166, Metepec, Edo. de </a:t>
            </a:r>
            <a:r>
              <a:rPr lang="es-ES_tradnl" sz="1600" dirty="0" err="1" smtClean="0"/>
              <a:t>Méx</a:t>
            </a:r>
            <a:r>
              <a:rPr lang="es-ES_tradnl" sz="1600" dirty="0" smtClean="0"/>
              <a:t>.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/>
              <a:t/>
            </a:r>
            <a:br>
              <a:rPr lang="es-ES" sz="1600" b="1" dirty="0" smtClean="0"/>
            </a:br>
            <a:endParaRPr lang="es-ES" sz="700" b="1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88" y="367940"/>
            <a:ext cx="2092632" cy="11973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15" y="5786500"/>
            <a:ext cx="461391" cy="4613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917" y="5806474"/>
            <a:ext cx="461391" cy="4613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44406" y="5878559"/>
            <a:ext cx="977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/</a:t>
            </a:r>
            <a:r>
              <a:rPr lang="es-ES" dirty="0" err="1"/>
              <a:t>infoem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740308" y="5878559"/>
            <a:ext cx="107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@</a:t>
            </a:r>
            <a:r>
              <a:rPr lang="es-ES" dirty="0" err="1"/>
              <a:t>Infoem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3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649"/>
            <a:ext cx="8229600" cy="866451"/>
          </a:xfrm>
        </p:spPr>
        <p:txBody>
          <a:bodyPr anchor="t">
            <a:noAutofit/>
          </a:bodyPr>
          <a:lstStyle/>
          <a:p>
            <a:r>
              <a:rPr lang="es-ES" sz="3200" b="1" dirty="0">
                <a:solidFill>
                  <a:srgbClr val="058D80"/>
                </a:solidFill>
                <a:cs typeface="Palatino Linotype"/>
              </a:rPr>
              <a:t>Derecho de Acceso a la </a:t>
            </a:r>
            <a:r>
              <a:rPr lang="es-ES" sz="3200" b="1" dirty="0" smtClean="0">
                <a:solidFill>
                  <a:srgbClr val="058D80"/>
                </a:solidFill>
                <a:cs typeface="Palatino Linotype"/>
              </a:rPr>
              <a:t>Información Pública </a:t>
            </a:r>
            <a:r>
              <a:rPr lang="es-ES" sz="3200" b="1" dirty="0">
                <a:solidFill>
                  <a:srgbClr val="058D80"/>
                </a:solidFill>
                <a:cs typeface="Palatino Linotype"/>
              </a:rPr>
              <a:t>(DAI)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77900" y="1911096"/>
            <a:ext cx="721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El derecho a la información es un derecho humano que tienen todas las </a:t>
            </a:r>
            <a:r>
              <a:rPr lang="es-MX" sz="2400" dirty="0" smtClean="0"/>
              <a:t>personas de </a:t>
            </a:r>
            <a:r>
              <a:rPr lang="es-MX" sz="2400" dirty="0"/>
              <a:t>conocer </a:t>
            </a:r>
            <a:r>
              <a:rPr lang="es-MX" sz="2400" dirty="0" smtClean="0"/>
              <a:t>cualquier </a:t>
            </a:r>
            <a:r>
              <a:rPr lang="es-MX" sz="2400" dirty="0"/>
              <a:t>clase de información generada por el Estado; asimismo, es obligación de </a:t>
            </a:r>
            <a:r>
              <a:rPr lang="es-MX" sz="2400" dirty="0" smtClean="0"/>
              <a:t>éste</a:t>
            </a:r>
            <a:r>
              <a:rPr lang="es-MX" sz="2400" dirty="0"/>
              <a:t>, entregarla sin necesidad de acreditar interés alguno por parte de los ciudadanos.</a:t>
            </a:r>
          </a:p>
        </p:txBody>
      </p:sp>
    </p:spTree>
    <p:extLst>
      <p:ext uri="{BB962C8B-B14F-4D97-AF65-F5344CB8AC3E}">
        <p14:creationId xmlns:p14="http://schemas.microsoft.com/office/powerpoint/2010/main" val="26702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89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Respecto </a:t>
            </a:r>
            <a:r>
              <a:rPr lang="es-MX" dirty="0"/>
              <a:t>a este derecho se entiende por </a:t>
            </a:r>
            <a:r>
              <a:rPr lang="es-MX" b="1" dirty="0" smtClean="0"/>
              <a:t>“información</a:t>
            </a:r>
            <a:r>
              <a:rPr lang="es-MX" b="1" dirty="0"/>
              <a:t>” </a:t>
            </a:r>
            <a:r>
              <a:rPr lang="es-MX" dirty="0"/>
              <a:t>cualquier documento que los sujetos obligados generen, obtengan, adquieran, transformen, conserven o administren.</a:t>
            </a:r>
          </a:p>
          <a:p>
            <a:pPr marL="0" indent="0">
              <a:buNone/>
            </a:pPr>
            <a:endParaRPr lang="es-MX" b="1" dirty="0" smtClean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57200" y="3163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58D80"/>
                </a:solidFill>
              </a:rPr>
              <a:t>Objeto </a:t>
            </a:r>
            <a:r>
              <a:rPr lang="es-MX" sz="2400" b="1" dirty="0">
                <a:solidFill>
                  <a:srgbClr val="058D80"/>
                </a:solidFill>
              </a:rPr>
              <a:t>d</a:t>
            </a:r>
            <a:r>
              <a:rPr lang="es-MX" sz="2400" b="1" dirty="0" smtClean="0">
                <a:solidFill>
                  <a:srgbClr val="058D80"/>
                </a:solidFill>
              </a:rPr>
              <a:t>el </a:t>
            </a:r>
            <a:r>
              <a:rPr lang="es-MX" sz="2400" b="1" dirty="0">
                <a:solidFill>
                  <a:srgbClr val="058D80"/>
                </a:solidFill>
              </a:rPr>
              <a:t>D</a:t>
            </a:r>
            <a:r>
              <a:rPr lang="es-MX" sz="2400" b="1" dirty="0" smtClean="0">
                <a:solidFill>
                  <a:srgbClr val="058D80"/>
                </a:solidFill>
              </a:rPr>
              <a:t>erecho </a:t>
            </a:r>
            <a:r>
              <a:rPr lang="es-MX" sz="2400" b="1" dirty="0">
                <a:solidFill>
                  <a:srgbClr val="058D80"/>
                </a:solidFill>
              </a:rPr>
              <a:t>de </a:t>
            </a:r>
            <a:r>
              <a:rPr lang="es-MX" sz="2400" b="1" dirty="0" smtClean="0">
                <a:solidFill>
                  <a:srgbClr val="058D80"/>
                </a:solidFill>
              </a:rPr>
              <a:t>Acceso </a:t>
            </a:r>
            <a:r>
              <a:rPr lang="es-MX" sz="2400" b="1" dirty="0">
                <a:solidFill>
                  <a:srgbClr val="058D80"/>
                </a:solidFill>
              </a:rPr>
              <a:t>a </a:t>
            </a:r>
            <a:r>
              <a:rPr lang="es-MX" sz="2400" b="1" dirty="0" smtClean="0">
                <a:solidFill>
                  <a:srgbClr val="058D80"/>
                </a:solidFill>
              </a:rPr>
              <a:t>la Información </a:t>
            </a:r>
            <a:br>
              <a:rPr lang="es-MX" sz="2400" b="1" dirty="0" smtClean="0">
                <a:solidFill>
                  <a:srgbClr val="058D80"/>
                </a:solidFill>
              </a:rPr>
            </a:br>
            <a:r>
              <a:rPr lang="es-MX" sz="2400" b="1" dirty="0" smtClean="0">
                <a:solidFill>
                  <a:srgbClr val="058D80"/>
                </a:solidFill>
              </a:rPr>
              <a:t>(Acceso a </a:t>
            </a:r>
            <a:r>
              <a:rPr lang="es-MX" sz="2400" b="1" dirty="0">
                <a:solidFill>
                  <a:srgbClr val="058D80"/>
                </a:solidFill>
              </a:rPr>
              <a:t>D</a:t>
            </a:r>
            <a:r>
              <a:rPr lang="es-MX" sz="2400" b="1" dirty="0" smtClean="0">
                <a:solidFill>
                  <a:srgbClr val="058D80"/>
                </a:solidFill>
              </a:rPr>
              <a:t>ocumentos </a:t>
            </a:r>
            <a:r>
              <a:rPr lang="es-MX" sz="2400" b="1" dirty="0">
                <a:solidFill>
                  <a:srgbClr val="058D80"/>
                </a:solidFill>
              </a:rPr>
              <a:t>P</a:t>
            </a:r>
            <a:r>
              <a:rPr lang="es-MX" sz="2400" b="1" dirty="0" smtClean="0">
                <a:solidFill>
                  <a:srgbClr val="058D80"/>
                </a:solidFill>
              </a:rPr>
              <a:t>úblicos)</a:t>
            </a:r>
            <a:endParaRPr lang="es-MX" sz="2400" b="1" dirty="0">
              <a:solidFill>
                <a:srgbClr val="058D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6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96696" y="236178"/>
            <a:ext cx="711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58D80"/>
                </a:solidFill>
              </a:rPr>
              <a:t>Obligados a Entregar </a:t>
            </a:r>
            <a:r>
              <a:rPr lang="es-MX" sz="2800" b="1" dirty="0">
                <a:solidFill>
                  <a:srgbClr val="058D80"/>
                </a:solidFill>
              </a:rPr>
              <a:t>I</a:t>
            </a:r>
            <a:r>
              <a:rPr lang="es-MX" sz="2800" b="1" dirty="0" smtClean="0">
                <a:solidFill>
                  <a:srgbClr val="058D80"/>
                </a:solidFill>
              </a:rPr>
              <a:t>nformación </a:t>
            </a:r>
            <a:endParaRPr lang="es-MX" sz="2800" b="1" dirty="0">
              <a:solidFill>
                <a:srgbClr val="058D8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304644" y="2310677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Poder Ejecutivo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689600" y="2367280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Poder Legislativo</a:t>
            </a:r>
          </a:p>
        </p:txBody>
      </p:sp>
      <p:sp>
        <p:nvSpPr>
          <p:cNvPr id="21" name="Elipse 20"/>
          <p:cNvSpPr/>
          <p:nvPr/>
        </p:nvSpPr>
        <p:spPr>
          <a:xfrm>
            <a:off x="3516518" y="2367280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Poder Judicial</a:t>
            </a:r>
          </a:p>
        </p:txBody>
      </p:sp>
      <p:sp>
        <p:nvSpPr>
          <p:cNvPr id="22" name="Elipse 21"/>
          <p:cNvSpPr/>
          <p:nvPr/>
        </p:nvSpPr>
        <p:spPr>
          <a:xfrm>
            <a:off x="1304644" y="3972560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Órganos autónomos </a:t>
            </a:r>
          </a:p>
        </p:txBody>
      </p:sp>
      <p:sp>
        <p:nvSpPr>
          <p:cNvPr id="23" name="Elipse 22"/>
          <p:cNvSpPr/>
          <p:nvPr/>
        </p:nvSpPr>
        <p:spPr>
          <a:xfrm>
            <a:off x="5689600" y="3972560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Partidos Políticos</a:t>
            </a:r>
          </a:p>
        </p:txBody>
      </p:sp>
      <p:sp>
        <p:nvSpPr>
          <p:cNvPr id="9" name="Elipse 8"/>
          <p:cNvSpPr/>
          <p:nvPr/>
        </p:nvSpPr>
        <p:spPr>
          <a:xfrm>
            <a:off x="3516518" y="3929425"/>
            <a:ext cx="1955800" cy="1061720"/>
          </a:xfrm>
          <a:prstGeom prst="ellipse">
            <a:avLst/>
          </a:prstGeom>
          <a:solidFill>
            <a:srgbClr val="058D80"/>
          </a:solidFill>
          <a:ln>
            <a:solidFill>
              <a:srgbClr val="058D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s-ES" sz="1300" dirty="0" smtClean="0">
                <a:solidFill>
                  <a:schemeClr val="bg1"/>
                </a:solidFill>
              </a:rPr>
              <a:t>Ayuntamientos</a:t>
            </a:r>
            <a:endParaRPr lang="es-E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7F1E89"/>
                </a:solidFill>
              </a:rPr>
              <a:t>Sujetos </a:t>
            </a:r>
            <a:r>
              <a:rPr lang="es-MX" b="1" dirty="0" smtClean="0">
                <a:solidFill>
                  <a:srgbClr val="7F1E89"/>
                </a:solidFill>
              </a:rPr>
              <a:t>Obligados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Blip>
                <a:blip r:embed="rId2"/>
              </a:buBlip>
            </a:pPr>
            <a:r>
              <a:rPr lang="es-MX" sz="3600" dirty="0"/>
              <a:t>Ayuntamientos</a:t>
            </a:r>
          </a:p>
          <a:p>
            <a:pPr lvl="0">
              <a:buBlip>
                <a:blip r:embed="rId2"/>
              </a:buBlip>
            </a:pPr>
            <a:r>
              <a:rPr lang="es-MX" sz="3600" dirty="0"/>
              <a:t>Poder Ejecutivo</a:t>
            </a:r>
            <a:endParaRPr lang="es-MX" sz="3600" dirty="0" smtClean="0"/>
          </a:p>
          <a:p>
            <a:pPr lvl="0">
              <a:buBlip>
                <a:blip r:embed="rId2"/>
              </a:buBlip>
            </a:pPr>
            <a:r>
              <a:rPr lang="es-MX" sz="3600" dirty="0" smtClean="0"/>
              <a:t>Poder </a:t>
            </a:r>
            <a:r>
              <a:rPr lang="es-MX" sz="3600" dirty="0"/>
              <a:t>Judicial</a:t>
            </a:r>
          </a:p>
          <a:p>
            <a:pPr lvl="0">
              <a:buBlip>
                <a:blip r:embed="rId2"/>
              </a:buBlip>
            </a:pPr>
            <a:r>
              <a:rPr lang="es-MX" sz="3600" dirty="0"/>
              <a:t>Poder Legislativo</a:t>
            </a:r>
          </a:p>
          <a:p>
            <a:pPr lvl="0">
              <a:buBlip>
                <a:blip r:embed="rId2"/>
              </a:buBlip>
            </a:pPr>
            <a:r>
              <a:rPr lang="es-MX" sz="3600" dirty="0"/>
              <a:t>Órganos Autónomos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7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58D80"/>
                </a:solidFill>
              </a:rPr>
              <a:t>Obligaciones de transparencia</a:t>
            </a:r>
            <a:endParaRPr lang="es-MX" b="1" dirty="0">
              <a:solidFill>
                <a:srgbClr val="058D8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628059"/>
            <a:ext cx="3892304" cy="1072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5048901"/>
            <a:ext cx="3892304" cy="10728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3838480"/>
            <a:ext cx="3892304" cy="10728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1417638"/>
            <a:ext cx="3892304" cy="10728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2" y="2999056"/>
            <a:ext cx="4276353" cy="11887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3" y="1613986"/>
            <a:ext cx="4276353" cy="11887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41" y="4384126"/>
            <a:ext cx="42763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94456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3C9A12"/>
                </a:solidFill>
              </a:rPr>
              <a:t>	</a:t>
            </a:r>
            <a:r>
              <a:rPr lang="es-MX" b="1" dirty="0">
                <a:solidFill>
                  <a:srgbClr val="058D80"/>
                </a:solidFill>
              </a:rPr>
              <a:t>Clasificación de </a:t>
            </a:r>
            <a:r>
              <a:rPr lang="es-MX" b="1" dirty="0" smtClean="0">
                <a:solidFill>
                  <a:srgbClr val="058D80"/>
                </a:solidFill>
              </a:rPr>
              <a:t>la Información</a:t>
            </a:r>
            <a:endParaRPr lang="es-MX" b="1" dirty="0">
              <a:solidFill>
                <a:srgbClr val="058D8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2743200" y="1663700"/>
            <a:ext cx="3397956" cy="1128889"/>
          </a:xfrm>
          <a:prstGeom prst="roundRect">
            <a:avLst/>
          </a:prstGeom>
          <a:solidFill>
            <a:srgbClr val="058D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Reservada</a:t>
            </a:r>
            <a:endParaRPr lang="es-MX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43200" y="3626555"/>
            <a:ext cx="3397956" cy="1128889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2377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7F1E89"/>
                </a:solidFill>
              </a:rPr>
              <a:t>Derecho de Protección de Datos Personales</a:t>
            </a:r>
            <a:endParaRPr lang="es-MX" sz="3600" b="1" dirty="0">
              <a:solidFill>
                <a:srgbClr val="7F1E89"/>
              </a:solidFill>
            </a:endParaRPr>
          </a:p>
        </p:txBody>
      </p:sp>
      <p:pic>
        <p:nvPicPr>
          <p:cNvPr id="4" name="Imagen 3" descr="IMG_346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53530"/>
            <a:ext cx="6692900" cy="22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7F1E89"/>
                </a:solidFill>
              </a:rPr>
              <a:t>Datos Personales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Toda información </a:t>
            </a:r>
            <a:r>
              <a:rPr lang="es-MX" sz="2800" dirty="0"/>
              <a:t>r</a:t>
            </a:r>
            <a:r>
              <a:rPr lang="es-MX" sz="2800" dirty="0" smtClean="0"/>
              <a:t>elativa a una persona física identificada o </a:t>
            </a:r>
            <a:r>
              <a:rPr lang="es-MX" sz="2800" dirty="0"/>
              <a:t>i</a:t>
            </a:r>
            <a:r>
              <a:rPr lang="es-MX" sz="2800" dirty="0" smtClean="0"/>
              <a:t>dentificable.</a:t>
            </a:r>
          </a:p>
          <a:p>
            <a:pPr marL="0" indent="0" algn="just">
              <a:buNone/>
            </a:pPr>
            <a:endParaRPr lang="es-MX" sz="2800" b="1" dirty="0" smtClean="0"/>
          </a:p>
          <a:p>
            <a:pPr marL="0" indent="0" algn="just">
              <a:buNone/>
            </a:pPr>
            <a:r>
              <a:rPr lang="es-MX" sz="2800" b="1" dirty="0" smtClean="0"/>
              <a:t> 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959556" y="2884154"/>
            <a:ext cx="3397956" cy="2558189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Nombre</a:t>
            </a:r>
          </a:p>
          <a:p>
            <a:pPr algn="ctr"/>
            <a:r>
              <a:rPr lang="es-ES" sz="3200" b="1" dirty="0" smtClean="0"/>
              <a:t>CURP </a:t>
            </a:r>
            <a:endParaRPr lang="es-ES" sz="3200" b="1" dirty="0"/>
          </a:p>
          <a:p>
            <a:pPr algn="ctr"/>
            <a:r>
              <a:rPr lang="es-ES" sz="3200" b="1" dirty="0"/>
              <a:t>Domicilio</a:t>
            </a:r>
          </a:p>
          <a:p>
            <a:pPr algn="ctr"/>
            <a:r>
              <a:rPr lang="es-ES" sz="3200" b="1" dirty="0"/>
              <a:t>Fecha de Nacimiento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730043" y="2884154"/>
            <a:ext cx="3397956" cy="2558189"/>
          </a:xfrm>
          <a:prstGeom prst="roundRect">
            <a:avLst/>
          </a:prstGeom>
          <a:solidFill>
            <a:srgbClr val="8238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Edad</a:t>
            </a:r>
          </a:p>
          <a:p>
            <a:pPr algn="ctr"/>
            <a:r>
              <a:rPr lang="es-ES" sz="3200" b="1" dirty="0" err="1"/>
              <a:t>RFC</a:t>
            </a:r>
            <a:endParaRPr lang="es-ES" sz="3200" b="1" dirty="0"/>
          </a:p>
          <a:p>
            <a:pPr algn="ctr"/>
            <a:r>
              <a:rPr lang="es-ES" sz="3200" b="1" dirty="0"/>
              <a:t>Estado Civil</a:t>
            </a:r>
          </a:p>
          <a:p>
            <a:pPr algn="ctr"/>
            <a:r>
              <a:rPr lang="es-ES" sz="3200" b="1" dirty="0"/>
              <a:t>Sexo </a:t>
            </a:r>
            <a:endParaRPr lang="es-ES" sz="3200" b="1" dirty="0" smtClean="0"/>
          </a:p>
          <a:p>
            <a:pPr algn="ctr"/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26364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556</Words>
  <Application>Microsoft Macintosh PowerPoint</Application>
  <PresentationFormat>Presentación en pantalla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Derecho de Acceso a la Información Pública (DAI)</vt:lpstr>
      <vt:lpstr>Objeto del Derecho de Acceso a la Información  (Acceso a Documentos Públicos)</vt:lpstr>
      <vt:lpstr>Presentación de PowerPoint</vt:lpstr>
      <vt:lpstr>Sujetos Obligados </vt:lpstr>
      <vt:lpstr>Obligaciones de transparencia</vt:lpstr>
      <vt:lpstr> Clasificación de la Información</vt:lpstr>
      <vt:lpstr>Derecho de Protección de Datos Personales</vt:lpstr>
      <vt:lpstr>Datos Personales </vt:lpstr>
      <vt:lpstr>Datos Personales Sensibles </vt:lpstr>
      <vt:lpstr>Obligaciones de los Sujetos Obligados en Materia de Protección de Datos Personales </vt:lpstr>
      <vt:lpstr>Obligaciones de los Sujetos Obligados en Materia de Protección de Datos Personales </vt:lpstr>
      <vt:lpstr>Obligaciones de los Sujetos Obligados en Materia de Protección de Datos Personales </vt:lpstr>
      <vt:lpstr>Presentación de PowerPoint</vt:lpstr>
      <vt:lpstr>Diferencias</vt:lpstr>
      <vt:lpstr>Diferencias</vt:lpstr>
      <vt:lpstr>Diferencias</vt:lpstr>
      <vt:lpstr>Diferencias</vt:lpstr>
      <vt:lpstr>Bien Jurídico tutelado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Rosa Luz Robles</cp:lastModifiedBy>
  <cp:revision>103</cp:revision>
  <dcterms:created xsi:type="dcterms:W3CDTF">2015-11-27T18:59:29Z</dcterms:created>
  <dcterms:modified xsi:type="dcterms:W3CDTF">2015-11-30T04:51:06Z</dcterms:modified>
</cp:coreProperties>
</file>