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15"/>
  </p:notesMasterIdLst>
  <p:sldIdLst>
    <p:sldId id="256" r:id="rId2"/>
    <p:sldId id="257" r:id="rId3"/>
    <p:sldId id="262" r:id="rId4"/>
    <p:sldId id="259" r:id="rId5"/>
    <p:sldId id="260" r:id="rId6"/>
    <p:sldId id="268" r:id="rId7"/>
    <p:sldId id="272" r:id="rId8"/>
    <p:sldId id="269" r:id="rId9"/>
    <p:sldId id="263" r:id="rId10"/>
    <p:sldId id="265" r:id="rId11"/>
    <p:sldId id="266" r:id="rId12"/>
    <p:sldId id="270" r:id="rId13"/>
    <p:sldId id="271" r:id="rId14"/>
  </p:sldIdLst>
  <p:sldSz cx="12192000" cy="6858000"/>
  <p:notesSz cx="6797675" cy="987425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5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FD65AD-5484-4489-89F8-1195527C7A95}" type="doc">
      <dgm:prSet loTypeId="urn:microsoft.com/office/officeart/2005/8/layout/arrow3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22B4B113-88ED-48CC-B7F9-421926272267}">
      <dgm:prSet phldrT="[Texto]" custT="1"/>
      <dgm:spPr/>
      <dgm:t>
        <a:bodyPr/>
        <a:lstStyle/>
        <a:p>
          <a:r>
            <a:rPr lang="es-MX" sz="1600" b="1" dirty="0" smtClean="0">
              <a:solidFill>
                <a:schemeClr val="accent1"/>
              </a:solidFill>
            </a:rPr>
            <a:t>DERECHO DE ACCESO A LA INFORMACIÓN PÚBLICA</a:t>
          </a:r>
          <a:endParaRPr lang="es-MX" sz="1600" b="1" dirty="0">
            <a:solidFill>
              <a:schemeClr val="accent1"/>
            </a:solidFill>
          </a:endParaRPr>
        </a:p>
      </dgm:t>
    </dgm:pt>
    <dgm:pt modelId="{DB39CAF0-9EEE-4CBE-859D-1145BE17795E}" type="parTrans" cxnId="{C986F122-1CB9-4075-A1FA-60763B7AAA5C}">
      <dgm:prSet/>
      <dgm:spPr/>
      <dgm:t>
        <a:bodyPr/>
        <a:lstStyle/>
        <a:p>
          <a:endParaRPr lang="es-MX"/>
        </a:p>
      </dgm:t>
    </dgm:pt>
    <dgm:pt modelId="{C5BFBE71-0C74-4DFD-A93F-A9D654EE2935}" type="sibTrans" cxnId="{C986F122-1CB9-4075-A1FA-60763B7AAA5C}">
      <dgm:prSet/>
      <dgm:spPr/>
      <dgm:t>
        <a:bodyPr/>
        <a:lstStyle/>
        <a:p>
          <a:endParaRPr lang="es-MX"/>
        </a:p>
      </dgm:t>
    </dgm:pt>
    <dgm:pt modelId="{DADCF13D-385E-494D-8198-BBC829039780}">
      <dgm:prSet phldrT="[Texto]" custT="1"/>
      <dgm:spPr/>
      <dgm:t>
        <a:bodyPr/>
        <a:lstStyle/>
        <a:p>
          <a:r>
            <a:rPr lang="es-MX" sz="1600" b="1" dirty="0" smtClean="0">
              <a:solidFill>
                <a:schemeClr val="accent1"/>
              </a:solidFill>
            </a:rPr>
            <a:t>DERECHO A LA PROTECCIÓN DE DATOS PERSONALES</a:t>
          </a:r>
          <a:endParaRPr lang="es-MX" sz="1600" b="1" dirty="0">
            <a:solidFill>
              <a:schemeClr val="accent1"/>
            </a:solidFill>
          </a:endParaRPr>
        </a:p>
      </dgm:t>
    </dgm:pt>
    <dgm:pt modelId="{7E7210A1-9724-4CBF-8311-61D5AFD66C81}" type="parTrans" cxnId="{4D7C6334-C5D7-418A-B670-FF1F9CE929F1}">
      <dgm:prSet/>
      <dgm:spPr/>
      <dgm:t>
        <a:bodyPr/>
        <a:lstStyle/>
        <a:p>
          <a:endParaRPr lang="es-MX"/>
        </a:p>
      </dgm:t>
    </dgm:pt>
    <dgm:pt modelId="{D6BB112B-A11F-4F1A-9C45-5C4B68E727B2}" type="sibTrans" cxnId="{4D7C6334-C5D7-418A-B670-FF1F9CE929F1}">
      <dgm:prSet/>
      <dgm:spPr/>
      <dgm:t>
        <a:bodyPr/>
        <a:lstStyle/>
        <a:p>
          <a:endParaRPr lang="es-MX"/>
        </a:p>
      </dgm:t>
    </dgm:pt>
    <dgm:pt modelId="{349B03A6-70DA-4649-AD99-1C846D21BE07}" type="pres">
      <dgm:prSet presAssocID="{2EFD65AD-5484-4489-89F8-1195527C7A95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10B4E730-EE27-4D9F-8DB3-51B70775AA37}" type="pres">
      <dgm:prSet presAssocID="{2EFD65AD-5484-4489-89F8-1195527C7A95}" presName="divider" presStyleLbl="fgShp" presStyleIdx="0" presStyleCnt="1" custScaleY="182097"/>
      <dgm:spPr/>
      <dgm:t>
        <a:bodyPr/>
        <a:lstStyle/>
        <a:p>
          <a:endParaRPr lang="es-MX"/>
        </a:p>
      </dgm:t>
    </dgm:pt>
    <dgm:pt modelId="{93D01AD8-C24E-4068-A6FB-D1375A59964D}" type="pres">
      <dgm:prSet presAssocID="{22B4B113-88ED-48CC-B7F9-421926272267}" presName="downArrow" presStyleLbl="node1" presStyleIdx="0" presStyleCnt="2" custScaleX="51041" custScaleY="48854"/>
      <dgm:spPr/>
      <dgm:t>
        <a:bodyPr/>
        <a:lstStyle/>
        <a:p>
          <a:endParaRPr lang="es-MX"/>
        </a:p>
      </dgm:t>
    </dgm:pt>
    <dgm:pt modelId="{E8A26CA8-F117-46B4-8BAD-9F7FDF348264}" type="pres">
      <dgm:prSet presAssocID="{22B4B113-88ED-48CC-B7F9-421926272267}" presName="downArrowText" presStyleLbl="revTx" presStyleIdx="0" presStyleCnt="2" custScaleX="97946" custScaleY="49509" custLinFactNeighborX="28776" custLinFactNeighborY="2366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E4AC058-189A-4381-8C64-04AEA17F6840}" type="pres">
      <dgm:prSet presAssocID="{DADCF13D-385E-494D-8198-BBC829039780}" presName="upArrow" presStyleLbl="node1" presStyleIdx="1" presStyleCnt="2" custScaleX="52678" custScaleY="48694"/>
      <dgm:spPr/>
      <dgm:t>
        <a:bodyPr/>
        <a:lstStyle/>
        <a:p>
          <a:endParaRPr lang="es-MX"/>
        </a:p>
      </dgm:t>
    </dgm:pt>
    <dgm:pt modelId="{A1F0533F-5D14-43CF-A17C-FE87558FED55}" type="pres">
      <dgm:prSet presAssocID="{DADCF13D-385E-494D-8198-BBC829039780}" presName="upArrowText" presStyleLbl="revTx" presStyleIdx="1" presStyleCnt="2" custLinFactNeighborX="-25573" custLinFactNeighborY="-551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4D7C6334-C5D7-418A-B670-FF1F9CE929F1}" srcId="{2EFD65AD-5484-4489-89F8-1195527C7A95}" destId="{DADCF13D-385E-494D-8198-BBC829039780}" srcOrd="1" destOrd="0" parTransId="{7E7210A1-9724-4CBF-8311-61D5AFD66C81}" sibTransId="{D6BB112B-A11F-4F1A-9C45-5C4B68E727B2}"/>
    <dgm:cxn modelId="{68FF8281-6690-4190-9FB8-C0D8DAF01757}" type="presOf" srcId="{22B4B113-88ED-48CC-B7F9-421926272267}" destId="{E8A26CA8-F117-46B4-8BAD-9F7FDF348264}" srcOrd="0" destOrd="0" presId="urn:microsoft.com/office/officeart/2005/8/layout/arrow3"/>
    <dgm:cxn modelId="{C986F122-1CB9-4075-A1FA-60763B7AAA5C}" srcId="{2EFD65AD-5484-4489-89F8-1195527C7A95}" destId="{22B4B113-88ED-48CC-B7F9-421926272267}" srcOrd="0" destOrd="0" parTransId="{DB39CAF0-9EEE-4CBE-859D-1145BE17795E}" sibTransId="{C5BFBE71-0C74-4DFD-A93F-A9D654EE2935}"/>
    <dgm:cxn modelId="{F1255D42-253C-4B0C-8758-94A893FDF918}" type="presOf" srcId="{2EFD65AD-5484-4489-89F8-1195527C7A95}" destId="{349B03A6-70DA-4649-AD99-1C846D21BE07}" srcOrd="0" destOrd="0" presId="urn:microsoft.com/office/officeart/2005/8/layout/arrow3"/>
    <dgm:cxn modelId="{7D1A7C21-30BD-407A-8800-66B8DDC215F8}" type="presOf" srcId="{DADCF13D-385E-494D-8198-BBC829039780}" destId="{A1F0533F-5D14-43CF-A17C-FE87558FED55}" srcOrd="0" destOrd="0" presId="urn:microsoft.com/office/officeart/2005/8/layout/arrow3"/>
    <dgm:cxn modelId="{45585337-5D94-4AE6-B021-A0C5D68EF740}" type="presParOf" srcId="{349B03A6-70DA-4649-AD99-1C846D21BE07}" destId="{10B4E730-EE27-4D9F-8DB3-51B70775AA37}" srcOrd="0" destOrd="0" presId="urn:microsoft.com/office/officeart/2005/8/layout/arrow3"/>
    <dgm:cxn modelId="{E134602F-E631-4F19-B171-080D319349C7}" type="presParOf" srcId="{349B03A6-70DA-4649-AD99-1C846D21BE07}" destId="{93D01AD8-C24E-4068-A6FB-D1375A59964D}" srcOrd="1" destOrd="0" presId="urn:microsoft.com/office/officeart/2005/8/layout/arrow3"/>
    <dgm:cxn modelId="{393AAAA3-6056-4BA6-A62D-87C2BBE90574}" type="presParOf" srcId="{349B03A6-70DA-4649-AD99-1C846D21BE07}" destId="{E8A26CA8-F117-46B4-8BAD-9F7FDF348264}" srcOrd="2" destOrd="0" presId="urn:microsoft.com/office/officeart/2005/8/layout/arrow3"/>
    <dgm:cxn modelId="{81224122-FE90-436B-BCA9-7CEFF55839C6}" type="presParOf" srcId="{349B03A6-70DA-4649-AD99-1C846D21BE07}" destId="{2E4AC058-189A-4381-8C64-04AEA17F6840}" srcOrd="3" destOrd="0" presId="urn:microsoft.com/office/officeart/2005/8/layout/arrow3"/>
    <dgm:cxn modelId="{1C885629-CE19-4415-9AF0-1F2864B0EE5B}" type="presParOf" srcId="{349B03A6-70DA-4649-AD99-1C846D21BE07}" destId="{A1F0533F-5D14-43CF-A17C-FE87558FED55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42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484E9542-D650-4E23-B61C-530769FD7875}" type="datetimeFigureOut">
              <a:rPr lang="es-MX" smtClean="0"/>
              <a:t>27/10/2015</a:t>
            </a:fld>
            <a:endParaRPr lang="es-MX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33488"/>
            <a:ext cx="592455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s-MX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51983"/>
            <a:ext cx="5438140" cy="3887986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378825"/>
            <a:ext cx="2945659" cy="49542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378825"/>
            <a:ext cx="2945659" cy="49542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7430E289-9A98-4C40-9FFE-9049E651AE3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09918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1A91AA-8AD8-4857-B271-64DF88F6FC0C}" type="slidenum">
              <a:rPr lang="es-MX" smtClean="0">
                <a:solidFill>
                  <a:prstClr val="black"/>
                </a:solidFill>
              </a:rPr>
              <a:pPr/>
              <a:t>3</a:t>
            </a:fld>
            <a:endParaRPr lang="es-MX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5571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1A91AA-8AD8-4857-B271-64DF88F6FC0C}" type="slidenum">
              <a:rPr lang="es-MX" smtClean="0"/>
              <a:t>4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470116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1A91AA-8AD8-4857-B271-64DF88F6FC0C}" type="slidenum">
              <a:rPr lang="es-MX" smtClean="0"/>
              <a:t>5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9253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75A2404F-5F51-4AEC-840E-4ECC8FFD8F89}" type="datetimeFigureOut">
              <a:rPr lang="es-MX" smtClean="0"/>
              <a:t>27/10/2015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484009E1-C5EF-420B-BCF8-32FB80B7DE85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61006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2404F-5F51-4AEC-840E-4ECC8FFD8F89}" type="datetimeFigureOut">
              <a:rPr lang="es-MX" smtClean="0"/>
              <a:t>27/10/2015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009E1-C5EF-420B-BCF8-32FB80B7DE85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54132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2404F-5F51-4AEC-840E-4ECC8FFD8F89}" type="datetimeFigureOut">
              <a:rPr lang="es-MX" smtClean="0"/>
              <a:t>27/10/2015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009E1-C5EF-420B-BCF8-32FB80B7DE85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052005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2404F-5F51-4AEC-840E-4ECC8FFD8F89}" type="datetimeFigureOut">
              <a:rPr lang="es-MX" smtClean="0"/>
              <a:t>27/10/2015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009E1-C5EF-420B-BCF8-32FB80B7DE85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427839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2404F-5F51-4AEC-840E-4ECC8FFD8F89}" type="datetimeFigureOut">
              <a:rPr lang="es-MX" smtClean="0"/>
              <a:t>27/10/2015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009E1-C5EF-420B-BCF8-32FB80B7DE85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189717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2404F-5F51-4AEC-840E-4ECC8FFD8F89}" type="datetimeFigureOut">
              <a:rPr lang="es-MX" smtClean="0"/>
              <a:t>27/10/2015</a:t>
            </a:fld>
            <a:endParaRPr lang="es-MX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009E1-C5EF-420B-BCF8-32FB80B7DE85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912141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2404F-5F51-4AEC-840E-4ECC8FFD8F89}" type="datetimeFigureOut">
              <a:rPr lang="es-MX" smtClean="0"/>
              <a:t>27/10/2015</a:t>
            </a:fld>
            <a:endParaRPr lang="es-MX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009E1-C5EF-420B-BCF8-32FB80B7DE85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485629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2404F-5F51-4AEC-840E-4ECC8FFD8F89}" type="datetimeFigureOut">
              <a:rPr lang="es-MX" smtClean="0"/>
              <a:t>27/10/2015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009E1-C5EF-420B-BCF8-32FB80B7DE85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994740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2404F-5F51-4AEC-840E-4ECC8FFD8F89}" type="datetimeFigureOut">
              <a:rPr lang="es-MX" smtClean="0"/>
              <a:t>27/10/2015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009E1-C5EF-420B-BCF8-32FB80B7DE85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10996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2404F-5F51-4AEC-840E-4ECC8FFD8F89}" type="datetimeFigureOut">
              <a:rPr lang="es-MX" smtClean="0"/>
              <a:t>27/10/2015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009E1-C5EF-420B-BCF8-32FB80B7DE85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96061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2404F-5F51-4AEC-840E-4ECC8FFD8F89}" type="datetimeFigureOut">
              <a:rPr lang="es-MX" smtClean="0"/>
              <a:t>27/10/2015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009E1-C5EF-420B-BCF8-32FB80B7DE85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32443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2404F-5F51-4AEC-840E-4ECC8FFD8F89}" type="datetimeFigureOut">
              <a:rPr lang="es-MX" smtClean="0"/>
              <a:t>27/10/2015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009E1-C5EF-420B-BCF8-32FB80B7DE85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09142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2404F-5F51-4AEC-840E-4ECC8FFD8F89}" type="datetimeFigureOut">
              <a:rPr lang="es-MX" smtClean="0"/>
              <a:t>27/10/2015</a:t>
            </a:fld>
            <a:endParaRPr lang="es-MX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009E1-C5EF-420B-BCF8-32FB80B7DE85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25907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2404F-5F51-4AEC-840E-4ECC8FFD8F89}" type="datetimeFigureOut">
              <a:rPr lang="es-MX" smtClean="0"/>
              <a:t>27/10/2015</a:t>
            </a:fld>
            <a:endParaRPr lang="es-MX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009E1-C5EF-420B-BCF8-32FB80B7DE85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8203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2404F-5F51-4AEC-840E-4ECC8FFD8F89}" type="datetimeFigureOut">
              <a:rPr lang="es-MX" smtClean="0"/>
              <a:t>27/10/2015</a:t>
            </a:fld>
            <a:endParaRPr lang="es-MX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009E1-C5EF-420B-BCF8-32FB80B7DE85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98295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2404F-5F51-4AEC-840E-4ECC8FFD8F89}" type="datetimeFigureOut">
              <a:rPr lang="es-MX" smtClean="0"/>
              <a:t>27/10/2015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009E1-C5EF-420B-BCF8-32FB80B7DE85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13663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2404F-5F51-4AEC-840E-4ECC8FFD8F89}" type="datetimeFigureOut">
              <a:rPr lang="es-MX" smtClean="0"/>
              <a:t>27/10/2015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009E1-C5EF-420B-BCF8-32FB80B7DE85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41087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75A2404F-5F51-4AEC-840E-4ECC8FFD8F89}" type="datetimeFigureOut">
              <a:rPr lang="es-MX" smtClean="0"/>
              <a:t>27/10/2015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es-MX" dirty="0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484009E1-C5EF-420B-BCF8-32FB80B7DE85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41197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66731" y="2332383"/>
            <a:ext cx="7772400" cy="2239617"/>
          </a:xfrm>
        </p:spPr>
        <p:txBody>
          <a:bodyPr>
            <a:noAutofit/>
          </a:bodyPr>
          <a:lstStyle/>
          <a:p>
            <a:pPr algn="ctr"/>
            <a:r>
              <a:rPr lang="es-MX" sz="4000" b="1" dirty="0" smtClean="0">
                <a:solidFill>
                  <a:schemeClr val="bg1"/>
                </a:solidFill>
              </a:rPr>
              <a:t>Panorama actual en materia de transparencia </a:t>
            </a:r>
            <a:r>
              <a:rPr lang="es-MX" sz="4000" b="1" dirty="0">
                <a:solidFill>
                  <a:schemeClr val="bg1"/>
                </a:solidFill>
              </a:rPr>
              <a:t>y Acceso a la Información Pública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388487" y="669206"/>
            <a:ext cx="6889114" cy="861420"/>
          </a:xfrm>
        </p:spPr>
        <p:txBody>
          <a:bodyPr>
            <a:normAutofit/>
          </a:bodyPr>
          <a:lstStyle/>
          <a:p>
            <a:pPr algn="ctr"/>
            <a:r>
              <a:rPr lang="es-MX" sz="2000" b="1" dirty="0" smtClean="0"/>
              <a:t>Dra. en D. Josefina Román Vergara</a:t>
            </a:r>
            <a:endParaRPr lang="es-MX" sz="2000" b="1" dirty="0"/>
          </a:p>
        </p:txBody>
      </p:sp>
    </p:spTree>
    <p:extLst>
      <p:ext uri="{BB962C8B-B14F-4D97-AF65-F5344CB8AC3E}">
        <p14:creationId xmlns:p14="http://schemas.microsoft.com/office/powerpoint/2010/main" val="7077486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246594" y="768625"/>
            <a:ext cx="8707945" cy="595402"/>
          </a:xfrm>
        </p:spPr>
        <p:txBody>
          <a:bodyPr>
            <a:normAutofit fontScale="90000"/>
          </a:bodyPr>
          <a:lstStyle/>
          <a:p>
            <a:r>
              <a:rPr lang="es-ES" sz="3100" dirty="0">
                <a:solidFill>
                  <a:schemeClr val="bg1"/>
                </a:solidFill>
              </a:rPr>
              <a:t>Funciones relevantes del SNT</a:t>
            </a:r>
            <a:r>
              <a:rPr lang="es-MX" dirty="0">
                <a:solidFill>
                  <a:schemeClr val="bg1"/>
                </a:solidFill>
              </a:rPr>
              <a:t/>
            </a:r>
            <a:br>
              <a:rPr lang="es-MX" dirty="0">
                <a:solidFill>
                  <a:schemeClr val="bg1"/>
                </a:solidFill>
              </a:rPr>
            </a:br>
            <a:endParaRPr lang="es-MX" dirty="0">
              <a:solidFill>
                <a:schemeClr val="bg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63826" y="2385390"/>
            <a:ext cx="11251095" cy="4266185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s-ES" sz="2200" dirty="0"/>
              <a:t>Elaborar lineamientos, instrumentos, objetivos, indicadores, metas, estrategias, códigos de buenas prácticas, modelos y </a:t>
            </a:r>
            <a:r>
              <a:rPr lang="es-ES" sz="2200" dirty="0" smtClean="0"/>
              <a:t>políticas para </a:t>
            </a:r>
            <a:r>
              <a:rPr lang="es-ES" sz="2200" dirty="0"/>
              <a:t>cumplir con los objetivos de la </a:t>
            </a:r>
            <a:r>
              <a:rPr lang="es-ES" sz="2200" dirty="0" smtClean="0"/>
              <a:t>ley (</a:t>
            </a:r>
            <a:r>
              <a:rPr lang="es-MX" sz="2200" dirty="0">
                <a:latin typeface="Arial Narrow" panose="020B0606020202030204" pitchFamily="34" charset="0"/>
              </a:rPr>
              <a:t>Reciente emisión de Lineamientos y Reglamento Interior</a:t>
            </a:r>
            <a:r>
              <a:rPr lang="es-MX" sz="2200" dirty="0" smtClean="0">
                <a:latin typeface="Arial Narrow" panose="020B0606020202030204" pitchFamily="34" charset="0"/>
              </a:rPr>
              <a:t>.)</a:t>
            </a:r>
            <a:endParaRPr lang="es-MX" sz="2200" dirty="0">
              <a:latin typeface="Arial Narrow" panose="020B0606020202030204" pitchFamily="34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es-ES" sz="2200" dirty="0" smtClean="0"/>
              <a:t>Garantizar </a:t>
            </a:r>
            <a:r>
              <a:rPr lang="es-ES" sz="2200" dirty="0"/>
              <a:t>el acceso a los grupos vulnerables </a:t>
            </a:r>
            <a:endParaRPr lang="es-MX" sz="22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s-ES" sz="2200" dirty="0" smtClean="0"/>
              <a:t>Establecer </a:t>
            </a:r>
            <a:r>
              <a:rPr lang="es-ES" sz="2200" dirty="0"/>
              <a:t>programas </a:t>
            </a:r>
            <a:r>
              <a:rPr lang="es-ES" sz="2200" dirty="0" smtClean="0"/>
              <a:t>nacionales </a:t>
            </a:r>
            <a:r>
              <a:rPr lang="es-ES" sz="2200" dirty="0"/>
              <a:t>para </a:t>
            </a:r>
            <a:r>
              <a:rPr lang="es-ES" sz="2200" dirty="0" smtClean="0"/>
              <a:t>la promoción</a:t>
            </a:r>
            <a:r>
              <a:rPr lang="es-ES" sz="2200" dirty="0"/>
              <a:t>, investigación, diagnóstico y difusión en transparencia, DAI, y protección de datos</a:t>
            </a:r>
            <a:endParaRPr lang="es-MX" sz="22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s-ES" sz="2200" dirty="0" smtClean="0"/>
              <a:t>Establecer </a:t>
            </a:r>
            <a:r>
              <a:rPr lang="es-ES" sz="2200" dirty="0"/>
              <a:t>criterios para la publicación de los indicadores de SO para rendir cuentas del cumplimiento de objetivos y resultados</a:t>
            </a:r>
            <a:endParaRPr lang="es-MX" sz="22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s-ES" sz="2200" dirty="0" smtClean="0"/>
              <a:t>Coadyuvar </a:t>
            </a:r>
            <a:r>
              <a:rPr lang="es-ES" sz="2200" dirty="0"/>
              <a:t>en la elaboración, fomento y difusión entre los SO de los criterios para la sistematización y conservación de archivos.</a:t>
            </a:r>
            <a:endParaRPr lang="es-MX" sz="2200" dirty="0"/>
          </a:p>
          <a:p>
            <a:pPr marL="0" indent="0">
              <a:buNone/>
            </a:pPr>
            <a:endParaRPr lang="es-MX" sz="2300" b="1" dirty="0"/>
          </a:p>
        </p:txBody>
      </p:sp>
    </p:spTree>
    <p:extLst>
      <p:ext uri="{BB962C8B-B14F-4D97-AF65-F5344CB8AC3E}">
        <p14:creationId xmlns:p14="http://schemas.microsoft.com/office/powerpoint/2010/main" val="6046974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32460" y="0"/>
            <a:ext cx="8111246" cy="1761067"/>
          </a:xfrm>
        </p:spPr>
        <p:txBody>
          <a:bodyPr>
            <a:normAutofit/>
          </a:bodyPr>
          <a:lstStyle/>
          <a:p>
            <a:pPr algn="ctr"/>
            <a:r>
              <a:rPr lang="es-MX" sz="2800" dirty="0">
                <a:solidFill>
                  <a:schemeClr val="bg1"/>
                </a:solidFill>
              </a:rPr>
              <a:t>Consejo Nacional del SNT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93422" y="2385391"/>
            <a:ext cx="10482961" cy="385191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s-ES" dirty="0"/>
              <a:t>Son miembros del Consejo Nacional</a:t>
            </a:r>
            <a:r>
              <a:rPr lang="es-ES" dirty="0" smtClean="0"/>
              <a:t>:</a:t>
            </a:r>
            <a:endParaRPr lang="es-MX" dirty="0"/>
          </a:p>
          <a:p>
            <a:pPr lvl="0"/>
            <a:r>
              <a:rPr lang="es-MX" dirty="0"/>
              <a:t>La persona que ocupe la Presidencia del </a:t>
            </a:r>
            <a:r>
              <a:rPr lang="es-MX" dirty="0" smtClean="0"/>
              <a:t>INAI;</a:t>
            </a:r>
            <a:r>
              <a:rPr lang="es-MX" dirty="0"/>
              <a:t> </a:t>
            </a:r>
          </a:p>
          <a:p>
            <a:pPr lvl="0"/>
            <a:r>
              <a:rPr lang="es-MX" dirty="0"/>
              <a:t>Los Comisionados y las Comisionadas Presidentes de los Organismos Garantes;</a:t>
            </a:r>
          </a:p>
          <a:p>
            <a:pPr lvl="0"/>
            <a:r>
              <a:rPr lang="es-MX" dirty="0" smtClean="0"/>
              <a:t>El </a:t>
            </a:r>
            <a:r>
              <a:rPr lang="es-MX" dirty="0"/>
              <a:t>o la Titular de la Auditoria Superior de la Federación</a:t>
            </a:r>
            <a:r>
              <a:rPr lang="es-MX" dirty="0" smtClean="0"/>
              <a:t>;</a:t>
            </a:r>
            <a:endParaRPr lang="es-MX" dirty="0"/>
          </a:p>
          <a:p>
            <a:pPr lvl="0"/>
            <a:r>
              <a:rPr lang="es-MX" dirty="0"/>
              <a:t>Quien tenga la titularidad de la Dirección General del Archivo General de la Nación, </a:t>
            </a:r>
            <a:r>
              <a:rPr lang="es-MX" dirty="0" smtClean="0"/>
              <a:t>y</a:t>
            </a:r>
            <a:endParaRPr lang="es-MX" dirty="0"/>
          </a:p>
          <a:p>
            <a:pPr lvl="0"/>
            <a:r>
              <a:rPr lang="es-MX" dirty="0"/>
              <a:t>Quien ocupe la Presidencia del Instituto Nacional de Estadística y Geografía.</a:t>
            </a:r>
          </a:p>
          <a:p>
            <a:pPr marL="0" indent="0" algn="just">
              <a:buNone/>
            </a:pPr>
            <a:r>
              <a:rPr lang="es-ES" sz="1900" b="1" dirty="0" smtClean="0"/>
              <a:t>Algunas atribuciones:</a:t>
            </a:r>
          </a:p>
          <a:p>
            <a:pPr marL="644525" indent="-285750" algn="just">
              <a:buFont typeface="Wingdings" panose="05000000000000000000" pitchFamily="2" charset="2"/>
              <a:buChar char="§"/>
            </a:pPr>
            <a:r>
              <a:rPr lang="es-ES" dirty="0" smtClean="0"/>
              <a:t>Ejecutar </a:t>
            </a:r>
            <a:r>
              <a:rPr lang="es-ES" dirty="0"/>
              <a:t>y dar seguimiento a los acuerdos y resoluciones del Consejo Nacional y de su Presidente</a:t>
            </a:r>
            <a:r>
              <a:rPr lang="es-ES" dirty="0" smtClean="0"/>
              <a:t>;</a:t>
            </a:r>
          </a:p>
          <a:p>
            <a:pPr marL="644525" indent="-285750" algn="just">
              <a:buFont typeface="Wingdings" panose="05000000000000000000" pitchFamily="2" charset="2"/>
              <a:buChar char="§"/>
            </a:pPr>
            <a:r>
              <a:rPr lang="es-ES" dirty="0" smtClean="0"/>
              <a:t>Verificar </a:t>
            </a:r>
            <a:r>
              <a:rPr lang="es-ES" dirty="0"/>
              <a:t>el cumplimiento de los programas, estrategias, acciones, políticas y servicios que se adopten por el Consejo Nacional</a:t>
            </a:r>
            <a:r>
              <a:rPr lang="es-ES" dirty="0" smtClean="0"/>
              <a:t>;</a:t>
            </a:r>
          </a:p>
          <a:p>
            <a:pPr marL="644525" indent="-285750" algn="just">
              <a:buFont typeface="Wingdings" panose="05000000000000000000" pitchFamily="2" charset="2"/>
              <a:buChar char="§"/>
            </a:pPr>
            <a:r>
              <a:rPr lang="es-ES" dirty="0" smtClean="0"/>
              <a:t>Colaborar </a:t>
            </a:r>
            <a:r>
              <a:rPr lang="es-ES" dirty="0"/>
              <a:t>con los integrantes del Sistema Nacional, para fortalecer y garantizar la eficiencia de los mecanismos de coordinación</a:t>
            </a:r>
            <a:endParaRPr lang="es-MX" dirty="0"/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338291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920728" y="496590"/>
            <a:ext cx="1468978" cy="706964"/>
          </a:xfrm>
        </p:spPr>
        <p:txBody>
          <a:bodyPr/>
          <a:lstStyle/>
          <a:p>
            <a:r>
              <a:rPr lang="es-MX" dirty="0" smtClean="0"/>
              <a:t>Retos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77078" y="2603500"/>
            <a:ext cx="11184835" cy="3439492"/>
          </a:xfrm>
        </p:spPr>
        <p:txBody>
          <a:bodyPr>
            <a:normAutofit lnSpcReduction="10000"/>
          </a:bodyPr>
          <a:lstStyle/>
          <a:p>
            <a:r>
              <a:rPr lang="es-MX" sz="2400" dirty="0">
                <a:solidFill>
                  <a:schemeClr val="tx1"/>
                </a:solidFill>
              </a:rPr>
              <a:t>Armonización de legislación Local con la legislación </a:t>
            </a:r>
            <a:r>
              <a:rPr lang="es-MX" sz="2400" dirty="0" smtClean="0">
                <a:solidFill>
                  <a:schemeClr val="tx1"/>
                </a:solidFill>
              </a:rPr>
              <a:t>general.</a:t>
            </a:r>
            <a:endParaRPr lang="es-MX" sz="2400" dirty="0">
              <a:solidFill>
                <a:schemeClr val="tx1"/>
              </a:solidFill>
            </a:endParaRPr>
          </a:p>
          <a:p>
            <a:r>
              <a:rPr lang="es-MX" sz="2400" dirty="0">
                <a:solidFill>
                  <a:schemeClr val="tx1"/>
                </a:solidFill>
              </a:rPr>
              <a:t>Materialización de obligaciones contempladas en legislación </a:t>
            </a:r>
            <a:r>
              <a:rPr lang="es-MX" sz="2400" dirty="0" smtClean="0">
                <a:solidFill>
                  <a:schemeClr val="tx1"/>
                </a:solidFill>
              </a:rPr>
              <a:t>general </a:t>
            </a:r>
            <a:r>
              <a:rPr lang="es-MX" sz="2400" dirty="0">
                <a:solidFill>
                  <a:schemeClr val="tx1"/>
                </a:solidFill>
              </a:rPr>
              <a:t>y local.</a:t>
            </a:r>
          </a:p>
          <a:p>
            <a:r>
              <a:rPr lang="es-MX" sz="2400" dirty="0">
                <a:solidFill>
                  <a:schemeClr val="tx1"/>
                </a:solidFill>
              </a:rPr>
              <a:t>Fortalecimiento del Sistema Nacional de </a:t>
            </a:r>
            <a:r>
              <a:rPr lang="es-MX" sz="2400" dirty="0" smtClean="0">
                <a:solidFill>
                  <a:schemeClr val="tx1"/>
                </a:solidFill>
              </a:rPr>
              <a:t>Criterios.</a:t>
            </a:r>
            <a:endParaRPr lang="es-MX" sz="2400" dirty="0">
              <a:solidFill>
                <a:schemeClr val="tx1"/>
              </a:solidFill>
            </a:endParaRPr>
          </a:p>
          <a:p>
            <a:r>
              <a:rPr lang="es-MX" sz="2400" dirty="0">
                <a:solidFill>
                  <a:schemeClr val="tx1"/>
                </a:solidFill>
              </a:rPr>
              <a:t>Procedimiento Sumario de Medios de </a:t>
            </a:r>
            <a:r>
              <a:rPr lang="es-MX" sz="2400" dirty="0" smtClean="0">
                <a:solidFill>
                  <a:schemeClr val="tx1"/>
                </a:solidFill>
              </a:rPr>
              <a:t>Apremio.</a:t>
            </a:r>
          </a:p>
          <a:p>
            <a:r>
              <a:rPr lang="es-MX" sz="2400" dirty="0" smtClean="0">
                <a:solidFill>
                  <a:schemeClr val="tx1"/>
                </a:solidFill>
              </a:rPr>
              <a:t>Gestión del Fondo de Financiamiento del SNT.</a:t>
            </a:r>
            <a:endParaRPr lang="es-MX" sz="2400" dirty="0">
              <a:solidFill>
                <a:schemeClr val="tx1"/>
              </a:solidFill>
            </a:endParaRPr>
          </a:p>
          <a:p>
            <a:pPr lvl="0"/>
            <a:r>
              <a:rPr lang="es-MX" sz="2400" dirty="0">
                <a:solidFill>
                  <a:schemeClr val="tx1"/>
                </a:solidFill>
              </a:rPr>
              <a:t>Convenios de colaboración con Institutos de Geografía y Estadística, Auditorías Superiores de Fiscalización y Archivos Generales Locales.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814762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24481" y="495687"/>
            <a:ext cx="3697602" cy="706964"/>
          </a:xfrm>
        </p:spPr>
        <p:txBody>
          <a:bodyPr/>
          <a:lstStyle/>
          <a:p>
            <a:r>
              <a:rPr lang="es-MX" sz="2400" dirty="0" smtClean="0">
                <a:solidFill>
                  <a:schemeClr val="bg1"/>
                </a:solidFill>
              </a:rPr>
              <a:t>Financiamiento del SNT</a:t>
            </a:r>
            <a:endParaRPr lang="es-MX" sz="2400" dirty="0">
              <a:solidFill>
                <a:schemeClr val="bg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54954" y="2379518"/>
            <a:ext cx="10503645" cy="3640282"/>
          </a:xfrm>
        </p:spPr>
        <p:txBody>
          <a:bodyPr>
            <a:normAutofit fontScale="85000" lnSpcReduction="10000"/>
          </a:bodyPr>
          <a:lstStyle/>
          <a:p>
            <a:pPr lvl="0" algn="just"/>
            <a:r>
              <a:rPr lang="es-MX" b="1" dirty="0">
                <a:solidFill>
                  <a:schemeClr val="accent6"/>
                </a:solidFill>
              </a:rPr>
              <a:t>Fondo del Sistema Nacional de Transparencia.</a:t>
            </a:r>
          </a:p>
          <a:p>
            <a:pPr marL="0" indent="0" algn="just">
              <a:buNone/>
            </a:pPr>
            <a:r>
              <a:rPr lang="es-MX" dirty="0" smtClean="0">
                <a:solidFill>
                  <a:srgbClr val="002060"/>
                </a:solidFill>
              </a:rPr>
              <a:t>Es necesario dotar  Organismos garantes de recursos </a:t>
            </a:r>
            <a:r>
              <a:rPr lang="es-MX" dirty="0">
                <a:solidFill>
                  <a:srgbClr val="002060"/>
                </a:solidFill>
              </a:rPr>
              <a:t>presupuestales suficientes para poder llevar a cabo las obligaciones que el nuevo panorama en la materia dicta.</a:t>
            </a:r>
          </a:p>
          <a:p>
            <a:pPr marL="0" lvl="1" indent="0" algn="just">
              <a:buNone/>
            </a:pPr>
            <a:r>
              <a:rPr lang="es-MX" sz="1800" dirty="0" smtClean="0">
                <a:solidFill>
                  <a:srgbClr val="002060"/>
                </a:solidFill>
              </a:rPr>
              <a:t>Se piensa en un </a:t>
            </a:r>
            <a:r>
              <a:rPr lang="es-MX" sz="1800" dirty="0">
                <a:solidFill>
                  <a:srgbClr val="002060"/>
                </a:solidFill>
              </a:rPr>
              <a:t>Fondo </a:t>
            </a:r>
            <a:r>
              <a:rPr lang="es-MX" sz="1800" dirty="0" smtClean="0">
                <a:solidFill>
                  <a:srgbClr val="002060"/>
                </a:solidFill>
              </a:rPr>
              <a:t>(Ramo </a:t>
            </a:r>
            <a:r>
              <a:rPr lang="es-MX" sz="1800" dirty="0">
                <a:solidFill>
                  <a:srgbClr val="002060"/>
                </a:solidFill>
              </a:rPr>
              <a:t>33 del Presupuesto de Egresos de la </a:t>
            </a:r>
            <a:r>
              <a:rPr lang="es-MX" sz="1800" dirty="0" smtClean="0">
                <a:solidFill>
                  <a:srgbClr val="002060"/>
                </a:solidFill>
              </a:rPr>
              <a:t>Federación) que se registre </a:t>
            </a:r>
            <a:r>
              <a:rPr lang="es-MX" sz="1800" dirty="0">
                <a:solidFill>
                  <a:srgbClr val="002060"/>
                </a:solidFill>
              </a:rPr>
              <a:t>como </a:t>
            </a:r>
            <a:r>
              <a:rPr lang="es-MX" sz="1800" dirty="0" smtClean="0">
                <a:solidFill>
                  <a:srgbClr val="002060"/>
                </a:solidFill>
              </a:rPr>
              <a:t>ingreso propio (administración </a:t>
            </a:r>
            <a:r>
              <a:rPr lang="es-MX" sz="1800" dirty="0">
                <a:solidFill>
                  <a:srgbClr val="002060"/>
                </a:solidFill>
              </a:rPr>
              <a:t>y ejercicio </a:t>
            </a:r>
            <a:r>
              <a:rPr lang="es-MX" sz="1800" dirty="0" smtClean="0">
                <a:solidFill>
                  <a:srgbClr val="002060"/>
                </a:solidFill>
              </a:rPr>
              <a:t>conforme </a:t>
            </a:r>
            <a:r>
              <a:rPr lang="es-MX" sz="1800" dirty="0">
                <a:solidFill>
                  <a:srgbClr val="002060"/>
                </a:solidFill>
              </a:rPr>
              <a:t>a las leyes </a:t>
            </a:r>
            <a:r>
              <a:rPr lang="es-MX" sz="1800" dirty="0" smtClean="0">
                <a:solidFill>
                  <a:srgbClr val="002060"/>
                </a:solidFill>
              </a:rPr>
              <a:t>locales).</a:t>
            </a:r>
            <a:endParaRPr lang="es-MX" sz="1800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es-MX" dirty="0" smtClean="0">
                <a:solidFill>
                  <a:srgbClr val="002060"/>
                </a:solidFill>
              </a:rPr>
              <a:t>Algunos fines </a:t>
            </a:r>
            <a:r>
              <a:rPr lang="es-MX" dirty="0">
                <a:solidFill>
                  <a:srgbClr val="002060"/>
                </a:solidFill>
              </a:rPr>
              <a:t>específicos: </a:t>
            </a:r>
            <a:endParaRPr lang="es-MX" dirty="0" smtClean="0">
              <a:solidFill>
                <a:srgbClr val="002060"/>
              </a:solidFill>
            </a:endParaRPr>
          </a:p>
          <a:p>
            <a:pPr lvl="1" algn="just"/>
            <a:r>
              <a:rPr lang="es-MX" dirty="0" smtClean="0">
                <a:solidFill>
                  <a:srgbClr val="002060"/>
                </a:solidFill>
              </a:rPr>
              <a:t>promover </a:t>
            </a:r>
            <a:r>
              <a:rPr lang="es-MX" dirty="0">
                <a:solidFill>
                  <a:srgbClr val="002060"/>
                </a:solidFill>
              </a:rPr>
              <a:t>y difundir el ejercicio del </a:t>
            </a:r>
            <a:r>
              <a:rPr lang="es-MX" dirty="0" smtClean="0">
                <a:solidFill>
                  <a:srgbClr val="002060"/>
                </a:solidFill>
              </a:rPr>
              <a:t>DAI, </a:t>
            </a:r>
          </a:p>
          <a:p>
            <a:pPr lvl="1" algn="just"/>
            <a:r>
              <a:rPr lang="es-MX" dirty="0" smtClean="0">
                <a:solidFill>
                  <a:srgbClr val="002060"/>
                </a:solidFill>
              </a:rPr>
              <a:t>promover </a:t>
            </a:r>
            <a:r>
              <a:rPr lang="es-MX" dirty="0">
                <a:solidFill>
                  <a:srgbClr val="002060"/>
                </a:solidFill>
              </a:rPr>
              <a:t>la cultura de transparencia en el sistema educativo; </a:t>
            </a:r>
            <a:endParaRPr lang="es-MX" dirty="0" smtClean="0">
              <a:solidFill>
                <a:srgbClr val="002060"/>
              </a:solidFill>
            </a:endParaRPr>
          </a:p>
          <a:p>
            <a:pPr lvl="1" algn="just"/>
            <a:r>
              <a:rPr lang="es-MX" dirty="0" smtClean="0">
                <a:solidFill>
                  <a:srgbClr val="002060"/>
                </a:solidFill>
              </a:rPr>
              <a:t>capacitar </a:t>
            </a:r>
            <a:r>
              <a:rPr lang="es-MX" dirty="0">
                <a:solidFill>
                  <a:srgbClr val="002060"/>
                </a:solidFill>
              </a:rPr>
              <a:t>a los servidores públicos y </a:t>
            </a:r>
            <a:endParaRPr lang="es-MX" dirty="0" smtClean="0">
              <a:solidFill>
                <a:srgbClr val="002060"/>
              </a:solidFill>
            </a:endParaRPr>
          </a:p>
          <a:p>
            <a:pPr lvl="1" algn="just"/>
            <a:r>
              <a:rPr lang="es-MX" dirty="0" smtClean="0">
                <a:solidFill>
                  <a:srgbClr val="002060"/>
                </a:solidFill>
              </a:rPr>
              <a:t>brindar </a:t>
            </a:r>
            <a:r>
              <a:rPr lang="es-MX" dirty="0">
                <a:solidFill>
                  <a:srgbClr val="002060"/>
                </a:solidFill>
              </a:rPr>
              <a:t>apoyo técnico a los sujetos </a:t>
            </a:r>
            <a:r>
              <a:rPr lang="es-MX" dirty="0" smtClean="0">
                <a:solidFill>
                  <a:srgbClr val="002060"/>
                </a:solidFill>
              </a:rPr>
              <a:t>obligados.</a:t>
            </a:r>
          </a:p>
          <a:p>
            <a:pPr marL="0" indent="0" algn="just">
              <a:buNone/>
            </a:pPr>
            <a:r>
              <a:rPr lang="es-MX" dirty="0" smtClean="0">
                <a:solidFill>
                  <a:srgbClr val="002060"/>
                </a:solidFill>
              </a:rPr>
              <a:t>La </a:t>
            </a:r>
            <a:r>
              <a:rPr lang="es-MX" dirty="0">
                <a:solidFill>
                  <a:srgbClr val="002060"/>
                </a:solidFill>
              </a:rPr>
              <a:t>determinación de los recursos de este Fondo se determinara anualmente en el Presupuesto de Egresos de la Federación tomando en cuenta el índice de población de las entidades federativas.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77492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913432" y="463931"/>
            <a:ext cx="4450716" cy="1321325"/>
          </a:xfrm>
        </p:spPr>
        <p:txBody>
          <a:bodyPr>
            <a:noAutofit/>
          </a:bodyPr>
          <a:lstStyle/>
          <a:p>
            <a:pPr algn="ctr"/>
            <a:r>
              <a:rPr lang="es-MX" sz="2800" b="1" dirty="0" smtClean="0">
                <a:solidFill>
                  <a:schemeClr val="bg1"/>
                </a:solidFill>
              </a:rPr>
              <a:t/>
            </a:r>
            <a:br>
              <a:rPr lang="es-MX" sz="2800" b="1" dirty="0" smtClean="0">
                <a:solidFill>
                  <a:schemeClr val="bg1"/>
                </a:solidFill>
              </a:rPr>
            </a:br>
            <a:r>
              <a:rPr lang="es-MX" sz="2800" b="1" dirty="0" smtClean="0">
                <a:solidFill>
                  <a:schemeClr val="bg1"/>
                </a:solidFill>
              </a:rPr>
              <a:t>Órganos Garantes</a:t>
            </a:r>
            <a:br>
              <a:rPr lang="es-MX" sz="2800" b="1" dirty="0" smtClean="0">
                <a:solidFill>
                  <a:schemeClr val="bg1"/>
                </a:solidFill>
              </a:rPr>
            </a:br>
            <a:r>
              <a:rPr lang="es-MX" sz="2400" b="1" dirty="0">
                <a:solidFill>
                  <a:schemeClr val="bg1"/>
                </a:solidFill>
              </a:rPr>
              <a:t>Art. 116 Constitucional</a:t>
            </a:r>
            <a:r>
              <a:rPr lang="es-MX" sz="3200" dirty="0"/>
              <a:t/>
            </a:r>
            <a:br>
              <a:rPr lang="es-MX" sz="3200" dirty="0"/>
            </a:br>
            <a:endParaRPr lang="es-MX" sz="3200" dirty="0">
              <a:solidFill>
                <a:schemeClr val="bg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30087" y="2603500"/>
            <a:ext cx="11092070" cy="3416300"/>
          </a:xfrm>
        </p:spPr>
        <p:txBody>
          <a:bodyPr numCol="2"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s-MX" sz="2100" dirty="0" smtClean="0"/>
              <a:t>Autónomos</a:t>
            </a:r>
          </a:p>
          <a:p>
            <a:pPr algn="just">
              <a:lnSpc>
                <a:spcPct val="150000"/>
              </a:lnSpc>
            </a:pPr>
            <a:r>
              <a:rPr lang="es-MX" sz="2100" dirty="0" smtClean="0"/>
              <a:t>Especializados</a:t>
            </a:r>
          </a:p>
          <a:p>
            <a:pPr algn="just">
              <a:lnSpc>
                <a:spcPct val="150000"/>
              </a:lnSpc>
            </a:pPr>
            <a:r>
              <a:rPr lang="es-MX" sz="2100" dirty="0" smtClean="0"/>
              <a:t>Independientes</a:t>
            </a:r>
          </a:p>
          <a:p>
            <a:pPr algn="just">
              <a:lnSpc>
                <a:spcPct val="150000"/>
              </a:lnSpc>
            </a:pPr>
            <a:r>
              <a:rPr lang="es-MX" sz="2100" dirty="0" smtClean="0"/>
              <a:t>Imparciales</a:t>
            </a:r>
          </a:p>
          <a:p>
            <a:pPr algn="just">
              <a:lnSpc>
                <a:spcPct val="150000"/>
              </a:lnSpc>
            </a:pPr>
            <a:r>
              <a:rPr lang="es-MX" sz="2100" dirty="0" smtClean="0"/>
              <a:t>colegiados </a:t>
            </a:r>
          </a:p>
          <a:p>
            <a:pPr algn="just">
              <a:lnSpc>
                <a:spcPct val="150000"/>
              </a:lnSpc>
            </a:pPr>
            <a:r>
              <a:rPr lang="es-MX" sz="2100" dirty="0"/>
              <a:t>Tendrán un Consejo Consultivo</a:t>
            </a:r>
          </a:p>
          <a:p>
            <a:pPr algn="just">
              <a:lnSpc>
                <a:spcPct val="150000"/>
              </a:lnSpc>
            </a:pPr>
            <a:r>
              <a:rPr lang="es-MX" sz="2100" dirty="0" smtClean="0"/>
              <a:t>personalidad </a:t>
            </a:r>
            <a:r>
              <a:rPr lang="es-MX" sz="2100" dirty="0"/>
              <a:t>jurídica, patrimonio propio y </a:t>
            </a:r>
            <a:endParaRPr lang="es-MX" sz="2100" dirty="0" smtClean="0"/>
          </a:p>
          <a:p>
            <a:pPr algn="just">
              <a:lnSpc>
                <a:spcPct val="150000"/>
              </a:lnSpc>
            </a:pPr>
            <a:r>
              <a:rPr lang="es-MX" sz="2100" dirty="0" smtClean="0"/>
              <a:t>plena </a:t>
            </a:r>
            <a:r>
              <a:rPr lang="es-MX" sz="2100" dirty="0"/>
              <a:t>autonomía técnica y de gestión. </a:t>
            </a:r>
            <a:endParaRPr lang="es-MX" sz="2100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es-MX" sz="2400" dirty="0" smtClean="0"/>
              <a:t>INAI </a:t>
            </a:r>
            <a:r>
              <a:rPr lang="es-MX" sz="2400" dirty="0"/>
              <a:t>Órgano Garante nacional y </a:t>
            </a:r>
            <a:r>
              <a:rPr lang="es-MX" sz="2400" dirty="0" smtClean="0"/>
              <a:t>federal.</a:t>
            </a:r>
            <a:endParaRPr lang="es-MX" sz="2400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es-MX" sz="2400" dirty="0" smtClean="0"/>
              <a:t>INFOEM Órgano Garante Edomex</a:t>
            </a:r>
          </a:p>
        </p:txBody>
      </p:sp>
    </p:spTree>
    <p:extLst>
      <p:ext uri="{BB962C8B-B14F-4D97-AF65-F5344CB8AC3E}">
        <p14:creationId xmlns:p14="http://schemas.microsoft.com/office/powerpoint/2010/main" val="24239469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395014789"/>
              </p:ext>
            </p:extLst>
          </p:nvPr>
        </p:nvGraphicFramePr>
        <p:xfrm>
          <a:off x="2364261" y="1182815"/>
          <a:ext cx="7364627" cy="49378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CuadroTexto 7"/>
          <p:cNvSpPr txBox="1"/>
          <p:nvPr/>
        </p:nvSpPr>
        <p:spPr>
          <a:xfrm rot="21284954">
            <a:off x="3404010" y="3434039"/>
            <a:ext cx="52563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/>
              <a:t>I  N  T  E  R  É  S     P  Ú  B  L  I  C  </a:t>
            </a:r>
            <a:r>
              <a:rPr lang="es-MX" sz="2400" b="1" dirty="0" smtClean="0"/>
              <a:t>O </a:t>
            </a:r>
            <a:endParaRPr lang="es-MX" sz="2400" b="1" dirty="0"/>
          </a:p>
        </p:txBody>
      </p:sp>
      <p:sp>
        <p:nvSpPr>
          <p:cNvPr id="9" name="CuadroTexto 8"/>
          <p:cNvSpPr txBox="1"/>
          <p:nvPr/>
        </p:nvSpPr>
        <p:spPr>
          <a:xfrm>
            <a:off x="9278154" y="2570775"/>
            <a:ext cx="195662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Artículo 6º párrafo primero CPEUM</a:t>
            </a:r>
          </a:p>
          <a:p>
            <a:pPr algn="ctr"/>
            <a:endParaRPr lang="es-MX" dirty="0"/>
          </a:p>
          <a:p>
            <a:pPr algn="ctr"/>
            <a:r>
              <a:rPr lang="es-MX" dirty="0"/>
              <a:t>Interés </a:t>
            </a:r>
            <a:r>
              <a:rPr lang="es-MX" dirty="0" smtClean="0"/>
              <a:t>de </a:t>
            </a:r>
            <a:r>
              <a:rPr lang="es-MX" dirty="0"/>
              <a:t>conocer el actuar gubernamental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435429" y="2904506"/>
            <a:ext cx="235906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Artículos 6º Apartado A fracción II y 16 segundo párrafo CPEUM</a:t>
            </a:r>
          </a:p>
          <a:p>
            <a:pPr algn="ctr"/>
            <a:endParaRPr lang="es-MX" dirty="0"/>
          </a:p>
          <a:p>
            <a:pPr algn="ctr"/>
            <a:r>
              <a:rPr lang="es-MX" dirty="0"/>
              <a:t>Interés </a:t>
            </a:r>
            <a:r>
              <a:rPr lang="es-MX" dirty="0" smtClean="0"/>
              <a:t>de </a:t>
            </a:r>
            <a:r>
              <a:rPr lang="es-MX" dirty="0"/>
              <a:t>que se respete la intimidad, privacidad y dignidad de las personas</a:t>
            </a:r>
          </a:p>
        </p:txBody>
      </p: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813513" y="794656"/>
            <a:ext cx="9473487" cy="740527"/>
          </a:xfrm>
        </p:spPr>
        <p:txBody>
          <a:bodyPr>
            <a:noAutofit/>
          </a:bodyPr>
          <a:lstStyle/>
          <a:p>
            <a:pPr algn="r"/>
            <a:r>
              <a:rPr lang="es-ES_tradnl" sz="2400" dirty="0" smtClean="0">
                <a:solidFill>
                  <a:schemeClr val="bg1"/>
                </a:solidFill>
              </a:rPr>
              <a:t> Garantes de dos Derechos Fundamentales Acceso a la Acceso a la Información y Protección de Datos Personales</a:t>
            </a:r>
            <a:r>
              <a:rPr lang="es-ES_tradnl" sz="2800" dirty="0" smtClean="0">
                <a:solidFill>
                  <a:schemeClr val="bg1"/>
                </a:solidFill>
              </a:rPr>
              <a:t/>
            </a:r>
            <a:br>
              <a:rPr lang="es-ES_tradnl" sz="2800" dirty="0" smtClean="0">
                <a:solidFill>
                  <a:schemeClr val="bg1"/>
                </a:solidFill>
              </a:rPr>
            </a:br>
            <a:endParaRPr lang="es-MX" sz="2800" dirty="0">
              <a:solidFill>
                <a:schemeClr val="bg1"/>
              </a:solidFill>
            </a:endParaRPr>
          </a:p>
        </p:txBody>
      </p:sp>
      <p:sp>
        <p:nvSpPr>
          <p:cNvPr id="3" name="Flecha abajo 2"/>
          <p:cNvSpPr/>
          <p:nvPr/>
        </p:nvSpPr>
        <p:spPr>
          <a:xfrm rot="5400000" flipH="1">
            <a:off x="2855851" y="4806768"/>
            <a:ext cx="192972" cy="31568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Flecha derecha 3"/>
          <p:cNvSpPr/>
          <p:nvPr/>
        </p:nvSpPr>
        <p:spPr>
          <a:xfrm>
            <a:off x="9154886" y="2710543"/>
            <a:ext cx="351867" cy="1939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948631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49357" y="2451652"/>
            <a:ext cx="10747513" cy="3674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dirty="0" smtClean="0"/>
              <a:t>7 de febrero 2014.</a:t>
            </a:r>
          </a:p>
          <a:p>
            <a:pPr marL="0" indent="0">
              <a:buNone/>
            </a:pPr>
            <a:endParaRPr lang="es-MX" dirty="0" smtClean="0"/>
          </a:p>
          <a:p>
            <a:pPr marL="0" indent="0" algn="just">
              <a:buNone/>
            </a:pPr>
            <a:r>
              <a:rPr lang="es-MX" dirty="0" smtClean="0"/>
              <a:t>Tiene implicaciones relevantes en los organismos </a:t>
            </a:r>
            <a:r>
              <a:rPr lang="es-MX" dirty="0"/>
              <a:t>que garantizan el ejercicio de los derechos de acceso a </a:t>
            </a:r>
            <a:r>
              <a:rPr lang="es-MX" dirty="0" smtClean="0"/>
              <a:t>la información </a:t>
            </a:r>
            <a:r>
              <a:rPr lang="es-MX" dirty="0"/>
              <a:t>pública y protección de datos personales en el </a:t>
            </a:r>
            <a:r>
              <a:rPr lang="es-MX" dirty="0" smtClean="0"/>
              <a:t>ámbito federal </a:t>
            </a:r>
            <a:r>
              <a:rPr lang="es-MX" dirty="0"/>
              <a:t>y en las entidades federativas</a:t>
            </a:r>
            <a:r>
              <a:rPr lang="es-MX" dirty="0" smtClean="0"/>
              <a:t>.</a:t>
            </a:r>
          </a:p>
          <a:p>
            <a:endParaRPr lang="es-MX" dirty="0"/>
          </a:p>
          <a:p>
            <a:pPr marL="0" indent="0" algn="just">
              <a:buNone/>
            </a:pPr>
            <a:r>
              <a:rPr lang="es-MX" dirty="0"/>
              <a:t>El nuevo texto </a:t>
            </a:r>
            <a:r>
              <a:rPr lang="es-MX" dirty="0" smtClean="0"/>
              <a:t>modifica </a:t>
            </a:r>
            <a:r>
              <a:rPr lang="es-MX" dirty="0"/>
              <a:t>sustancialmente </a:t>
            </a:r>
            <a:r>
              <a:rPr lang="es-MX" dirty="0" smtClean="0"/>
              <a:t>el diseño </a:t>
            </a:r>
            <a:r>
              <a:rPr lang="es-MX" dirty="0"/>
              <a:t>normativo institucional de estos organismos y los dota </a:t>
            </a:r>
            <a:r>
              <a:rPr lang="es-MX" dirty="0" smtClean="0"/>
              <a:t>de instrumentos </a:t>
            </a:r>
            <a:r>
              <a:rPr lang="es-MX" dirty="0"/>
              <a:t>legales sólidos que materializan su </a:t>
            </a:r>
            <a:r>
              <a:rPr lang="es-MX" dirty="0" smtClean="0"/>
              <a:t>autonomía constitucional.</a:t>
            </a:r>
          </a:p>
          <a:p>
            <a:endParaRPr lang="es-MX" dirty="0"/>
          </a:p>
        </p:txBody>
      </p:sp>
      <p:sp>
        <p:nvSpPr>
          <p:cNvPr id="4" name="CuadroTexto 3"/>
          <p:cNvSpPr txBox="1"/>
          <p:nvPr/>
        </p:nvSpPr>
        <p:spPr>
          <a:xfrm>
            <a:off x="5287618" y="702366"/>
            <a:ext cx="5367130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lnSpc>
                <a:spcPct val="80000"/>
              </a:lnSpc>
              <a:spcBef>
                <a:spcPct val="0"/>
              </a:spcBef>
            </a:pPr>
            <a:r>
              <a:rPr lang="es-MX" sz="3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Reforma Constitucional</a:t>
            </a:r>
          </a:p>
        </p:txBody>
      </p:sp>
    </p:spTree>
    <p:extLst>
      <p:ext uri="{BB962C8B-B14F-4D97-AF65-F5344CB8AC3E}">
        <p14:creationId xmlns:p14="http://schemas.microsoft.com/office/powerpoint/2010/main" val="30509037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13242" y="2258550"/>
            <a:ext cx="10465507" cy="3963725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s-MX" sz="1400" dirty="0" smtClean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s-MX" b="1" dirty="0" smtClean="0">
                <a:latin typeface="+mj-lt"/>
              </a:rPr>
              <a:t>Refuerza el DAI. Nuevos Sujetos Obligados </a:t>
            </a:r>
          </a:p>
          <a:p>
            <a:pPr marL="0" indent="0" algn="just">
              <a:buNone/>
            </a:pPr>
            <a:r>
              <a:rPr lang="es-MX" dirty="0" smtClean="0">
                <a:latin typeface="+mj-lt"/>
              </a:rPr>
              <a:t>(Partidos Políticos, Sindicatos, Fideicomisos </a:t>
            </a:r>
            <a:r>
              <a:rPr lang="es-MX" dirty="0">
                <a:latin typeface="+mj-lt"/>
              </a:rPr>
              <a:t>y fondos públicos estatales y municipales, así como del gobierno y de la administración pública municipal y sus organismos </a:t>
            </a:r>
            <a:r>
              <a:rPr lang="es-MX" dirty="0" smtClean="0">
                <a:latin typeface="+mj-lt"/>
              </a:rPr>
              <a:t>descentralizados o Cualquier </a:t>
            </a:r>
            <a:r>
              <a:rPr lang="es-MX" dirty="0">
                <a:latin typeface="+mj-lt"/>
              </a:rPr>
              <a:t>persona física, jurídica colectiva o sindicato que reciba y ejerza recursos públicos o realice actos de autoridad en el ámbito estatal y </a:t>
            </a:r>
            <a:r>
              <a:rPr lang="es-MX" dirty="0" smtClean="0">
                <a:latin typeface="+mj-lt"/>
              </a:rPr>
              <a:t>municipal).</a:t>
            </a:r>
          </a:p>
          <a:p>
            <a:pPr marL="514350" indent="-514350">
              <a:buFont typeface="+mj-lt"/>
              <a:buAutoNum type="arabicPeriod"/>
            </a:pPr>
            <a:r>
              <a:rPr lang="es-MX" b="1" dirty="0" smtClean="0">
                <a:latin typeface="+mj-lt"/>
              </a:rPr>
              <a:t>Fortalece al INAI dotándolo de autonomía constitucional </a:t>
            </a:r>
          </a:p>
          <a:p>
            <a:pPr marL="514350" indent="-514350">
              <a:buFont typeface="+mj-lt"/>
              <a:buAutoNum type="arabicPeriod"/>
            </a:pPr>
            <a:r>
              <a:rPr lang="es-MX" b="1" dirty="0" smtClean="0">
                <a:latin typeface="+mj-lt"/>
              </a:rPr>
              <a:t>Establece el Sistema Nacional de Transparencia</a:t>
            </a:r>
          </a:p>
          <a:p>
            <a:pPr marL="514350" indent="-514350">
              <a:buFont typeface="+mj-lt"/>
              <a:buAutoNum type="arabicPeriod"/>
            </a:pPr>
            <a:r>
              <a:rPr lang="es-MX" b="1" dirty="0" smtClean="0">
                <a:latin typeface="+mj-lt"/>
              </a:rPr>
              <a:t>Ley General de Archivos y</a:t>
            </a:r>
          </a:p>
          <a:p>
            <a:pPr marL="514350" indent="-514350">
              <a:buFont typeface="+mj-lt"/>
              <a:buAutoNum type="arabicPeriod"/>
            </a:pPr>
            <a:r>
              <a:rPr lang="es-MX" b="1" dirty="0" smtClean="0">
                <a:latin typeface="+mj-lt"/>
              </a:rPr>
              <a:t>Estandarización de procedimientos (Ley General armoniza Legislación Local</a:t>
            </a:r>
            <a:r>
              <a:rPr lang="es-MX" sz="1400" b="1" dirty="0" smtClean="0">
                <a:latin typeface="+mj-lt"/>
              </a:rPr>
              <a:t>)</a:t>
            </a:r>
          </a:p>
          <a:p>
            <a:pPr marL="0" indent="0">
              <a:buNone/>
            </a:pPr>
            <a:r>
              <a:rPr lang="es-MX" sz="1400" b="1" dirty="0" smtClean="0"/>
              <a:t> </a:t>
            </a:r>
            <a:r>
              <a:rPr lang="es-MX" sz="2000" b="1" dirty="0" smtClean="0">
                <a:solidFill>
                  <a:schemeClr val="accent1"/>
                </a:solidFill>
              </a:rPr>
              <a:t>* </a:t>
            </a:r>
            <a:r>
              <a:rPr lang="es-MX" sz="1400" b="1" dirty="0" smtClean="0"/>
              <a:t>Reforma </a:t>
            </a:r>
            <a:r>
              <a:rPr lang="es-MX" sz="1400" b="1" dirty="0"/>
              <a:t>Constitucional Local  </a:t>
            </a:r>
            <a:r>
              <a:rPr lang="es-MX" sz="1400" b="1" dirty="0" smtClean="0"/>
              <a:t>con la CPEUM (8 </a:t>
            </a:r>
            <a:r>
              <a:rPr lang="es-MX" sz="1400" b="1" dirty="0"/>
              <a:t>de junio de </a:t>
            </a:r>
            <a:r>
              <a:rPr lang="es-MX" sz="1400" b="1" dirty="0" smtClean="0"/>
              <a:t>2015)</a:t>
            </a:r>
            <a:endParaRPr lang="es-MX" sz="1400" b="1" dirty="0"/>
          </a:p>
          <a:p>
            <a:pPr marL="514350" indent="-514350">
              <a:buFont typeface="+mj-lt"/>
              <a:buAutoNum type="arabicPeriod"/>
            </a:pPr>
            <a:endParaRPr lang="es-MX" sz="1400" b="1" dirty="0">
              <a:latin typeface="+mj-lt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5287618" y="702366"/>
            <a:ext cx="5367130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lnSpc>
                <a:spcPct val="80000"/>
              </a:lnSpc>
              <a:spcBef>
                <a:spcPct val="0"/>
              </a:spcBef>
            </a:pPr>
            <a:r>
              <a:rPr lang="es-MX" sz="3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Reforma Constitucional</a:t>
            </a:r>
          </a:p>
        </p:txBody>
      </p:sp>
    </p:spTree>
    <p:extLst>
      <p:ext uri="{BB962C8B-B14F-4D97-AF65-F5344CB8AC3E}">
        <p14:creationId xmlns:p14="http://schemas.microsoft.com/office/powerpoint/2010/main" val="20502973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78954" y="536346"/>
            <a:ext cx="7710752" cy="706964"/>
          </a:xfrm>
        </p:spPr>
        <p:txBody>
          <a:bodyPr>
            <a:normAutofit fontScale="90000"/>
          </a:bodyPr>
          <a:lstStyle/>
          <a:p>
            <a:pPr algn="ctr"/>
            <a:r>
              <a:rPr lang="es-MX" sz="2800" dirty="0" smtClean="0">
                <a:solidFill>
                  <a:schemeClr val="bg1"/>
                </a:solidFill>
              </a:rPr>
              <a:t>Ley General de Transparencia y Acceso a la IP</a:t>
            </a:r>
            <a:br>
              <a:rPr lang="es-MX" sz="2800" dirty="0" smtClean="0">
                <a:solidFill>
                  <a:schemeClr val="bg1"/>
                </a:solidFill>
              </a:rPr>
            </a:br>
            <a:r>
              <a:rPr lang="es-MX" sz="2800" dirty="0" smtClean="0">
                <a:solidFill>
                  <a:schemeClr val="bg1"/>
                </a:solidFill>
              </a:rPr>
              <a:t>Legislación de máximos </a:t>
            </a:r>
            <a:r>
              <a:rPr lang="es-MX" sz="2000" dirty="0" smtClean="0">
                <a:solidFill>
                  <a:schemeClr val="bg1"/>
                </a:solidFill>
              </a:rPr>
              <a:t>4 de mayo de 2015</a:t>
            </a:r>
            <a:endParaRPr lang="es-MX" sz="2800" dirty="0">
              <a:solidFill>
                <a:schemeClr val="bg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3" y="2385391"/>
            <a:ext cx="10852057" cy="40673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MX" sz="2000" dirty="0" smtClean="0"/>
              <a:t>Plasma el espíritu de la reforma constitucional de 7 de febrero de 2014</a:t>
            </a:r>
          </a:p>
          <a:p>
            <a:pPr marL="0" indent="0" algn="just">
              <a:buNone/>
            </a:pPr>
            <a:endParaRPr lang="es-MX" sz="2000" dirty="0" smtClean="0"/>
          </a:p>
          <a:p>
            <a:pPr algn="just"/>
            <a:r>
              <a:rPr lang="es-MX" sz="2000" dirty="0" smtClean="0"/>
              <a:t>Establece Bases y Principios.</a:t>
            </a:r>
          </a:p>
          <a:p>
            <a:pPr marL="0" indent="0" algn="just">
              <a:buNone/>
            </a:pPr>
            <a:endParaRPr lang="es-MX" sz="2000" dirty="0" smtClean="0"/>
          </a:p>
          <a:p>
            <a:pPr algn="just"/>
            <a:r>
              <a:rPr lang="es-MX" sz="2000" dirty="0" smtClean="0"/>
              <a:t>La legislación general debe ser entendida como una Ley de máximos.</a:t>
            </a:r>
          </a:p>
          <a:p>
            <a:pPr marL="0" indent="0" algn="just">
              <a:buNone/>
            </a:pPr>
            <a:endParaRPr lang="es-MX" sz="2000" dirty="0" smtClean="0"/>
          </a:p>
          <a:p>
            <a:pPr algn="just"/>
            <a:r>
              <a:rPr lang="es-ES" sz="2000" dirty="0" smtClean="0"/>
              <a:t>Privilegiar </a:t>
            </a:r>
            <a:r>
              <a:rPr lang="es-ES" sz="2000" dirty="0"/>
              <a:t>plazos en legislaciones más benéficos para </a:t>
            </a:r>
            <a:r>
              <a:rPr lang="es-ES" sz="2000" dirty="0" smtClean="0"/>
              <a:t>particulares.</a:t>
            </a:r>
          </a:p>
          <a:p>
            <a:pPr marL="0" indent="0" algn="just">
              <a:buNone/>
            </a:pPr>
            <a:endParaRPr lang="es-ES" sz="2000" dirty="0" smtClean="0"/>
          </a:p>
          <a:p>
            <a:pPr algn="just"/>
            <a:r>
              <a:rPr lang="es-ES" sz="2000" dirty="0" smtClean="0"/>
              <a:t>Principio </a:t>
            </a:r>
            <a:r>
              <a:rPr lang="es-ES" sz="2000" i="1" dirty="0"/>
              <a:t>Pro </a:t>
            </a:r>
            <a:r>
              <a:rPr lang="es-ES" sz="2000" i="1" dirty="0" err="1" smtClean="0"/>
              <a:t>Homine</a:t>
            </a:r>
            <a:r>
              <a:rPr lang="es-ES" sz="2000" i="1" dirty="0" smtClean="0"/>
              <a:t>.</a:t>
            </a:r>
          </a:p>
          <a:p>
            <a:pPr marL="0" indent="0" algn="just">
              <a:buNone/>
            </a:pPr>
            <a:endParaRPr lang="es-ES" sz="2000" i="1" dirty="0" smtClean="0"/>
          </a:p>
          <a:p>
            <a:pPr algn="just"/>
            <a:r>
              <a:rPr lang="es-ES" sz="2000" dirty="0" smtClean="0"/>
              <a:t>Plataforma Nacional.</a:t>
            </a:r>
          </a:p>
          <a:p>
            <a:pPr marL="0" indent="0" algn="just">
              <a:buNone/>
            </a:pPr>
            <a:endParaRPr lang="es-MX" sz="1500" dirty="0" smtClean="0"/>
          </a:p>
          <a:p>
            <a:pPr lvl="0" algn="just"/>
            <a:endParaRPr lang="es-MX" sz="2000" dirty="0"/>
          </a:p>
          <a:p>
            <a:pPr lvl="0"/>
            <a:endParaRPr lang="es-MX" dirty="0"/>
          </a:p>
          <a:p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751477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s-MX" b="1" dirty="0" smtClean="0">
                <a:solidFill>
                  <a:schemeClr val="bg1"/>
                </a:solidFill>
              </a:rPr>
              <a:t>Partidos Políticos</a:t>
            </a:r>
            <a:br>
              <a:rPr lang="es-MX" b="1" dirty="0" smtClean="0">
                <a:solidFill>
                  <a:schemeClr val="bg1"/>
                </a:solidFill>
              </a:rPr>
            </a:br>
            <a:r>
              <a:rPr lang="es-MX" b="1" dirty="0" smtClean="0">
                <a:solidFill>
                  <a:schemeClr val="bg1"/>
                </a:solidFill>
              </a:rPr>
              <a:t>Sujetos obligados directos</a:t>
            </a:r>
            <a:endParaRPr lang="es-MX" b="1" dirty="0">
              <a:solidFill>
                <a:schemeClr val="bg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54954" y="2440213"/>
            <a:ext cx="10057332" cy="391704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s-MX" sz="2600" dirty="0"/>
              <a:t>Antes de la reforma los Partidos Políticos eran sujetos obligados indirectos, con la reforma son Sujetos Obligados Directos</a:t>
            </a:r>
            <a:r>
              <a:rPr lang="es-MX" sz="2600" dirty="0" smtClean="0"/>
              <a:t>.</a:t>
            </a:r>
          </a:p>
          <a:p>
            <a:endParaRPr lang="es-MX" sz="2400" dirty="0"/>
          </a:p>
          <a:p>
            <a:pPr algn="just"/>
            <a:r>
              <a:rPr lang="es-MX" sz="2400" b="1" dirty="0"/>
              <a:t>Artículo </a:t>
            </a:r>
            <a:r>
              <a:rPr lang="es-MX" sz="2400" b="1" dirty="0" smtClean="0"/>
              <a:t>76 LGT.</a:t>
            </a:r>
            <a:r>
              <a:rPr lang="es-MX" sz="2400" b="1" dirty="0"/>
              <a:t> </a:t>
            </a:r>
            <a:r>
              <a:rPr lang="es-MX" sz="2400" dirty="0"/>
              <a:t>Los partidos políticos nacionales y locales, las agrupaciones políticas nacionales y las personas morales constituidas en asociación civil creadas por los ciudadanos que pretendan postular su candidatura independiente, según corresponda, deberán poner a disposición del público y </a:t>
            </a:r>
            <a:r>
              <a:rPr lang="es-MX" sz="2400" dirty="0" smtClean="0"/>
              <a:t>actualizar, entre otra, la siguiente información</a:t>
            </a:r>
            <a:r>
              <a:rPr lang="es-MX" dirty="0" smtClean="0"/>
              <a:t>:</a:t>
            </a:r>
          </a:p>
          <a:p>
            <a:pPr algn="just"/>
            <a:endParaRPr lang="es-MX" dirty="0" smtClean="0"/>
          </a:p>
          <a:p>
            <a:pPr marL="631825" indent="0" algn="just">
              <a:buFont typeface="Arial" panose="020B0604020202020204" pitchFamily="34" charset="0"/>
              <a:buChar char="•"/>
            </a:pPr>
            <a:r>
              <a:rPr lang="es-MX" sz="2300" dirty="0"/>
              <a:t>El padrón de afiliados o militantes de los partidos políticos, que contendrá, exclusivamente: apellidos, nombre o nombres, fecha de afiliación y entidad de residencia</a:t>
            </a:r>
            <a:r>
              <a:rPr lang="es-MX" sz="2300" dirty="0" smtClean="0"/>
              <a:t>;</a:t>
            </a:r>
          </a:p>
          <a:p>
            <a:pPr marL="631825" indent="0" algn="just">
              <a:buFont typeface="Arial" panose="020B0604020202020204" pitchFamily="34" charset="0"/>
              <a:buChar char="•"/>
            </a:pPr>
            <a:endParaRPr lang="es-MX" sz="2300" dirty="0"/>
          </a:p>
          <a:p>
            <a:pPr marL="631825" indent="0" algn="just">
              <a:buFont typeface="Arial" panose="020B0604020202020204" pitchFamily="34" charset="0"/>
              <a:buChar char="•"/>
            </a:pPr>
            <a:r>
              <a:rPr lang="es-MX" sz="2300" dirty="0"/>
              <a:t>Los acuerdos y resoluciones de los órganos de dirección de los partidos políticos;</a:t>
            </a:r>
          </a:p>
          <a:p>
            <a:pPr algn="just"/>
            <a:endParaRPr lang="es-MX" dirty="0"/>
          </a:p>
          <a:p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19656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24128" y="2569028"/>
            <a:ext cx="10770307" cy="3907972"/>
          </a:xfrm>
        </p:spPr>
        <p:txBody>
          <a:bodyPr>
            <a:normAutofit/>
          </a:bodyPr>
          <a:lstStyle/>
          <a:p>
            <a:pPr algn="just"/>
            <a:r>
              <a:rPr lang="es-MX" dirty="0" smtClean="0"/>
              <a:t>Los </a:t>
            </a:r>
            <a:r>
              <a:rPr lang="es-MX" dirty="0"/>
              <a:t>convenios de participación entre partidos políticos con organizaciones de la sociedad civil;</a:t>
            </a:r>
          </a:p>
          <a:p>
            <a:pPr algn="just"/>
            <a:r>
              <a:rPr lang="es-MX" dirty="0"/>
              <a:t>Contratos y convenios para la adquisición o arrendamiento de bienes y servicios;</a:t>
            </a:r>
          </a:p>
          <a:p>
            <a:pPr algn="just"/>
            <a:r>
              <a:rPr lang="es-MX" dirty="0"/>
              <a:t>Las minutas de las sesiones de los partidos políticos;</a:t>
            </a:r>
          </a:p>
          <a:p>
            <a:pPr algn="just"/>
            <a:r>
              <a:rPr lang="es-MX" dirty="0"/>
              <a:t>Los responsables de los órganos internos de finanzas de los partidos políticos;</a:t>
            </a:r>
          </a:p>
          <a:p>
            <a:pPr algn="just"/>
            <a:r>
              <a:rPr lang="es-MX" dirty="0"/>
              <a:t>Las organizaciones sociales adherentes o similares a algún partido político;</a:t>
            </a:r>
          </a:p>
          <a:p>
            <a:pPr algn="just"/>
            <a:r>
              <a:rPr lang="es-MX" dirty="0"/>
              <a:t>Los montos de las cuotas ordinarias y extraordinarias aportadas por sus militantes;</a:t>
            </a:r>
          </a:p>
          <a:p>
            <a:pPr algn="just"/>
            <a:r>
              <a:rPr lang="es-MX" dirty="0"/>
              <a:t>Los montos autorizados de financiamiento privado, así como una relación de los nombres de los aportantes vinculados con los montos aportados;</a:t>
            </a:r>
          </a:p>
          <a:p>
            <a:pPr algn="just"/>
            <a:r>
              <a:rPr lang="es-MX" dirty="0"/>
              <a:t>El listado de aportantes a las precampañas y campañas políticas;</a:t>
            </a:r>
          </a:p>
          <a:p>
            <a:endParaRPr lang="es-MX" dirty="0"/>
          </a:p>
        </p:txBody>
      </p:sp>
      <p:sp>
        <p:nvSpPr>
          <p:cNvPr id="5" name="Rectángulo 4"/>
          <p:cNvSpPr/>
          <p:nvPr/>
        </p:nvSpPr>
        <p:spPr>
          <a:xfrm>
            <a:off x="4837043" y="61442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MX" dirty="0" smtClean="0">
                <a:solidFill>
                  <a:schemeClr val="bg1"/>
                </a:solidFill>
              </a:rPr>
              <a:t>Ley General de Transparencia y Acceso a la IP</a:t>
            </a:r>
            <a:br>
              <a:rPr lang="es-MX" dirty="0" smtClean="0">
                <a:solidFill>
                  <a:schemeClr val="bg1"/>
                </a:solidFill>
              </a:rPr>
            </a:br>
            <a:r>
              <a:rPr lang="es-MX" dirty="0" smtClean="0">
                <a:solidFill>
                  <a:schemeClr val="bg1"/>
                </a:solidFill>
              </a:rPr>
              <a:t>IPO-Partidos Políticos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943115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2932723" y="275368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es-MX" sz="2400" dirty="0">
                <a:solidFill>
                  <a:schemeClr val="bg1"/>
                </a:solidFill>
              </a:rPr>
              <a:t>Sistema Nacional de </a:t>
            </a:r>
            <a:r>
              <a:rPr lang="es-MX" sz="2400" dirty="0" smtClean="0">
                <a:solidFill>
                  <a:schemeClr val="bg1"/>
                </a:solidFill>
              </a:rPr>
              <a:t>Transparencia (SNT)</a:t>
            </a:r>
            <a:br>
              <a:rPr lang="es-MX" sz="2400" dirty="0" smtClean="0">
                <a:solidFill>
                  <a:schemeClr val="bg1"/>
                </a:solidFill>
              </a:rPr>
            </a:br>
            <a:r>
              <a:rPr lang="es-MX" sz="2400" dirty="0" smtClean="0">
                <a:solidFill>
                  <a:schemeClr val="bg1"/>
                </a:solidFill>
              </a:rPr>
              <a:t>23 de junio de 2015</a:t>
            </a:r>
            <a:endParaRPr lang="es-MX" sz="2400" dirty="0">
              <a:solidFill>
                <a:schemeClr val="bg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85787" y="2345634"/>
            <a:ext cx="10743604" cy="4164023"/>
          </a:xfrm>
        </p:spPr>
        <p:txBody>
          <a:bodyPr>
            <a:noAutofit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es-MX" sz="1600" b="1" dirty="0" smtClean="0">
                <a:latin typeface="+mj-lt"/>
              </a:rPr>
              <a:t>Su objetivo es la creación de una política integral en materia de transparencia y acceso a la información, en la que se trabaje a partir de puntos en común para la armonización de los diferentes organismos estatales.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s-MX" sz="1600" b="1" dirty="0" smtClean="0">
                <a:latin typeface="+mj-lt"/>
              </a:rPr>
              <a:t>Para su </a:t>
            </a:r>
            <a:r>
              <a:rPr lang="es-MX" sz="1600" b="1" dirty="0">
                <a:latin typeface="+mj-lt"/>
              </a:rPr>
              <a:t>funcionamiento y operación se integra por el conjunto orgánico y articulado de instancias, instrumentos, políticas, procedimientos, principios, normas, acciones y servicios que establezcan corresponsablemente el Instituto y los organismos garantes de los Estado y el Distrito Federal, a fin de efectuar acciones coordinadas en materia de transparencia y acceso a la información </a:t>
            </a:r>
            <a:r>
              <a:rPr lang="es-MX" sz="1600" b="1" dirty="0" smtClean="0">
                <a:latin typeface="+mj-lt"/>
              </a:rPr>
              <a:t>pública.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s-MX" sz="1600" b="1" dirty="0" smtClean="0">
                <a:latin typeface="+mj-lt"/>
              </a:rPr>
              <a:t>El </a:t>
            </a:r>
            <a:r>
              <a:rPr lang="es-MX" sz="1600" b="1" dirty="0">
                <a:latin typeface="+mj-lt"/>
              </a:rPr>
              <a:t>fin del Sistema Nacional es la organización de los esfuerzos de cooperación, colaboración, promoción, difusión y articulación permanente en materia de transparencia y acceso a la información</a:t>
            </a:r>
            <a:r>
              <a:rPr lang="es-MX" sz="1600" dirty="0">
                <a:latin typeface="+mj-lt"/>
              </a:rPr>
              <a:t>. </a:t>
            </a:r>
            <a:endParaRPr lang="es-MX" sz="16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117913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a de reuniones Ion">
  <a:themeElements>
    <a:clrScheme name="Personalizado 17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2FD9E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Sala de reuniones 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la de reuniones 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933</TotalTime>
  <Words>957</Words>
  <Application>Microsoft Office PowerPoint</Application>
  <PresentationFormat>Panorámica</PresentationFormat>
  <Paragraphs>112</Paragraphs>
  <Slides>13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0" baseType="lpstr">
      <vt:lpstr>Arial</vt:lpstr>
      <vt:lpstr>Arial Narrow</vt:lpstr>
      <vt:lpstr>Calibri</vt:lpstr>
      <vt:lpstr>Century Gothic</vt:lpstr>
      <vt:lpstr>Wingdings</vt:lpstr>
      <vt:lpstr>Wingdings 3</vt:lpstr>
      <vt:lpstr>Sala de reuniones Ion</vt:lpstr>
      <vt:lpstr>Panorama actual en materia de transparencia y Acceso a la Información Pública</vt:lpstr>
      <vt:lpstr> Órganos Garantes Art. 116 Constitucional </vt:lpstr>
      <vt:lpstr> Garantes de dos Derechos Fundamentales Acceso a la Acceso a la Información y Protección de Datos Personales </vt:lpstr>
      <vt:lpstr>Presentación de PowerPoint</vt:lpstr>
      <vt:lpstr>Presentación de PowerPoint</vt:lpstr>
      <vt:lpstr>Ley General de Transparencia y Acceso a la IP Legislación de máximos 4 de mayo de 2015</vt:lpstr>
      <vt:lpstr>Partidos Políticos Sujetos obligados directos</vt:lpstr>
      <vt:lpstr>Presentación de PowerPoint</vt:lpstr>
      <vt:lpstr>Sistema Nacional de Transparencia (SNT) 23 de junio de 2015</vt:lpstr>
      <vt:lpstr>Funciones relevantes del SNT </vt:lpstr>
      <vt:lpstr>Consejo Nacional del SNT</vt:lpstr>
      <vt:lpstr>Retos</vt:lpstr>
      <vt:lpstr>Financiamiento del SNT</vt:lpstr>
    </vt:vector>
  </TitlesOfParts>
  <Company>INFOEM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Ley general de transparencia y Acceso a la Información Pública</dc:title>
  <dc:creator>USUARIO</dc:creator>
  <cp:lastModifiedBy>USUARIO</cp:lastModifiedBy>
  <cp:revision>27</cp:revision>
  <cp:lastPrinted>2015-09-23T16:17:14Z</cp:lastPrinted>
  <dcterms:created xsi:type="dcterms:W3CDTF">2015-09-22T23:13:02Z</dcterms:created>
  <dcterms:modified xsi:type="dcterms:W3CDTF">2015-10-27T17:19:16Z</dcterms:modified>
</cp:coreProperties>
</file>