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95" r:id="rId2"/>
    <p:sldId id="256" r:id="rId3"/>
    <p:sldId id="394" r:id="rId4"/>
    <p:sldId id="285" r:id="rId5"/>
    <p:sldId id="385" r:id="rId6"/>
    <p:sldId id="387" r:id="rId7"/>
    <p:sldId id="388" r:id="rId8"/>
    <p:sldId id="393" r:id="rId9"/>
    <p:sldId id="389" r:id="rId10"/>
    <p:sldId id="392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tebook" initials="n" lastIdx="1" clrIdx="0">
    <p:extLst/>
  </p:cmAuthor>
  <p:cmAuthor id="2" name="María Jose Montiel Cuatlayol" initials="MJMC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0A658-6040-4F4F-ADA6-4781E45AB740}" v="220" dt="2019-06-03T15:18:44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72213" autoAdjust="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63B4C-B6D3-427F-A255-2B6861B83874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A5171-B368-467C-A521-8EE959F967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50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5171-B368-467C-A521-8EE959F967B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26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A5171-B368-467C-A521-8EE959F967B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61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A5171-B368-467C-A521-8EE959F967B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69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A5171-B368-467C-A521-8EE959F967B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742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A5171-B368-467C-A521-8EE959F967B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1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A5171-B368-467C-A521-8EE959F967B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24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A5171-B368-467C-A521-8EE959F967B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82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A5171-B368-467C-A521-8EE959F967B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85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A5171-B368-467C-A521-8EE959F967B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99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4529-8E2C-4E68-844F-4F252C9D996A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26A-C6C4-4010-84E5-CA4CDF140E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54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4529-8E2C-4E68-844F-4F252C9D996A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26A-C6C4-4010-84E5-CA4CDF140E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2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4529-8E2C-4E68-844F-4F252C9D996A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26A-C6C4-4010-84E5-CA4CDF140E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5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4529-8E2C-4E68-844F-4F252C9D996A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26A-C6C4-4010-84E5-CA4CDF140E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41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4529-8E2C-4E68-844F-4F252C9D996A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26A-C6C4-4010-84E5-CA4CDF140E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01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4529-8E2C-4E68-844F-4F252C9D996A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26A-C6C4-4010-84E5-CA4CDF140E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24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4529-8E2C-4E68-844F-4F252C9D996A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26A-C6C4-4010-84E5-CA4CDF140E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72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4529-8E2C-4E68-844F-4F252C9D996A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26A-C6C4-4010-84E5-CA4CDF140E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74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4529-8E2C-4E68-844F-4F252C9D996A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26A-C6C4-4010-84E5-CA4CDF140E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07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4529-8E2C-4E68-844F-4F252C9D996A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26A-C6C4-4010-84E5-CA4CDF140E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70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4529-8E2C-4E68-844F-4F252C9D996A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26A-C6C4-4010-84E5-CA4CDF140E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67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4529-8E2C-4E68-844F-4F252C9D996A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F926A-C6C4-4010-84E5-CA4CDF140E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5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facebook.com/watch/?v=8129768722426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C96F60D-AA5D-4F04-8135-00BC27EACF5E}"/>
              </a:ext>
            </a:extLst>
          </p:cNvPr>
          <p:cNvGrpSpPr/>
          <p:nvPr/>
        </p:nvGrpSpPr>
        <p:grpSpPr>
          <a:xfrm>
            <a:off x="0" y="112834"/>
            <a:ext cx="12192000" cy="6721253"/>
            <a:chOff x="0" y="112834"/>
            <a:chExt cx="12192000" cy="67212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844F996-C01C-4ADA-B8B4-A6FCCF060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76963"/>
              <a:ext cx="12192000" cy="6571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66D5AD7-996F-4FEA-8A51-4067B475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2834"/>
              <a:ext cx="1847850" cy="102870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2A9BBA6-C44A-47D4-9263-D0A4851F17B9}"/>
              </a:ext>
            </a:extLst>
          </p:cNvPr>
          <p:cNvSpPr txBox="1">
            <a:spLocks/>
          </p:cNvSpPr>
          <p:nvPr/>
        </p:nvSpPr>
        <p:spPr>
          <a:xfrm>
            <a:off x="3525892" y="282891"/>
            <a:ext cx="5258710" cy="521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b="1" kern="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Comparativo de Monitores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34D55E3D-AEA7-4228-BC68-F11BD9831D2A}"/>
              </a:ext>
            </a:extLst>
          </p:cNvPr>
          <p:cNvSpPr/>
          <p:nvPr/>
        </p:nvSpPr>
        <p:spPr>
          <a:xfrm>
            <a:off x="3739662" y="4818318"/>
            <a:ext cx="1043353" cy="391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405B481-B3E7-4D62-920A-AC6B807F9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88" y="1368606"/>
            <a:ext cx="5652558" cy="42194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CF1F9F-932D-4BC7-94F9-314717BDE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370" y="908108"/>
            <a:ext cx="5258710" cy="50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C96F60D-AA5D-4F04-8135-00BC27EACF5E}"/>
              </a:ext>
            </a:extLst>
          </p:cNvPr>
          <p:cNvGrpSpPr/>
          <p:nvPr/>
        </p:nvGrpSpPr>
        <p:grpSpPr>
          <a:xfrm>
            <a:off x="0" y="112834"/>
            <a:ext cx="12192000" cy="6721253"/>
            <a:chOff x="0" y="112834"/>
            <a:chExt cx="12192000" cy="67212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844F996-C01C-4ADA-B8B4-A6FCCF060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76963"/>
              <a:ext cx="12192000" cy="6571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66D5AD7-996F-4FEA-8A51-4067B475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2834"/>
              <a:ext cx="1847850" cy="1028700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29BD21E-FFE7-4B65-8DD8-B33AFAB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518" y="455122"/>
            <a:ext cx="5526073" cy="593501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defRPr/>
            </a:pPr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Gobierno Abierto y Desarrollo Sostenible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B25B4311-277F-4562-825B-AD8AE746C62C}"/>
              </a:ext>
            </a:extLst>
          </p:cNvPr>
          <p:cNvSpPr/>
          <p:nvPr/>
        </p:nvSpPr>
        <p:spPr>
          <a:xfrm>
            <a:off x="2445836" y="1564565"/>
            <a:ext cx="6581438" cy="3728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4363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C96F60D-AA5D-4F04-8135-00BC27EACF5E}"/>
              </a:ext>
            </a:extLst>
          </p:cNvPr>
          <p:cNvGrpSpPr/>
          <p:nvPr/>
        </p:nvGrpSpPr>
        <p:grpSpPr>
          <a:xfrm>
            <a:off x="0" y="112834"/>
            <a:ext cx="12192000" cy="6721253"/>
            <a:chOff x="0" y="112834"/>
            <a:chExt cx="12192000" cy="67212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844F996-C01C-4ADA-B8B4-A6FCCF060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76963"/>
              <a:ext cx="12192000" cy="6571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66D5AD7-996F-4FEA-8A51-4067B475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2834"/>
              <a:ext cx="1847850" cy="1028700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29BD21E-FFE7-4B65-8DD8-B33AFAB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220231"/>
            <a:ext cx="9819378" cy="82269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Actividad 1. Fellowship en Gobierno Abierto y Desarrollo Sostenible</a:t>
            </a: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xmlns="" id="{B9790F6B-1916-44C8-B287-A1C255107FE7}"/>
              </a:ext>
            </a:extLst>
          </p:cNvPr>
          <p:cNvSpPr/>
          <p:nvPr/>
        </p:nvSpPr>
        <p:spPr>
          <a:xfrm>
            <a:off x="547997" y="1284956"/>
            <a:ext cx="572384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b="1" dirty="0">
                <a:solidFill>
                  <a:srgbClr val="002060"/>
                </a:solidFill>
              </a:rPr>
              <a:t>Objetivo</a:t>
            </a:r>
            <a:r>
              <a:rPr lang="es-MX" dirty="0"/>
              <a:t>: Promover el </a:t>
            </a:r>
            <a:r>
              <a:rPr lang="es-MX" b="1" dirty="0"/>
              <a:t>fortalecimiento de capacidades y el empoderamiento</a:t>
            </a:r>
            <a:r>
              <a:rPr lang="es-MX" dirty="0"/>
              <a:t> de </a:t>
            </a:r>
            <a:r>
              <a:rPr lang="es-MX" b="1" dirty="0"/>
              <a:t>agentes de cambio local </a:t>
            </a:r>
            <a:r>
              <a:rPr lang="es-MX" b="1" i="1" dirty="0"/>
              <a:t>(</a:t>
            </a:r>
            <a:r>
              <a:rPr lang="es-MX" b="1" i="1" dirty="0" err="1"/>
              <a:t>fellows</a:t>
            </a:r>
            <a:r>
              <a:rPr lang="es-MX" b="1" dirty="0"/>
              <a:t>)</a:t>
            </a:r>
            <a:r>
              <a:rPr lang="es-MX" dirty="0"/>
              <a:t> en México en temas de </a:t>
            </a:r>
            <a:r>
              <a:rPr lang="es-MX" b="1" dirty="0"/>
              <a:t>Gobierno Abierto y Desarrollo Sostenible.</a:t>
            </a:r>
          </a:p>
          <a:p>
            <a:pPr lvl="0"/>
            <a:endParaRPr lang="es-MX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1600" b="1" dirty="0"/>
              <a:t>20 agentes de cambio en 2017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1600" b="1" dirty="0"/>
              <a:t>40 agentes de cambio en 2018</a:t>
            </a:r>
            <a:endParaRPr lang="es-MX" dirty="0"/>
          </a:p>
        </p:txBody>
      </p:sp>
      <p:pic>
        <p:nvPicPr>
          <p:cNvPr id="9" name="Imagen 13">
            <a:extLst>
              <a:ext uri="{FF2B5EF4-FFF2-40B4-BE49-F238E27FC236}">
                <a16:creationId xmlns:a16="http://schemas.microsoft.com/office/drawing/2014/main" xmlns="" id="{32A87921-D962-4670-A85B-786F99CEE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817" y="3965166"/>
            <a:ext cx="6873475" cy="1782005"/>
          </a:xfrm>
          <a:prstGeom prst="rect">
            <a:avLst/>
          </a:prstGeom>
        </p:spPr>
      </p:pic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xmlns="" id="{05C5CD8B-02C0-4880-89C9-8BACC04521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2" r="3502"/>
          <a:stretch>
            <a:fillRect/>
          </a:stretch>
        </p:blipFill>
        <p:spPr>
          <a:xfrm>
            <a:off x="6873475" y="4032955"/>
            <a:ext cx="4807269" cy="1782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632872-76E4-4D56-AF9D-8D79DF903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845" y="1136023"/>
            <a:ext cx="5627077" cy="27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C96F60D-AA5D-4F04-8135-00BC27EACF5E}"/>
              </a:ext>
            </a:extLst>
          </p:cNvPr>
          <p:cNvGrpSpPr/>
          <p:nvPr/>
        </p:nvGrpSpPr>
        <p:grpSpPr>
          <a:xfrm>
            <a:off x="0" y="112834"/>
            <a:ext cx="12192000" cy="6721253"/>
            <a:chOff x="0" y="112834"/>
            <a:chExt cx="12192000" cy="67212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844F996-C01C-4ADA-B8B4-A6FCCF060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76963"/>
              <a:ext cx="12192000" cy="6571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66D5AD7-996F-4FEA-8A51-4067B475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2834"/>
              <a:ext cx="1847850" cy="102870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2A9BBA6-C44A-47D4-9263-D0A4851F17B9}"/>
              </a:ext>
            </a:extLst>
          </p:cNvPr>
          <p:cNvSpPr txBox="1">
            <a:spLocks/>
          </p:cNvSpPr>
          <p:nvPr/>
        </p:nvSpPr>
        <p:spPr>
          <a:xfrm>
            <a:off x="1947432" y="266621"/>
            <a:ext cx="11419929" cy="976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b="1" kern="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Actividad 2. Acompañamiento a Secretariados Técnicos Locales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28CDA4C-D132-4129-812E-5CDE47EC486E}"/>
              </a:ext>
            </a:extLst>
          </p:cNvPr>
          <p:cNvSpPr/>
          <p:nvPr/>
        </p:nvSpPr>
        <p:spPr>
          <a:xfrm>
            <a:off x="514935" y="1411862"/>
            <a:ext cx="11319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000" b="1" dirty="0">
                <a:solidFill>
                  <a:srgbClr val="002060"/>
                </a:solidFill>
              </a:rPr>
              <a:t>Objetivo: </a:t>
            </a:r>
            <a:r>
              <a:rPr lang="es-MX" sz="2000" b="1" dirty="0"/>
              <a:t>fortalecimiento de los espacios locales de diálogo y de cocreación en materia de gobierno abierto (Secretariados Técnicos Locales) para impulsar compromisos (Plan de Acción Local) alineados con la Agenda 2030. </a:t>
            </a:r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xmlns="" id="{79C3D1CB-A231-4A54-8D5C-D71376529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5" y="2427525"/>
            <a:ext cx="8237234" cy="37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C96F60D-AA5D-4F04-8135-00BC27EACF5E}"/>
              </a:ext>
            </a:extLst>
          </p:cNvPr>
          <p:cNvGrpSpPr/>
          <p:nvPr/>
        </p:nvGrpSpPr>
        <p:grpSpPr>
          <a:xfrm>
            <a:off x="0" y="112834"/>
            <a:ext cx="12192000" cy="6721253"/>
            <a:chOff x="0" y="112834"/>
            <a:chExt cx="12192000" cy="67212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844F996-C01C-4ADA-B8B4-A6FCCF060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76963"/>
              <a:ext cx="12192000" cy="6571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66D5AD7-996F-4FEA-8A51-4067B475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2834"/>
              <a:ext cx="1847850" cy="102870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2A9BBA6-C44A-47D4-9263-D0A4851F17B9}"/>
              </a:ext>
            </a:extLst>
          </p:cNvPr>
          <p:cNvSpPr txBox="1">
            <a:spLocks/>
          </p:cNvSpPr>
          <p:nvPr/>
        </p:nvSpPr>
        <p:spPr>
          <a:xfrm>
            <a:off x="1947433" y="266621"/>
            <a:ext cx="9886548" cy="776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b="1" kern="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Actividad 3. Aceleración de proyectos impulsados por los/as fellows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28CDA4C-D132-4129-812E-5CDE47EC486E}"/>
              </a:ext>
            </a:extLst>
          </p:cNvPr>
          <p:cNvSpPr/>
          <p:nvPr/>
        </p:nvSpPr>
        <p:spPr>
          <a:xfrm>
            <a:off x="514936" y="1259462"/>
            <a:ext cx="11319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000" b="1" dirty="0">
                <a:solidFill>
                  <a:srgbClr val="002060"/>
                </a:solidFill>
              </a:rPr>
              <a:t>Objetivo: </a:t>
            </a:r>
            <a:r>
              <a:rPr lang="es-MX" sz="2000" b="1" dirty="0"/>
              <a:t>Implementar proyectos impulsados por los/as agentes locales de cambio para “localización de la Agenda 2030” y atender problemáticas de desarrollo alineadas a la Agenda 2030 desde una perspectiva de gobierno abierto.</a:t>
            </a:r>
          </a:p>
        </p:txBody>
      </p:sp>
      <p:pic>
        <p:nvPicPr>
          <p:cNvPr id="16" name="Marcador de contenido 15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xmlns="" id="{9DED3794-3F4D-4EB4-A360-78B978DC2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69" y="1973216"/>
            <a:ext cx="5994062" cy="4105567"/>
          </a:xfr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74F31078-A29D-4D5B-9A75-C4C03EB28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149" y="2391636"/>
            <a:ext cx="2781300" cy="6381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55BD1D8-79C0-4D56-91A8-7B7320D2A5C2}"/>
              </a:ext>
            </a:extLst>
          </p:cNvPr>
          <p:cNvSpPr txBox="1"/>
          <p:nvPr/>
        </p:nvSpPr>
        <p:spPr>
          <a:xfrm>
            <a:off x="5880269" y="2049685"/>
            <a:ext cx="194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u="sng" dirty="0"/>
              <a:t>Chihuahua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Desarrollo de plataforma virtual para transparentar contrataciones públicas.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5C6D87B-B9ED-4984-A6F6-641233DA0DF2}"/>
              </a:ext>
            </a:extLst>
          </p:cNvPr>
          <p:cNvSpPr txBox="1"/>
          <p:nvPr/>
        </p:nvSpPr>
        <p:spPr>
          <a:xfrm>
            <a:off x="8342116" y="5173644"/>
            <a:ext cx="1946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u="sng" dirty="0"/>
              <a:t>Quintana Roo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Realización de la Primera Glosa Ciudadana de Gobierno Abierto del estado.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48E3502F-EEC1-4A7B-83CC-528F9EA84214}"/>
              </a:ext>
            </a:extLst>
          </p:cNvPr>
          <p:cNvSpPr txBox="1"/>
          <p:nvPr/>
        </p:nvSpPr>
        <p:spPr>
          <a:xfrm>
            <a:off x="8352379" y="3896588"/>
            <a:ext cx="274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u="sng" dirty="0"/>
              <a:t>Campeche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Creación de cadena de valor de la miel a través de participación ciudadana.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8C16F38A-51D2-45AA-B684-654C3D5389ED}"/>
              </a:ext>
            </a:extLst>
          </p:cNvPr>
          <p:cNvCxnSpPr>
            <a:cxnSpLocks/>
          </p:cNvCxnSpPr>
          <p:nvPr/>
        </p:nvCxnSpPr>
        <p:spPr>
          <a:xfrm flipH="1">
            <a:off x="7826300" y="4213116"/>
            <a:ext cx="515816" cy="639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AB358A62-F539-4E3B-BAAA-353FE2B70A0B}"/>
              </a:ext>
            </a:extLst>
          </p:cNvPr>
          <p:cNvCxnSpPr>
            <a:cxnSpLocks/>
          </p:cNvCxnSpPr>
          <p:nvPr/>
        </p:nvCxnSpPr>
        <p:spPr>
          <a:xfrm flipV="1">
            <a:off x="5051488" y="4933681"/>
            <a:ext cx="1466089" cy="15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xmlns="" id="{5303A24F-F38A-4114-8AF0-1EC078737BE8}"/>
              </a:ext>
            </a:extLst>
          </p:cNvPr>
          <p:cNvCxnSpPr>
            <a:cxnSpLocks/>
          </p:cNvCxnSpPr>
          <p:nvPr/>
        </p:nvCxnSpPr>
        <p:spPr>
          <a:xfrm flipH="1">
            <a:off x="5760943" y="2675184"/>
            <a:ext cx="275394" cy="279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AE1DEAD0-5B15-4143-A862-262DD79E06A4}"/>
              </a:ext>
            </a:extLst>
          </p:cNvPr>
          <p:cNvCxnSpPr>
            <a:cxnSpLocks/>
          </p:cNvCxnSpPr>
          <p:nvPr/>
        </p:nvCxnSpPr>
        <p:spPr>
          <a:xfrm flipH="1" flipV="1">
            <a:off x="8206000" y="4879934"/>
            <a:ext cx="292758" cy="17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4F5469C7-C7E4-408D-B442-1E4F0D8246E8}"/>
              </a:ext>
            </a:extLst>
          </p:cNvPr>
          <p:cNvCxnSpPr>
            <a:cxnSpLocks/>
          </p:cNvCxnSpPr>
          <p:nvPr/>
        </p:nvCxnSpPr>
        <p:spPr>
          <a:xfrm flipH="1">
            <a:off x="6754788" y="3944409"/>
            <a:ext cx="274983" cy="875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2E4D36A2-0993-47F8-9C13-0C15194CF399}"/>
              </a:ext>
            </a:extLst>
          </p:cNvPr>
          <p:cNvSpPr txBox="1"/>
          <p:nvPr/>
        </p:nvSpPr>
        <p:spPr>
          <a:xfrm>
            <a:off x="6822829" y="3124213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u="sng" dirty="0"/>
              <a:t>Veracruz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/>
              <a:t>Elaboración de capítulo de agroecología en PAL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D2C7C791-3B49-4D4E-95F8-016D27B2A3FD}"/>
              </a:ext>
            </a:extLst>
          </p:cNvPr>
          <p:cNvSpPr txBox="1"/>
          <p:nvPr/>
        </p:nvSpPr>
        <p:spPr>
          <a:xfrm>
            <a:off x="4783015" y="5423875"/>
            <a:ext cx="236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u="sng" dirty="0"/>
              <a:t>Oaxaca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/>
              <a:t>Metodología para la identificación de prácticas comunitarias de GA y DS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xmlns="" id="{87AA5F09-A25B-47F3-9A9A-3A16838BF4F7}"/>
              </a:ext>
            </a:extLst>
          </p:cNvPr>
          <p:cNvCxnSpPr>
            <a:cxnSpLocks/>
          </p:cNvCxnSpPr>
          <p:nvPr/>
        </p:nvCxnSpPr>
        <p:spPr>
          <a:xfrm flipV="1">
            <a:off x="6014420" y="5497406"/>
            <a:ext cx="576903" cy="137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34D55E3D-AEA7-4228-BC68-F11BD9831D2A}"/>
              </a:ext>
            </a:extLst>
          </p:cNvPr>
          <p:cNvSpPr/>
          <p:nvPr/>
        </p:nvSpPr>
        <p:spPr>
          <a:xfrm>
            <a:off x="3739662" y="4818318"/>
            <a:ext cx="1043353" cy="391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4B3EA7E8-5421-4333-B776-06868AFF3D43}"/>
              </a:ext>
            </a:extLst>
          </p:cNvPr>
          <p:cNvSpPr txBox="1"/>
          <p:nvPr/>
        </p:nvSpPr>
        <p:spPr>
          <a:xfrm>
            <a:off x="2653768" y="4578184"/>
            <a:ext cx="233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u="sng" dirty="0"/>
              <a:t>Tlaxcala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/>
              <a:t>Diseño y puesta en marcha de </a:t>
            </a:r>
            <a:r>
              <a:rPr lang="es-MX" sz="1200" i="1" dirty="0"/>
              <a:t>app </a:t>
            </a:r>
            <a:r>
              <a:rPr lang="es-MX" sz="1200" dirty="0"/>
              <a:t>de “Botón de Pánico” para prevenir la violencia contra las mujeres.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40C599BB-15A3-4F7D-8764-7139A7E2EB43}"/>
              </a:ext>
            </a:extLst>
          </p:cNvPr>
          <p:cNvSpPr txBox="1"/>
          <p:nvPr/>
        </p:nvSpPr>
        <p:spPr>
          <a:xfrm>
            <a:off x="2189799" y="3732140"/>
            <a:ext cx="2333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u="sng" dirty="0"/>
              <a:t>Estado de México (por definir)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xmlns="" id="{1B4DD6A7-ABB3-466C-A1D8-F49122FADC01}"/>
              </a:ext>
            </a:extLst>
          </p:cNvPr>
          <p:cNvCxnSpPr>
            <a:cxnSpLocks/>
          </p:cNvCxnSpPr>
          <p:nvPr/>
        </p:nvCxnSpPr>
        <p:spPr>
          <a:xfrm>
            <a:off x="4496482" y="4024129"/>
            <a:ext cx="1677976" cy="82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C96F60D-AA5D-4F04-8135-00BC27EACF5E}"/>
              </a:ext>
            </a:extLst>
          </p:cNvPr>
          <p:cNvGrpSpPr/>
          <p:nvPr/>
        </p:nvGrpSpPr>
        <p:grpSpPr>
          <a:xfrm>
            <a:off x="0" y="112834"/>
            <a:ext cx="12192000" cy="6721253"/>
            <a:chOff x="0" y="112834"/>
            <a:chExt cx="12192000" cy="67212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844F996-C01C-4ADA-B8B4-A6FCCF060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76963"/>
              <a:ext cx="12192000" cy="6571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66D5AD7-996F-4FEA-8A51-4067B475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2834"/>
              <a:ext cx="1847850" cy="102870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2A9BBA6-C44A-47D4-9263-D0A4851F17B9}"/>
              </a:ext>
            </a:extLst>
          </p:cNvPr>
          <p:cNvSpPr txBox="1">
            <a:spLocks/>
          </p:cNvSpPr>
          <p:nvPr/>
        </p:nvSpPr>
        <p:spPr>
          <a:xfrm>
            <a:off x="1947433" y="266622"/>
            <a:ext cx="9886548" cy="488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b="1" kern="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Proyecto de aceleración en Chihuahua: Monitor </a:t>
            </a:r>
            <a:r>
              <a:rPr lang="es-MX" sz="2800" b="1" kern="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Karewa</a:t>
            </a:r>
            <a:endParaRPr lang="es-MX" sz="2800" b="1" kern="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34D55E3D-AEA7-4228-BC68-F11BD9831D2A}"/>
              </a:ext>
            </a:extLst>
          </p:cNvPr>
          <p:cNvSpPr/>
          <p:nvPr/>
        </p:nvSpPr>
        <p:spPr>
          <a:xfrm>
            <a:off x="3739662" y="4818318"/>
            <a:ext cx="1043353" cy="391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D310D03-76EF-4925-A09D-7BB121E26D58}"/>
              </a:ext>
            </a:extLst>
          </p:cNvPr>
          <p:cNvSpPr txBox="1"/>
          <p:nvPr/>
        </p:nvSpPr>
        <p:spPr>
          <a:xfrm>
            <a:off x="1847849" y="874455"/>
            <a:ext cx="9986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kern="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Objetivo</a:t>
            </a:r>
            <a:r>
              <a:rPr lang="es-MX" sz="2000" b="1" kern="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s-MX" sz="2000" b="1" dirty="0"/>
              <a:t>Promover la participación ciudadana y la apertura gubernamental por medio de políticas de transparencia y datos abiertos en los resultados de procedimientos de contratación pública del Municipio de Chihuahua.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23D1E722-5929-49C9-909B-0BC0369A9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72" y="2651739"/>
            <a:ext cx="6111083" cy="1855269"/>
          </a:xfrm>
          <a:prstGeom prst="rect">
            <a:avLst/>
          </a:prstGeom>
        </p:spPr>
      </p:pic>
      <p:pic>
        <p:nvPicPr>
          <p:cNvPr id="9" name="Imagen 1">
            <a:extLst>
              <a:ext uri="{FF2B5EF4-FFF2-40B4-BE49-F238E27FC236}">
                <a16:creationId xmlns:a16="http://schemas.microsoft.com/office/drawing/2014/main" xmlns="" id="{F384259E-EE23-40FD-A998-30501A020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260" y="1890118"/>
            <a:ext cx="5539268" cy="43148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EADC1A-DD2F-4BB3-9AA0-DBC94A624FD7}"/>
              </a:ext>
            </a:extLst>
          </p:cNvPr>
          <p:cNvSpPr/>
          <p:nvPr/>
        </p:nvSpPr>
        <p:spPr>
          <a:xfrm>
            <a:off x="600262" y="5014114"/>
            <a:ext cx="5588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7"/>
              </a:rPr>
              <a:t>https://www.facebook.com/watch/?v=812976872242601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74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C96F60D-AA5D-4F04-8135-00BC27EACF5E}"/>
              </a:ext>
            </a:extLst>
          </p:cNvPr>
          <p:cNvGrpSpPr/>
          <p:nvPr/>
        </p:nvGrpSpPr>
        <p:grpSpPr>
          <a:xfrm>
            <a:off x="0" y="112834"/>
            <a:ext cx="12192000" cy="6721253"/>
            <a:chOff x="0" y="112834"/>
            <a:chExt cx="12192000" cy="67212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844F996-C01C-4ADA-B8B4-A6FCCF060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76963"/>
              <a:ext cx="12192000" cy="6571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66D5AD7-996F-4FEA-8A51-4067B475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2834"/>
              <a:ext cx="1847850" cy="102870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2A9BBA6-C44A-47D4-9263-D0A4851F17B9}"/>
              </a:ext>
            </a:extLst>
          </p:cNvPr>
          <p:cNvSpPr txBox="1">
            <a:spLocks/>
          </p:cNvSpPr>
          <p:nvPr/>
        </p:nvSpPr>
        <p:spPr>
          <a:xfrm>
            <a:off x="2560997" y="552587"/>
            <a:ext cx="4444036" cy="488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2800" b="1" kern="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34D55E3D-AEA7-4228-BC68-F11BD9831D2A}"/>
              </a:ext>
            </a:extLst>
          </p:cNvPr>
          <p:cNvSpPr/>
          <p:nvPr/>
        </p:nvSpPr>
        <p:spPr>
          <a:xfrm>
            <a:off x="3739662" y="4818318"/>
            <a:ext cx="1043353" cy="391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C88EF1A-47B0-4ADC-8A71-49AD2BD70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69" y="1501837"/>
            <a:ext cx="6100781" cy="41859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9C10ACCE-630E-439B-8229-29D621367394}"/>
              </a:ext>
            </a:extLst>
          </p:cNvPr>
          <p:cNvSpPr txBox="1">
            <a:spLocks/>
          </p:cNvSpPr>
          <p:nvPr/>
        </p:nvSpPr>
        <p:spPr>
          <a:xfrm>
            <a:off x="1587792" y="326790"/>
            <a:ext cx="10162125" cy="488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b="1" kern="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Monitor </a:t>
            </a:r>
            <a:r>
              <a:rPr lang="es-MX" sz="2800" b="1" kern="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Karewa</a:t>
            </a:r>
            <a:r>
              <a:rPr lang="es-MX" sz="2800" b="1" kern="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: Acceso a información de adquisiciones y proveedores</a:t>
            </a:r>
          </a:p>
        </p:txBody>
      </p:sp>
      <p:pic>
        <p:nvPicPr>
          <p:cNvPr id="10" name="Marcador de contenido 7">
            <a:extLst>
              <a:ext uri="{FF2B5EF4-FFF2-40B4-BE49-F238E27FC236}">
                <a16:creationId xmlns:a16="http://schemas.microsoft.com/office/drawing/2014/main" xmlns="" id="{23E445B8-8CF2-4DB3-A605-C415C937E1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6274723" y="1381095"/>
            <a:ext cx="5608983" cy="43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C96F60D-AA5D-4F04-8135-00BC27EACF5E}"/>
              </a:ext>
            </a:extLst>
          </p:cNvPr>
          <p:cNvGrpSpPr/>
          <p:nvPr/>
        </p:nvGrpSpPr>
        <p:grpSpPr>
          <a:xfrm>
            <a:off x="0" y="112834"/>
            <a:ext cx="12192000" cy="6721253"/>
            <a:chOff x="0" y="112834"/>
            <a:chExt cx="12192000" cy="67212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844F996-C01C-4ADA-B8B4-A6FCCF060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76963"/>
              <a:ext cx="12192000" cy="6571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66D5AD7-996F-4FEA-8A51-4067B475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2834"/>
              <a:ext cx="1847850" cy="102870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2A9BBA6-C44A-47D4-9263-D0A4851F17B9}"/>
              </a:ext>
            </a:extLst>
          </p:cNvPr>
          <p:cNvSpPr txBox="1">
            <a:spLocks/>
          </p:cNvSpPr>
          <p:nvPr/>
        </p:nvSpPr>
        <p:spPr>
          <a:xfrm>
            <a:off x="2041628" y="360439"/>
            <a:ext cx="7756405" cy="488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b="1" kern="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Monitor </a:t>
            </a:r>
            <a:r>
              <a:rPr lang="es-MX" sz="2800" b="1" kern="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Karewa</a:t>
            </a:r>
            <a:r>
              <a:rPr lang="es-MX" sz="2800" b="1" kern="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: Seguimiento a contratos públicos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34D55E3D-AEA7-4228-BC68-F11BD9831D2A}"/>
              </a:ext>
            </a:extLst>
          </p:cNvPr>
          <p:cNvSpPr/>
          <p:nvPr/>
        </p:nvSpPr>
        <p:spPr>
          <a:xfrm>
            <a:off x="3739662" y="4818318"/>
            <a:ext cx="1043353" cy="391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163686E-E1EC-43EE-94F1-BCE01B3BD67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2189" y="1333850"/>
            <a:ext cx="5767642" cy="44569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E6BA848-4D8F-4D83-962B-9F4721DE7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719" y="1308924"/>
            <a:ext cx="6026092" cy="46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309</Words>
  <Application>Microsoft Office PowerPoint</Application>
  <PresentationFormat>Panorámica</PresentationFormat>
  <Paragraphs>38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Gobierno Abierto y Desarrollo Sostenible</vt:lpstr>
      <vt:lpstr>Actividad 1. Fellowship en Gobierno Abierto y Desarrollo Sostenible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 de acercamiento al Secretariado Técnico Local en Morelos  9 de mayo de 2017</dc:title>
  <dc:creator>María Jose Montiel Cuatlayol</dc:creator>
  <cp:lastModifiedBy>USUARIO</cp:lastModifiedBy>
  <cp:revision>109</cp:revision>
  <dcterms:created xsi:type="dcterms:W3CDTF">2017-05-04T15:57:55Z</dcterms:created>
  <dcterms:modified xsi:type="dcterms:W3CDTF">2019-06-03T19:24:46Z</dcterms:modified>
</cp:coreProperties>
</file>