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21"/>
  </p:notesMasterIdLst>
  <p:handoutMasterIdLst>
    <p:handoutMasterId r:id="rId22"/>
  </p:handoutMasterIdLst>
  <p:sldIdLst>
    <p:sldId id="256" r:id="rId3"/>
    <p:sldId id="285" r:id="rId4"/>
    <p:sldId id="281" r:id="rId5"/>
    <p:sldId id="288" r:id="rId6"/>
    <p:sldId id="289" r:id="rId7"/>
    <p:sldId id="290" r:id="rId8"/>
    <p:sldId id="287" r:id="rId9"/>
    <p:sldId id="284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1" r:id="rId19"/>
    <p:sldId id="280" r:id="rId20"/>
  </p:sldIdLst>
  <p:sldSz cx="9144000" cy="6858000" type="screen4x3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107E"/>
    <a:srgbClr val="990099"/>
    <a:srgbClr val="34394D"/>
    <a:srgbClr val="65BF29"/>
    <a:srgbClr val="DBD9DA"/>
    <a:srgbClr val="AE9F66"/>
    <a:srgbClr val="E3AA3B"/>
    <a:srgbClr val="8F6615"/>
    <a:srgbClr val="AF7D19"/>
    <a:srgbClr val="C1B5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36" autoAdjust="0"/>
  </p:normalViewPr>
  <p:slideViewPr>
    <p:cSldViewPr>
      <p:cViewPr varScale="1">
        <p:scale>
          <a:sx n="74" d="100"/>
          <a:sy n="74" d="100"/>
        </p:scale>
        <p:origin x="5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3138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9F369528-C63C-4A20-9676-6B5202C75590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160424C-F9FD-40A1-86BA-1C1F0B55572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5093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8A1FF3B3-990B-43DC-9961-761BCB7F52E8}" type="datetimeFigureOut">
              <a:rPr lang="es-ES" smtClean="0"/>
              <a:t>04/04/2018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F5FAC84-9149-48A3-A692-C3251E86E2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246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FAC84-9149-48A3-A692-C3251E86E2B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733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5FAC84-9149-48A3-A692-C3251E86E2B2}" type="slidenum">
              <a:rPr lang="es-ES" smtClean="0"/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7160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 hasCustomPrompt="1"/>
          </p:nvPr>
        </p:nvSpPr>
        <p:spPr>
          <a:xfrm>
            <a:off x="755576" y="1481328"/>
            <a:ext cx="8229600" cy="4525963"/>
          </a:xfrm>
          <a:prstGeom prst="rect">
            <a:avLst/>
          </a:prstGeom>
        </p:spPr>
        <p:txBody>
          <a:bodyPr/>
          <a:lstStyle>
            <a:lvl1pPr marL="109728" indent="0" algn="just">
              <a:buNone/>
              <a:defRPr kumimoji="0" lang="es-ES" sz="2700" kern="1200" dirty="0" smtClean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393192" indent="0">
              <a:buNone/>
              <a:defRPr kumimoji="0" lang="es-ES" sz="2700" kern="1200" dirty="0" smtClean="0">
                <a:solidFill>
                  <a:srgbClr val="AE9F66"/>
                </a:solidFill>
                <a:latin typeface="Arial Narrow" panose="020B0606020202030204" pitchFamily="34" charset="0"/>
                <a:ea typeface="+mn-ea"/>
                <a:cs typeface="+mn-cs"/>
              </a:defRPr>
            </a:lvl2pPr>
            <a:lvl3pPr>
              <a:defRPr kumimoji="0" lang="es-ES" sz="2700" kern="1200" dirty="0" smtClean="0">
                <a:solidFill>
                  <a:srgbClr val="AE9F66"/>
                </a:solidFill>
                <a:latin typeface="Arial Narrow" panose="020B0606020202030204" pitchFamily="34" charset="0"/>
                <a:ea typeface="+mn-ea"/>
                <a:cs typeface="+mn-cs"/>
              </a:defRPr>
            </a:lvl3pPr>
            <a:lvl4pPr>
              <a:defRPr>
                <a:latin typeface="Arial Narrow" panose="020B0606020202030204" pitchFamily="34" charset="0"/>
              </a:defRPr>
            </a:lvl4pPr>
            <a:lvl5pPr>
              <a:defRPr>
                <a:latin typeface="Arial Narrow" panose="020B0606020202030204" pitchFamily="34" charset="0"/>
              </a:defRPr>
            </a:lvl5pPr>
            <a:extLst/>
          </a:lstStyle>
          <a:p>
            <a:pPr lvl="0" eaLnBrk="1" latinLnBrk="0" hangingPunct="1"/>
            <a:r>
              <a:rPr lang="es-ES" dirty="0" smtClean="0"/>
              <a:t>Subtítulo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D58E45-4859-4109-8A1B-38C441111C2E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879AA1-DE5E-4B59-B6A9-FB96C61AACC5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5" y="5877272"/>
            <a:ext cx="396239" cy="787018"/>
          </a:xfrm>
          <a:prstGeom prst="rect">
            <a:avLst/>
          </a:prstGeom>
        </p:spPr>
      </p:pic>
      <p:sp>
        <p:nvSpPr>
          <p:cNvPr id="9" name="16 Subtítulo"/>
          <p:cNvSpPr>
            <a:spLocks noGrp="1"/>
          </p:cNvSpPr>
          <p:nvPr>
            <p:ph type="subTitle" idx="13" hasCustomPrompt="1"/>
          </p:nvPr>
        </p:nvSpPr>
        <p:spPr>
          <a:xfrm>
            <a:off x="755576" y="141064"/>
            <a:ext cx="8229600" cy="1199704"/>
          </a:xfrm>
          <a:prstGeom prst="rect">
            <a:avLst/>
          </a:prstGeom>
        </p:spPr>
        <p:txBody>
          <a:bodyPr lIns="45720" rIns="45720"/>
          <a:lstStyle>
            <a:lvl1pPr marL="0" marR="64008" indent="0" algn="l">
              <a:buNone/>
              <a:defRPr kumimoji="0" lang="en-US" sz="3500" b="1" kern="1200" dirty="0">
                <a:solidFill>
                  <a:srgbClr val="594228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dirty="0" smtClean="0"/>
              <a:t>Título del tema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D58E45-4859-4109-8A1B-38C441111C2E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879AA1-DE5E-4B59-B6A9-FB96C61AACC5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71784" y="3146668"/>
            <a:ext cx="6858001" cy="5646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274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D58E45-4859-4109-8A1B-38C441111C2E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879AA1-DE5E-4B59-B6A9-FB96C61AACC5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16" name="Imagen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746429" y="2721313"/>
            <a:ext cx="6007293" cy="5646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B37EE-CF51-4772-BFC6-B71DCB2D0D53}" type="datetimeFigureOut">
              <a:rPr lang="es-MX" smtClean="0"/>
              <a:t>04/04/2018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A9128-9B7E-4397-A3D0-77166A73A2D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3617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889" y="629039"/>
            <a:ext cx="335791" cy="666954"/>
          </a:xfrm>
          <a:prstGeom prst="rect">
            <a:avLst/>
          </a:prstGeom>
        </p:spPr>
      </p:pic>
      <p:sp>
        <p:nvSpPr>
          <p:cNvPr id="5" name="16 Subtítulo"/>
          <p:cNvSpPr txBox="1">
            <a:spLocks/>
          </p:cNvSpPr>
          <p:nvPr/>
        </p:nvSpPr>
        <p:spPr>
          <a:xfrm>
            <a:off x="979811" y="2204864"/>
            <a:ext cx="7772400" cy="2198196"/>
          </a:xfrm>
          <a:prstGeom prst="rect">
            <a:avLst/>
          </a:prstGeom>
        </p:spPr>
        <p:txBody>
          <a:bodyPr vert="horz" lIns="45720" rIns="45720">
            <a:noAutofit/>
          </a:bodyPr>
          <a:lstStyle>
            <a:lvl1pPr marL="0" marR="64008" indent="0" algn="r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 kumimoji="0" sz="27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ctr">
              <a:defRPr/>
            </a:pPr>
            <a:r>
              <a:rPr lang="es-MX" sz="4000" b="1" dirty="0" smtClean="0">
                <a:solidFill>
                  <a:srgbClr val="594228"/>
                </a:solidFill>
                <a:latin typeface="Arial Narrow" panose="020B0606020202030204" pitchFamily="34" charset="0"/>
              </a:rPr>
              <a:t>LOS RETOS DE </a:t>
            </a:r>
            <a:r>
              <a:rPr lang="es-MX" sz="4000" b="1" dirty="0">
                <a:solidFill>
                  <a:srgbClr val="594228"/>
                </a:solidFill>
                <a:latin typeface="Arial Narrow" panose="020B0606020202030204" pitchFamily="34" charset="0"/>
              </a:rPr>
              <a:t>LOS SUJETOS OBLIGADOS </a:t>
            </a:r>
            <a:r>
              <a:rPr lang="es-MX" sz="4000" b="1" dirty="0" smtClean="0">
                <a:solidFill>
                  <a:srgbClr val="594228"/>
                </a:solidFill>
                <a:latin typeface="Arial Narrow" panose="020B0606020202030204" pitchFamily="34" charset="0"/>
              </a:rPr>
              <a:t>PARA LA IMPLEMENTACIÓN DE LA PORTABILIDAD</a:t>
            </a:r>
          </a:p>
          <a:p>
            <a:pPr algn="ctr">
              <a:defRPr/>
            </a:pPr>
            <a:endParaRPr lang="es-MX" sz="2800" b="1" dirty="0">
              <a:solidFill>
                <a:srgbClr val="594228"/>
              </a:solidFill>
              <a:latin typeface="Arial Narrow" panose="020B0606020202030204" pitchFamily="34" charset="0"/>
            </a:endParaRPr>
          </a:p>
          <a:p>
            <a:pPr algn="ctr">
              <a:defRPr/>
            </a:pPr>
            <a:endParaRPr kumimoji="0" lang="es-MX" sz="3500" b="1" kern="1200" dirty="0">
              <a:solidFill>
                <a:srgbClr val="594228"/>
              </a:solidFill>
              <a:latin typeface="Arial Narrow" panose="020B0606020202030204" pitchFamily="34" charset="0"/>
              <a:ea typeface="+mn-ea"/>
              <a:cs typeface="+mn-cs"/>
            </a:endParaRPr>
          </a:p>
          <a:p>
            <a:pPr algn="ctr">
              <a:spcBef>
                <a:spcPts val="0"/>
              </a:spcBef>
              <a:defRPr/>
            </a:pPr>
            <a:r>
              <a:rPr lang="es-MX" b="1" dirty="0">
                <a:solidFill>
                  <a:srgbClr val="E3AA3B"/>
                </a:solidFill>
                <a:latin typeface="Arial Narrow" panose="020B0606020202030204" pitchFamily="34" charset="0"/>
              </a:rPr>
              <a:t>Mtra. Yolli García Alvarez</a:t>
            </a:r>
          </a:p>
          <a:p>
            <a:pPr algn="ctr">
              <a:spcBef>
                <a:spcPts val="0"/>
              </a:spcBef>
              <a:defRPr/>
            </a:pPr>
            <a:r>
              <a:rPr lang="es-MX" sz="2300" b="1" dirty="0" smtClean="0">
                <a:solidFill>
                  <a:srgbClr val="AE9F66"/>
                </a:solidFill>
                <a:latin typeface="Arial Narrow" panose="020B0606020202030204" pitchFamily="34" charset="0"/>
              </a:rPr>
              <a:t>Comisionada presidenta IVAI</a:t>
            </a:r>
            <a:endParaRPr lang="en-US" sz="2300" b="1" dirty="0">
              <a:solidFill>
                <a:srgbClr val="AE9F66"/>
              </a:solidFill>
              <a:latin typeface="Arial Narrow" panose="020B060602020203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8312" y="696771"/>
            <a:ext cx="1474088" cy="61756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629039"/>
            <a:ext cx="1094724" cy="6669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481328"/>
            <a:ext cx="8229600" cy="5260040"/>
          </a:xfrm>
        </p:spPr>
        <p:txBody>
          <a:bodyPr/>
          <a:lstStyle/>
          <a:p>
            <a:endParaRPr lang="es-MX" sz="2000" dirty="0" smtClean="0"/>
          </a:p>
          <a:p>
            <a:r>
              <a:rPr lang="es-MX" sz="2000" dirty="0" smtClean="0"/>
              <a:t>La </a:t>
            </a:r>
            <a:r>
              <a:rPr lang="es-MX" sz="2000" dirty="0"/>
              <a:t>portabilidad de datos personales deberá ser </a:t>
            </a:r>
            <a:r>
              <a:rPr lang="es-MX" sz="2000" b="1" dirty="0"/>
              <a:t>gratuita</a:t>
            </a:r>
            <a:r>
              <a:rPr lang="es-MX" sz="2000" dirty="0"/>
              <a:t> </a:t>
            </a:r>
            <a:r>
              <a:rPr lang="es-MX" sz="2000" dirty="0" smtClean="0"/>
              <a:t>(salvo </a:t>
            </a:r>
            <a:r>
              <a:rPr lang="es-MX" sz="2000" dirty="0"/>
              <a:t>el </a:t>
            </a:r>
            <a:r>
              <a:rPr lang="es-MX" sz="2000" dirty="0" smtClean="0"/>
              <a:t>costo razonable </a:t>
            </a:r>
            <a:r>
              <a:rPr lang="es-MX" sz="2000" dirty="0"/>
              <a:t>del medio de almacenamiento a través del cual se entregue la copia de los datos </a:t>
            </a:r>
            <a:r>
              <a:rPr lang="es-MX" sz="2000" dirty="0" smtClean="0"/>
              <a:t>personales).</a:t>
            </a:r>
          </a:p>
          <a:p>
            <a:endParaRPr lang="es-MX" sz="2000" dirty="0" smtClean="0"/>
          </a:p>
          <a:p>
            <a:r>
              <a:rPr lang="es-MX" sz="2000" dirty="0" smtClean="0"/>
              <a:t>Si </a:t>
            </a:r>
            <a:r>
              <a:rPr lang="es-MX" sz="2000" dirty="0"/>
              <a:t>el titular solicita </a:t>
            </a:r>
            <a:r>
              <a:rPr lang="es-MX" sz="2000" dirty="0" smtClean="0"/>
              <a:t>una </a:t>
            </a:r>
            <a:r>
              <a:rPr lang="es-MX" sz="2000" dirty="0"/>
              <a:t>copia de sus datos personales </a:t>
            </a:r>
            <a:r>
              <a:rPr lang="es-MX" sz="2000" dirty="0" smtClean="0"/>
              <a:t>podrá </a:t>
            </a:r>
            <a:r>
              <a:rPr lang="es-MX" sz="2000" dirty="0"/>
              <a:t>acompañar a su solicitud el medio de almacenamiento para la elaboración de </a:t>
            </a:r>
            <a:r>
              <a:rPr lang="es-MX" sz="2000" dirty="0" smtClean="0"/>
              <a:t>la copia </a:t>
            </a:r>
            <a:r>
              <a:rPr lang="es-MX" sz="2000" dirty="0"/>
              <a:t>correspondiente</a:t>
            </a:r>
            <a:r>
              <a:rPr lang="es-MX" sz="2000" dirty="0" smtClean="0"/>
              <a:t>.</a:t>
            </a:r>
          </a:p>
          <a:p>
            <a:endParaRPr lang="es-MX" sz="2000" dirty="0"/>
          </a:p>
          <a:p>
            <a:r>
              <a:rPr lang="es-MX" sz="2000" dirty="0" smtClean="0"/>
              <a:t>El </a:t>
            </a:r>
            <a:r>
              <a:rPr lang="es-MX" sz="2000" dirty="0"/>
              <a:t>responsable </a:t>
            </a:r>
            <a:r>
              <a:rPr lang="es-MX" sz="2000" dirty="0" smtClean="0"/>
              <a:t>deberá </a:t>
            </a:r>
            <a:r>
              <a:rPr lang="es-MX" sz="2000" b="1" dirty="0" smtClean="0"/>
              <a:t>privilegiar </a:t>
            </a:r>
            <a:r>
              <a:rPr lang="es-MX" sz="2000" b="1" dirty="0"/>
              <a:t>la interpretación más amplia </a:t>
            </a:r>
            <a:r>
              <a:rPr lang="es-MX" sz="2000" dirty="0"/>
              <a:t>sobre los datos personales que conciernen al </a:t>
            </a:r>
            <a:r>
              <a:rPr lang="es-MX" sz="2000" dirty="0" smtClean="0"/>
              <a:t>titular.</a:t>
            </a:r>
          </a:p>
          <a:p>
            <a:endParaRPr lang="es-MX" sz="2000" dirty="0"/>
          </a:p>
          <a:p>
            <a:r>
              <a:rPr lang="es-MX" sz="2000" dirty="0"/>
              <a:t>En caso de que exista una </a:t>
            </a:r>
            <a:r>
              <a:rPr lang="es-MX" sz="2000" b="1" dirty="0"/>
              <a:t>situación de emergencia </a:t>
            </a:r>
            <a:r>
              <a:rPr lang="es-MX" sz="2000" dirty="0"/>
              <a:t>en la cual el titular requiera una copia </a:t>
            </a:r>
            <a:r>
              <a:rPr lang="es-MX" sz="2000" dirty="0" smtClean="0"/>
              <a:t>de sus </a:t>
            </a:r>
            <a:r>
              <a:rPr lang="es-MX" sz="2000" dirty="0"/>
              <a:t>datos personales </a:t>
            </a:r>
            <a:r>
              <a:rPr lang="es-MX" sz="2000" dirty="0" smtClean="0"/>
              <a:t>el plazo para entregarlos no </a:t>
            </a:r>
            <a:r>
              <a:rPr lang="es-MX" sz="2000" dirty="0"/>
              <a:t>deberá exceder de diez días contados a partir del día siguiente </a:t>
            </a:r>
            <a:r>
              <a:rPr lang="es-MX" sz="2000" dirty="0" smtClean="0"/>
              <a:t>de la </a:t>
            </a:r>
            <a:r>
              <a:rPr lang="es-MX" sz="2000" dirty="0"/>
              <a:t>recepción de la solicitud, sin </a:t>
            </a:r>
            <a:r>
              <a:rPr lang="es-MX" sz="2000" dirty="0" smtClean="0"/>
              <a:t>que sea factible la ampliación </a:t>
            </a:r>
            <a:r>
              <a:rPr lang="es-MX" sz="2000" dirty="0"/>
              <a:t>del </a:t>
            </a:r>
            <a:r>
              <a:rPr lang="es-MX" sz="2000" dirty="0" smtClean="0"/>
              <a:t>mismo.</a:t>
            </a:r>
            <a:endParaRPr lang="es-MX" sz="2000" dirty="0"/>
          </a:p>
          <a:p>
            <a:endParaRPr lang="es-MX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Tercer reto:</a:t>
            </a:r>
          </a:p>
          <a:p>
            <a:pPr algn="ctr"/>
            <a:r>
              <a:rPr lang="es-MX" dirty="0" smtClean="0"/>
              <a:t>Hacer posible este derecho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3705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481328"/>
            <a:ext cx="8229600" cy="5116024"/>
          </a:xfrm>
        </p:spPr>
        <p:txBody>
          <a:bodyPr/>
          <a:lstStyle/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s-MX" sz="2000" b="1" dirty="0"/>
              <a:t>I</a:t>
            </a:r>
            <a:r>
              <a:rPr lang="es-MX" sz="2000" dirty="0"/>
              <a:t>. Aquella inferida, derivada, creada, generada u obtenida a partir del análisis o el tratamiento </a:t>
            </a:r>
            <a:r>
              <a:rPr lang="es-MX" sz="2000" dirty="0" smtClean="0"/>
              <a:t>efectuado </a:t>
            </a:r>
            <a:r>
              <a:rPr lang="es-MX" sz="2000" b="1" dirty="0" smtClean="0"/>
              <a:t>por </a:t>
            </a:r>
            <a:r>
              <a:rPr lang="es-MX" sz="2000" b="1" dirty="0"/>
              <a:t>el responsable </a:t>
            </a:r>
            <a:r>
              <a:rPr lang="es-MX" sz="2000" dirty="0"/>
              <a:t>sobre los datos personales proporcionados directamente por el titular, como es </a:t>
            </a:r>
            <a:r>
              <a:rPr lang="es-MX" sz="2000" dirty="0" smtClean="0"/>
              <a:t>el caso </a:t>
            </a:r>
            <a:r>
              <a:rPr lang="es-MX" sz="2000" dirty="0"/>
              <a:t>de los datos que hubieren sido sometidos a un proceso de personalización, recomendación</a:t>
            </a:r>
            <a:r>
              <a:rPr lang="es-MX" sz="2000" dirty="0" smtClean="0"/>
              <a:t>, categorización</a:t>
            </a:r>
            <a:r>
              <a:rPr lang="es-MX" sz="2000" dirty="0"/>
              <a:t>, creación de perfiles u otros procesos similares o análogos</a:t>
            </a:r>
            <a:r>
              <a:rPr lang="es-MX" sz="2000" dirty="0" smtClean="0"/>
              <a:t>;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endParaRPr lang="es-MX" sz="2000" dirty="0"/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s-MX" sz="2000" b="1" dirty="0"/>
              <a:t>II</a:t>
            </a:r>
            <a:r>
              <a:rPr lang="es-MX" sz="2000" dirty="0"/>
              <a:t>. Los </a:t>
            </a:r>
            <a:r>
              <a:rPr lang="es-MX" sz="2000" b="1" dirty="0"/>
              <a:t>pseudónimos</a:t>
            </a:r>
            <a:r>
              <a:rPr lang="es-MX" sz="2000" dirty="0"/>
              <a:t> salvo que éstos se encuentren claramente vinculados al titular y </a:t>
            </a:r>
            <a:r>
              <a:rPr lang="es-MX" sz="2000" dirty="0" smtClean="0"/>
              <a:t>puedan identificarlo y el </a:t>
            </a:r>
            <a:r>
              <a:rPr lang="es-MX" sz="2000" dirty="0"/>
              <a:t>responsable cuente con información adicional </a:t>
            </a:r>
            <a:r>
              <a:rPr lang="es-MX" sz="2000" dirty="0" smtClean="0"/>
              <a:t>que permita </a:t>
            </a:r>
            <a:r>
              <a:rPr lang="es-MX" sz="2000" dirty="0"/>
              <a:t>su individualización e identificación, y</a:t>
            </a:r>
          </a:p>
          <a:p>
            <a:pPr marL="0">
              <a:spcBef>
                <a:spcPts val="0"/>
              </a:spcBef>
              <a:spcAft>
                <a:spcPts val="600"/>
              </a:spcAft>
            </a:pPr>
            <a:endParaRPr lang="es-MX" sz="2000" dirty="0" smtClean="0"/>
          </a:p>
          <a:p>
            <a:pPr marL="0">
              <a:spcBef>
                <a:spcPts val="0"/>
              </a:spcBef>
              <a:spcAft>
                <a:spcPts val="600"/>
              </a:spcAft>
            </a:pPr>
            <a:r>
              <a:rPr lang="es-MX" sz="2000" b="1" dirty="0" smtClean="0"/>
              <a:t>III</a:t>
            </a:r>
            <a:r>
              <a:rPr lang="es-MX" sz="2000" dirty="0"/>
              <a:t>. Los datos personales </a:t>
            </a:r>
            <a:r>
              <a:rPr lang="es-MX" sz="2000" b="1" dirty="0"/>
              <a:t>sujetos a un proceso de disociación</a:t>
            </a:r>
            <a:r>
              <a:rPr lang="es-MX" sz="2000" dirty="0"/>
              <a:t>, de tal manera que no puedan asociarse </a:t>
            </a:r>
            <a:r>
              <a:rPr lang="es-MX" sz="2000" dirty="0" smtClean="0"/>
              <a:t>al titular </a:t>
            </a:r>
            <a:r>
              <a:rPr lang="es-MX" sz="2000" dirty="0"/>
              <a:t>ni permitir la identificación del mismo, salvo aquellos datos personales que por medio de </a:t>
            </a:r>
            <a:r>
              <a:rPr lang="es-MX" sz="2000" dirty="0" smtClean="0"/>
              <a:t>un procedimiento </a:t>
            </a:r>
            <a:r>
              <a:rPr lang="es-MX" sz="2000" dirty="0"/>
              <a:t>posterior se puedan asociar de </a:t>
            </a:r>
            <a:r>
              <a:rPr lang="es-MX" sz="2000" dirty="0" smtClean="0"/>
              <a:t>nuevo al </a:t>
            </a:r>
            <a:r>
              <a:rPr lang="es-MX" sz="2000" dirty="0"/>
              <a:t>titular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Cuando se puede negar la portabilidad?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290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6928" indent="-457200">
              <a:buFont typeface="Wingdings" panose="05000000000000000000" pitchFamily="2" charset="2"/>
              <a:buChar char="ü"/>
            </a:pPr>
            <a:endParaRPr lang="es-MX" dirty="0" smtClean="0"/>
          </a:p>
          <a:p>
            <a:pPr marR="1010"/>
            <a:r>
              <a:rPr lang="es-MX" sz="2800" dirty="0" smtClean="0"/>
              <a:t>Podrá hacerse valer ante </a:t>
            </a:r>
            <a:r>
              <a:rPr lang="es-MX" sz="2800" dirty="0"/>
              <a:t>una vulneración de la portabilidad de datos </a:t>
            </a:r>
            <a:r>
              <a:rPr lang="es-MX" sz="2800" dirty="0" smtClean="0"/>
              <a:t>personales.</a:t>
            </a:r>
            <a:endParaRPr lang="es-MX" sz="2800" dirty="0"/>
          </a:p>
          <a:p>
            <a:pPr marL="566928" indent="-457200">
              <a:buFont typeface="Wingdings" panose="05000000000000000000" pitchFamily="2" charset="2"/>
              <a:buChar char="ü"/>
            </a:pPr>
            <a:r>
              <a:rPr lang="es-MX" dirty="0" smtClean="0"/>
              <a:t>El </a:t>
            </a:r>
            <a:r>
              <a:rPr lang="es-MX" dirty="0"/>
              <a:t>titular, </a:t>
            </a:r>
            <a:endParaRPr lang="es-MX" dirty="0" smtClean="0"/>
          </a:p>
          <a:p>
            <a:pPr marL="566928" indent="-457200">
              <a:buFont typeface="Wingdings" panose="05000000000000000000" pitchFamily="2" charset="2"/>
              <a:buChar char="ü"/>
            </a:pPr>
            <a:r>
              <a:rPr lang="es-MX" dirty="0"/>
              <a:t>S</a:t>
            </a:r>
            <a:r>
              <a:rPr lang="es-MX" dirty="0" smtClean="0"/>
              <a:t>u representante,</a:t>
            </a:r>
          </a:p>
          <a:p>
            <a:pPr marL="566928" indent="-457200">
              <a:buFont typeface="Wingdings" panose="05000000000000000000" pitchFamily="2" charset="2"/>
              <a:buChar char="ü"/>
            </a:pPr>
            <a:r>
              <a:rPr lang="es-MX" dirty="0"/>
              <a:t>O</a:t>
            </a:r>
            <a:r>
              <a:rPr lang="es-MX" dirty="0" smtClean="0"/>
              <a:t> </a:t>
            </a:r>
            <a:r>
              <a:rPr lang="es-MX" dirty="0"/>
              <a:t>quien acredite tener interés </a:t>
            </a:r>
            <a:r>
              <a:rPr lang="es-MX" dirty="0" smtClean="0"/>
              <a:t>jurídico </a:t>
            </a:r>
            <a:r>
              <a:rPr lang="es-MX" dirty="0"/>
              <a:t>o legítimo respecto de </a:t>
            </a:r>
            <a:r>
              <a:rPr lang="es-MX" dirty="0" smtClean="0"/>
              <a:t>datos personales </a:t>
            </a:r>
            <a:r>
              <a:rPr lang="es-MX" dirty="0"/>
              <a:t>de fallecidos </a:t>
            </a:r>
            <a:endParaRPr lang="es-MX" dirty="0" smtClean="0"/>
          </a:p>
          <a:p>
            <a:endParaRPr lang="es-MX" dirty="0"/>
          </a:p>
          <a:p>
            <a:r>
              <a:rPr lang="es-MX" dirty="0" smtClean="0"/>
              <a:t>Podrán </a:t>
            </a:r>
            <a:r>
              <a:rPr lang="es-MX" dirty="0"/>
              <a:t>interponer un recurso de revisión ante </a:t>
            </a:r>
            <a:r>
              <a:rPr lang="es-MX" dirty="0" smtClean="0"/>
              <a:t>los </a:t>
            </a:r>
            <a:r>
              <a:rPr lang="es-MX" dirty="0"/>
              <a:t>organismos </a:t>
            </a:r>
            <a:r>
              <a:rPr lang="es-MX" dirty="0" smtClean="0"/>
              <a:t>garantes, contra </a:t>
            </a:r>
            <a:r>
              <a:rPr lang="es-MX" dirty="0"/>
              <a:t>la respuesta o falta de ésta a una solicitud para la portabilidad de datos </a:t>
            </a:r>
            <a:r>
              <a:rPr lang="es-MX" dirty="0" smtClean="0"/>
              <a:t>personales.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Cuarto reto: </a:t>
            </a:r>
          </a:p>
          <a:p>
            <a:pPr algn="ctr"/>
            <a:r>
              <a:rPr lang="es-MX" dirty="0" smtClean="0"/>
              <a:t>Aumento de recursos de revisión </a:t>
            </a:r>
          </a:p>
        </p:txBody>
      </p:sp>
    </p:spTree>
    <p:extLst>
      <p:ext uri="{BB962C8B-B14F-4D97-AF65-F5344CB8AC3E}">
        <p14:creationId xmlns:p14="http://schemas.microsoft.com/office/powerpoint/2010/main" val="219510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sz="2800" dirty="0" smtClean="0"/>
          </a:p>
          <a:p>
            <a:r>
              <a:rPr lang="es-MX" sz="2800" dirty="0" smtClean="0"/>
              <a:t>I. Implementar </a:t>
            </a:r>
            <a:r>
              <a:rPr lang="es-MX" sz="2800" dirty="0"/>
              <a:t>mecanismos, medios y procedimientos idóneos que permitan al titular obtener sus </a:t>
            </a:r>
            <a:r>
              <a:rPr lang="es-MX" sz="2800" dirty="0" smtClean="0"/>
              <a:t>datos personales:</a:t>
            </a:r>
          </a:p>
          <a:p>
            <a:endParaRPr lang="es-MX" sz="2800" dirty="0" smtClean="0"/>
          </a:p>
          <a:p>
            <a:pPr marL="452628" indent="-34290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s-MX" sz="2800" dirty="0"/>
              <a:t>D</a:t>
            </a:r>
            <a:r>
              <a:rPr lang="es-MX" sz="2800" dirty="0" smtClean="0"/>
              <a:t>e </a:t>
            </a:r>
            <a:r>
              <a:rPr lang="es-MX" sz="2800" dirty="0"/>
              <a:t>manera personal, </a:t>
            </a:r>
            <a:endParaRPr lang="es-MX" sz="2800" dirty="0" smtClean="0"/>
          </a:p>
          <a:p>
            <a:pPr marL="452628" indent="-34290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s-MX" sz="2800" dirty="0" smtClean="0"/>
              <a:t>Por </a:t>
            </a:r>
            <a:r>
              <a:rPr lang="es-MX" sz="2800" dirty="0"/>
              <a:t>vía electrónica, </a:t>
            </a:r>
            <a:endParaRPr lang="es-MX" sz="2800" dirty="0" smtClean="0"/>
          </a:p>
          <a:p>
            <a:pPr marL="452628" indent="-34290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s-MX" sz="2800" dirty="0" smtClean="0"/>
              <a:t>A </a:t>
            </a:r>
            <a:r>
              <a:rPr lang="es-MX" sz="2800" dirty="0"/>
              <a:t>través de opciones de </a:t>
            </a:r>
            <a:r>
              <a:rPr lang="es-MX" sz="2800" dirty="0" smtClean="0"/>
              <a:t>descarga establecidas </a:t>
            </a:r>
            <a:r>
              <a:rPr lang="es-MX" sz="2800" dirty="0"/>
              <a:t>en sus páginas oficiales de Internet, </a:t>
            </a:r>
            <a:endParaRPr lang="es-MX" sz="2800" dirty="0" smtClean="0"/>
          </a:p>
          <a:p>
            <a:pPr marL="452628" indent="-34290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es-MX" sz="2800" dirty="0" smtClean="0"/>
              <a:t>O </a:t>
            </a:r>
            <a:r>
              <a:rPr lang="es-MX" sz="2800" dirty="0"/>
              <a:t>por cualquier otra tecnología que </a:t>
            </a:r>
            <a:r>
              <a:rPr lang="es-MX" sz="2800" dirty="0" smtClean="0"/>
              <a:t>considere pertinente;</a:t>
            </a:r>
          </a:p>
          <a:p>
            <a:pPr marL="452628" indent="-342900"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ü"/>
            </a:pPr>
            <a:endParaRPr lang="es-MX" sz="2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Quinto reto:</a:t>
            </a:r>
          </a:p>
          <a:p>
            <a:pPr algn="ctr"/>
            <a:r>
              <a:rPr lang="es-MX" dirty="0"/>
              <a:t>t</a:t>
            </a:r>
            <a:r>
              <a:rPr lang="es-MX" dirty="0" smtClean="0"/>
              <a:t>ransmisión de datos personales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6830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sz="2800" dirty="0"/>
              <a:t>II. Informar al titular sobre el o los tipos de formatos </a:t>
            </a:r>
            <a:r>
              <a:rPr lang="es-MX" sz="2800" dirty="0" smtClean="0"/>
              <a:t>disponibles</a:t>
            </a:r>
            <a:r>
              <a:rPr lang="es-MX" sz="2800" dirty="0"/>
              <a:t>, a través de los cuales podrá entregar o </a:t>
            </a:r>
            <a:r>
              <a:rPr lang="es-MX" sz="2800" dirty="0" smtClean="0"/>
              <a:t>transmitirle sus </a:t>
            </a:r>
            <a:r>
              <a:rPr lang="es-MX" sz="2800" dirty="0"/>
              <a:t>datos </a:t>
            </a:r>
            <a:r>
              <a:rPr lang="es-MX" sz="2800" dirty="0" smtClean="0"/>
              <a:t>personales.</a:t>
            </a:r>
            <a:endParaRPr lang="es-MX" sz="2800" dirty="0"/>
          </a:p>
          <a:p>
            <a:endParaRPr lang="es-MX" sz="2800" dirty="0"/>
          </a:p>
          <a:p>
            <a:r>
              <a:rPr lang="es-MX" sz="2800" dirty="0"/>
              <a:t>III. A</a:t>
            </a:r>
            <a:r>
              <a:rPr lang="es-MX" sz="2800" dirty="0" smtClean="0"/>
              <a:t>doptar </a:t>
            </a:r>
            <a:r>
              <a:rPr lang="es-MX" sz="2800" dirty="0"/>
              <a:t>protocolos, herramientas, aplicaciones o servicios que permitan el enlace y comunicación </a:t>
            </a:r>
            <a:r>
              <a:rPr lang="es-MX" sz="2800" dirty="0" smtClean="0"/>
              <a:t>eficiente. </a:t>
            </a:r>
            <a:endParaRPr lang="es-MX" sz="2800" dirty="0"/>
          </a:p>
          <a:p>
            <a:endParaRPr lang="es-MX" dirty="0" smtClean="0"/>
          </a:p>
          <a:p>
            <a:r>
              <a:rPr lang="es-MX" dirty="0" smtClean="0"/>
              <a:t>IV. </a:t>
            </a:r>
            <a:r>
              <a:rPr lang="es-MX" dirty="0"/>
              <a:t>E</a:t>
            </a:r>
            <a:r>
              <a:rPr lang="es-MX" dirty="0" smtClean="0"/>
              <a:t>stablecer </a:t>
            </a:r>
            <a:r>
              <a:rPr lang="es-MX" dirty="0"/>
              <a:t>medidas de seguridad </a:t>
            </a:r>
            <a:r>
              <a:rPr lang="es-MX" dirty="0" smtClean="0"/>
              <a:t>de carácter </a:t>
            </a:r>
            <a:r>
              <a:rPr lang="es-MX" dirty="0"/>
              <a:t>administrativo, físico y técnico para la transmisión de los datos personales (</a:t>
            </a:r>
            <a:r>
              <a:rPr lang="es-MX" dirty="0" smtClean="0"/>
              <a:t>autenticación </a:t>
            </a:r>
            <a:r>
              <a:rPr lang="es-MX" dirty="0"/>
              <a:t>de usuarios, conexiones seguras, o bien, utilizar medios </a:t>
            </a:r>
            <a:r>
              <a:rPr lang="es-MX" dirty="0" smtClean="0"/>
              <a:t>electrónicos de </a:t>
            </a:r>
            <a:r>
              <a:rPr lang="es-MX" dirty="0"/>
              <a:t>transmisión </a:t>
            </a:r>
            <a:r>
              <a:rPr lang="es-MX" dirty="0" smtClean="0"/>
              <a:t>cifrados).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Transmisión de datos personales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663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V. Establecer </a:t>
            </a:r>
            <a:r>
              <a:rPr lang="es-MX" dirty="0"/>
              <a:t>mecanismos de autenticación para el envío y </a:t>
            </a:r>
            <a:r>
              <a:rPr lang="es-MX" dirty="0" smtClean="0"/>
              <a:t>recepción.</a:t>
            </a:r>
          </a:p>
          <a:p>
            <a:endParaRPr lang="es-MX" dirty="0" smtClean="0"/>
          </a:p>
          <a:p>
            <a:r>
              <a:rPr lang="es-MX" dirty="0" smtClean="0"/>
              <a:t>VI. Llevar </a:t>
            </a:r>
            <a:r>
              <a:rPr lang="es-MX" dirty="0"/>
              <a:t>un registro de todas las acciones u operaciones realizadas con las transmisiones de éstos </a:t>
            </a:r>
            <a:r>
              <a:rPr lang="es-MX" dirty="0" smtClean="0"/>
              <a:t>(la </a:t>
            </a:r>
            <a:r>
              <a:rPr lang="es-MX" dirty="0"/>
              <a:t>persona que está autorizada para transmitir los datos personales; la fecha y hora en que se efectuó la </a:t>
            </a:r>
            <a:r>
              <a:rPr lang="es-MX" dirty="0" smtClean="0"/>
              <a:t>transmisión y en la que </a:t>
            </a:r>
            <a:r>
              <a:rPr lang="es-MX" dirty="0"/>
              <a:t>se recibieron los datos </a:t>
            </a:r>
            <a:r>
              <a:rPr lang="es-MX" dirty="0" smtClean="0"/>
              <a:t>personales; </a:t>
            </a:r>
            <a:r>
              <a:rPr lang="es-MX" dirty="0"/>
              <a:t>la persona autorizada para recibir los datos personales; si la transmisión fue exitosa o </a:t>
            </a:r>
            <a:r>
              <a:rPr lang="es-MX" dirty="0" smtClean="0"/>
              <a:t>fallida).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Transmisión de datos personales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642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s-MX" sz="2400" dirty="0" smtClean="0"/>
              <a:t>VII. La </a:t>
            </a:r>
            <a:r>
              <a:rPr lang="es-MX" sz="2400" b="1" dirty="0"/>
              <a:t>Unidad de Transparencia </a:t>
            </a:r>
            <a:r>
              <a:rPr lang="es-MX" sz="2400" dirty="0"/>
              <a:t>del responsable transmisor deberá dar respuesta al titular sobre </a:t>
            </a:r>
            <a:r>
              <a:rPr lang="es-MX" sz="2400" dirty="0" smtClean="0"/>
              <a:t>la </a:t>
            </a:r>
            <a:r>
              <a:rPr lang="es-MX" sz="2400" b="1" dirty="0" smtClean="0"/>
              <a:t>procedencia </a:t>
            </a:r>
            <a:r>
              <a:rPr lang="es-MX" sz="2400" b="1" dirty="0"/>
              <a:t>jurídica y técnica </a:t>
            </a:r>
            <a:r>
              <a:rPr lang="es-MX" sz="2400" dirty="0"/>
              <a:t>de la transmisión de sus datos </a:t>
            </a:r>
            <a:r>
              <a:rPr lang="es-MX" sz="2400" dirty="0" smtClean="0"/>
              <a:t>personales.</a:t>
            </a:r>
          </a:p>
          <a:p>
            <a:pPr>
              <a:spcBef>
                <a:spcPts val="0"/>
              </a:spcBef>
            </a:pPr>
            <a:endParaRPr lang="es-MX" sz="2400" dirty="0"/>
          </a:p>
          <a:p>
            <a:pPr>
              <a:spcBef>
                <a:spcPts val="0"/>
              </a:spcBef>
            </a:pPr>
            <a:r>
              <a:rPr lang="es-MX" sz="2400" dirty="0" smtClean="0"/>
              <a:t>VIII. Deberá </a:t>
            </a:r>
            <a:r>
              <a:rPr lang="es-MX" sz="2400" dirty="0"/>
              <a:t>enviar los datos personales</a:t>
            </a:r>
            <a:r>
              <a:rPr lang="es-MX" sz="2400" dirty="0" smtClean="0"/>
              <a:t>, </a:t>
            </a:r>
            <a:r>
              <a:rPr lang="es-MX" sz="2400" b="1" dirty="0"/>
              <a:t>previa acreditación de la identidad</a:t>
            </a:r>
            <a:r>
              <a:rPr lang="es-MX" sz="2400" dirty="0"/>
              <a:t> del titular y, en </a:t>
            </a:r>
            <a:r>
              <a:rPr lang="es-MX" sz="2400" dirty="0" smtClean="0"/>
              <a:t>su caso</a:t>
            </a:r>
            <a:r>
              <a:rPr lang="es-MX" sz="2400" dirty="0"/>
              <a:t>, la identidad y personalidad de su </a:t>
            </a:r>
            <a:r>
              <a:rPr lang="es-MX" sz="2400" dirty="0" smtClean="0"/>
              <a:t>representante.</a:t>
            </a:r>
            <a:endParaRPr lang="es-MX" sz="2400" dirty="0"/>
          </a:p>
          <a:p>
            <a:pPr>
              <a:spcBef>
                <a:spcPts val="0"/>
              </a:spcBef>
            </a:pPr>
            <a:endParaRPr lang="es-MX" sz="2400" dirty="0"/>
          </a:p>
          <a:p>
            <a:pPr>
              <a:spcBef>
                <a:spcPts val="0"/>
              </a:spcBef>
            </a:pPr>
            <a:r>
              <a:rPr lang="es-MX" sz="2400" dirty="0" smtClean="0"/>
              <a:t>IX. Deberá </a:t>
            </a:r>
            <a:r>
              <a:rPr lang="es-MX" sz="2400" b="1" dirty="0"/>
              <a:t>cifrar</a:t>
            </a:r>
            <a:r>
              <a:rPr lang="es-MX" sz="2400" dirty="0"/>
              <a:t> los datos </a:t>
            </a:r>
            <a:r>
              <a:rPr lang="es-MX" sz="2400" dirty="0" smtClean="0"/>
              <a:t>personales durante </a:t>
            </a:r>
            <a:r>
              <a:rPr lang="es-MX" sz="2400" dirty="0"/>
              <a:t>su </a:t>
            </a:r>
            <a:r>
              <a:rPr lang="es-MX" sz="2400" dirty="0" smtClean="0"/>
              <a:t>envío.</a:t>
            </a:r>
          </a:p>
          <a:p>
            <a:pPr>
              <a:spcBef>
                <a:spcPts val="0"/>
              </a:spcBef>
            </a:pPr>
            <a:endParaRPr lang="es-MX" sz="2400" dirty="0"/>
          </a:p>
          <a:p>
            <a:pPr>
              <a:spcBef>
                <a:spcPts val="0"/>
              </a:spcBef>
            </a:pPr>
            <a:r>
              <a:rPr lang="es-MX" sz="2400" dirty="0" smtClean="0"/>
              <a:t>X. Los responsables deberán </a:t>
            </a:r>
            <a:r>
              <a:rPr lang="es-MX" sz="2400" b="1" dirty="0"/>
              <a:t>autorizar a una persona </a:t>
            </a:r>
            <a:r>
              <a:rPr lang="es-MX" sz="2400" dirty="0"/>
              <a:t>que </a:t>
            </a:r>
            <a:r>
              <a:rPr lang="es-MX" sz="2400" dirty="0" smtClean="0"/>
              <a:t>se encargue </a:t>
            </a:r>
            <a:r>
              <a:rPr lang="es-MX" sz="2400" dirty="0"/>
              <a:t>de vigilar que en la transmisión de los datos personales se observen las condiciones</a:t>
            </a:r>
            <a:r>
              <a:rPr lang="es-MX" sz="2400" dirty="0" smtClean="0"/>
              <a:t>, normas</a:t>
            </a:r>
            <a:r>
              <a:rPr lang="es-MX" sz="2400" dirty="0"/>
              <a:t>, procedimientos y obligaciones técnicas </a:t>
            </a:r>
            <a:r>
              <a:rPr lang="es-MX" sz="2400" dirty="0" smtClean="0"/>
              <a:t>previstas.</a:t>
            </a:r>
            <a:endParaRPr lang="es-MX" sz="2400" dirty="0"/>
          </a:p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Transmisión de datos personales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95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  <a:p>
            <a:endParaRPr lang="es-MX" dirty="0" smtClean="0"/>
          </a:p>
          <a:p>
            <a:pPr algn="ctr"/>
            <a:endParaRPr lang="es-MX" sz="3000" b="1" dirty="0" smtClean="0">
              <a:solidFill>
                <a:srgbClr val="990099"/>
              </a:solidFill>
            </a:endParaRPr>
          </a:p>
          <a:p>
            <a:pPr algn="ctr"/>
            <a:r>
              <a:rPr lang="es-MX" sz="3000" b="1" dirty="0" smtClean="0">
                <a:solidFill>
                  <a:srgbClr val="990099"/>
                </a:solidFill>
              </a:rPr>
              <a:t>NO PUEDEN GARANTIZAR TODO</a:t>
            </a:r>
            <a:r>
              <a:rPr lang="es-MX" sz="3000" dirty="0" smtClean="0"/>
              <a:t> </a:t>
            </a:r>
          </a:p>
          <a:p>
            <a:pPr algn="ctr"/>
            <a:r>
              <a:rPr lang="es-MX" sz="3000" dirty="0" smtClean="0"/>
              <a:t>lo </a:t>
            </a:r>
            <a:r>
              <a:rPr lang="es-MX" sz="3000" dirty="0"/>
              <a:t>que obliga </a:t>
            </a:r>
            <a:r>
              <a:rPr lang="es-MX" sz="3000" dirty="0" smtClean="0"/>
              <a:t>la </a:t>
            </a:r>
            <a:r>
              <a:rPr lang="es-MX" sz="3000" dirty="0"/>
              <a:t>ley </a:t>
            </a:r>
            <a:r>
              <a:rPr lang="es-MX" sz="3000" dirty="0" smtClean="0"/>
              <a:t>y </a:t>
            </a:r>
            <a:r>
              <a:rPr lang="es-MX" sz="3000" dirty="0"/>
              <a:t>los lineamientos </a:t>
            </a:r>
            <a:r>
              <a:rPr lang="es-MX" sz="3000" dirty="0" smtClean="0"/>
              <a:t>del </a:t>
            </a:r>
          </a:p>
          <a:p>
            <a:pPr algn="ctr"/>
            <a:r>
              <a:rPr lang="es-MX" sz="3000" dirty="0" smtClean="0"/>
              <a:t>Sistema </a:t>
            </a:r>
            <a:r>
              <a:rPr lang="es-MX" sz="3000" dirty="0"/>
              <a:t>Nacional de T</a:t>
            </a:r>
            <a:r>
              <a:rPr lang="es-MX" sz="3000" dirty="0" smtClean="0"/>
              <a:t>ransparencia</a:t>
            </a:r>
            <a:endParaRPr lang="es-MX" sz="3000" dirty="0"/>
          </a:p>
          <a:p>
            <a:endParaRPr lang="es-MX" sz="30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08720"/>
            <a:ext cx="2458763" cy="244893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655382"/>
            <a:ext cx="4214766" cy="295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1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718833"/>
            <a:ext cx="8229600" cy="4525963"/>
          </a:xfrm>
        </p:spPr>
        <p:txBody>
          <a:bodyPr/>
          <a:lstStyle/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s-ES" sz="3500" b="1" dirty="0" smtClean="0">
              <a:solidFill>
                <a:srgbClr val="594228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es-ES" sz="3500" b="1" dirty="0" smtClean="0">
                <a:solidFill>
                  <a:srgbClr val="594228"/>
                </a:solidFill>
              </a:rPr>
              <a:t>Mtra. Yolli García Alvarez</a:t>
            </a:r>
            <a:endParaRPr lang="es-ES" sz="3500" b="1" dirty="0">
              <a:solidFill>
                <a:srgbClr val="594228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es-ES" dirty="0" smtClean="0">
                <a:solidFill>
                  <a:srgbClr val="594228"/>
                </a:solidFill>
              </a:rPr>
              <a:t>Comisionada presidenta del IVAI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s-ES" sz="2800" dirty="0">
              <a:solidFill>
                <a:srgbClr val="594228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es-ES" sz="2800" dirty="0" smtClean="0">
                <a:solidFill>
                  <a:srgbClr val="594228"/>
                </a:solidFill>
              </a:rPr>
              <a:t>ygarcia@verivai.org.mx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r>
              <a:rPr lang="es-ES" sz="2800" dirty="0" smtClean="0">
                <a:solidFill>
                  <a:srgbClr val="594228"/>
                </a:solidFill>
              </a:rPr>
              <a:t>01 (228) 8420270 ext. 302</a:t>
            </a: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s-ES" sz="2800" dirty="0">
              <a:solidFill>
                <a:srgbClr val="594228"/>
              </a:solidFill>
            </a:endParaRPr>
          </a:p>
          <a:p>
            <a:pPr marL="3592513" indent="0">
              <a:buNone/>
            </a:pPr>
            <a:endParaRPr lang="es-MX" sz="2000" b="1" dirty="0" smtClean="0">
              <a:solidFill>
                <a:srgbClr val="E3AA3B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s-ES" sz="2800" dirty="0" smtClean="0">
              <a:solidFill>
                <a:srgbClr val="594228"/>
              </a:solidFill>
            </a:endParaRPr>
          </a:p>
          <a:p>
            <a:pPr marL="0" lvl="0" indent="0" algn="ctr">
              <a:spcBef>
                <a:spcPts val="0"/>
              </a:spcBef>
              <a:buClrTx/>
              <a:buSzTx/>
              <a:buNone/>
            </a:pPr>
            <a:endParaRPr lang="es-ES" sz="2800" dirty="0">
              <a:solidFill>
                <a:srgbClr val="594228"/>
              </a:solidFill>
            </a:endParaRPr>
          </a:p>
          <a:p>
            <a:pPr marL="109728" indent="0">
              <a:buNone/>
            </a:pPr>
            <a:endParaRPr lang="es-MX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4391241"/>
            <a:ext cx="8604448" cy="1270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42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772816"/>
            <a:ext cx="8229600" cy="4608512"/>
          </a:xfrm>
        </p:spPr>
        <p:txBody>
          <a:bodyPr/>
          <a:lstStyle/>
          <a:p>
            <a:r>
              <a:rPr lang="es-MX" sz="3200" dirty="0" smtClean="0"/>
              <a:t>Ley general de protección de datos personales en posesión de sujetos obligados.</a:t>
            </a:r>
          </a:p>
          <a:p>
            <a:endParaRPr lang="es-MX" sz="3200" dirty="0" smtClean="0"/>
          </a:p>
          <a:p>
            <a:r>
              <a:rPr lang="es-MX" sz="3200" dirty="0" smtClean="0"/>
              <a:t>Leyes locales de protección de datos.</a:t>
            </a:r>
            <a:endParaRPr lang="es-MX" sz="3200" dirty="0"/>
          </a:p>
          <a:p>
            <a:endParaRPr lang="es-MX" sz="3200" dirty="0"/>
          </a:p>
          <a:p>
            <a:r>
              <a:rPr lang="es-MX" sz="3200" dirty="0"/>
              <a:t>Lineamientos que establecen los parámetros, modalidades y procedimientos para la portabilidad de datos personales</a:t>
            </a:r>
            <a:r>
              <a:rPr lang="es-MX" sz="3200" dirty="0" smtClean="0"/>
              <a:t>.</a:t>
            </a:r>
          </a:p>
          <a:p>
            <a:r>
              <a:rPr lang="es-MX" sz="2000" dirty="0"/>
              <a:t>CONAIP/SNT/ACUERDO/EXT01-23/101/2018-03</a:t>
            </a:r>
            <a:r>
              <a:rPr lang="es-MX" sz="3200" dirty="0"/>
              <a:t>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/>
              <a:t>P</a:t>
            </a:r>
            <a:r>
              <a:rPr lang="es-MX" dirty="0" smtClean="0"/>
              <a:t>rimer reto: </a:t>
            </a:r>
          </a:p>
          <a:p>
            <a:pPr algn="ctr"/>
            <a:r>
              <a:rPr lang="es-MX" dirty="0"/>
              <a:t>C</a:t>
            </a:r>
            <a:r>
              <a:rPr lang="es-MX" dirty="0" smtClean="0"/>
              <a:t>onocer la normatividad que lo regula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1325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r>
              <a:rPr lang="es-MX" sz="3200" dirty="0" smtClean="0"/>
              <a:t>ART. 57 LGPDP. Cuando </a:t>
            </a:r>
            <a:r>
              <a:rPr lang="es-MX" sz="3200" dirty="0"/>
              <a:t>se traten datos personales por vía electrónica en un formato estructurado y comúnmente utilizado, el titular tendrá derecho a obtener del responsable una copia de los datos objeto de tratamiento en un formato electrónico estructurado y comúnmente utilizado que le permita seguir utilizándolos.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Segundo reto:</a:t>
            </a:r>
          </a:p>
          <a:p>
            <a:pPr algn="ctr"/>
            <a:r>
              <a:rPr lang="es-MX" dirty="0" smtClean="0"/>
              <a:t>Entender de qué se trata ¿?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0665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481328"/>
            <a:ext cx="8229600" cy="4900000"/>
          </a:xfrm>
        </p:spPr>
        <p:txBody>
          <a:bodyPr/>
          <a:lstStyle/>
          <a:p>
            <a:r>
              <a:rPr lang="es-MX" sz="3200" dirty="0" smtClean="0"/>
              <a:t>RAE: Cualidad de Portable.</a:t>
            </a:r>
          </a:p>
          <a:p>
            <a:endParaRPr lang="es-MX" sz="3200" dirty="0"/>
          </a:p>
          <a:p>
            <a:r>
              <a:rPr lang="es-MX" sz="3200" dirty="0" smtClean="0"/>
              <a:t>Portable: Portátil</a:t>
            </a:r>
          </a:p>
          <a:p>
            <a:endParaRPr lang="es-MX" sz="3200" dirty="0"/>
          </a:p>
          <a:p>
            <a:r>
              <a:rPr lang="es-MX" sz="3200" dirty="0" smtClean="0"/>
              <a:t>Portátil: Movible y fácil de transportar.</a:t>
            </a:r>
          </a:p>
          <a:p>
            <a:endParaRPr lang="es-MX" sz="3200" dirty="0"/>
          </a:p>
          <a:p>
            <a:r>
              <a:rPr lang="es-MX" sz="3200" b="1" dirty="0" smtClean="0"/>
              <a:t>Trasladar</a:t>
            </a:r>
            <a:r>
              <a:rPr lang="es-MX" sz="3200" b="1" dirty="0"/>
              <a:t>, copiar o transmitir </a:t>
            </a:r>
            <a:r>
              <a:rPr lang="es-MX" sz="3200" b="1" dirty="0" smtClean="0"/>
              <a:t>mis </a:t>
            </a:r>
            <a:r>
              <a:rPr lang="es-MX" sz="3200" b="1" dirty="0"/>
              <a:t>datos personales fácilmente de un entorno informático a </a:t>
            </a:r>
            <a:r>
              <a:rPr lang="es-MX" sz="3200" b="1" dirty="0" smtClean="0"/>
              <a:t>otro.</a:t>
            </a:r>
            <a:endParaRPr lang="es-MX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Qué es Portabilidad?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1541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000"/>
              </a:spcAft>
            </a:pPr>
            <a:endParaRPr lang="es-MX" sz="2800" dirty="0" smtClean="0"/>
          </a:p>
          <a:p>
            <a:pPr>
              <a:spcAft>
                <a:spcPts val="1000"/>
              </a:spcAft>
            </a:pPr>
            <a:r>
              <a:rPr lang="es-MX" sz="2800" dirty="0" smtClean="0"/>
              <a:t>Debemos garantizar </a:t>
            </a:r>
            <a:r>
              <a:rPr lang="es-MX" sz="2800" dirty="0"/>
              <a:t>la </a:t>
            </a:r>
            <a:r>
              <a:rPr lang="es-MX" sz="2800" dirty="0" smtClean="0"/>
              <a:t>interoperabilidad del </a:t>
            </a:r>
            <a:r>
              <a:rPr lang="es-MX" sz="2800" dirty="0"/>
              <a:t>formato </a:t>
            </a:r>
            <a:r>
              <a:rPr lang="es-MX" sz="2800" dirty="0" smtClean="0"/>
              <a:t>que contiene </a:t>
            </a:r>
            <a:r>
              <a:rPr lang="es-MX" sz="2800" dirty="0"/>
              <a:t>los datos </a:t>
            </a:r>
            <a:r>
              <a:rPr lang="es-MX" sz="2800" dirty="0" smtClean="0"/>
              <a:t>proporcionados.</a:t>
            </a:r>
          </a:p>
          <a:p>
            <a:pPr>
              <a:spcAft>
                <a:spcPts val="1000"/>
              </a:spcAft>
            </a:pPr>
            <a:r>
              <a:rPr lang="es-MX" sz="2800" dirty="0" smtClean="0"/>
              <a:t>Esto </a:t>
            </a:r>
            <a:r>
              <a:rPr lang="es-MX" sz="2800" dirty="0"/>
              <a:t>significa que los responsables </a:t>
            </a:r>
            <a:r>
              <a:rPr lang="es-MX" sz="2800" dirty="0" smtClean="0"/>
              <a:t>del tratamiento </a:t>
            </a:r>
            <a:r>
              <a:rPr lang="es-MX" sz="2800" dirty="0"/>
              <a:t>deban mantener sistemas </a:t>
            </a:r>
            <a:r>
              <a:rPr lang="es-MX" sz="2800" dirty="0" smtClean="0"/>
              <a:t>compatibles con todos los sistemas?</a:t>
            </a:r>
          </a:p>
          <a:p>
            <a:pPr>
              <a:spcAft>
                <a:spcPts val="1000"/>
              </a:spcAft>
            </a:pPr>
            <a:r>
              <a:rPr lang="es-MX" sz="2800" dirty="0"/>
              <a:t>L</a:t>
            </a:r>
            <a:r>
              <a:rPr lang="es-MX" sz="2800" dirty="0" smtClean="0"/>
              <a:t>a ley </a:t>
            </a:r>
            <a:r>
              <a:rPr lang="es-MX" sz="2800" dirty="0"/>
              <a:t>no impone recomendaciones específicas sobre el formato </a:t>
            </a:r>
            <a:r>
              <a:rPr lang="es-MX" sz="2800" dirty="0" smtClean="0"/>
              <a:t>en el que </a:t>
            </a:r>
            <a:r>
              <a:rPr lang="es-MX" sz="2800" dirty="0"/>
              <a:t>deben proporcionarse</a:t>
            </a:r>
            <a:r>
              <a:rPr lang="es-MX" sz="2800" dirty="0" smtClean="0"/>
              <a:t>.</a:t>
            </a:r>
          </a:p>
          <a:p>
            <a:pPr>
              <a:spcAft>
                <a:spcPts val="1000"/>
              </a:spcAft>
            </a:pPr>
            <a:r>
              <a:rPr lang="es-MX" sz="2800" dirty="0" smtClean="0"/>
              <a:t>El </a:t>
            </a:r>
            <a:r>
              <a:rPr lang="es-MX" sz="2800" dirty="0"/>
              <a:t>formato más apropiado diferirá entre los diversos </a:t>
            </a:r>
            <a:r>
              <a:rPr lang="es-MX" sz="2800" dirty="0" smtClean="0"/>
              <a:t>software, hardware, equipos, marcas, etc.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¿Formato estructurado y comúnmente utilizado?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689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332656"/>
            <a:ext cx="8229600" cy="6525344"/>
          </a:xfrm>
        </p:spPr>
        <p:txBody>
          <a:bodyPr/>
          <a:lstStyle/>
          <a:p>
            <a:pPr>
              <a:spcAft>
                <a:spcPts val="700"/>
              </a:spcAft>
            </a:pPr>
            <a:r>
              <a:rPr lang="es-MX" sz="2400" b="1" dirty="0" smtClean="0"/>
              <a:t>Artículo 6</a:t>
            </a:r>
            <a:r>
              <a:rPr lang="es-MX" sz="2400" dirty="0" smtClean="0"/>
              <a:t>....se entenderá que un formato adquiere la calidad de estructurado y comúnmente utilizado, con independencia del sistema informático utilizado para su generación y reproducción, cuando se cumplan todos los siguientes supuestos:</a:t>
            </a:r>
          </a:p>
          <a:p>
            <a:pPr>
              <a:spcAft>
                <a:spcPts val="700"/>
              </a:spcAft>
            </a:pPr>
            <a:r>
              <a:rPr lang="es-MX" sz="2400" dirty="0" smtClean="0"/>
              <a:t>I. Se trate de un formato electrónico accesible y legible por medios automatizados, de tal forma que éstos puedan identificar, reconocer, extraer, explotar o realizar cualquier otra operación con datos personales específicos; </a:t>
            </a:r>
          </a:p>
          <a:p>
            <a:pPr>
              <a:spcAft>
                <a:spcPts val="700"/>
              </a:spcAft>
            </a:pPr>
            <a:r>
              <a:rPr lang="es-MX" sz="2400" dirty="0" smtClean="0"/>
              <a:t>II. El formato permita la reutilización y/o aprovechamiento de los datos personales, y </a:t>
            </a:r>
          </a:p>
          <a:p>
            <a:pPr>
              <a:spcAft>
                <a:spcPts val="700"/>
              </a:spcAft>
            </a:pPr>
            <a:r>
              <a:rPr lang="es-MX" sz="2400" dirty="0" smtClean="0"/>
              <a:t>III. El formato sea interoperable con otros sistemas informáticos, de conformidad con lo dispuesto en el artículo 2, fracción I.</a:t>
            </a:r>
          </a:p>
          <a:p>
            <a:pPr>
              <a:spcAft>
                <a:spcPts val="700"/>
              </a:spcAft>
            </a:pPr>
            <a:r>
              <a:rPr lang="es-MX" sz="2400" dirty="0" smtClean="0"/>
              <a:t>(Interoperabilidad</a:t>
            </a:r>
            <a:r>
              <a:rPr lang="es-MX" sz="2400" dirty="0"/>
              <a:t>: Capacidad de los responsables transmisor y receptor para compartir infraestructura y datos personales a través de la conexión de sus respectivos sistemas o </a:t>
            </a:r>
            <a:r>
              <a:rPr lang="es-MX" sz="2400" dirty="0" smtClean="0"/>
              <a:t>plataformas tecnológicas)</a:t>
            </a:r>
            <a:endParaRPr lang="es-MX" sz="2400" dirty="0"/>
          </a:p>
          <a:p>
            <a:pPr>
              <a:spcAft>
                <a:spcPts val="700"/>
              </a:spcAft>
            </a:pPr>
            <a:endParaRPr lang="es-MX" sz="2400" dirty="0" smtClean="0"/>
          </a:p>
          <a:p>
            <a:endParaRPr lang="es-MX" sz="2400" dirty="0" smtClean="0"/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14488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481328"/>
            <a:ext cx="8229600" cy="51880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b="1" dirty="0"/>
              <a:t>I. </a:t>
            </a:r>
            <a:r>
              <a:rPr lang="es-MX" sz="2000" dirty="0"/>
              <a:t>El tratamiento se efectúe por medios automatizados o electrónicos y en un formato estructurado </a:t>
            </a:r>
            <a:r>
              <a:rPr lang="es-MX" sz="2000" dirty="0" smtClean="0"/>
              <a:t>y comúnmente utilizado;</a:t>
            </a:r>
            <a:endParaRPr lang="es-MX" sz="2000" dirty="0"/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b="1" dirty="0"/>
              <a:t>II</a:t>
            </a:r>
            <a:r>
              <a:rPr lang="es-MX" sz="2000" dirty="0"/>
              <a:t>. Los datos personales del titular se encuentren en posesión del responsable o sus encargados;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b="1" dirty="0"/>
              <a:t>III. </a:t>
            </a:r>
            <a:r>
              <a:rPr lang="es-MX" sz="2000" dirty="0"/>
              <a:t>Los datos personales conciernan al titular, o bien, a personas físicas vinculadas a un fallecido </a:t>
            </a:r>
            <a:r>
              <a:rPr lang="es-MX" sz="2000" dirty="0" smtClean="0"/>
              <a:t>que tengan </a:t>
            </a:r>
            <a:r>
              <a:rPr lang="es-MX" sz="2000" dirty="0"/>
              <a:t>un interés jurídico;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b="1" dirty="0"/>
              <a:t>IV</a:t>
            </a:r>
            <a:r>
              <a:rPr lang="es-MX" sz="2000" dirty="0"/>
              <a:t>. El titular hubiere proporcionado directamente al responsable sus datos personales, de forma activa </a:t>
            </a:r>
            <a:r>
              <a:rPr lang="es-MX" sz="2000" dirty="0" smtClean="0"/>
              <a:t>y consciente</a:t>
            </a:r>
            <a:r>
              <a:rPr lang="es-MX" sz="2000" dirty="0"/>
              <a:t>, </a:t>
            </a:r>
            <a:r>
              <a:rPr lang="es-MX" sz="2000" dirty="0" smtClean="0"/>
              <a:t>(por la </a:t>
            </a:r>
            <a:r>
              <a:rPr lang="es-MX" sz="2000" dirty="0"/>
              <a:t>prestación de </a:t>
            </a:r>
            <a:r>
              <a:rPr lang="es-MX" sz="2000" dirty="0" smtClean="0"/>
              <a:t>un servicio </a:t>
            </a:r>
            <a:r>
              <a:rPr lang="es-MX" sz="2000" dirty="0"/>
              <a:t>o la realización de un trámite, o bien, aquellos proporcionados por el titular a través de un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dirty="0"/>
              <a:t>dispositivo </a:t>
            </a:r>
            <a:r>
              <a:rPr lang="es-MX" sz="2000" dirty="0" smtClean="0"/>
              <a:t>tecnológico</a:t>
            </a:r>
            <a:r>
              <a:rPr lang="es-MX" sz="2000" dirty="0"/>
              <a:t>;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b="1" dirty="0"/>
              <a:t>V. </a:t>
            </a:r>
            <a:r>
              <a:rPr lang="es-MX" sz="2000" dirty="0"/>
              <a:t>La portabilidad de los datos personales no afecte los derechos y libertades de terceros.</a:t>
            </a: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s-MX" sz="2000" b="1" dirty="0" smtClean="0"/>
              <a:t>VI</a:t>
            </a:r>
            <a:r>
              <a:rPr lang="es-MX" sz="2000" dirty="0" smtClean="0"/>
              <a:t>. Cuando </a:t>
            </a:r>
            <a:r>
              <a:rPr lang="es-MX" sz="2000" dirty="0"/>
              <a:t>exista una relación jurídica entre el responsable receptor y el titular; se dé cumplimiento a </a:t>
            </a:r>
            <a:r>
              <a:rPr lang="es-MX" sz="2000" dirty="0" smtClean="0"/>
              <a:t>una disposición </a:t>
            </a:r>
            <a:r>
              <a:rPr lang="es-MX" sz="2000" dirty="0"/>
              <a:t>legal, o bien, el titular pretenda ejercer algún derecho.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Condiciones para la procedencia de la portabilidad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1938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052736"/>
            <a:ext cx="8229600" cy="5472608"/>
          </a:xfrm>
        </p:spPr>
        <p:txBody>
          <a:bodyPr/>
          <a:lstStyle/>
          <a:p>
            <a:r>
              <a:rPr lang="es-MX" dirty="0"/>
              <a:t>T</a:t>
            </a:r>
            <a:r>
              <a:rPr lang="es-MX" dirty="0" smtClean="0"/>
              <a:t>res </a:t>
            </a:r>
            <a:r>
              <a:rPr lang="es-MX" dirty="0"/>
              <a:t>condiciones acumulativas.</a:t>
            </a:r>
          </a:p>
          <a:p>
            <a:endParaRPr lang="es-MX" dirty="0" smtClean="0"/>
          </a:p>
          <a:p>
            <a:r>
              <a:rPr lang="es-MX" dirty="0" smtClean="0"/>
              <a:t>Primera</a:t>
            </a:r>
            <a:r>
              <a:rPr lang="es-MX" dirty="0"/>
              <a:t>: los datos personales solicitados deben estar tratados por medios automáticos </a:t>
            </a:r>
            <a:r>
              <a:rPr lang="es-MX" dirty="0" smtClean="0"/>
              <a:t>(se excluyen </a:t>
            </a:r>
            <a:r>
              <a:rPr lang="es-MX" dirty="0"/>
              <a:t>los archivos en papel</a:t>
            </a:r>
            <a:r>
              <a:rPr lang="es-MX" dirty="0" smtClean="0"/>
              <a:t>). </a:t>
            </a:r>
          </a:p>
          <a:p>
            <a:endParaRPr lang="es-MX" dirty="0" smtClean="0"/>
          </a:p>
          <a:p>
            <a:r>
              <a:rPr lang="es-MX" dirty="0"/>
              <a:t>Segunda: los datos personales solicitados deben ser relativos al interesado y haber </a:t>
            </a:r>
            <a:r>
              <a:rPr lang="es-MX" dirty="0" smtClean="0"/>
              <a:t>sido facilitados </a:t>
            </a:r>
            <a:r>
              <a:rPr lang="es-MX" dirty="0"/>
              <a:t>por él</a:t>
            </a:r>
            <a:r>
              <a:rPr lang="es-MX" dirty="0" smtClean="0"/>
              <a:t>.</a:t>
            </a:r>
          </a:p>
          <a:p>
            <a:r>
              <a:rPr lang="es-MX" dirty="0" smtClean="0"/>
              <a:t>(Restrictiva? Le podemos dar datos de terceros, que fueron proporcionados por él mismo?)</a:t>
            </a:r>
          </a:p>
          <a:p>
            <a:endParaRPr lang="es-MX" dirty="0"/>
          </a:p>
          <a:p>
            <a:r>
              <a:rPr lang="es-MX" dirty="0" smtClean="0"/>
              <a:t>Tercera: </a:t>
            </a:r>
            <a:r>
              <a:rPr lang="es-MX" dirty="0"/>
              <a:t>el ejercicio de este nuevo derecho no debería afectar</a:t>
            </a:r>
          </a:p>
          <a:p>
            <a:r>
              <a:rPr lang="es-MX" dirty="0"/>
              <a:t>negativamente a los derechos y libertades de terceros.</a:t>
            </a:r>
            <a:endParaRPr lang="es-MX" dirty="0" smtClean="0"/>
          </a:p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>
          <a:xfrm>
            <a:off x="755576" y="141064"/>
            <a:ext cx="8229600" cy="623640"/>
          </a:xfrm>
        </p:spPr>
        <p:txBody>
          <a:bodyPr/>
          <a:lstStyle/>
          <a:p>
            <a:pPr algn="ctr"/>
            <a:r>
              <a:rPr lang="es-MX" sz="3200" dirty="0" smtClean="0"/>
              <a:t>Condiciones para la portabilidad</a:t>
            </a:r>
          </a:p>
        </p:txBody>
      </p:sp>
    </p:spTree>
    <p:extLst>
      <p:ext uri="{BB962C8B-B14F-4D97-AF65-F5344CB8AC3E}">
        <p14:creationId xmlns:p14="http://schemas.microsoft.com/office/powerpoint/2010/main" val="422945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755576" y="1481328"/>
            <a:ext cx="8229600" cy="5260040"/>
          </a:xfrm>
        </p:spPr>
        <p:txBody>
          <a:bodyPr/>
          <a:lstStyle/>
          <a:p>
            <a:r>
              <a:rPr lang="es-MX" dirty="0" smtClean="0"/>
              <a:t>Permite </a:t>
            </a:r>
            <a:r>
              <a:rPr lang="es-MX" dirty="0"/>
              <a:t>a las personas </a:t>
            </a:r>
            <a:r>
              <a:rPr lang="es-MX" dirty="0" smtClean="0"/>
              <a:t>obtener los </a:t>
            </a:r>
            <a:r>
              <a:rPr lang="es-MX" dirty="0"/>
              <a:t>datos </a:t>
            </a:r>
            <a:r>
              <a:rPr lang="es-MX" dirty="0" smtClean="0"/>
              <a:t>personales que </a:t>
            </a:r>
            <a:r>
              <a:rPr lang="es-MX" dirty="0"/>
              <a:t>han proporcionado a una entidad/empresa/organización (responsable del tratamiento) en un formato estructurado, de uso común y de lectura mecánica. </a:t>
            </a:r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Pero además abre la posibilidad, </a:t>
            </a:r>
            <a:r>
              <a:rPr lang="es-MX" dirty="0"/>
              <a:t>no sólo de obtener los datos y reutilizarlos, sino también de transmitirlos </a:t>
            </a:r>
            <a:r>
              <a:rPr lang="es-MX" dirty="0" smtClean="0"/>
              <a:t>directamente a </a:t>
            </a:r>
            <a:r>
              <a:rPr lang="es-MX" dirty="0"/>
              <a:t>otro proveedor de servicios</a:t>
            </a:r>
            <a:r>
              <a:rPr lang="es-MX" dirty="0" smtClean="0"/>
              <a:t>.</a:t>
            </a:r>
          </a:p>
          <a:p>
            <a:endParaRPr lang="es-MX" dirty="0" smtClean="0"/>
          </a:p>
          <a:p>
            <a:r>
              <a:rPr lang="es-MX" dirty="0" smtClean="0"/>
              <a:t>Tendremos </a:t>
            </a:r>
            <a:r>
              <a:rPr lang="es-MX" dirty="0"/>
              <a:t>dos opciones: la descarga de </a:t>
            </a:r>
            <a:r>
              <a:rPr lang="es-MX" dirty="0" smtClean="0"/>
              <a:t>los </a:t>
            </a:r>
            <a:r>
              <a:rPr lang="es-MX" dirty="0"/>
              <a:t>datos o </a:t>
            </a:r>
            <a:r>
              <a:rPr lang="es-MX" dirty="0" smtClean="0"/>
              <a:t>su </a:t>
            </a:r>
            <a:r>
              <a:rPr lang="es-MX" dirty="0"/>
              <a:t>transmisión </a:t>
            </a:r>
            <a:r>
              <a:rPr lang="es-MX" dirty="0" smtClean="0"/>
              <a:t>directamente </a:t>
            </a:r>
            <a:r>
              <a:rPr lang="es-MX" dirty="0"/>
              <a:t>de una entidad a otra.</a:t>
            </a:r>
          </a:p>
          <a:p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3"/>
          </p:nvPr>
        </p:nvSpPr>
        <p:spPr/>
        <p:txBody>
          <a:bodyPr/>
          <a:lstStyle/>
          <a:p>
            <a:pPr algn="ctr"/>
            <a:r>
              <a:rPr lang="es-MX" dirty="0" smtClean="0"/>
              <a:t>El derecho</a:t>
            </a:r>
            <a:r>
              <a:rPr lang="es-MX" dirty="0"/>
              <a:t> </a:t>
            </a:r>
            <a:r>
              <a:rPr lang="es-MX" dirty="0" smtClean="0"/>
              <a:t>a la </a:t>
            </a:r>
            <a:r>
              <a:rPr lang="es-MX" dirty="0"/>
              <a:t>portabilidad</a:t>
            </a:r>
          </a:p>
        </p:txBody>
      </p:sp>
    </p:spTree>
    <p:extLst>
      <p:ext uri="{BB962C8B-B14F-4D97-AF65-F5344CB8AC3E}">
        <p14:creationId xmlns:p14="http://schemas.microsoft.com/office/powerpoint/2010/main" val="42720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ersonalizado 7">
      <a:dk1>
        <a:srgbClr val="111111"/>
      </a:dk1>
      <a:lt1>
        <a:sysClr val="window" lastClr="FFFFFF"/>
      </a:lt1>
      <a:dk2>
        <a:srgbClr val="2C2114"/>
      </a:dk2>
      <a:lt2>
        <a:srgbClr val="E5DEDB"/>
      </a:lt2>
      <a:accent1>
        <a:srgbClr val="EAB800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2322</TotalTime>
  <Words>1427</Words>
  <Application>Microsoft Office PowerPoint</Application>
  <PresentationFormat>Presentación en pantalla (4:3)</PresentationFormat>
  <Paragraphs>133</Paragraphs>
  <Slides>18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18</vt:i4>
      </vt:variant>
    </vt:vector>
  </HeadingPairs>
  <TitlesOfParts>
    <vt:vector size="29" baseType="lpstr">
      <vt:lpstr>Arial</vt:lpstr>
      <vt:lpstr>Arial Narrow</vt:lpstr>
      <vt:lpstr>Calibri</vt:lpstr>
      <vt:lpstr>Calibri Light</vt:lpstr>
      <vt:lpstr>Lucida Sans Unicode</vt:lpstr>
      <vt:lpstr>Verdana</vt:lpstr>
      <vt:lpstr>Wingdings</vt:lpstr>
      <vt:lpstr>Wingdings 2</vt:lpstr>
      <vt:lpstr>Wingdings 3</vt:lpstr>
      <vt:lpstr>Concurrencia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PRIVACIDAD EN LA RED</dc:title>
  <dc:creator>Yolli Garcia Alvarez</dc:creator>
  <cp:lastModifiedBy>Albertox</cp:lastModifiedBy>
  <cp:revision>295</cp:revision>
  <cp:lastPrinted>2017-10-02T06:03:01Z</cp:lastPrinted>
  <dcterms:created xsi:type="dcterms:W3CDTF">2015-01-28T20:36:05Z</dcterms:created>
  <dcterms:modified xsi:type="dcterms:W3CDTF">2018-04-04T16:49:55Z</dcterms:modified>
</cp:coreProperties>
</file>