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 id="2147483725" r:id="rId2"/>
  </p:sldMasterIdLst>
  <p:notesMasterIdLst>
    <p:notesMasterId r:id="rId67"/>
  </p:notesMasterIdLst>
  <p:sldIdLst>
    <p:sldId id="452" r:id="rId3"/>
    <p:sldId id="773" r:id="rId4"/>
    <p:sldId id="912" r:id="rId5"/>
    <p:sldId id="1011" r:id="rId6"/>
    <p:sldId id="1012" r:id="rId7"/>
    <p:sldId id="1002" r:id="rId8"/>
    <p:sldId id="948" r:id="rId9"/>
    <p:sldId id="946" r:id="rId10"/>
    <p:sldId id="1008" r:id="rId11"/>
    <p:sldId id="954" r:id="rId12"/>
    <p:sldId id="916" r:id="rId13"/>
    <p:sldId id="914" r:id="rId14"/>
    <p:sldId id="960" r:id="rId15"/>
    <p:sldId id="1006" r:id="rId16"/>
    <p:sldId id="1007" r:id="rId17"/>
    <p:sldId id="963" r:id="rId18"/>
    <p:sldId id="1009" r:id="rId19"/>
    <p:sldId id="1010" r:id="rId20"/>
    <p:sldId id="961" r:id="rId21"/>
    <p:sldId id="962" r:id="rId22"/>
    <p:sldId id="980" r:id="rId23"/>
    <p:sldId id="1013" r:id="rId24"/>
    <p:sldId id="976" r:id="rId25"/>
    <p:sldId id="1015" r:id="rId26"/>
    <p:sldId id="919" r:id="rId27"/>
    <p:sldId id="964" r:id="rId28"/>
    <p:sldId id="965" r:id="rId29"/>
    <p:sldId id="967" r:id="rId30"/>
    <p:sldId id="972" r:id="rId31"/>
    <p:sldId id="970" r:id="rId32"/>
    <p:sldId id="973" r:id="rId33"/>
    <p:sldId id="1014" r:id="rId34"/>
    <p:sldId id="981" r:id="rId35"/>
    <p:sldId id="982" r:id="rId36"/>
    <p:sldId id="983" r:id="rId37"/>
    <p:sldId id="984" r:id="rId38"/>
    <p:sldId id="870" r:id="rId39"/>
    <p:sldId id="872" r:id="rId40"/>
    <p:sldId id="987" r:id="rId41"/>
    <p:sldId id="1035" r:id="rId42"/>
    <p:sldId id="1032" r:id="rId43"/>
    <p:sldId id="990" r:id="rId44"/>
    <p:sldId id="899" r:id="rId45"/>
    <p:sldId id="1049" r:id="rId46"/>
    <p:sldId id="1050" r:id="rId47"/>
    <p:sldId id="1051" r:id="rId48"/>
    <p:sldId id="1052" r:id="rId49"/>
    <p:sldId id="1053" r:id="rId50"/>
    <p:sldId id="1054" r:id="rId51"/>
    <p:sldId id="1055" r:id="rId52"/>
    <p:sldId id="1040" r:id="rId53"/>
    <p:sldId id="1041" r:id="rId54"/>
    <p:sldId id="1021" r:id="rId55"/>
    <p:sldId id="841" r:id="rId56"/>
    <p:sldId id="1056" r:id="rId57"/>
    <p:sldId id="1057" r:id="rId58"/>
    <p:sldId id="1058" r:id="rId59"/>
    <p:sldId id="1059" r:id="rId60"/>
    <p:sldId id="1060" r:id="rId61"/>
    <p:sldId id="1061" r:id="rId62"/>
    <p:sldId id="1062" r:id="rId63"/>
    <p:sldId id="1063" r:id="rId64"/>
    <p:sldId id="1064" r:id="rId65"/>
    <p:sldId id="80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48ED407-0448-4289-921C-5DD43809C44D}">
          <p14:sldIdLst>
            <p14:sldId id="452"/>
            <p14:sldId id="773"/>
            <p14:sldId id="912"/>
            <p14:sldId id="1011"/>
            <p14:sldId id="1012"/>
            <p14:sldId id="1002"/>
            <p14:sldId id="948"/>
            <p14:sldId id="946"/>
            <p14:sldId id="1008"/>
            <p14:sldId id="954"/>
            <p14:sldId id="916"/>
            <p14:sldId id="914"/>
            <p14:sldId id="960"/>
            <p14:sldId id="1006"/>
            <p14:sldId id="1007"/>
            <p14:sldId id="963"/>
            <p14:sldId id="1009"/>
            <p14:sldId id="1010"/>
            <p14:sldId id="961"/>
            <p14:sldId id="962"/>
            <p14:sldId id="980"/>
            <p14:sldId id="1013"/>
            <p14:sldId id="976"/>
            <p14:sldId id="1015"/>
            <p14:sldId id="919"/>
            <p14:sldId id="964"/>
            <p14:sldId id="965"/>
            <p14:sldId id="967"/>
            <p14:sldId id="972"/>
            <p14:sldId id="970"/>
            <p14:sldId id="973"/>
            <p14:sldId id="1014"/>
            <p14:sldId id="981"/>
            <p14:sldId id="982"/>
            <p14:sldId id="983"/>
            <p14:sldId id="984"/>
            <p14:sldId id="870"/>
            <p14:sldId id="872"/>
            <p14:sldId id="987"/>
            <p14:sldId id="1035"/>
            <p14:sldId id="1032"/>
            <p14:sldId id="990"/>
            <p14:sldId id="899"/>
            <p14:sldId id="1049"/>
            <p14:sldId id="1050"/>
            <p14:sldId id="1051"/>
            <p14:sldId id="1052"/>
            <p14:sldId id="1053"/>
            <p14:sldId id="1054"/>
            <p14:sldId id="1055"/>
            <p14:sldId id="1040"/>
            <p14:sldId id="1041"/>
            <p14:sldId id="1021"/>
            <p14:sldId id="841"/>
            <p14:sldId id="1056"/>
            <p14:sldId id="1057"/>
            <p14:sldId id="1058"/>
            <p14:sldId id="1059"/>
            <p14:sldId id="1060"/>
            <p14:sldId id="1061"/>
            <p14:sldId id="1062"/>
            <p14:sldId id="1063"/>
            <p14:sldId id="1064"/>
            <p14:sldId id="80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3478" autoAdjust="0"/>
  </p:normalViewPr>
  <p:slideViewPr>
    <p:cSldViewPr snapToGrid="0">
      <p:cViewPr varScale="1">
        <p:scale>
          <a:sx n="60" d="100"/>
          <a:sy n="60" d="100"/>
        </p:scale>
        <p:origin x="72" y="354"/>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AF145-C20E-4B56-A357-A6C9F4BB9A14}" type="datetimeFigureOut">
              <a:rPr lang="es-ES" smtClean="0"/>
              <a:t>04/04/2018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092D-30B0-4E22-8723-5748C12905C2}" type="slidenum">
              <a:rPr lang="es-ES" smtClean="0"/>
              <a:t>‹Nº›</a:t>
            </a:fld>
            <a:endParaRPr lang="es-ES"/>
          </a:p>
        </p:txBody>
      </p:sp>
    </p:spTree>
    <p:extLst>
      <p:ext uri="{BB962C8B-B14F-4D97-AF65-F5344CB8AC3E}">
        <p14:creationId xmlns:p14="http://schemas.microsoft.com/office/powerpoint/2010/main" val="45657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1</a:t>
            </a:fld>
            <a:endParaRPr lang="es-ES"/>
          </a:p>
        </p:txBody>
      </p:sp>
    </p:spTree>
    <p:extLst>
      <p:ext uri="{BB962C8B-B14F-4D97-AF65-F5344CB8AC3E}">
        <p14:creationId xmlns:p14="http://schemas.microsoft.com/office/powerpoint/2010/main" val="406571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43</a:t>
            </a:fld>
            <a:endParaRPr lang="es-ES"/>
          </a:p>
        </p:txBody>
      </p:sp>
    </p:spTree>
    <p:extLst>
      <p:ext uri="{BB962C8B-B14F-4D97-AF65-F5344CB8AC3E}">
        <p14:creationId xmlns:p14="http://schemas.microsoft.com/office/powerpoint/2010/main" val="185056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45</a:t>
            </a:fld>
            <a:endParaRPr lang="es-ES"/>
          </a:p>
        </p:txBody>
      </p:sp>
    </p:spTree>
    <p:extLst>
      <p:ext uri="{BB962C8B-B14F-4D97-AF65-F5344CB8AC3E}">
        <p14:creationId xmlns:p14="http://schemas.microsoft.com/office/powerpoint/2010/main" val="366300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46</a:t>
            </a:fld>
            <a:endParaRPr lang="es-ES"/>
          </a:p>
        </p:txBody>
      </p:sp>
    </p:spTree>
    <p:extLst>
      <p:ext uri="{BB962C8B-B14F-4D97-AF65-F5344CB8AC3E}">
        <p14:creationId xmlns:p14="http://schemas.microsoft.com/office/powerpoint/2010/main" val="98454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48</a:t>
            </a:fld>
            <a:endParaRPr lang="es-ES"/>
          </a:p>
        </p:txBody>
      </p:sp>
    </p:spTree>
    <p:extLst>
      <p:ext uri="{BB962C8B-B14F-4D97-AF65-F5344CB8AC3E}">
        <p14:creationId xmlns:p14="http://schemas.microsoft.com/office/powerpoint/2010/main" val="3352947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49</a:t>
            </a:fld>
            <a:endParaRPr lang="es-ES"/>
          </a:p>
        </p:txBody>
      </p:sp>
    </p:spTree>
    <p:extLst>
      <p:ext uri="{BB962C8B-B14F-4D97-AF65-F5344CB8AC3E}">
        <p14:creationId xmlns:p14="http://schemas.microsoft.com/office/powerpoint/2010/main" val="241387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50</a:t>
            </a:fld>
            <a:endParaRPr lang="es-ES"/>
          </a:p>
        </p:txBody>
      </p:sp>
    </p:spTree>
    <p:extLst>
      <p:ext uri="{BB962C8B-B14F-4D97-AF65-F5344CB8AC3E}">
        <p14:creationId xmlns:p14="http://schemas.microsoft.com/office/powerpoint/2010/main" val="265352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2</a:t>
            </a:fld>
            <a:endParaRPr lang="es-ES"/>
          </a:p>
        </p:txBody>
      </p:sp>
    </p:spTree>
    <p:extLst>
      <p:ext uri="{BB962C8B-B14F-4D97-AF65-F5344CB8AC3E}">
        <p14:creationId xmlns:p14="http://schemas.microsoft.com/office/powerpoint/2010/main" val="123090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F9092D-30B0-4E22-8723-5748C12905C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22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8</a:t>
            </a:fld>
            <a:endParaRPr lang="es-ES"/>
          </a:p>
        </p:txBody>
      </p:sp>
    </p:spTree>
    <p:extLst>
      <p:ext uri="{BB962C8B-B14F-4D97-AF65-F5344CB8AC3E}">
        <p14:creationId xmlns:p14="http://schemas.microsoft.com/office/powerpoint/2010/main" val="128220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9</a:t>
            </a:fld>
            <a:endParaRPr lang="es-ES"/>
          </a:p>
        </p:txBody>
      </p:sp>
    </p:spTree>
    <p:extLst>
      <p:ext uri="{BB962C8B-B14F-4D97-AF65-F5344CB8AC3E}">
        <p14:creationId xmlns:p14="http://schemas.microsoft.com/office/powerpoint/2010/main" val="414236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10</a:t>
            </a:fld>
            <a:endParaRPr lang="es-ES"/>
          </a:p>
        </p:txBody>
      </p:sp>
    </p:spTree>
    <p:extLst>
      <p:ext uri="{BB962C8B-B14F-4D97-AF65-F5344CB8AC3E}">
        <p14:creationId xmlns:p14="http://schemas.microsoft.com/office/powerpoint/2010/main" val="173144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13</a:t>
            </a:fld>
            <a:endParaRPr lang="es-ES"/>
          </a:p>
        </p:txBody>
      </p:sp>
    </p:spTree>
    <p:extLst>
      <p:ext uri="{BB962C8B-B14F-4D97-AF65-F5344CB8AC3E}">
        <p14:creationId xmlns:p14="http://schemas.microsoft.com/office/powerpoint/2010/main" val="293596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F9092D-30B0-4E22-8723-5748C12905C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87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41</a:t>
            </a:fld>
            <a:endParaRPr lang="es-ES"/>
          </a:p>
        </p:txBody>
      </p:sp>
    </p:spTree>
    <p:extLst>
      <p:ext uri="{BB962C8B-B14F-4D97-AF65-F5344CB8AC3E}">
        <p14:creationId xmlns:p14="http://schemas.microsoft.com/office/powerpoint/2010/main" val="261087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1639" y="6061767"/>
            <a:ext cx="1517768" cy="326167"/>
          </a:xfrm>
          <a:prstGeom prst="rect">
            <a:avLst/>
          </a:prstGeom>
        </p:spPr>
      </p:pic>
    </p:spTree>
    <p:extLst>
      <p:ext uri="{BB962C8B-B14F-4D97-AF65-F5344CB8AC3E}">
        <p14:creationId xmlns:p14="http://schemas.microsoft.com/office/powerpoint/2010/main" val="52584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44106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gradFill>
                  <a:gsLst>
                    <a:gs pos="2920">
                      <a:schemeClr val="tx2"/>
                    </a:gs>
                    <a:gs pos="39000">
                      <a:schemeClr val="tx2"/>
                    </a:gs>
                  </a:gsLst>
                  <a:lin ang="5400000" scaled="0"/>
                </a:gradFill>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32768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15743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09827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512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0" indent="0">
              <a:spcBef>
                <a:spcPts val="1200"/>
              </a:spcBef>
              <a:buClr>
                <a:schemeClr val="tx1"/>
              </a:buClr>
              <a:buFont typeface="Wingdings" pitchFamily="2" charset="2"/>
              <a:buNone/>
              <a:defRPr sz="3528">
                <a:gradFill>
                  <a:gsLst>
                    <a:gs pos="5109">
                      <a:schemeClr val="tx2"/>
                    </a:gs>
                    <a:gs pos="25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0" indent="0">
              <a:spcBef>
                <a:spcPts val="1200"/>
              </a:spcBef>
              <a:buClr>
                <a:schemeClr val="tx1"/>
              </a:buClr>
              <a:buFont typeface="Wingdings" pitchFamily="2" charset="2"/>
              <a:buNone/>
              <a:defRPr sz="3528">
                <a:gradFill>
                  <a:gsLst>
                    <a:gs pos="100000">
                      <a:schemeClr val="tx2"/>
                    </a:gs>
                    <a:gs pos="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37660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022246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552967"/>
          </a:xfrm>
        </p:spPr>
        <p:txBody>
          <a:bodyPr wrap="square">
            <a:spAutoFit/>
          </a:bodyPr>
          <a:lstStyle>
            <a:lvl1pPr marL="281623" indent="-281623">
              <a:spcBef>
                <a:spcPts val="1200"/>
              </a:spcBef>
              <a:buClr>
                <a:schemeClr val="tx2"/>
              </a:buClr>
              <a:buFont typeface="Wingdings" panose="05000000000000000000" pitchFamily="2" charset="2"/>
              <a:buChar char="§"/>
              <a:defRPr sz="3528">
                <a:gradFill>
                  <a:gsLst>
                    <a:gs pos="5109">
                      <a:schemeClr val="tx2"/>
                    </a:gs>
                    <a:gs pos="100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552967"/>
          </a:xfrm>
        </p:spPr>
        <p:txBody>
          <a:bodyPr wrap="square">
            <a:spAutoFit/>
          </a:bodyPr>
          <a:lstStyle>
            <a:lvl1pPr marL="281623" indent="-281623">
              <a:spcBef>
                <a:spcPts val="1200"/>
              </a:spcBef>
              <a:buClr>
                <a:schemeClr val="tx2"/>
              </a:buClr>
              <a:buFont typeface="Wingdings" panose="05000000000000000000" pitchFamily="2" charset="2"/>
              <a:buChar char="§"/>
              <a:defRPr sz="3528">
                <a:gradFill>
                  <a:gsLst>
                    <a:gs pos="5109">
                      <a:schemeClr val="tx2"/>
                    </a:gs>
                    <a:gs pos="100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1226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6072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2"/>
            <a:ext cx="11655840" cy="899665"/>
          </a:xfrm>
        </p:spPr>
        <p:txBody>
          <a:bodyPr/>
          <a:lstStyle>
            <a:lvl1pPr>
              <a:defRPr sz="7056" baseline="0"/>
            </a:lvl1pPr>
          </a:lstStyle>
          <a:p>
            <a:r>
              <a:rPr lang="en-US"/>
              <a:t>Click to edit Master title style</a:t>
            </a:r>
            <a:endParaRPr lang="en-US" dirty="0"/>
          </a:p>
        </p:txBody>
      </p:sp>
    </p:spTree>
    <p:extLst>
      <p:ext uri="{BB962C8B-B14F-4D97-AF65-F5344CB8AC3E}">
        <p14:creationId xmlns:p14="http://schemas.microsoft.com/office/powerpoint/2010/main" val="2612596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6061767"/>
            <a:ext cx="1522404" cy="326167"/>
          </a:xfrm>
          <a:prstGeom prst="rect">
            <a:avLst/>
          </a:prstGeom>
        </p:spPr>
      </p:pic>
    </p:spTree>
    <p:extLst>
      <p:ext uri="{BB962C8B-B14F-4D97-AF65-F5344CB8AC3E}">
        <p14:creationId xmlns:p14="http://schemas.microsoft.com/office/powerpoint/2010/main" val="2516757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endParaRPr lang="en-US" dirty="0"/>
          </a:p>
        </p:txBody>
      </p:sp>
    </p:spTree>
    <p:extLst>
      <p:ext uri="{BB962C8B-B14F-4D97-AF65-F5344CB8AC3E}">
        <p14:creationId xmlns:p14="http://schemas.microsoft.com/office/powerpoint/2010/main" val="179632713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endParaRPr lang="en-US" dirty="0"/>
          </a:p>
        </p:txBody>
      </p:sp>
    </p:spTree>
    <p:extLst>
      <p:ext uri="{BB962C8B-B14F-4D97-AF65-F5344CB8AC3E}">
        <p14:creationId xmlns:p14="http://schemas.microsoft.com/office/powerpoint/2010/main" val="3358657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50"/>
            <a:ext cx="9860672" cy="899665"/>
          </a:xfrm>
        </p:spPr>
        <p:txBody>
          <a:bodyPr/>
          <a:lstStyle>
            <a:lvl1pPr marL="228722" indent="-228722">
              <a:defRPr sz="5881"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6"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2878350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4"/>
            <a:ext cx="9860672" cy="899665"/>
          </a:xfrm>
        </p:spPr>
        <p:txBody>
          <a:bodyPr/>
          <a:lstStyle>
            <a:lvl1pPr marL="276954" indent="-276954">
              <a:tabLst>
                <a:tab pos="276954" algn="l"/>
              </a:tabLst>
              <a:defRPr sz="5881"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6"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6610576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2" y="2383024"/>
            <a:ext cx="11653523" cy="914360"/>
          </a:xfrm>
        </p:spPr>
        <p:txBody>
          <a:bodyPr/>
          <a:lstStyle>
            <a:lvl1pPr marL="0" indent="0">
              <a:buNone/>
              <a:defRPr sz="5293">
                <a:gradFill>
                  <a:gsLst>
                    <a:gs pos="3333">
                      <a:schemeClr val="tx1"/>
                    </a:gs>
                    <a:gs pos="3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p:txBody>
      </p:sp>
      <p:sp>
        <p:nvSpPr>
          <p:cNvPr id="4" name="Title 1"/>
          <p:cNvSpPr>
            <a:spLocks noGrp="1"/>
          </p:cNvSpPr>
          <p:nvPr>
            <p:ph type="title"/>
          </p:nvPr>
        </p:nvSpPr>
        <p:spPr>
          <a:xfrm>
            <a:off x="277021" y="1187622"/>
            <a:ext cx="11655840" cy="899665"/>
          </a:xfrm>
        </p:spPr>
        <p:txBody>
          <a:bodyPr/>
          <a:lstStyle>
            <a:lvl1pPr>
              <a:defRPr sz="7056"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723636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763530"/>
          </a:xfrm>
        </p:spPr>
        <p:txBody>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1305978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6"/>
            <a:ext cx="5378548" cy="899665"/>
          </a:xfrm>
        </p:spPr>
        <p:txBody>
          <a:bodyPr/>
          <a:lstStyle>
            <a:lvl1pPr>
              <a:defRPr sz="6469"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a:stretch>
              <a:fillRect/>
            </a:stretch>
          </a:blipFill>
        </p:spPr>
        <p:txBody>
          <a:bodyPr tIns="548640" anchor="ctr" anchorCtr="0">
            <a:noAutofit/>
          </a:bodyPr>
          <a:lstStyle>
            <a:lvl1pPr marL="0" indent="0" algn="ctr">
              <a:buNone/>
              <a:defRPr sz="1371"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741499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5951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5294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8056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lum contrast="1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5798" t="20516" r="609" b="460"/>
          <a:stretch/>
        </p:blipFill>
        <p:spPr>
          <a:xfrm>
            <a:off x="-31531" y="-9235"/>
            <a:ext cx="12238771" cy="6890328"/>
          </a:xfrm>
          <a:prstGeom prst="rect">
            <a:avLst/>
          </a:prstGeom>
        </p:spPr>
      </p:pic>
      <p:sp>
        <p:nvSpPr>
          <p:cNvPr id="3" name="Rectangle 2"/>
          <p:cNvSpPr/>
          <p:nvPr userDrawn="1"/>
        </p:nvSpPr>
        <p:spPr bwMode="auto">
          <a:xfrm>
            <a:off x="472439" y="2084172"/>
            <a:ext cx="7117400" cy="3090256"/>
          </a:xfrm>
          <a:prstGeom prst="rect">
            <a:avLst/>
          </a:prstGeom>
          <a:solidFill>
            <a:srgbClr val="00188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72502" y="2084187"/>
            <a:ext cx="7320536" cy="1793090"/>
          </a:xfrm>
          <a:noFill/>
        </p:spPr>
        <p:txBody>
          <a:bodyPr lIns="146304" tIns="91440" rIns="146304" bIns="91440" anchor="t" anchorCtr="0"/>
          <a:lstStyle>
            <a:lvl1pPr>
              <a:defRPr sz="5399"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500209" y="3241271"/>
            <a:ext cx="7320537" cy="990289"/>
          </a:xfrm>
          <a:noFill/>
        </p:spPr>
        <p:txBody>
          <a:bodyPr lIns="146304" tIns="109728" rIns="146304" bIns="109728">
            <a:noAutofit/>
          </a:bodyPr>
          <a:lstStyle>
            <a:lvl1pPr marL="0" indent="0">
              <a:spcBef>
                <a:spcPts val="0"/>
              </a:spcBef>
              <a:buNone/>
              <a:defRPr sz="2800"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47" t="69739" r="44584" b="8564"/>
          <a:stretch/>
        </p:blipFill>
        <p:spPr>
          <a:xfrm>
            <a:off x="7072132" y="4999134"/>
            <a:ext cx="5046563" cy="1858865"/>
          </a:xfrm>
          <a:prstGeom prst="rect">
            <a:avLst/>
          </a:prstGeom>
        </p:spPr>
      </p:pic>
    </p:spTree>
    <p:extLst>
      <p:ext uri="{BB962C8B-B14F-4D97-AF65-F5344CB8AC3E}">
        <p14:creationId xmlns:p14="http://schemas.microsoft.com/office/powerpoint/2010/main" val="369730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118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Wingdings" panose="05000000000000000000" pitchFamily="2" charset="2"/>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Wingdings" panose="05000000000000000000" pitchFamily="2" charset="2"/>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150309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928706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144582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655788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49647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720834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089002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751189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796427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82856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775134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346816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878190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4094535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52774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133422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628059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223126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428299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382206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451735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723917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664479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Blue Top Text"/>
          <p:cNvSpPr/>
          <p:nvPr userDrawn="1"/>
        </p:nvSpPr>
        <p:spPr bwMode="auto">
          <a:xfrm>
            <a:off x="0" y="1"/>
            <a:ext cx="12192000" cy="1613875"/>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B900"/>
                  </a:gs>
                </a:gsLst>
                <a:lin ang="5400000" scaled="0"/>
              </a:gradFill>
              <a:ea typeface="Segoe UI" pitchFamily="34" charset="0"/>
              <a:cs typeface="Segoe UI" pitchFamily="34" charset="0"/>
            </a:endParaRPr>
          </a:p>
        </p:txBody>
      </p:sp>
      <p:sp>
        <p:nvSpPr>
          <p:cNvPr id="4" name="Title 3"/>
          <p:cNvSpPr txBox="1">
            <a:spLocks/>
          </p:cNvSpPr>
          <p:nvPr userDrawn="1"/>
        </p:nvSpPr>
        <p:spPr>
          <a:xfrm>
            <a:off x="275041" y="357169"/>
            <a:ext cx="11916366" cy="899537"/>
          </a:xfrm>
          <a:prstGeom prst="rect">
            <a:avLst/>
          </a:prstGeom>
        </p:spPr>
        <p:txBody>
          <a:bodyPr vert="horz" wrap="square" lIns="146284" tIns="91427" rIns="146284" bIns="91427" rtlCol="0" anchor="ctr">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800">
                <a:gradFill>
                  <a:gsLst>
                    <a:gs pos="1250">
                      <a:srgbClr val="FFFFFF"/>
                    </a:gs>
                    <a:gs pos="100000">
                      <a:srgbClr val="FFFFFF"/>
                    </a:gs>
                  </a:gsLst>
                  <a:lin ang="5400000" scaled="0"/>
                </a:gradFill>
              </a:rPr>
              <a:t>Chart title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611896" y="112380"/>
            <a:ext cx="1522404" cy="326167"/>
          </a:xfrm>
          <a:prstGeom prst="rect">
            <a:avLst/>
          </a:prstGeom>
        </p:spPr>
      </p:pic>
    </p:spTree>
    <p:extLst>
      <p:ext uri="{BB962C8B-B14F-4D97-AF65-F5344CB8AC3E}">
        <p14:creationId xmlns:p14="http://schemas.microsoft.com/office/powerpoint/2010/main" val="8404809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8.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rot="5400000">
            <a:off x="10325052" y="1906414"/>
            <a:ext cx="4214127" cy="401304"/>
          </a:xfrm>
          <a:prstGeom prst="rect">
            <a:avLst/>
          </a:prstGeom>
        </p:spPr>
      </p:pic>
    </p:spTree>
    <p:extLst>
      <p:ext uri="{BB962C8B-B14F-4D97-AF65-F5344CB8AC3E}">
        <p14:creationId xmlns:p14="http://schemas.microsoft.com/office/powerpoint/2010/main" val="38279979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5ACBF0"/>
          </p15:clr>
        </p15:guide>
        <p15:guide id="2" pos="168">
          <p15:clr>
            <a:srgbClr val="5ACBF0"/>
          </p15:clr>
        </p15:guide>
        <p15:guide id="3" pos="7512">
          <p15:clr>
            <a:srgbClr val="5ACBF0"/>
          </p15:clr>
        </p15:guide>
        <p15:guide id="4" orient="horz" pos="4128">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392">
          <p15:clr>
            <a:srgbClr val="C35EA4"/>
          </p15:clr>
        </p15:guide>
        <p15:guide id="25" orient="horz" pos="288">
          <p15:clr>
            <a:srgbClr val="C35EA4"/>
          </p15:clr>
        </p15:guide>
        <p15:guide id="26" orient="horz" pos="403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4/4/2018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4097936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3.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3.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g"/></Relationships>
</file>

<file path=ppt/slides/_rels/slide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33.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3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3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3.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image" Target="../media/image92.jpg"/><Relationship Id="rId1" Type="http://schemas.openxmlformats.org/officeDocument/2006/relationships/slideLayout" Target="../slideLayouts/slideLayout33.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3.xml"/><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33.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99.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33.xml"/><Relationship Id="rId4" Type="http://schemas.openxmlformats.org/officeDocument/2006/relationships/image" Target="../media/image12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33.xml"/><Relationship Id="rId4" Type="http://schemas.openxmlformats.org/officeDocument/2006/relationships/image" Target="../media/image123.gif"/></Relationships>
</file>

<file path=ppt/slides/_rels/slide3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33.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jpeg"/></Relationships>
</file>

<file path=ppt/slides/_rels/slide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3.xml"/><Relationship Id="rId4" Type="http://schemas.openxmlformats.org/officeDocument/2006/relationships/image" Target="../media/image138.png"/></Relationships>
</file>

<file path=ppt/slides/_rels/slide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3.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png"/><Relationship Id="rId1" Type="http://schemas.openxmlformats.org/officeDocument/2006/relationships/slideLayout" Target="../slideLayouts/slideLayout3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g"/></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g"/><Relationship Id="rId1" Type="http://schemas.openxmlformats.org/officeDocument/2006/relationships/slideLayout" Target="../slideLayouts/slideLayout33.xml"/><Relationship Id="rId4" Type="http://schemas.openxmlformats.org/officeDocument/2006/relationships/image" Target="../media/image157.png"/></Relationships>
</file>

<file path=ppt/slides/_rels/slide48.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158.emf"/><Relationship Id="rId7" Type="http://schemas.openxmlformats.org/officeDocument/2006/relationships/image" Target="../media/image162.jpe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49.xml.rels><?xml version="1.0" encoding="UTF-8" standalone="yes"?>
<Relationships xmlns="http://schemas.openxmlformats.org/package/2006/relationships"><Relationship Id="rId3" Type="http://schemas.openxmlformats.org/officeDocument/2006/relationships/image" Target="../media/image158.emf"/><Relationship Id="rId7" Type="http://schemas.openxmlformats.org/officeDocument/2006/relationships/image" Target="../media/image167.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emf"/></Relationships>
</file>

<file path=ppt/slides/_rels/slide5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3.xml"/><Relationship Id="rId4" Type="http://schemas.openxmlformats.org/officeDocument/2006/relationships/image" Target="../media/image175.png"/></Relationships>
</file>

<file path=ppt/slides/_rels/slide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33.xml"/><Relationship Id="rId5" Type="http://schemas.openxmlformats.org/officeDocument/2006/relationships/image" Target="../media/image179.png"/><Relationship Id="rId4" Type="http://schemas.openxmlformats.org/officeDocument/2006/relationships/image" Target="../media/image178.png"/></Relationships>
</file>

<file path=ppt/slides/_rels/slide5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g"/><Relationship Id="rId1" Type="http://schemas.openxmlformats.org/officeDocument/2006/relationships/slideLayout" Target="../slideLayouts/slideLayout33.xml"/><Relationship Id="rId5" Type="http://schemas.openxmlformats.org/officeDocument/2006/relationships/image" Target="../media/image183.jpg"/><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3.xml"/><Relationship Id="rId5" Type="http://schemas.openxmlformats.org/officeDocument/2006/relationships/image" Target="../media/image187.png"/><Relationship Id="rId4" Type="http://schemas.openxmlformats.org/officeDocument/2006/relationships/image" Target="../media/image1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3.xml"/><Relationship Id="rId6" Type="http://schemas.openxmlformats.org/officeDocument/2006/relationships/image" Target="../media/image192.png"/><Relationship Id="rId5" Type="http://schemas.openxmlformats.org/officeDocument/2006/relationships/image" Target="../media/image191.jpeg"/><Relationship Id="rId4" Type="http://schemas.openxmlformats.org/officeDocument/2006/relationships/image" Target="../media/image19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3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ile:NewEnglandCourant_00001.jpg"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070" y="143703"/>
            <a:ext cx="9743030" cy="1072332"/>
          </a:xfrm>
        </p:spPr>
        <p:txBody>
          <a:bodyPr/>
          <a:lstStyle/>
          <a:p>
            <a:pPr algn="ctr"/>
            <a:r>
              <a:rPr lang="es-ES" sz="3200" dirty="0">
                <a:latin typeface="Castellar" panose="020A0402060406010301" pitchFamily="18" charset="0"/>
              </a:rPr>
              <a:t>EL DERECHO A LA PORTABILIDAD</a:t>
            </a:r>
          </a:p>
        </p:txBody>
      </p:sp>
      <p:sp>
        <p:nvSpPr>
          <p:cNvPr id="3" name="Subtítulo 2"/>
          <p:cNvSpPr>
            <a:spLocks noGrp="1"/>
          </p:cNvSpPr>
          <p:nvPr>
            <p:ph type="subTitle" idx="1"/>
          </p:nvPr>
        </p:nvSpPr>
        <p:spPr>
          <a:xfrm>
            <a:off x="5450840" y="5506278"/>
            <a:ext cx="6375214" cy="704517"/>
          </a:xfrm>
        </p:spPr>
        <p:txBody>
          <a:bodyPr>
            <a:normAutofit/>
          </a:bodyPr>
          <a:lstStyle/>
          <a:p>
            <a:pPr algn="ctr"/>
            <a:r>
              <a:rPr lang="es-ES" dirty="0" err="1" smtClean="0">
                <a:solidFill>
                  <a:srgbClr val="FF0000"/>
                </a:solidFill>
                <a:latin typeface="Castellar" panose="020A0402060406010301" pitchFamily="18" charset="0"/>
              </a:rPr>
              <a:t>Infoem</a:t>
            </a:r>
            <a:r>
              <a:rPr lang="es-ES" dirty="0" smtClean="0">
                <a:solidFill>
                  <a:srgbClr val="FF0000"/>
                </a:solidFill>
                <a:latin typeface="Castellar" panose="020A0402060406010301" pitchFamily="18" charset="0"/>
              </a:rPr>
              <a:t>, abril de 2018</a:t>
            </a:r>
            <a:endParaRPr lang="es-ES" dirty="0">
              <a:solidFill>
                <a:srgbClr val="FF0000"/>
              </a:solidFill>
              <a:latin typeface="Castellar" panose="020A0402060406010301" pitchFamily="18" charset="0"/>
            </a:endParaRPr>
          </a:p>
        </p:txBody>
      </p:sp>
      <p:sp>
        <p:nvSpPr>
          <p:cNvPr id="5" name="AutoShape 2" descr="Resultado de imagen para hombre carac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4" descr="Resultado de imagen para hombre carac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Picture 6"/>
          <p:cNvPicPr>
            <a:picLocks noChangeAspect="1"/>
          </p:cNvPicPr>
          <p:nvPr/>
        </p:nvPicPr>
        <p:blipFill>
          <a:blip r:embed="rId3"/>
          <a:stretch>
            <a:fillRect/>
          </a:stretch>
        </p:blipFill>
        <p:spPr>
          <a:xfrm>
            <a:off x="8831878" y="2308290"/>
            <a:ext cx="2879476" cy="2500667"/>
          </a:xfrm>
          <a:prstGeom prst="rect">
            <a:avLst/>
          </a:prstGeom>
        </p:spPr>
      </p:pic>
      <p:pic>
        <p:nvPicPr>
          <p:cNvPr id="8" name="Picture 7"/>
          <p:cNvPicPr>
            <a:picLocks noChangeAspect="1"/>
          </p:cNvPicPr>
          <p:nvPr/>
        </p:nvPicPr>
        <p:blipFill>
          <a:blip r:embed="rId4"/>
          <a:stretch>
            <a:fillRect/>
          </a:stretch>
        </p:blipFill>
        <p:spPr>
          <a:xfrm>
            <a:off x="201070" y="2308290"/>
            <a:ext cx="3790638" cy="2500668"/>
          </a:xfrm>
          <a:prstGeom prst="rect">
            <a:avLst/>
          </a:prstGeom>
        </p:spPr>
      </p:pic>
      <p:pic>
        <p:nvPicPr>
          <p:cNvPr id="9" name="Picture 8"/>
          <p:cNvPicPr>
            <a:picLocks noChangeAspect="1"/>
          </p:cNvPicPr>
          <p:nvPr/>
        </p:nvPicPr>
        <p:blipFill>
          <a:blip r:embed="rId5"/>
          <a:stretch>
            <a:fillRect/>
          </a:stretch>
        </p:blipFill>
        <p:spPr>
          <a:xfrm>
            <a:off x="4092262" y="2308290"/>
            <a:ext cx="4445630" cy="2500667"/>
          </a:xfrm>
          <a:prstGeom prst="rect">
            <a:avLst/>
          </a:prstGeom>
        </p:spPr>
      </p:pic>
    </p:spTree>
    <p:extLst>
      <p:ext uri="{BB962C8B-B14F-4D97-AF65-F5344CB8AC3E}">
        <p14:creationId xmlns:p14="http://schemas.microsoft.com/office/powerpoint/2010/main" val="688473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6190" y="186905"/>
            <a:ext cx="9404723" cy="1342092"/>
          </a:xfrm>
        </p:spPr>
        <p:txBody>
          <a:bodyPr/>
          <a:lstStyle/>
          <a:p>
            <a:pPr algn="ctr"/>
            <a:r>
              <a:rPr lang="es-ES" sz="2800" dirty="0">
                <a:latin typeface="Castellar" panose="020A0402060406010301" pitchFamily="18" charset="0"/>
              </a:rPr>
              <a:t>LA PORTABILIDAD DE LAS IMAGENES</a:t>
            </a:r>
            <a:br>
              <a:rPr lang="es-ES" sz="2800" dirty="0">
                <a:latin typeface="Castellar" panose="020A0402060406010301" pitchFamily="18" charset="0"/>
              </a:rPr>
            </a:br>
            <a:r>
              <a:rPr lang="es-ES" sz="2800" dirty="0">
                <a:latin typeface="Castellar" panose="020A0402060406010301" pitchFamily="18" charset="0"/>
              </a:rPr>
              <a:t>La evolución de la fotografía</a:t>
            </a:r>
            <a:br>
              <a:rPr lang="es-ES" sz="2800" dirty="0">
                <a:latin typeface="Castellar" panose="020A0402060406010301" pitchFamily="18" charset="0"/>
              </a:rPr>
            </a:br>
            <a:r>
              <a:rPr lang="es-ES" sz="2800" dirty="0">
                <a:latin typeface="Castellar" panose="020A0402060406010301" pitchFamily="18" charset="0"/>
              </a:rPr>
              <a:t>(1826 - 2000)</a:t>
            </a:r>
          </a:p>
        </p:txBody>
      </p:sp>
      <p:pic>
        <p:nvPicPr>
          <p:cNvPr id="11" name="Marcador de contenido 10"/>
          <p:cNvPicPr>
            <a:picLocks noGrp="1" noChangeAspect="1"/>
          </p:cNvPicPr>
          <p:nvPr>
            <p:ph idx="1"/>
          </p:nvPr>
        </p:nvPicPr>
        <p:blipFill>
          <a:blip r:embed="rId3"/>
          <a:stretch>
            <a:fillRect/>
          </a:stretch>
        </p:blipFill>
        <p:spPr>
          <a:xfrm>
            <a:off x="236238" y="1657349"/>
            <a:ext cx="8779175" cy="4591050"/>
          </a:xfrm>
          <a:prstGeom prst="rect">
            <a:avLst/>
          </a:prstGeom>
        </p:spPr>
      </p:pic>
      <p:pic>
        <p:nvPicPr>
          <p:cNvPr id="11272" name="Picture 8" descr="Image result for instagram polar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413" y="3857625"/>
            <a:ext cx="2962275" cy="239077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polaroid prim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413" y="1657350"/>
            <a:ext cx="2962274" cy="220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7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914" y="176673"/>
            <a:ext cx="9869944" cy="1763395"/>
          </a:xfrm>
        </p:spPr>
        <p:txBody>
          <a:bodyPr/>
          <a:lstStyle/>
          <a:p>
            <a:pPr algn="ctr"/>
            <a:r>
              <a:rPr lang="es-ES" sz="2800" dirty="0" smtClean="0">
                <a:latin typeface="Castellar" panose="020A0402060406010301" pitchFamily="18" charset="0"/>
              </a:rPr>
              <a:t>LA PORTABILIDAD DE LA PALABRA </a:t>
            </a:r>
            <a:br>
              <a:rPr lang="es-ES" sz="2800" dirty="0" smtClean="0">
                <a:latin typeface="Castellar" panose="020A0402060406010301" pitchFamily="18" charset="0"/>
              </a:rPr>
            </a:br>
            <a:r>
              <a:rPr lang="es-ES" sz="2800" dirty="0" smtClean="0">
                <a:latin typeface="Castellar" panose="020A0402060406010301" pitchFamily="18" charset="0"/>
              </a:rPr>
              <a:t>Y DE LAS IMÁGENES</a:t>
            </a:r>
            <a:br>
              <a:rPr lang="es-ES" sz="2800" dirty="0" smtClean="0">
                <a:latin typeface="Castellar" panose="020A0402060406010301" pitchFamily="18" charset="0"/>
              </a:rPr>
            </a:br>
            <a:r>
              <a:rPr lang="es-ES" sz="2800" dirty="0" smtClean="0">
                <a:latin typeface="Castellar" panose="020A0402060406010301" pitchFamily="18" charset="0"/>
              </a:rPr>
              <a:t>El </a:t>
            </a:r>
            <a:r>
              <a:rPr lang="es-ES" sz="2800" i="1" dirty="0" err="1">
                <a:latin typeface="Castellar" panose="020A0402060406010301" pitchFamily="18" charset="0"/>
              </a:rPr>
              <a:t>infotainment</a:t>
            </a:r>
            <a:r>
              <a:rPr lang="es-ES" sz="2800" dirty="0">
                <a:latin typeface="Castellar" panose="020A0402060406010301" pitchFamily="18" charset="0"/>
              </a:rPr>
              <a:t> (periodismo amarillo)</a:t>
            </a:r>
            <a:br>
              <a:rPr lang="es-ES" sz="2800" dirty="0">
                <a:latin typeface="Castellar" panose="020A0402060406010301" pitchFamily="18" charset="0"/>
              </a:rPr>
            </a:br>
            <a:r>
              <a:rPr lang="es-ES" sz="2800" dirty="0">
                <a:latin typeface="Castellar" panose="020A0402060406010301" pitchFamily="18" charset="0"/>
              </a:rPr>
              <a:t>(1840-1880)</a:t>
            </a:r>
          </a:p>
        </p:txBody>
      </p:sp>
      <p:pic>
        <p:nvPicPr>
          <p:cNvPr id="10" name="Marcador de contenido 9"/>
          <p:cNvPicPr>
            <a:picLocks noGrp="1" noChangeAspect="1"/>
          </p:cNvPicPr>
          <p:nvPr>
            <p:ph idx="1"/>
          </p:nvPr>
        </p:nvPicPr>
        <p:blipFill>
          <a:blip r:embed="rId2"/>
          <a:stretch>
            <a:fillRect/>
          </a:stretch>
        </p:blipFill>
        <p:spPr>
          <a:xfrm>
            <a:off x="6055250" y="2808355"/>
            <a:ext cx="2336062" cy="2403638"/>
          </a:xfrm>
          <a:prstGeom prst="rect">
            <a:avLst/>
          </a:prstGeom>
        </p:spPr>
      </p:pic>
      <p:sp>
        <p:nvSpPr>
          <p:cNvPr id="11" name="Rectángulo 10"/>
          <p:cNvSpPr/>
          <p:nvPr/>
        </p:nvSpPr>
        <p:spPr>
          <a:xfrm>
            <a:off x="318913" y="4633949"/>
            <a:ext cx="11597484" cy="369332"/>
          </a:xfrm>
          <a:prstGeom prst="rect">
            <a:avLst/>
          </a:prstGeom>
        </p:spPr>
        <p:txBody>
          <a:bodyPr wrap="square">
            <a:spAutoFit/>
          </a:bodyPr>
          <a:lstStyle/>
          <a:p>
            <a:pPr algn="just"/>
            <a:endParaRPr lang="es-ES" dirty="0"/>
          </a:p>
        </p:txBody>
      </p:sp>
      <p:sp>
        <p:nvSpPr>
          <p:cNvPr id="4" name="Rectángulo 3"/>
          <p:cNvSpPr/>
          <p:nvPr/>
        </p:nvSpPr>
        <p:spPr>
          <a:xfrm>
            <a:off x="423110" y="5851647"/>
            <a:ext cx="10922409" cy="646331"/>
          </a:xfrm>
          <a:prstGeom prst="rect">
            <a:avLst/>
          </a:prstGeom>
        </p:spPr>
        <p:txBody>
          <a:bodyPr wrap="square">
            <a:spAutoFit/>
          </a:bodyPr>
          <a:lstStyle/>
          <a:p>
            <a:pPr algn="just"/>
            <a:r>
              <a:rPr lang="es-ES" dirty="0"/>
              <a:t>New </a:t>
            </a:r>
            <a:r>
              <a:rPr lang="es-ES" dirty="0" err="1"/>
              <a:t>World</a:t>
            </a:r>
            <a:r>
              <a:rPr lang="es-ES" dirty="0"/>
              <a:t>  (</a:t>
            </a:r>
            <a:r>
              <a:rPr lang="es-ES" dirty="0" err="1"/>
              <a:t>Pullitzer</a:t>
            </a:r>
            <a:r>
              <a:rPr lang="es-ES" dirty="0"/>
              <a:t>) vs. New York </a:t>
            </a:r>
            <a:r>
              <a:rPr lang="es-ES" dirty="0" err="1"/>
              <a:t>Journal</a:t>
            </a:r>
            <a:r>
              <a:rPr lang="es-ES" dirty="0"/>
              <a:t> (Hearst): “</a:t>
            </a:r>
            <a:r>
              <a:rPr lang="es-ES" dirty="0" err="1"/>
              <a:t>The</a:t>
            </a:r>
            <a:r>
              <a:rPr lang="es-ES" dirty="0"/>
              <a:t> </a:t>
            </a:r>
            <a:r>
              <a:rPr lang="es-ES" dirty="0" err="1"/>
              <a:t>yellow</a:t>
            </a:r>
            <a:r>
              <a:rPr lang="es-ES" dirty="0"/>
              <a:t> </a:t>
            </a:r>
            <a:r>
              <a:rPr lang="es-ES" dirty="0" err="1"/>
              <a:t>kid</a:t>
            </a:r>
            <a:r>
              <a:rPr lang="es-ES" dirty="0"/>
              <a:t>”</a:t>
            </a:r>
          </a:p>
          <a:p>
            <a:pPr algn="just"/>
            <a:r>
              <a:rPr lang="es-ES" dirty="0"/>
              <a:t>“</a:t>
            </a:r>
            <a:r>
              <a:rPr lang="es-ES" i="1" dirty="0" err="1"/>
              <a:t>We</a:t>
            </a:r>
            <a:r>
              <a:rPr lang="es-ES" i="1" dirty="0"/>
              <a:t> </a:t>
            </a:r>
            <a:r>
              <a:rPr lang="es-ES" i="1" dirty="0" err="1"/>
              <a:t>called</a:t>
            </a:r>
            <a:r>
              <a:rPr lang="es-ES" i="1" dirty="0"/>
              <a:t> </a:t>
            </a:r>
            <a:r>
              <a:rPr lang="es-ES" i="1" dirty="0" err="1"/>
              <a:t>them</a:t>
            </a:r>
            <a:r>
              <a:rPr lang="es-ES" i="1" dirty="0"/>
              <a:t> </a:t>
            </a:r>
            <a:r>
              <a:rPr lang="es-ES" i="1" dirty="0" err="1"/>
              <a:t>Yellow</a:t>
            </a:r>
            <a:r>
              <a:rPr lang="es-ES" i="1" dirty="0"/>
              <a:t> </a:t>
            </a:r>
            <a:r>
              <a:rPr lang="es-ES" i="1" dirty="0" err="1"/>
              <a:t>because</a:t>
            </a:r>
            <a:r>
              <a:rPr lang="es-ES" i="1" dirty="0"/>
              <a:t> </a:t>
            </a:r>
            <a:r>
              <a:rPr lang="es-ES" i="1" dirty="0" err="1"/>
              <a:t>they</a:t>
            </a:r>
            <a:r>
              <a:rPr lang="es-ES" i="1" dirty="0"/>
              <a:t> are </a:t>
            </a:r>
            <a:r>
              <a:rPr lang="es-ES" i="1" dirty="0" err="1"/>
              <a:t>yellow</a:t>
            </a:r>
            <a:r>
              <a:rPr lang="es-ES" dirty="0"/>
              <a:t>”  (</a:t>
            </a:r>
            <a:r>
              <a:rPr lang="es-ES" dirty="0" err="1"/>
              <a:t>Yellow</a:t>
            </a:r>
            <a:r>
              <a:rPr lang="es-ES" dirty="0"/>
              <a:t>: amarillo, cruel, cobarde)</a:t>
            </a:r>
          </a:p>
        </p:txBody>
      </p:sp>
      <p:pic>
        <p:nvPicPr>
          <p:cNvPr id="6" name="Imagen 5"/>
          <p:cNvPicPr>
            <a:picLocks noChangeAspect="1"/>
          </p:cNvPicPr>
          <p:nvPr/>
        </p:nvPicPr>
        <p:blipFill>
          <a:blip r:embed="rId3"/>
          <a:stretch>
            <a:fillRect/>
          </a:stretch>
        </p:blipFill>
        <p:spPr>
          <a:xfrm>
            <a:off x="248478" y="2230310"/>
            <a:ext cx="5736337" cy="3559729"/>
          </a:xfrm>
          <a:prstGeom prst="rect">
            <a:avLst/>
          </a:prstGeom>
        </p:spPr>
      </p:pic>
      <p:pic>
        <p:nvPicPr>
          <p:cNvPr id="16" name="Imagen 15"/>
          <p:cNvPicPr>
            <a:picLocks noChangeAspect="1"/>
          </p:cNvPicPr>
          <p:nvPr/>
        </p:nvPicPr>
        <p:blipFill>
          <a:blip r:embed="rId4"/>
          <a:stretch>
            <a:fillRect/>
          </a:stretch>
        </p:blipFill>
        <p:spPr>
          <a:xfrm>
            <a:off x="8586557" y="2230310"/>
            <a:ext cx="3329840" cy="3641257"/>
          </a:xfrm>
          <a:prstGeom prst="rect">
            <a:avLst/>
          </a:prstGeom>
        </p:spPr>
      </p:pic>
    </p:spTree>
    <p:extLst>
      <p:ext uri="{BB962C8B-B14F-4D97-AF65-F5344CB8AC3E}">
        <p14:creationId xmlns:p14="http://schemas.microsoft.com/office/powerpoint/2010/main" val="3887950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914" y="176674"/>
            <a:ext cx="9869944" cy="1526620"/>
          </a:xfrm>
        </p:spPr>
        <p:txBody>
          <a:bodyPr/>
          <a:lstStyle/>
          <a:p>
            <a:pPr algn="ctr"/>
            <a:r>
              <a:rPr lang="es-ES" sz="2400" dirty="0">
                <a:latin typeface="Castellar" panose="020A0402060406010301" pitchFamily="18" charset="0"/>
              </a:rPr>
              <a:t>LAS NUEVAS TECNOLOGÍAS Y EL PERIODISMO AMARILLO</a:t>
            </a:r>
            <a:br>
              <a:rPr lang="es-ES" sz="2400" dirty="0">
                <a:latin typeface="Castellar" panose="020A0402060406010301" pitchFamily="18" charset="0"/>
              </a:rPr>
            </a:br>
            <a:r>
              <a:rPr lang="es-ES" sz="2400" dirty="0" err="1" smtClean="0">
                <a:latin typeface="Castellar" panose="020A0402060406010301" pitchFamily="18" charset="0"/>
              </a:rPr>
              <a:t>Cooley</a:t>
            </a:r>
            <a:r>
              <a:rPr lang="es-ES" sz="2400" dirty="0" smtClean="0">
                <a:latin typeface="Castellar" panose="020A0402060406010301" pitchFamily="18" charset="0"/>
              </a:rPr>
              <a:t>  (</a:t>
            </a:r>
            <a:r>
              <a:rPr lang="es-ES" sz="2400" dirty="0" err="1" smtClean="0">
                <a:latin typeface="Castellar" panose="020A0402060406010301" pitchFamily="18" charset="0"/>
              </a:rPr>
              <a:t>The</a:t>
            </a:r>
            <a:r>
              <a:rPr lang="es-ES" sz="2400" dirty="0" smtClean="0">
                <a:latin typeface="Castellar" panose="020A0402060406010301" pitchFamily="18" charset="0"/>
              </a:rPr>
              <a:t> </a:t>
            </a:r>
            <a:r>
              <a:rPr lang="es-ES" sz="2400" dirty="0" err="1">
                <a:latin typeface="Castellar" panose="020A0402060406010301" pitchFamily="18" charset="0"/>
              </a:rPr>
              <a:t>right</a:t>
            </a:r>
            <a:r>
              <a:rPr lang="es-ES" sz="2400" dirty="0">
                <a:latin typeface="Castellar" panose="020A0402060406010301" pitchFamily="18" charset="0"/>
              </a:rPr>
              <a:t> </a:t>
            </a:r>
            <a:r>
              <a:rPr lang="es-ES" sz="2400" dirty="0" smtClean="0">
                <a:latin typeface="Castellar" panose="020A0402060406010301" pitchFamily="18" charset="0"/>
              </a:rPr>
              <a:t>to </a:t>
            </a:r>
            <a:r>
              <a:rPr lang="es-ES" sz="2400" dirty="0">
                <a:latin typeface="Castellar" panose="020A0402060406010301" pitchFamily="18" charset="0"/>
              </a:rPr>
              <a:t>be </a:t>
            </a:r>
            <a:r>
              <a:rPr lang="es-ES" sz="2400" dirty="0" err="1">
                <a:latin typeface="Castellar" panose="020A0402060406010301" pitchFamily="18" charset="0"/>
              </a:rPr>
              <a:t>let</a:t>
            </a:r>
            <a:r>
              <a:rPr lang="es-ES" sz="2400" dirty="0">
                <a:latin typeface="Castellar" panose="020A0402060406010301" pitchFamily="18" charset="0"/>
              </a:rPr>
              <a:t> </a:t>
            </a:r>
            <a:r>
              <a:rPr lang="es-ES" sz="2400" dirty="0" err="1" smtClean="0">
                <a:latin typeface="Castellar" panose="020A0402060406010301" pitchFamily="18" charset="0"/>
              </a:rPr>
              <a:t>alone</a:t>
            </a:r>
            <a:r>
              <a:rPr lang="es-ES" sz="2400" dirty="0" smtClean="0">
                <a:latin typeface="Castellar" panose="020A0402060406010301" pitchFamily="18" charset="0"/>
              </a:rPr>
              <a:t>, 1880)</a:t>
            </a:r>
            <a:br>
              <a:rPr lang="es-ES" sz="2400" dirty="0" smtClean="0">
                <a:latin typeface="Castellar" panose="020A0402060406010301" pitchFamily="18" charset="0"/>
              </a:rPr>
            </a:br>
            <a:r>
              <a:rPr lang="es-ES" sz="2400" dirty="0" smtClean="0">
                <a:latin typeface="Castellar" panose="020A0402060406010301" pitchFamily="18" charset="0"/>
              </a:rPr>
              <a:t>Warren &amp; </a:t>
            </a:r>
            <a:r>
              <a:rPr lang="es-ES" sz="2400" dirty="0" err="1" smtClean="0">
                <a:latin typeface="Castellar" panose="020A0402060406010301" pitchFamily="18" charset="0"/>
              </a:rPr>
              <a:t>Brandeis</a:t>
            </a:r>
            <a:r>
              <a:rPr lang="es-ES" sz="2400" dirty="0" smtClean="0">
                <a:latin typeface="Castellar" panose="020A0402060406010301" pitchFamily="18" charset="0"/>
              </a:rPr>
              <a:t> (</a:t>
            </a:r>
            <a:r>
              <a:rPr lang="es-ES" sz="2400" dirty="0" err="1" smtClean="0">
                <a:latin typeface="Castellar" panose="020A0402060406010301" pitchFamily="18" charset="0"/>
              </a:rPr>
              <a:t>The</a:t>
            </a:r>
            <a:r>
              <a:rPr lang="es-ES" sz="2400" dirty="0" smtClean="0">
                <a:latin typeface="Castellar" panose="020A0402060406010301" pitchFamily="18" charset="0"/>
              </a:rPr>
              <a:t> </a:t>
            </a:r>
            <a:r>
              <a:rPr lang="es-ES" sz="2400" dirty="0" err="1" smtClean="0">
                <a:latin typeface="Castellar" panose="020A0402060406010301" pitchFamily="18" charset="0"/>
              </a:rPr>
              <a:t>right</a:t>
            </a:r>
            <a:r>
              <a:rPr lang="es-ES" sz="2400" dirty="0" smtClean="0">
                <a:latin typeface="Castellar" panose="020A0402060406010301" pitchFamily="18" charset="0"/>
              </a:rPr>
              <a:t> to </a:t>
            </a:r>
            <a:r>
              <a:rPr lang="es-ES" sz="2400" dirty="0" err="1" smtClean="0">
                <a:latin typeface="Castellar" panose="020A0402060406010301" pitchFamily="18" charset="0"/>
              </a:rPr>
              <a:t>privacy</a:t>
            </a:r>
            <a:r>
              <a:rPr lang="es-ES" sz="2400" dirty="0" smtClean="0">
                <a:latin typeface="Castellar" panose="020A0402060406010301" pitchFamily="18" charset="0"/>
              </a:rPr>
              <a:t>, 1890)</a:t>
            </a:r>
            <a:endParaRPr lang="es-ES" sz="2400" dirty="0">
              <a:latin typeface="Castellar" panose="020A0402060406010301" pitchFamily="18" charset="0"/>
            </a:endParaRPr>
          </a:p>
        </p:txBody>
      </p:sp>
      <p:sp>
        <p:nvSpPr>
          <p:cNvPr id="11" name="Rectángulo 10"/>
          <p:cNvSpPr/>
          <p:nvPr/>
        </p:nvSpPr>
        <p:spPr>
          <a:xfrm>
            <a:off x="318913" y="4633949"/>
            <a:ext cx="11597484" cy="369332"/>
          </a:xfrm>
          <a:prstGeom prst="rect">
            <a:avLst/>
          </a:prstGeom>
        </p:spPr>
        <p:txBody>
          <a:bodyPr wrap="square">
            <a:spAutoFit/>
          </a:bodyPr>
          <a:lstStyle/>
          <a:p>
            <a:pPr algn="just"/>
            <a:endParaRPr lang="es-ES" dirty="0"/>
          </a:p>
        </p:txBody>
      </p:sp>
      <p:pic>
        <p:nvPicPr>
          <p:cNvPr id="8" name="Imagen 7"/>
          <p:cNvPicPr>
            <a:picLocks noChangeAspect="1"/>
          </p:cNvPicPr>
          <p:nvPr/>
        </p:nvPicPr>
        <p:blipFill>
          <a:blip r:embed="rId2"/>
          <a:stretch>
            <a:fillRect/>
          </a:stretch>
        </p:blipFill>
        <p:spPr>
          <a:xfrm>
            <a:off x="3694545" y="2044079"/>
            <a:ext cx="1760319" cy="2090042"/>
          </a:xfrm>
          <a:prstGeom prst="rect">
            <a:avLst/>
          </a:prstGeom>
        </p:spPr>
      </p:pic>
      <p:pic>
        <p:nvPicPr>
          <p:cNvPr id="13" name="Marcador de contenido 12">
            <a:extLst>
              <a:ext uri="{FF2B5EF4-FFF2-40B4-BE49-F238E27FC236}">
                <a16:creationId xmlns="" xmlns:a16="http://schemas.microsoft.com/office/drawing/2014/main" id="{D44E4889-9BF1-4264-933E-577AF63A0507}"/>
              </a:ext>
            </a:extLst>
          </p:cNvPr>
          <p:cNvPicPr>
            <a:picLocks noGrp="1" noChangeAspect="1"/>
          </p:cNvPicPr>
          <p:nvPr>
            <p:ph idx="1"/>
          </p:nvPr>
        </p:nvPicPr>
        <p:blipFill>
          <a:blip r:embed="rId3"/>
          <a:stretch>
            <a:fillRect/>
          </a:stretch>
        </p:blipFill>
        <p:spPr>
          <a:xfrm>
            <a:off x="318913" y="1692330"/>
            <a:ext cx="3286029" cy="2612570"/>
          </a:xfrm>
          <a:prstGeom prst="rect">
            <a:avLst/>
          </a:prstGeom>
        </p:spPr>
      </p:pic>
      <p:sp>
        <p:nvSpPr>
          <p:cNvPr id="4" name="Rectángulo 3">
            <a:extLst>
              <a:ext uri="{FF2B5EF4-FFF2-40B4-BE49-F238E27FC236}">
                <a16:creationId xmlns="" xmlns:a16="http://schemas.microsoft.com/office/drawing/2014/main" id="{973CE8C9-5457-4924-A2D4-26C6744F43B6}"/>
              </a:ext>
            </a:extLst>
          </p:cNvPr>
          <p:cNvSpPr/>
          <p:nvPr/>
        </p:nvSpPr>
        <p:spPr>
          <a:xfrm>
            <a:off x="5867196" y="1692330"/>
            <a:ext cx="6049201" cy="2308324"/>
          </a:xfrm>
          <a:prstGeom prst="rect">
            <a:avLst/>
          </a:prstGeom>
        </p:spPr>
        <p:txBody>
          <a:bodyPr wrap="square">
            <a:spAutoFit/>
          </a:bodyPr>
          <a:lstStyle/>
          <a:p>
            <a:pPr algn="just"/>
            <a:r>
              <a:rPr lang="en-US" b="1" dirty="0"/>
              <a:t>Cooley </a:t>
            </a:r>
            <a:r>
              <a:rPr lang="en-US" b="1" dirty="0" err="1"/>
              <a:t>describió</a:t>
            </a:r>
            <a:r>
              <a:rPr lang="en-US" b="1" dirty="0"/>
              <a:t> un derecho a verse </a:t>
            </a:r>
            <a:r>
              <a:rPr lang="en-US" b="1" dirty="0" err="1"/>
              <a:t>libre</a:t>
            </a:r>
            <a:r>
              <a:rPr lang="en-US" b="1" dirty="0"/>
              <a:t> de </a:t>
            </a:r>
            <a:r>
              <a:rPr lang="en-US" b="1" dirty="0" err="1"/>
              <a:t>ataques</a:t>
            </a:r>
            <a:r>
              <a:rPr lang="en-US" b="1" dirty="0"/>
              <a:t> o de </a:t>
            </a:r>
            <a:r>
              <a:rPr lang="en-US" b="1" dirty="0" err="1"/>
              <a:t>amenazas</a:t>
            </a:r>
            <a:r>
              <a:rPr lang="en-US" b="1" dirty="0"/>
              <a:t> de </a:t>
            </a:r>
            <a:r>
              <a:rPr lang="en-US" b="1" dirty="0" err="1"/>
              <a:t>violencia</a:t>
            </a:r>
            <a:r>
              <a:rPr lang="en-US" b="1" dirty="0"/>
              <a:t> </a:t>
            </a:r>
            <a:r>
              <a:rPr lang="en-US" b="1" dirty="0" err="1"/>
              <a:t>física</a:t>
            </a:r>
            <a:r>
              <a:rPr lang="en-US" b="1" dirty="0"/>
              <a:t> o </a:t>
            </a:r>
            <a:r>
              <a:rPr lang="en-US" b="1" dirty="0" err="1"/>
              <a:t>psicológica</a:t>
            </a:r>
            <a:r>
              <a:rPr lang="en-US" dirty="0"/>
              <a:t>. </a:t>
            </a:r>
            <a:r>
              <a:rPr lang="en-US" i="1" dirty="0"/>
              <a:t>“</a:t>
            </a:r>
            <a:r>
              <a:rPr lang="en-US" i="1" dirty="0" err="1"/>
              <a:t>Inmunidad</a:t>
            </a:r>
            <a:r>
              <a:rPr lang="en-US" i="1" dirty="0"/>
              <a:t> personal. El derecho de </a:t>
            </a:r>
            <a:r>
              <a:rPr lang="en-US" i="1" dirty="0" err="1"/>
              <a:t>una</a:t>
            </a:r>
            <a:r>
              <a:rPr lang="en-US" i="1" dirty="0"/>
              <a:t> persona </a:t>
            </a:r>
            <a:r>
              <a:rPr lang="en-US" i="1" dirty="0" err="1"/>
              <a:t>debe</a:t>
            </a:r>
            <a:r>
              <a:rPr lang="en-US" i="1" dirty="0"/>
              <a:t> </a:t>
            </a:r>
            <a:r>
              <a:rPr lang="en-US" i="1" dirty="0" err="1"/>
              <a:t>decirse</a:t>
            </a:r>
            <a:r>
              <a:rPr lang="en-US" i="1" dirty="0"/>
              <a:t> </a:t>
            </a:r>
            <a:r>
              <a:rPr lang="en-US" i="1" dirty="0" err="1"/>
              <a:t>como</a:t>
            </a:r>
            <a:r>
              <a:rPr lang="en-US" i="1" dirty="0"/>
              <a:t> el derecho a </a:t>
            </a:r>
            <a:r>
              <a:rPr lang="en-US" i="1" dirty="0" err="1"/>
              <a:t>una</a:t>
            </a:r>
            <a:r>
              <a:rPr lang="en-US" i="1" dirty="0"/>
              <a:t> </a:t>
            </a:r>
            <a:r>
              <a:rPr lang="en-US" i="1" dirty="0" err="1"/>
              <a:t>inmunidad</a:t>
            </a:r>
            <a:r>
              <a:rPr lang="en-US" i="1" dirty="0"/>
              <a:t> </a:t>
            </a:r>
            <a:r>
              <a:rPr lang="en-US" i="1" dirty="0" err="1"/>
              <a:t>completa</a:t>
            </a:r>
            <a:r>
              <a:rPr lang="en-US" i="1" dirty="0"/>
              <a:t>: a </a:t>
            </a:r>
            <a:r>
              <a:rPr lang="en-US" i="1" dirty="0" err="1"/>
              <a:t>ser</a:t>
            </a:r>
            <a:r>
              <a:rPr lang="en-US" i="1" dirty="0"/>
              <a:t> </a:t>
            </a:r>
            <a:r>
              <a:rPr lang="en-US" i="1" dirty="0" err="1"/>
              <a:t>dejado</a:t>
            </a:r>
            <a:r>
              <a:rPr lang="en-US" i="1" dirty="0"/>
              <a:t> solo. El </a:t>
            </a:r>
            <a:r>
              <a:rPr lang="en-US" i="1" dirty="0" err="1"/>
              <a:t>deber</a:t>
            </a:r>
            <a:r>
              <a:rPr lang="en-US" i="1" dirty="0"/>
              <a:t> </a:t>
            </a:r>
            <a:r>
              <a:rPr lang="en-US" i="1" dirty="0" err="1"/>
              <a:t>correlativo</a:t>
            </a:r>
            <a:r>
              <a:rPr lang="en-US" i="1" dirty="0"/>
              <a:t> </a:t>
            </a:r>
            <a:r>
              <a:rPr lang="en-US" i="1" dirty="0" err="1"/>
              <a:t>es</a:t>
            </a:r>
            <a:r>
              <a:rPr lang="en-US" i="1" dirty="0"/>
              <a:t> el de no </a:t>
            </a:r>
            <a:r>
              <a:rPr lang="en-US" i="1" dirty="0" err="1"/>
              <a:t>infligir</a:t>
            </a:r>
            <a:r>
              <a:rPr lang="en-US" i="1" dirty="0"/>
              <a:t> un </a:t>
            </a:r>
            <a:r>
              <a:rPr lang="en-US" i="1" dirty="0" err="1"/>
              <a:t>daño</a:t>
            </a:r>
            <a:r>
              <a:rPr lang="en-US" i="1" dirty="0"/>
              <a:t> y </a:t>
            </a:r>
            <a:r>
              <a:rPr lang="en-US" i="1" dirty="0" err="1"/>
              <a:t>mantener</a:t>
            </a:r>
            <a:r>
              <a:rPr lang="en-US" i="1" dirty="0"/>
              <a:t> </a:t>
            </a:r>
            <a:r>
              <a:rPr lang="en-US" i="1" dirty="0" err="1"/>
              <a:t>distancia</a:t>
            </a:r>
            <a:r>
              <a:rPr lang="en-US" i="1" dirty="0"/>
              <a:t> </a:t>
            </a:r>
            <a:r>
              <a:rPr lang="en-US" i="1" dirty="0" err="1"/>
              <a:t>necesaria</a:t>
            </a:r>
            <a:r>
              <a:rPr lang="en-US" i="1" dirty="0"/>
              <a:t> para </a:t>
            </a:r>
            <a:r>
              <a:rPr lang="en-US" i="1" dirty="0" err="1"/>
              <a:t>prevenir</a:t>
            </a:r>
            <a:r>
              <a:rPr lang="en-US" i="1" dirty="0"/>
              <a:t> </a:t>
            </a:r>
            <a:r>
              <a:rPr lang="en-US" i="1" dirty="0" err="1"/>
              <a:t>los</a:t>
            </a:r>
            <a:r>
              <a:rPr lang="en-US" i="1" dirty="0"/>
              <a:t> </a:t>
            </a:r>
            <a:r>
              <a:rPr lang="en-US" i="1" dirty="0" err="1"/>
              <a:t>atentados</a:t>
            </a:r>
            <a:r>
              <a:rPr lang="en-US" i="1" dirty="0"/>
              <a:t> </a:t>
            </a:r>
            <a:r>
              <a:rPr lang="en-US" i="1" dirty="0" err="1"/>
              <a:t>direccionados</a:t>
            </a:r>
            <a:r>
              <a:rPr lang="en-US" i="1" dirty="0"/>
              <a:t> a </a:t>
            </a:r>
            <a:r>
              <a:rPr lang="en-US" i="1" dirty="0" err="1"/>
              <a:t>causar</a:t>
            </a:r>
            <a:r>
              <a:rPr lang="en-US" i="1" dirty="0"/>
              <a:t> un </a:t>
            </a:r>
            <a:r>
              <a:rPr lang="en-US" i="1" dirty="0" err="1"/>
              <a:t>daño</a:t>
            </a:r>
            <a:r>
              <a:rPr lang="en-US" dirty="0"/>
              <a:t>”</a:t>
            </a:r>
          </a:p>
        </p:txBody>
      </p:sp>
      <p:pic>
        <p:nvPicPr>
          <p:cNvPr id="7" name="Imagen 6">
            <a:extLst>
              <a:ext uri="{FF2B5EF4-FFF2-40B4-BE49-F238E27FC236}">
                <a16:creationId xmlns="" xmlns:a16="http://schemas.microsoft.com/office/drawing/2014/main" id="{FD9C9B10-9541-40E1-8472-DF06AAE2E9FD}"/>
              </a:ext>
            </a:extLst>
          </p:cNvPr>
          <p:cNvPicPr>
            <a:picLocks noChangeAspect="1"/>
          </p:cNvPicPr>
          <p:nvPr/>
        </p:nvPicPr>
        <p:blipFill>
          <a:blip r:embed="rId4"/>
          <a:stretch>
            <a:fillRect/>
          </a:stretch>
        </p:blipFill>
        <p:spPr>
          <a:xfrm>
            <a:off x="318912" y="4304900"/>
            <a:ext cx="3286029" cy="2374650"/>
          </a:xfrm>
          <a:prstGeom prst="rect">
            <a:avLst/>
          </a:prstGeom>
        </p:spPr>
      </p:pic>
      <p:pic>
        <p:nvPicPr>
          <p:cNvPr id="3" name="Imagen 2">
            <a:extLst>
              <a:ext uri="{FF2B5EF4-FFF2-40B4-BE49-F238E27FC236}">
                <a16:creationId xmlns="" xmlns:a16="http://schemas.microsoft.com/office/drawing/2014/main" id="{865EB4A0-E095-42AC-8C3F-01E6EE1ED4BC}"/>
              </a:ext>
            </a:extLst>
          </p:cNvPr>
          <p:cNvPicPr>
            <a:picLocks noChangeAspect="1"/>
          </p:cNvPicPr>
          <p:nvPr/>
        </p:nvPicPr>
        <p:blipFill>
          <a:blip r:embed="rId5"/>
          <a:stretch>
            <a:fillRect/>
          </a:stretch>
        </p:blipFill>
        <p:spPr>
          <a:xfrm>
            <a:off x="3699064" y="4474906"/>
            <a:ext cx="1755800" cy="2176500"/>
          </a:xfrm>
          <a:prstGeom prst="rect">
            <a:avLst/>
          </a:prstGeom>
        </p:spPr>
      </p:pic>
      <p:sp>
        <p:nvSpPr>
          <p:cNvPr id="5" name="Rectángulo 4">
            <a:extLst>
              <a:ext uri="{FF2B5EF4-FFF2-40B4-BE49-F238E27FC236}">
                <a16:creationId xmlns="" xmlns:a16="http://schemas.microsoft.com/office/drawing/2014/main" id="{121854DB-188A-466B-8592-AF71B9B4A3A6}"/>
              </a:ext>
            </a:extLst>
          </p:cNvPr>
          <p:cNvSpPr/>
          <p:nvPr/>
        </p:nvSpPr>
        <p:spPr>
          <a:xfrm>
            <a:off x="5686732" y="4474906"/>
            <a:ext cx="6096000" cy="2031325"/>
          </a:xfrm>
          <a:prstGeom prst="rect">
            <a:avLst/>
          </a:prstGeom>
        </p:spPr>
        <p:txBody>
          <a:bodyPr>
            <a:spAutoFit/>
          </a:bodyPr>
          <a:lstStyle/>
          <a:p>
            <a:pPr algn="just"/>
            <a:r>
              <a:rPr lang="es-AR" dirty="0"/>
              <a:t>“</a:t>
            </a:r>
            <a:r>
              <a:rPr lang="es-AR" i="1" dirty="0"/>
              <a:t>Pensamientos, emociones y sensaciones demandan reconocimiento legal… </a:t>
            </a:r>
          </a:p>
          <a:p>
            <a:pPr algn="just"/>
            <a:r>
              <a:rPr lang="es-AR" i="1" dirty="0"/>
              <a:t>“Recientes inventos y métodos de negocio llaman la atención respecto del nuevo paso que deberá ser dado para la protección de la persona, y para asegurar al individuo lo que el juez Cooley llama el derecho a ser dejado solo</a:t>
            </a:r>
            <a:r>
              <a:rPr lang="es-AR" dirty="0"/>
              <a:t>”</a:t>
            </a:r>
          </a:p>
        </p:txBody>
      </p:sp>
    </p:spTree>
    <p:extLst>
      <p:ext uri="{BB962C8B-B14F-4D97-AF65-F5344CB8AC3E}">
        <p14:creationId xmlns:p14="http://schemas.microsoft.com/office/powerpoint/2010/main" val="3003398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29" y="240632"/>
            <a:ext cx="9660405" cy="1549531"/>
          </a:xfrm>
        </p:spPr>
        <p:txBody>
          <a:bodyPr/>
          <a:lstStyle/>
          <a:p>
            <a:pPr algn="ctr"/>
            <a:r>
              <a:rPr lang="es-ES" sz="2400" dirty="0">
                <a:latin typeface="Castellar" panose="020A0402060406010301" pitchFamily="18" charset="0"/>
              </a:rPr>
              <a:t>La PORTABILIDAD DE LOS SONIDOS</a:t>
            </a:r>
            <a:br>
              <a:rPr lang="es-ES" sz="2400" dirty="0">
                <a:latin typeface="Castellar" panose="020A0402060406010301" pitchFamily="18" charset="0"/>
              </a:rPr>
            </a:br>
            <a:r>
              <a:rPr lang="es-ES" sz="2400" dirty="0" smtClean="0">
                <a:latin typeface="Castellar" panose="020A0402060406010301" pitchFamily="18" charset="0"/>
              </a:rPr>
              <a:t>El radiotransmisor </a:t>
            </a:r>
            <a:r>
              <a:rPr lang="es-ES" sz="2400" dirty="0">
                <a:latin typeface="Castellar" panose="020A0402060406010301" pitchFamily="18" charset="0"/>
              </a:rPr>
              <a:t>de Tesla</a:t>
            </a:r>
            <a:br>
              <a:rPr lang="es-ES" sz="2400" dirty="0">
                <a:latin typeface="Castellar" panose="020A0402060406010301" pitchFamily="18" charset="0"/>
              </a:rPr>
            </a:br>
            <a:r>
              <a:rPr lang="es-ES" sz="2400" dirty="0" smtClean="0">
                <a:latin typeface="Castellar" panose="020A0402060406010301" pitchFamily="18" charset="0"/>
              </a:rPr>
              <a:t>La </a:t>
            </a:r>
            <a:r>
              <a:rPr lang="es-ES" sz="2400" dirty="0">
                <a:latin typeface="Castellar" panose="020A0402060406010301" pitchFamily="18" charset="0"/>
              </a:rPr>
              <a:t>radiofonía de M</a:t>
            </a:r>
            <a:r>
              <a:rPr lang="es-ES" sz="2400" dirty="0" smtClean="0">
                <a:latin typeface="Castellar" panose="020A0402060406010301" pitchFamily="18" charset="0"/>
              </a:rPr>
              <a:t>arconi</a:t>
            </a:r>
            <a:r>
              <a:rPr lang="es-ES" sz="2400" dirty="0">
                <a:latin typeface="Castellar" panose="020A0402060406010301" pitchFamily="18" charset="0"/>
              </a:rPr>
              <a:t/>
            </a:r>
            <a:br>
              <a:rPr lang="es-ES" sz="2400" dirty="0">
                <a:latin typeface="Castellar" panose="020A0402060406010301" pitchFamily="18" charset="0"/>
              </a:rPr>
            </a:br>
            <a:r>
              <a:rPr lang="es-ES" sz="2400" dirty="0">
                <a:latin typeface="Castellar" panose="020A0402060406010301" pitchFamily="18" charset="0"/>
              </a:rPr>
              <a:t>(1893-1906)</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651" y="1790163"/>
            <a:ext cx="3383548" cy="4466258"/>
          </a:xfrm>
          <a:prstGeom prst="rect">
            <a:avLst/>
          </a:prstGeom>
        </p:spPr>
      </p:pic>
      <p:pic>
        <p:nvPicPr>
          <p:cNvPr id="7" name="Marcador de contenido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0429" y="1790163"/>
            <a:ext cx="3142159" cy="4466258"/>
          </a:xfrm>
          <a:prstGeom prst="rect">
            <a:avLst/>
          </a:prstGeom>
        </p:spPr>
      </p:pic>
      <p:pic>
        <p:nvPicPr>
          <p:cNvPr id="4" name="Imagen 3"/>
          <p:cNvPicPr>
            <a:picLocks noChangeAspect="1"/>
          </p:cNvPicPr>
          <p:nvPr/>
        </p:nvPicPr>
        <p:blipFill>
          <a:blip r:embed="rId5"/>
          <a:stretch>
            <a:fillRect/>
          </a:stretch>
        </p:blipFill>
        <p:spPr>
          <a:xfrm>
            <a:off x="7184622" y="1790163"/>
            <a:ext cx="3346994" cy="2359356"/>
          </a:xfrm>
          <a:prstGeom prst="rect">
            <a:avLst/>
          </a:prstGeom>
        </p:spPr>
      </p:pic>
      <p:pic>
        <p:nvPicPr>
          <p:cNvPr id="1026" name="Picture 2" descr="https://upload.wikimedia.org/wikipedia/commons/thumb/9/92/Old_radio.jpg/220px-Old_ra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622" y="4149519"/>
            <a:ext cx="3346994"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628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29" y="240633"/>
            <a:ext cx="9796308" cy="1235241"/>
          </a:xfrm>
        </p:spPr>
        <p:txBody>
          <a:bodyPr/>
          <a:lstStyle/>
          <a:p>
            <a:pPr algn="ctr"/>
            <a:r>
              <a:rPr lang="es-ES" sz="2400" dirty="0" smtClean="0">
                <a:latin typeface="Castellar" panose="020A0402060406010301" pitchFamily="18" charset="0"/>
              </a:rPr>
              <a:t>LA PORTABILIDAD DE LOS SONIDOS</a:t>
            </a:r>
            <a:br>
              <a:rPr lang="es-ES" sz="2400" dirty="0" smtClean="0">
                <a:latin typeface="Castellar" panose="020A0402060406010301" pitchFamily="18" charset="0"/>
              </a:rPr>
            </a:br>
            <a:r>
              <a:rPr lang="es-ES" sz="2400" dirty="0" smtClean="0">
                <a:latin typeface="Castellar" panose="020A0402060406010301" pitchFamily="18" charset="0"/>
              </a:rPr>
              <a:t>La </a:t>
            </a:r>
            <a:r>
              <a:rPr lang="es-ES" sz="2400" dirty="0">
                <a:latin typeface="Castellar" panose="020A0402060406010301" pitchFamily="18" charset="0"/>
              </a:rPr>
              <a:t>evolución de los receptores de radio </a:t>
            </a:r>
            <a:br>
              <a:rPr lang="es-ES" sz="2400" dirty="0">
                <a:latin typeface="Castellar" panose="020A0402060406010301" pitchFamily="18" charset="0"/>
              </a:rPr>
            </a:br>
            <a:r>
              <a:rPr lang="es-ES" sz="2400" dirty="0">
                <a:latin typeface="Castellar" panose="020A0402060406010301" pitchFamily="18" charset="0"/>
              </a:rPr>
              <a:t>(1887 - 2017)</a:t>
            </a:r>
          </a:p>
        </p:txBody>
      </p:sp>
      <p:pic>
        <p:nvPicPr>
          <p:cNvPr id="7" name="Picture 4" descr="Evolución de la radio: &#10;1840 1887 1914-1918 1924 1925 &#10;Los antecedentes de &#10;la radio los &#10;encontramos a partir &#10;del siglo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430" y="1680981"/>
            <a:ext cx="11641150" cy="466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228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29" y="240632"/>
            <a:ext cx="9660405" cy="1171073"/>
          </a:xfrm>
        </p:spPr>
        <p:txBody>
          <a:bodyPr/>
          <a:lstStyle/>
          <a:p>
            <a:pPr algn="ctr"/>
            <a:r>
              <a:rPr lang="es-ES" sz="2400" dirty="0" smtClean="0">
                <a:solidFill>
                  <a:srgbClr val="323232"/>
                </a:solidFill>
                <a:latin typeface="Castellar" panose="020A0402060406010301" pitchFamily="18" charset="0"/>
              </a:rPr>
              <a:t>LA PORTABILIDAD DE LOS SONIDOS</a:t>
            </a:r>
            <a:br>
              <a:rPr lang="es-ES" sz="2400" dirty="0" smtClean="0">
                <a:solidFill>
                  <a:srgbClr val="323232"/>
                </a:solidFill>
                <a:latin typeface="Castellar" panose="020A0402060406010301" pitchFamily="18" charset="0"/>
              </a:rPr>
            </a:br>
            <a:r>
              <a:rPr lang="es-ES" sz="2400" dirty="0" smtClean="0">
                <a:solidFill>
                  <a:srgbClr val="323232"/>
                </a:solidFill>
                <a:latin typeface="Castellar" panose="020A0402060406010301" pitchFamily="18" charset="0"/>
              </a:rPr>
              <a:t>La evolución de los receptores de radio </a:t>
            </a:r>
            <a:br>
              <a:rPr lang="es-ES" sz="2400" dirty="0" smtClean="0">
                <a:solidFill>
                  <a:srgbClr val="323232"/>
                </a:solidFill>
                <a:latin typeface="Castellar" panose="020A0402060406010301" pitchFamily="18" charset="0"/>
              </a:rPr>
            </a:br>
            <a:r>
              <a:rPr lang="es-ES" sz="2400" dirty="0" smtClean="0">
                <a:solidFill>
                  <a:srgbClr val="323232"/>
                </a:solidFill>
                <a:latin typeface="Castellar" panose="020A0402060406010301" pitchFamily="18" charset="0"/>
              </a:rPr>
              <a:t>(</a:t>
            </a:r>
            <a:r>
              <a:rPr lang="es-ES" sz="2400" dirty="0">
                <a:solidFill>
                  <a:srgbClr val="323232"/>
                </a:solidFill>
                <a:latin typeface="Castellar" panose="020A0402060406010301" pitchFamily="18" charset="0"/>
              </a:rPr>
              <a:t>1887 - 2017)</a:t>
            </a:r>
            <a:endParaRPr lang="es-ES" sz="2400" dirty="0"/>
          </a:p>
        </p:txBody>
      </p:sp>
      <p:pic>
        <p:nvPicPr>
          <p:cNvPr id="3074" name="Picture 2" descr="1948 1972 1974 LOS ULTIMOS TIEMPOS… &#10;Surge la cinta &#10;magnetofónic &#10;a que &#10;ayudará a &#10;mejorar la &#10;producción de &#10;contenid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429" y="1597658"/>
            <a:ext cx="11673233" cy="47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89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859" y="0"/>
            <a:ext cx="9404723" cy="1337445"/>
          </a:xfrm>
        </p:spPr>
        <p:txBody>
          <a:bodyPr/>
          <a:lstStyle/>
          <a:p>
            <a:pPr algn="ctr"/>
            <a:r>
              <a:rPr lang="es-ES" sz="2800" dirty="0" smtClean="0">
                <a:latin typeface="Castellar" panose="020A0402060406010301" pitchFamily="18" charset="0"/>
              </a:rPr>
              <a:t>LA PORTABILIDAD DE LA IMAGEN</a:t>
            </a:r>
            <a:br>
              <a:rPr lang="es-ES" sz="2800" dirty="0" smtClean="0">
                <a:latin typeface="Castellar" panose="020A0402060406010301" pitchFamily="18" charset="0"/>
              </a:rPr>
            </a:br>
            <a:r>
              <a:rPr lang="es-ES" sz="2800" dirty="0" smtClean="0">
                <a:latin typeface="Castellar" panose="020A0402060406010301" pitchFamily="18" charset="0"/>
              </a:rPr>
              <a:t>La </a:t>
            </a:r>
            <a:r>
              <a:rPr lang="es-ES" sz="2800" dirty="0">
                <a:latin typeface="Castellar" panose="020A0402060406010301" pitchFamily="18" charset="0"/>
              </a:rPr>
              <a:t>aparición de la televisión</a:t>
            </a:r>
            <a:br>
              <a:rPr lang="es-ES" sz="2800" dirty="0">
                <a:latin typeface="Castellar" panose="020A0402060406010301" pitchFamily="18" charset="0"/>
              </a:rPr>
            </a:br>
            <a:r>
              <a:rPr lang="es-ES" sz="2800" dirty="0">
                <a:latin typeface="Castellar" panose="020A0402060406010301" pitchFamily="18" charset="0"/>
              </a:rPr>
              <a:t>(1927-1930)</a:t>
            </a:r>
          </a:p>
        </p:txBody>
      </p:sp>
      <p:pic>
        <p:nvPicPr>
          <p:cNvPr id="4" name="Content Placeholder 3"/>
          <p:cNvPicPr>
            <a:picLocks noGrp="1" noChangeAspect="1"/>
          </p:cNvPicPr>
          <p:nvPr>
            <p:ph idx="1"/>
          </p:nvPr>
        </p:nvPicPr>
        <p:blipFill>
          <a:blip r:embed="rId2"/>
          <a:stretch>
            <a:fillRect/>
          </a:stretch>
        </p:blipFill>
        <p:spPr>
          <a:xfrm>
            <a:off x="414552" y="1678674"/>
            <a:ext cx="11438589" cy="3766783"/>
          </a:xfrm>
          <a:prstGeom prst="rect">
            <a:avLst/>
          </a:prstGeom>
        </p:spPr>
      </p:pic>
      <p:sp>
        <p:nvSpPr>
          <p:cNvPr id="5" name="Rectangle 4"/>
          <p:cNvSpPr/>
          <p:nvPr/>
        </p:nvSpPr>
        <p:spPr>
          <a:xfrm>
            <a:off x="414553" y="5599213"/>
            <a:ext cx="11438588" cy="1077218"/>
          </a:xfrm>
          <a:prstGeom prst="rect">
            <a:avLst/>
          </a:prstGeom>
        </p:spPr>
        <p:txBody>
          <a:bodyPr wrap="square">
            <a:spAutoFit/>
          </a:bodyPr>
          <a:lstStyle/>
          <a:p>
            <a:pPr algn="just"/>
            <a:r>
              <a:rPr lang="es-ES" sz="1600" dirty="0"/>
              <a:t>Inglaterra, 1927: primeras emisiones públicas (BBC). Programación a partir de 1936.</a:t>
            </a:r>
          </a:p>
          <a:p>
            <a:pPr algn="just"/>
            <a:r>
              <a:rPr lang="es-ES" sz="1600" dirty="0"/>
              <a:t>Inicialmente se utilizaron sistemas mecánicos y recién en 1937 comenzaron las transmisiones regulares de TV electrónica en Francia y en el Reino Unido.</a:t>
            </a:r>
          </a:p>
          <a:p>
            <a:pPr algn="just"/>
            <a:r>
              <a:rPr lang="es-ES" sz="1600" dirty="0"/>
              <a:t>Estados Unidos, 1930: (CBS y NBC). Programación a partir de 1939.</a:t>
            </a:r>
          </a:p>
        </p:txBody>
      </p:sp>
    </p:spTree>
    <p:extLst>
      <p:ext uri="{BB962C8B-B14F-4D97-AF65-F5344CB8AC3E}">
        <p14:creationId xmlns:p14="http://schemas.microsoft.com/office/powerpoint/2010/main" val="3219359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115833"/>
            <a:ext cx="9404723" cy="1457786"/>
          </a:xfrm>
        </p:spPr>
        <p:txBody>
          <a:bodyPr/>
          <a:lstStyle/>
          <a:p>
            <a:pPr algn="ctr"/>
            <a:r>
              <a:rPr lang="es-ES" sz="2800" dirty="0" smtClean="0">
                <a:latin typeface="Castellar" panose="020A0402060406010301" pitchFamily="18" charset="0"/>
              </a:rPr>
              <a:t>LA PORTABILIDAD DE LA IMAGEN</a:t>
            </a:r>
            <a:br>
              <a:rPr lang="es-ES" sz="2800" dirty="0" smtClean="0">
                <a:latin typeface="Castellar" panose="020A0402060406010301" pitchFamily="18" charset="0"/>
              </a:rPr>
            </a:br>
            <a:r>
              <a:rPr lang="es-ES" sz="2800" dirty="0" smtClean="0">
                <a:latin typeface="Castellar" panose="020A0402060406010301" pitchFamily="18" charset="0"/>
              </a:rPr>
              <a:t>Evolución </a:t>
            </a:r>
            <a:r>
              <a:rPr lang="es-ES" sz="2800" dirty="0">
                <a:latin typeface="Castellar" panose="020A0402060406010301" pitchFamily="18" charset="0"/>
              </a:rPr>
              <a:t>de los televisores de mesa</a:t>
            </a:r>
            <a:br>
              <a:rPr lang="es-ES" sz="2800" dirty="0">
                <a:latin typeface="Castellar" panose="020A0402060406010301" pitchFamily="18" charset="0"/>
              </a:rPr>
            </a:br>
            <a:r>
              <a:rPr lang="es-ES" sz="2800" dirty="0">
                <a:latin typeface="Castellar" panose="020A0402060406010301" pitchFamily="18" charset="0"/>
              </a:rPr>
              <a:t>(1930-2017)</a:t>
            </a:r>
          </a:p>
        </p:txBody>
      </p:sp>
      <p:pic>
        <p:nvPicPr>
          <p:cNvPr id="5122" name="Picture 2" descr="Image result for evolución televisió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934542"/>
            <a:ext cx="10904560" cy="471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3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5496" y="115302"/>
            <a:ext cx="9404723" cy="1458317"/>
          </a:xfrm>
        </p:spPr>
        <p:txBody>
          <a:bodyPr/>
          <a:lstStyle/>
          <a:p>
            <a:pPr algn="ctr"/>
            <a:r>
              <a:rPr lang="es-ES" sz="2800" dirty="0" smtClean="0">
                <a:latin typeface="Castellar" panose="020A0402060406010301" pitchFamily="18" charset="0"/>
              </a:rPr>
              <a:t>LA PORTABILIDAD DE LA IMAGEN</a:t>
            </a:r>
            <a:br>
              <a:rPr lang="es-ES" sz="2800" dirty="0" smtClean="0">
                <a:latin typeface="Castellar" panose="020A0402060406010301" pitchFamily="18" charset="0"/>
              </a:rPr>
            </a:br>
            <a:r>
              <a:rPr lang="es-ES" sz="2800" dirty="0" smtClean="0">
                <a:latin typeface="Castellar" panose="020A0402060406010301" pitchFamily="18" charset="0"/>
              </a:rPr>
              <a:t>Los </a:t>
            </a:r>
            <a:r>
              <a:rPr lang="es-ES" sz="2800" dirty="0">
                <a:latin typeface="Castellar" panose="020A0402060406010301" pitchFamily="18" charset="0"/>
              </a:rPr>
              <a:t>televisores portátiles</a:t>
            </a:r>
            <a:br>
              <a:rPr lang="es-ES" sz="2800" dirty="0">
                <a:latin typeface="Castellar" panose="020A0402060406010301" pitchFamily="18" charset="0"/>
              </a:rPr>
            </a:br>
            <a:r>
              <a:rPr lang="es-ES" sz="2800" dirty="0">
                <a:latin typeface="Castellar" panose="020A0402060406010301" pitchFamily="18" charset="0"/>
              </a:rPr>
              <a:t>(1960-2017)</a:t>
            </a:r>
          </a:p>
        </p:txBody>
      </p:sp>
      <p:pic>
        <p:nvPicPr>
          <p:cNvPr id="5124" name="Picture 4" descr="Image result for televisor portát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604" y="4470133"/>
            <a:ext cx="2208821" cy="16112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televisor portá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2490" y="2764236"/>
            <a:ext cx="2529050" cy="135432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primer televisor portát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804" y="2412669"/>
            <a:ext cx="2756849" cy="205746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a:off x="3710804" y="4534301"/>
            <a:ext cx="2755463" cy="1611218"/>
          </a:xfrm>
          <a:prstGeom prst="rect">
            <a:avLst/>
          </a:prstGeom>
        </p:spPr>
      </p:pic>
      <p:pic>
        <p:nvPicPr>
          <p:cNvPr id="10" name="Picture 14" descr="Image result for primer televisor portátil"/>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75496" y="2081556"/>
            <a:ext cx="2929404" cy="3263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primer televisor portát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6084" y="2741161"/>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primer televisor portát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7882" y="4470132"/>
            <a:ext cx="2596177" cy="161121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75496" y="5499188"/>
            <a:ext cx="2929404" cy="646331"/>
          </a:xfrm>
          <a:prstGeom prst="rect">
            <a:avLst/>
          </a:prstGeom>
        </p:spPr>
        <p:txBody>
          <a:bodyPr wrap="square">
            <a:spAutoFit/>
          </a:bodyPr>
          <a:lstStyle/>
          <a:p>
            <a:r>
              <a:rPr lang="es-ES" dirty="0"/>
              <a:t>Hugo </a:t>
            </a:r>
            <a:r>
              <a:rPr lang="es-ES" dirty="0" err="1"/>
              <a:t>Gernsback</a:t>
            </a:r>
            <a:r>
              <a:rPr lang="es-ES" dirty="0"/>
              <a:t> y su televisor portátil - 1963</a:t>
            </a:r>
          </a:p>
        </p:txBody>
      </p:sp>
    </p:spTree>
    <p:extLst>
      <p:ext uri="{BB962C8B-B14F-4D97-AF65-F5344CB8AC3E}">
        <p14:creationId xmlns:p14="http://schemas.microsoft.com/office/powerpoint/2010/main" val="1391148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1263" y="112295"/>
            <a:ext cx="9881937" cy="1860884"/>
          </a:xfrm>
        </p:spPr>
        <p:txBody>
          <a:bodyPr/>
          <a:lstStyle/>
          <a:p>
            <a:pPr algn="ctr"/>
            <a:r>
              <a:rPr lang="es-ES" sz="2800" dirty="0" smtClean="0">
                <a:latin typeface="Castellar" panose="020A0402060406010301" pitchFamily="18" charset="0"/>
              </a:rPr>
              <a:t>LA PORTABILIDAD DE LA PALABRA</a:t>
            </a:r>
            <a:br>
              <a:rPr lang="es-ES" sz="2800" dirty="0" smtClean="0">
                <a:latin typeface="Castellar" panose="020A0402060406010301" pitchFamily="18" charset="0"/>
              </a:rPr>
            </a:br>
            <a:r>
              <a:rPr lang="es-ES" sz="2800" dirty="0" smtClean="0">
                <a:latin typeface="Castellar" panose="020A0402060406010301" pitchFamily="18" charset="0"/>
              </a:rPr>
              <a:t>El </a:t>
            </a:r>
            <a:r>
              <a:rPr lang="es-ES" sz="2800" dirty="0">
                <a:latin typeface="Castellar" panose="020A0402060406010301" pitchFamily="18" charset="0"/>
              </a:rPr>
              <a:t>teléfono inalámbrico </a:t>
            </a:r>
            <a:br>
              <a:rPr lang="es-ES" sz="2800" dirty="0">
                <a:latin typeface="Castellar" panose="020A0402060406010301" pitchFamily="18" charset="0"/>
              </a:rPr>
            </a:br>
            <a:r>
              <a:rPr lang="es-ES" sz="2800" dirty="0">
                <a:latin typeface="Castellar" panose="020A0402060406010301" pitchFamily="18" charset="0"/>
              </a:rPr>
              <a:t>desde </a:t>
            </a:r>
            <a:r>
              <a:rPr lang="es-ES" sz="2800" dirty="0" err="1">
                <a:latin typeface="Castellar" panose="020A0402060406010301" pitchFamily="18" charset="0"/>
              </a:rPr>
              <a:t>landell</a:t>
            </a:r>
            <a:r>
              <a:rPr lang="es-ES" sz="2800" dirty="0">
                <a:latin typeface="Castellar" panose="020A0402060406010301" pitchFamily="18" charset="0"/>
              </a:rPr>
              <a:t> de </a:t>
            </a:r>
            <a:r>
              <a:rPr lang="es-ES" sz="2800" dirty="0" err="1">
                <a:latin typeface="Castellar" panose="020A0402060406010301" pitchFamily="18" charset="0"/>
              </a:rPr>
              <a:t>moura</a:t>
            </a:r>
            <a:r>
              <a:rPr lang="es-ES" sz="2800" dirty="0">
                <a:latin typeface="Castellar" panose="020A0402060406010301" pitchFamily="18" charset="0"/>
              </a:rPr>
              <a:t> hasta </a:t>
            </a:r>
            <a:r>
              <a:rPr lang="es-ES" sz="2800" dirty="0" err="1">
                <a:latin typeface="Castellar" panose="020A0402060406010301" pitchFamily="18" charset="0"/>
              </a:rPr>
              <a:t>carter</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(1894 - 1920 – 1950 – 1954 - 1980)</a:t>
            </a:r>
          </a:p>
        </p:txBody>
      </p:sp>
      <p:pic>
        <p:nvPicPr>
          <p:cNvPr id="5" name="Marcador de contenido 4"/>
          <p:cNvPicPr>
            <a:picLocks noGrp="1" noChangeAspect="1"/>
          </p:cNvPicPr>
          <p:nvPr>
            <p:ph idx="1"/>
          </p:nvPr>
        </p:nvPicPr>
        <p:blipFill>
          <a:blip r:embed="rId2"/>
          <a:stretch>
            <a:fillRect/>
          </a:stretch>
        </p:blipFill>
        <p:spPr>
          <a:xfrm>
            <a:off x="6647179" y="2326105"/>
            <a:ext cx="2611220" cy="1989220"/>
          </a:xfrm>
          <a:prstGeom prst="rect">
            <a:avLst/>
          </a:prstGeom>
        </p:spPr>
      </p:pic>
      <p:pic>
        <p:nvPicPr>
          <p:cNvPr id="6" name="Imagen 5"/>
          <p:cNvPicPr>
            <a:picLocks noChangeAspect="1"/>
          </p:cNvPicPr>
          <p:nvPr/>
        </p:nvPicPr>
        <p:blipFill>
          <a:blip r:embed="rId3"/>
          <a:stretch>
            <a:fillRect/>
          </a:stretch>
        </p:blipFill>
        <p:spPr>
          <a:xfrm>
            <a:off x="4077868" y="2679032"/>
            <a:ext cx="2492501" cy="330467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79" y="4379907"/>
            <a:ext cx="2656542" cy="2173551"/>
          </a:xfrm>
          <a:prstGeom prst="rect">
            <a:avLst/>
          </a:prstGeom>
        </p:spPr>
      </p:pic>
      <p:pic>
        <p:nvPicPr>
          <p:cNvPr id="2054" name="Picture 6" descr="http://www.sqnewton.com/images/eri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4511" y="2306231"/>
            <a:ext cx="2666857" cy="20736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atic.betazeta.com/www.fayerwayer.com/up/2012/04/inalambric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5" y="2314510"/>
            <a:ext cx="4025726" cy="42389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te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270" y="4111618"/>
            <a:ext cx="2609338" cy="244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33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361092"/>
          </a:xfrm>
        </p:spPr>
        <p:txBody>
          <a:bodyPr/>
          <a:lstStyle/>
          <a:p>
            <a:pPr algn="ctr"/>
            <a:r>
              <a:rPr lang="es-ES" sz="2600" dirty="0" smtClean="0">
                <a:latin typeface="Castellar" panose="020A0402060406010301" pitchFamily="18" charset="0"/>
              </a:rPr>
              <a:t>Abraham </a:t>
            </a:r>
            <a:r>
              <a:rPr lang="es-ES" sz="2600" dirty="0">
                <a:latin typeface="Castellar" panose="020A0402060406010301" pitchFamily="18" charset="0"/>
              </a:rPr>
              <a:t>Maslow</a:t>
            </a:r>
            <a:br>
              <a:rPr lang="es-ES" sz="2600" dirty="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pirámide de las necesidades </a:t>
            </a:r>
            <a:br>
              <a:rPr lang="es-ES" sz="2600" dirty="0">
                <a:latin typeface="Castellar" panose="020A0402060406010301" pitchFamily="18" charset="0"/>
              </a:rPr>
            </a:br>
            <a:r>
              <a:rPr lang="es-ES" sz="2600" dirty="0">
                <a:latin typeface="Castellar" panose="020A0402060406010301" pitchFamily="18" charset="0"/>
              </a:rPr>
              <a:t>(1943)</a:t>
            </a:r>
          </a:p>
        </p:txBody>
      </p:sp>
      <p:pic>
        <p:nvPicPr>
          <p:cNvPr id="5" name="Imagen 4"/>
          <p:cNvPicPr>
            <a:picLocks noChangeAspect="1"/>
          </p:cNvPicPr>
          <p:nvPr/>
        </p:nvPicPr>
        <p:blipFill>
          <a:blip r:embed="rId3"/>
          <a:stretch>
            <a:fillRect/>
          </a:stretch>
        </p:blipFill>
        <p:spPr>
          <a:xfrm>
            <a:off x="3838352" y="2251364"/>
            <a:ext cx="7474689" cy="3657600"/>
          </a:xfrm>
          <a:prstGeom prst="rect">
            <a:avLst/>
          </a:prstGeom>
        </p:spPr>
      </p:pic>
      <p:pic>
        <p:nvPicPr>
          <p:cNvPr id="8" name="Imagen 7"/>
          <p:cNvPicPr>
            <a:picLocks noChangeAspect="1"/>
          </p:cNvPicPr>
          <p:nvPr/>
        </p:nvPicPr>
        <p:blipFill>
          <a:blip r:embed="rId4"/>
          <a:stretch>
            <a:fillRect/>
          </a:stretch>
        </p:blipFill>
        <p:spPr>
          <a:xfrm>
            <a:off x="433460" y="2251364"/>
            <a:ext cx="2841368" cy="3657600"/>
          </a:xfrm>
          <a:prstGeom prst="rect">
            <a:avLst/>
          </a:prstGeom>
        </p:spPr>
      </p:pic>
    </p:spTree>
    <p:extLst>
      <p:ext uri="{BB962C8B-B14F-4D97-AF65-F5344CB8AC3E}">
        <p14:creationId xmlns:p14="http://schemas.microsoft.com/office/powerpoint/2010/main" val="100924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217714"/>
            <a:ext cx="9404723" cy="1426447"/>
          </a:xfrm>
        </p:spPr>
        <p:txBody>
          <a:bodyPr/>
          <a:lstStyle/>
          <a:p>
            <a:pPr algn="ctr"/>
            <a:r>
              <a:rPr lang="es-ES" sz="2800" dirty="0" smtClean="0">
                <a:latin typeface="Castellar" panose="020A0402060406010301" pitchFamily="18" charset="0"/>
              </a:rPr>
              <a:t>LA PORTABILIDAD DE LA PALABRA</a:t>
            </a:r>
            <a:br>
              <a:rPr lang="es-ES" sz="2800" dirty="0" smtClean="0">
                <a:latin typeface="Castellar" panose="020A0402060406010301" pitchFamily="18" charset="0"/>
              </a:rPr>
            </a:br>
            <a:r>
              <a:rPr lang="es-ES" sz="2800" dirty="0" smtClean="0">
                <a:latin typeface="Castellar" panose="020A0402060406010301" pitchFamily="18" charset="0"/>
              </a:rPr>
              <a:t>Mensáfonos, </a:t>
            </a:r>
            <a:r>
              <a:rPr lang="es-ES" sz="2800" dirty="0">
                <a:latin typeface="Castellar" panose="020A0402060406010301" pitchFamily="18" charset="0"/>
              </a:rPr>
              <a:t>buscapersonas, </a:t>
            </a:r>
            <a:r>
              <a:rPr lang="es-ES" sz="2800" dirty="0" err="1" smtClean="0">
                <a:latin typeface="Castellar" panose="020A0402060406010301" pitchFamily="18" charset="0"/>
              </a:rPr>
              <a:t>radiopagers</a:t>
            </a:r>
            <a:r>
              <a:rPr lang="es-ES" sz="2800" dirty="0" smtClean="0">
                <a:latin typeface="Castellar" panose="020A0402060406010301" pitchFamily="18" charset="0"/>
              </a:rPr>
              <a:t>, beepers</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(1921 -1936 – 1939 – 1949- 1974)</a:t>
            </a:r>
          </a:p>
        </p:txBody>
      </p:sp>
      <p:sp>
        <p:nvSpPr>
          <p:cNvPr id="3" name="Marcador de contenido 2"/>
          <p:cNvSpPr>
            <a:spLocks noGrp="1"/>
          </p:cNvSpPr>
          <p:nvPr>
            <p:ph idx="1"/>
          </p:nvPr>
        </p:nvSpPr>
        <p:spPr>
          <a:xfrm>
            <a:off x="9093697" y="2109216"/>
            <a:ext cx="2927502" cy="4443983"/>
          </a:xfrm>
        </p:spPr>
        <p:txBody>
          <a:bodyPr>
            <a:normAutofit lnSpcReduction="10000"/>
          </a:bodyPr>
          <a:lstStyle/>
          <a:p>
            <a:pPr marL="0" indent="0" algn="just">
              <a:buNone/>
            </a:pPr>
            <a:r>
              <a:rPr lang="es-AR" dirty="0">
                <a:solidFill>
                  <a:srgbClr val="151515"/>
                </a:solidFill>
                <a:latin typeface="Miller Display Roman"/>
              </a:rPr>
              <a:t> </a:t>
            </a:r>
            <a:r>
              <a:rPr lang="en-US" dirty="0">
                <a:latin typeface="Miller Display Roman"/>
              </a:rPr>
              <a:t>1921: </a:t>
            </a:r>
            <a:r>
              <a:rPr lang="en-US" dirty="0" err="1">
                <a:latin typeface="Miller Display Roman"/>
              </a:rPr>
              <a:t>Policía</a:t>
            </a:r>
            <a:r>
              <a:rPr lang="en-US" dirty="0">
                <a:latin typeface="Miller Display Roman"/>
              </a:rPr>
              <a:t> de Detroit </a:t>
            </a:r>
            <a:r>
              <a:rPr lang="en-US" dirty="0" err="1">
                <a:latin typeface="Miller Display Roman"/>
              </a:rPr>
              <a:t>en</a:t>
            </a:r>
            <a:r>
              <a:rPr lang="en-US" dirty="0">
                <a:latin typeface="Miller Display Roman"/>
              </a:rPr>
              <a:t> </a:t>
            </a:r>
            <a:r>
              <a:rPr lang="en-US" dirty="0" err="1">
                <a:latin typeface="Miller Display Roman"/>
              </a:rPr>
              <a:t>banda</a:t>
            </a:r>
            <a:r>
              <a:rPr lang="en-US" dirty="0">
                <a:latin typeface="Miller Display Roman"/>
              </a:rPr>
              <a:t> AM. </a:t>
            </a:r>
          </a:p>
          <a:p>
            <a:pPr marL="0" indent="0" algn="just">
              <a:buNone/>
            </a:pPr>
            <a:endParaRPr lang="en-US" dirty="0">
              <a:latin typeface="Miller Display Roman"/>
            </a:endParaRPr>
          </a:p>
          <a:p>
            <a:pPr marL="0" indent="0" algn="just">
              <a:buNone/>
            </a:pPr>
            <a:r>
              <a:rPr lang="en-US" dirty="0">
                <a:latin typeface="Miller Display Roman"/>
              </a:rPr>
              <a:t>1949: Jewish Hospital de Nueva York  (</a:t>
            </a:r>
            <a:r>
              <a:rPr lang="en-US" dirty="0" err="1">
                <a:latin typeface="Miller Display Roman"/>
              </a:rPr>
              <a:t>Telanswerphone</a:t>
            </a:r>
            <a:r>
              <a:rPr lang="en-US" dirty="0">
                <a:latin typeface="Miller Display Roman"/>
              </a:rPr>
              <a:t>).  </a:t>
            </a:r>
          </a:p>
          <a:p>
            <a:pPr marL="0" indent="0" algn="just">
              <a:buNone/>
            </a:pPr>
            <a:endParaRPr lang="en-US" dirty="0">
              <a:latin typeface="Miller Display Roman"/>
            </a:endParaRPr>
          </a:p>
          <a:p>
            <a:pPr marL="0" indent="0" algn="just">
              <a:buNone/>
            </a:pPr>
            <a:r>
              <a:rPr lang="en-US" dirty="0">
                <a:latin typeface="Miller Display Roman"/>
              </a:rPr>
              <a:t>1956: Hospital </a:t>
            </a:r>
            <a:r>
              <a:rPr lang="en-US" dirty="0" err="1">
                <a:latin typeface="Miller Display Roman"/>
              </a:rPr>
              <a:t>St.Thomas</a:t>
            </a:r>
            <a:r>
              <a:rPr lang="en-US" dirty="0">
                <a:latin typeface="Miller Display Roman"/>
              </a:rPr>
              <a:t> (</a:t>
            </a:r>
            <a:r>
              <a:rPr lang="en-US" dirty="0" err="1">
                <a:latin typeface="Miller Display Roman"/>
              </a:rPr>
              <a:t>Londres</a:t>
            </a:r>
            <a:r>
              <a:rPr lang="en-US" dirty="0">
                <a:latin typeface="Miller Display Roman"/>
              </a:rPr>
              <a:t>) Multitone Electronics</a:t>
            </a:r>
          </a:p>
          <a:p>
            <a:pPr marL="0" indent="0" algn="just">
              <a:buNone/>
            </a:pPr>
            <a:endParaRPr lang="en-US" dirty="0">
              <a:latin typeface="Miller Display Roman"/>
            </a:endParaRPr>
          </a:p>
          <a:p>
            <a:pPr marL="0" indent="0" algn="just">
              <a:buNone/>
            </a:pPr>
            <a:r>
              <a:rPr lang="en-US" dirty="0">
                <a:latin typeface="Miller Display Roman"/>
              </a:rPr>
              <a:t>1974: Motorola Pageboy I, “beeper”. </a:t>
            </a:r>
          </a:p>
          <a:p>
            <a:pPr marL="0" indent="0" algn="just">
              <a:buNone/>
            </a:pPr>
            <a:endParaRPr lang="es-AR" dirty="0">
              <a:solidFill>
                <a:srgbClr val="151515"/>
              </a:solidFill>
              <a:latin typeface="Miller Display Roman"/>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275" y="2109216"/>
            <a:ext cx="2927502" cy="1985346"/>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6" y="2109216"/>
            <a:ext cx="2987160" cy="4443983"/>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274" y="4094562"/>
            <a:ext cx="2927503" cy="2505630"/>
          </a:xfrm>
          <a:prstGeom prst="rect">
            <a:avLst/>
          </a:prstGeom>
        </p:spPr>
      </p:pic>
      <p:pic>
        <p:nvPicPr>
          <p:cNvPr id="4" name="Imagen 3">
            <a:extLst>
              <a:ext uri="{FF2B5EF4-FFF2-40B4-BE49-F238E27FC236}">
                <a16:creationId xmlns="" xmlns:a16="http://schemas.microsoft.com/office/drawing/2014/main" id="{084656FF-F52C-4AC5-9E36-DF06E2440377}"/>
              </a:ext>
            </a:extLst>
          </p:cNvPr>
          <p:cNvPicPr>
            <a:picLocks noChangeAspect="1"/>
          </p:cNvPicPr>
          <p:nvPr/>
        </p:nvPicPr>
        <p:blipFill>
          <a:blip r:embed="rId5"/>
          <a:stretch>
            <a:fillRect/>
          </a:stretch>
        </p:blipFill>
        <p:spPr>
          <a:xfrm>
            <a:off x="6319777" y="2109216"/>
            <a:ext cx="2773920" cy="2312313"/>
          </a:xfrm>
          <a:prstGeom prst="rect">
            <a:avLst/>
          </a:prstGeom>
        </p:spPr>
      </p:pic>
      <p:pic>
        <p:nvPicPr>
          <p:cNvPr id="5" name="Imagen 4">
            <a:extLst>
              <a:ext uri="{FF2B5EF4-FFF2-40B4-BE49-F238E27FC236}">
                <a16:creationId xmlns="" xmlns:a16="http://schemas.microsoft.com/office/drawing/2014/main" id="{F4309DB4-C9C1-4F37-9275-1BB0EBD95B06}"/>
              </a:ext>
            </a:extLst>
          </p:cNvPr>
          <p:cNvPicPr>
            <a:picLocks noChangeAspect="1"/>
          </p:cNvPicPr>
          <p:nvPr/>
        </p:nvPicPr>
        <p:blipFill>
          <a:blip r:embed="rId6"/>
          <a:stretch>
            <a:fillRect/>
          </a:stretch>
        </p:blipFill>
        <p:spPr>
          <a:xfrm>
            <a:off x="6412375" y="4421529"/>
            <a:ext cx="2681322" cy="2178663"/>
          </a:xfrm>
          <a:prstGeom prst="rect">
            <a:avLst/>
          </a:prstGeom>
        </p:spPr>
      </p:pic>
    </p:spTree>
    <p:extLst>
      <p:ext uri="{BB962C8B-B14F-4D97-AF65-F5344CB8AC3E}">
        <p14:creationId xmlns:p14="http://schemas.microsoft.com/office/powerpoint/2010/main" val="3511536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2103" y="242525"/>
            <a:ext cx="9404723" cy="1457725"/>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telefonía móvil básica </a:t>
            </a:r>
            <a:br>
              <a:rPr lang="es-ES" sz="2600" dirty="0">
                <a:latin typeface="Castellar" panose="020A0402060406010301" pitchFamily="18" charset="0"/>
              </a:rPr>
            </a:br>
            <a:r>
              <a:rPr lang="es-ES" sz="2600" dirty="0">
                <a:latin typeface="Castellar" panose="020A0402060406010301" pitchFamily="18" charset="0"/>
              </a:rPr>
              <a:t>(1973 – 1982 - 2007)</a:t>
            </a:r>
          </a:p>
        </p:txBody>
      </p:sp>
      <p:pic>
        <p:nvPicPr>
          <p:cNvPr id="5" name="Marcador de contenido 4"/>
          <p:cNvPicPr>
            <a:picLocks noGrp="1" noChangeAspect="1"/>
          </p:cNvPicPr>
          <p:nvPr>
            <p:ph idx="1"/>
          </p:nvPr>
        </p:nvPicPr>
        <p:blipFill>
          <a:blip r:embed="rId2"/>
          <a:stretch>
            <a:fillRect/>
          </a:stretch>
        </p:blipFill>
        <p:spPr>
          <a:xfrm>
            <a:off x="4491789" y="1801228"/>
            <a:ext cx="7283115" cy="4789641"/>
          </a:xfrm>
          <a:prstGeom prst="rect">
            <a:avLst/>
          </a:prstGeom>
        </p:spPr>
      </p:pic>
      <p:pic>
        <p:nvPicPr>
          <p:cNvPr id="3074" name="Picture 2" descr="19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1" y="4478898"/>
            <a:ext cx="3729960" cy="2111972"/>
          </a:xfrm>
          <a:prstGeom prst="rect">
            <a:avLst/>
          </a:prstGeom>
          <a:noFill/>
          <a:extLst>
            <a:ext uri="{909E8E84-426E-40DD-AFC4-6F175D3DCCD1}">
              <a14:hiddenFill xmlns:a14="http://schemas.microsoft.com/office/drawing/2010/main">
                <a:solidFill>
                  <a:srgbClr val="FFFFFF"/>
                </a:solidFill>
              </a14:hiddenFill>
            </a:ext>
          </a:extLst>
        </p:spPr>
      </p:pic>
      <p:pic>
        <p:nvPicPr>
          <p:cNvPr id="8" name="Marcador de contenido 3"/>
          <p:cNvPicPr>
            <a:picLocks noChangeAspect="1"/>
          </p:cNvPicPr>
          <p:nvPr/>
        </p:nvPicPr>
        <p:blipFill>
          <a:blip r:embed="rId4"/>
          <a:stretch>
            <a:fillRect/>
          </a:stretch>
        </p:blipFill>
        <p:spPr>
          <a:xfrm>
            <a:off x="646111" y="1798078"/>
            <a:ext cx="3729960" cy="2485164"/>
          </a:xfrm>
          <a:prstGeom prst="rect">
            <a:avLst/>
          </a:prstGeom>
        </p:spPr>
      </p:pic>
    </p:spTree>
    <p:extLst>
      <p:ext uri="{BB962C8B-B14F-4D97-AF65-F5344CB8AC3E}">
        <p14:creationId xmlns:p14="http://schemas.microsoft.com/office/powerpoint/2010/main" val="1239072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75526"/>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El </a:t>
            </a:r>
            <a:r>
              <a:rPr lang="es-ES" sz="2600" dirty="0">
                <a:latin typeface="Castellar" panose="020A0402060406010301" pitchFamily="18" charset="0"/>
              </a:rPr>
              <a:t>Short </a:t>
            </a:r>
            <a:r>
              <a:rPr lang="es-ES" sz="2600" dirty="0" err="1">
                <a:latin typeface="Castellar" panose="020A0402060406010301" pitchFamily="18" charset="0"/>
              </a:rPr>
              <a:t>Message</a:t>
            </a:r>
            <a:r>
              <a:rPr lang="es-ES" sz="2600" dirty="0">
                <a:latin typeface="Castellar" panose="020A0402060406010301" pitchFamily="18" charset="0"/>
              </a:rPr>
              <a:t> </a:t>
            </a:r>
            <a:r>
              <a:rPr lang="es-ES" sz="2600" dirty="0" err="1">
                <a:latin typeface="Castellar" panose="020A0402060406010301" pitchFamily="18" charset="0"/>
              </a:rPr>
              <a:t>Service</a:t>
            </a:r>
            <a:r>
              <a:rPr lang="es-ES" sz="2600" dirty="0">
                <a:latin typeface="Castellar" panose="020A0402060406010301" pitchFamily="18" charset="0"/>
              </a:rPr>
              <a:t> (SMS)</a:t>
            </a:r>
            <a:br>
              <a:rPr lang="es-ES" sz="2600" dirty="0">
                <a:latin typeface="Castellar" panose="020A0402060406010301" pitchFamily="18" charset="0"/>
              </a:rPr>
            </a:br>
            <a:r>
              <a:rPr lang="es-ES" sz="2600" dirty="0">
                <a:latin typeface="Castellar" panose="020A0402060406010301" pitchFamily="18" charset="0"/>
              </a:rPr>
              <a:t>¿fin del beeper?</a:t>
            </a:r>
            <a:br>
              <a:rPr lang="es-ES" sz="2600" dirty="0">
                <a:latin typeface="Castellar" panose="020A0402060406010301" pitchFamily="18" charset="0"/>
              </a:rPr>
            </a:br>
            <a:r>
              <a:rPr lang="es-ES" sz="2600" dirty="0">
                <a:latin typeface="Castellar" panose="020A0402060406010301" pitchFamily="18" charset="0"/>
              </a:rPr>
              <a:t>(1992)</a:t>
            </a:r>
          </a:p>
        </p:txBody>
      </p:sp>
      <p:sp>
        <p:nvSpPr>
          <p:cNvPr id="3" name="Marcador de contenido 2"/>
          <p:cNvSpPr>
            <a:spLocks noGrp="1"/>
          </p:cNvSpPr>
          <p:nvPr>
            <p:ph idx="1"/>
          </p:nvPr>
        </p:nvSpPr>
        <p:spPr>
          <a:xfrm>
            <a:off x="210971" y="5214752"/>
            <a:ext cx="11785281" cy="1283583"/>
          </a:xfrm>
        </p:spPr>
        <p:txBody>
          <a:bodyPr>
            <a:noAutofit/>
          </a:bodyPr>
          <a:lstStyle/>
          <a:p>
            <a:pPr marL="0" indent="0" algn="just">
              <a:lnSpc>
                <a:spcPct val="120000"/>
              </a:lnSpc>
              <a:spcBef>
                <a:spcPts val="0"/>
              </a:spcBef>
              <a:buNone/>
            </a:pPr>
            <a:r>
              <a:rPr lang="es-AR" sz="1800" dirty="0">
                <a:latin typeface="Miller Display Roman"/>
              </a:rPr>
              <a:t>Vodafone envía el primer SMS comercial: Merry Christmas. </a:t>
            </a:r>
            <a:r>
              <a:rPr lang="es-AR" sz="1800" dirty="0" err="1">
                <a:latin typeface="Miller Display Roman"/>
              </a:rPr>
              <a:t>Orbitel</a:t>
            </a:r>
            <a:r>
              <a:rPr lang="es-AR" sz="1800" dirty="0">
                <a:latin typeface="Miller Display Roman"/>
              </a:rPr>
              <a:t> 901 primer celular GSM capaz de enviar y recibir SMS.</a:t>
            </a:r>
          </a:p>
          <a:p>
            <a:pPr marL="0" indent="0" algn="just">
              <a:lnSpc>
                <a:spcPct val="120000"/>
              </a:lnSpc>
              <a:spcBef>
                <a:spcPts val="0"/>
              </a:spcBef>
              <a:buNone/>
            </a:pPr>
            <a:r>
              <a:rPr lang="es-AR" sz="1800" dirty="0">
                <a:latin typeface="Miller Display Roman"/>
              </a:rPr>
              <a:t>1994: 61.000.000 de beepers. 1995: Motorola full </a:t>
            </a:r>
            <a:r>
              <a:rPr lang="es-AR" sz="1800" dirty="0" err="1">
                <a:latin typeface="Miller Display Roman"/>
              </a:rPr>
              <a:t>text</a:t>
            </a:r>
            <a:r>
              <a:rPr lang="es-AR" sz="1800" dirty="0">
                <a:latin typeface="Miller Display Roman"/>
              </a:rPr>
              <a:t> </a:t>
            </a:r>
            <a:r>
              <a:rPr lang="es-AR" sz="1800" dirty="0" err="1">
                <a:latin typeface="Miller Display Roman"/>
              </a:rPr>
              <a:t>two</a:t>
            </a:r>
            <a:r>
              <a:rPr lang="es-AR" sz="1800" dirty="0">
                <a:latin typeface="Miller Display Roman"/>
              </a:rPr>
              <a:t> </a:t>
            </a:r>
            <a:r>
              <a:rPr lang="es-AR" sz="1800" dirty="0" err="1">
                <a:latin typeface="Miller Display Roman"/>
              </a:rPr>
              <a:t>way</a:t>
            </a:r>
            <a:r>
              <a:rPr lang="es-AR" sz="1800" dirty="0">
                <a:latin typeface="Miller Display Roman"/>
              </a:rPr>
              <a:t> </a:t>
            </a:r>
            <a:r>
              <a:rPr lang="es-AR" sz="1800" dirty="0" err="1">
                <a:latin typeface="Miller Display Roman"/>
              </a:rPr>
              <a:t>pager</a:t>
            </a:r>
            <a:r>
              <a:rPr lang="es-AR" sz="1800" dirty="0">
                <a:latin typeface="Miller Display Roman"/>
              </a:rPr>
              <a:t>. 2001: Motorola discontinuó su </a:t>
            </a:r>
            <a:r>
              <a:rPr lang="es-AR" sz="1800" dirty="0" err="1">
                <a:latin typeface="Miller Display Roman"/>
              </a:rPr>
              <a:t>pager</a:t>
            </a:r>
            <a:r>
              <a:rPr lang="es-AR" sz="1800" dirty="0">
                <a:latin typeface="Miller Display Roman"/>
              </a:rPr>
              <a:t>.</a:t>
            </a:r>
          </a:p>
          <a:p>
            <a:pPr marL="0" indent="0" algn="just">
              <a:lnSpc>
                <a:spcPct val="120000"/>
              </a:lnSpc>
              <a:spcBef>
                <a:spcPts val="0"/>
              </a:spcBef>
              <a:buNone/>
            </a:pPr>
            <a:r>
              <a:rPr lang="es-AR" sz="1800" dirty="0">
                <a:latin typeface="Miller Display Roman"/>
              </a:rPr>
              <a:t>2016: 5.000.000.  Se mantiene preponderantemente en la industria médica por sus ventajas sobre celulares.</a:t>
            </a:r>
          </a:p>
          <a:p>
            <a:pPr marL="0" indent="0" algn="just">
              <a:lnSpc>
                <a:spcPct val="120000"/>
              </a:lnSpc>
              <a:spcBef>
                <a:spcPts val="0"/>
              </a:spcBef>
              <a:buNone/>
            </a:pPr>
            <a:r>
              <a:rPr lang="es-AR" sz="1800" dirty="0">
                <a:latin typeface="Miller Display Roman"/>
              </a:rPr>
              <a:t>Alta Bates Summit Medical Center (Berkeley, California) 1000 sobre 4500 empleados los usan.</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1" y="2168998"/>
            <a:ext cx="3319272" cy="285274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71" y="2121254"/>
            <a:ext cx="2681287" cy="1418242"/>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71" y="3619678"/>
            <a:ext cx="2681286" cy="137721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258" y="2154030"/>
            <a:ext cx="2228382" cy="2834936"/>
          </a:xfrm>
          <a:prstGeom prst="rect">
            <a:avLst/>
          </a:prstGeom>
        </p:spPr>
      </p:pic>
      <p:pic>
        <p:nvPicPr>
          <p:cNvPr id="9" name="Imagen 8">
            <a:extLst>
              <a:ext uri="{FF2B5EF4-FFF2-40B4-BE49-F238E27FC236}">
                <a16:creationId xmlns="" xmlns:a16="http://schemas.microsoft.com/office/drawing/2014/main" id="{69587268-9D8C-44BE-B1CB-BAD9C43C4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913" y="2168998"/>
            <a:ext cx="3556340" cy="1644050"/>
          </a:xfrm>
          <a:prstGeom prst="rect">
            <a:avLst/>
          </a:prstGeom>
        </p:spPr>
      </p:pic>
      <p:pic>
        <p:nvPicPr>
          <p:cNvPr id="4" name="Imagen 3">
            <a:extLst>
              <a:ext uri="{FF2B5EF4-FFF2-40B4-BE49-F238E27FC236}">
                <a16:creationId xmlns="" xmlns:a16="http://schemas.microsoft.com/office/drawing/2014/main" id="{C95B48A4-AD70-4AFE-B9A8-69E89084B8FF}"/>
              </a:ext>
            </a:extLst>
          </p:cNvPr>
          <p:cNvPicPr>
            <a:picLocks noChangeAspect="1"/>
          </p:cNvPicPr>
          <p:nvPr/>
        </p:nvPicPr>
        <p:blipFill>
          <a:blip r:embed="rId7"/>
          <a:stretch>
            <a:fillRect/>
          </a:stretch>
        </p:blipFill>
        <p:spPr>
          <a:xfrm>
            <a:off x="8439913" y="3852165"/>
            <a:ext cx="3642596" cy="1136801"/>
          </a:xfrm>
          <a:prstGeom prst="rect">
            <a:avLst/>
          </a:prstGeom>
        </p:spPr>
      </p:pic>
    </p:spTree>
    <p:extLst>
      <p:ext uri="{BB962C8B-B14F-4D97-AF65-F5344CB8AC3E}">
        <p14:creationId xmlns:p14="http://schemas.microsoft.com/office/powerpoint/2010/main" val="2530306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549144"/>
            <a:ext cx="9647776" cy="1243797"/>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telefonía fija y el </a:t>
            </a:r>
            <a:r>
              <a:rPr lang="es-ES" sz="2600" dirty="0" smtClean="0">
                <a:latin typeface="Castellar" panose="020A0402060406010301" pitchFamily="18" charset="0"/>
              </a:rPr>
              <a:t>primer </a:t>
            </a:r>
            <a:r>
              <a:rPr lang="es-ES" sz="2600" dirty="0">
                <a:latin typeface="Castellar" panose="020A0402060406010301" pitchFamily="18" charset="0"/>
              </a:rPr>
              <a:t>fax</a:t>
            </a:r>
            <a:br>
              <a:rPr lang="es-ES" sz="2600" dirty="0">
                <a:latin typeface="Castellar" panose="020A0402060406010301" pitchFamily="18" charset="0"/>
              </a:rPr>
            </a:br>
            <a:r>
              <a:rPr lang="es-ES" sz="2600" dirty="0">
                <a:latin typeface="Castellar" panose="020A0402060406010301" pitchFamily="18" charset="0"/>
              </a:rPr>
              <a:t>(1964)</a:t>
            </a:r>
          </a:p>
        </p:txBody>
      </p:sp>
      <p:pic>
        <p:nvPicPr>
          <p:cNvPr id="4" name="Marcador de contenido 3"/>
          <p:cNvPicPr>
            <a:picLocks noGrp="1" noChangeAspect="1"/>
          </p:cNvPicPr>
          <p:nvPr>
            <p:ph idx="1"/>
          </p:nvPr>
        </p:nvPicPr>
        <p:blipFill>
          <a:blip r:embed="rId2"/>
          <a:stretch>
            <a:fillRect/>
          </a:stretch>
        </p:blipFill>
        <p:spPr>
          <a:xfrm>
            <a:off x="182761" y="1988288"/>
            <a:ext cx="6011851" cy="4486939"/>
          </a:xfrm>
          <a:prstGeom prst="rect">
            <a:avLst/>
          </a:prstGeom>
        </p:spPr>
      </p:pic>
      <p:pic>
        <p:nvPicPr>
          <p:cNvPr id="7" name="Marcador de contenido 3">
            <a:extLst>
              <a:ext uri="{FF2B5EF4-FFF2-40B4-BE49-F238E27FC236}">
                <a16:creationId xmlns="" xmlns:a16="http://schemas.microsoft.com/office/drawing/2014/main" id="{65936924-E161-47DC-8337-2F971D7BF708}"/>
              </a:ext>
            </a:extLst>
          </p:cNvPr>
          <p:cNvPicPr>
            <a:picLocks noChangeAspect="1"/>
          </p:cNvPicPr>
          <p:nvPr/>
        </p:nvPicPr>
        <p:blipFill>
          <a:blip r:embed="rId3"/>
          <a:stretch>
            <a:fillRect/>
          </a:stretch>
        </p:blipFill>
        <p:spPr>
          <a:xfrm>
            <a:off x="6311492" y="1988288"/>
            <a:ext cx="4872772" cy="4486939"/>
          </a:xfrm>
          <a:prstGeom prst="rect">
            <a:avLst/>
          </a:prstGeom>
        </p:spPr>
      </p:pic>
    </p:spTree>
    <p:extLst>
      <p:ext uri="{BB962C8B-B14F-4D97-AF65-F5344CB8AC3E}">
        <p14:creationId xmlns:p14="http://schemas.microsoft.com/office/powerpoint/2010/main" val="1176928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3359" y="423638"/>
            <a:ext cx="9404723" cy="1575491"/>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telefonía fija y el fax</a:t>
            </a:r>
            <a:br>
              <a:rPr lang="es-ES" sz="2600" dirty="0">
                <a:latin typeface="Castellar" panose="020A0402060406010301" pitchFamily="18" charset="0"/>
              </a:rPr>
            </a:br>
            <a:r>
              <a:rPr lang="es-ES" sz="2600" dirty="0">
                <a:latin typeface="Castellar" panose="020A0402060406010301" pitchFamily="18" charset="0"/>
              </a:rPr>
              <a:t>el </a:t>
            </a:r>
            <a:r>
              <a:rPr lang="es-ES" sz="2600" dirty="0" err="1">
                <a:latin typeface="Castellar" panose="020A0402060406010301" pitchFamily="18" charset="0"/>
              </a:rPr>
              <a:t>efax</a:t>
            </a:r>
            <a:r>
              <a:rPr lang="es-ES" sz="2600" dirty="0">
                <a:latin typeface="Castellar" panose="020A0402060406010301" pitchFamily="18" charset="0"/>
              </a:rPr>
              <a:t> ¿fin del fax?</a:t>
            </a:r>
            <a:br>
              <a:rPr lang="es-ES" sz="2600" dirty="0">
                <a:latin typeface="Castellar" panose="020A0402060406010301" pitchFamily="18" charset="0"/>
              </a:rPr>
            </a:br>
            <a:r>
              <a:rPr lang="es-ES" sz="2600" dirty="0">
                <a:latin typeface="Castellar" panose="020A0402060406010301" pitchFamily="18" charset="0"/>
              </a:rPr>
              <a:t>(1980 - 2000)</a:t>
            </a:r>
          </a:p>
        </p:txBody>
      </p:sp>
      <p:pic>
        <p:nvPicPr>
          <p:cNvPr id="5" name="Imagen 4"/>
          <p:cNvPicPr>
            <a:picLocks noChangeAspect="1"/>
          </p:cNvPicPr>
          <p:nvPr/>
        </p:nvPicPr>
        <p:blipFill>
          <a:blip r:embed="rId2"/>
          <a:stretch>
            <a:fillRect/>
          </a:stretch>
        </p:blipFill>
        <p:spPr>
          <a:xfrm>
            <a:off x="235411" y="2850777"/>
            <a:ext cx="3451412" cy="3155576"/>
          </a:xfrm>
          <a:prstGeom prst="rect">
            <a:avLst/>
          </a:prstGeom>
        </p:spPr>
      </p:pic>
      <p:pic>
        <p:nvPicPr>
          <p:cNvPr id="6" name="Imagen 5">
            <a:extLst>
              <a:ext uri="{FF2B5EF4-FFF2-40B4-BE49-F238E27FC236}">
                <a16:creationId xmlns="" xmlns:a16="http://schemas.microsoft.com/office/drawing/2014/main" id="{EF92D2A9-4097-4DC1-9021-E1AFDF721D80}"/>
              </a:ext>
            </a:extLst>
          </p:cNvPr>
          <p:cNvPicPr>
            <a:picLocks noChangeAspect="1"/>
          </p:cNvPicPr>
          <p:nvPr/>
        </p:nvPicPr>
        <p:blipFill>
          <a:blip r:embed="rId3"/>
          <a:stretch>
            <a:fillRect/>
          </a:stretch>
        </p:blipFill>
        <p:spPr>
          <a:xfrm>
            <a:off x="3841872" y="2169459"/>
            <a:ext cx="2783046" cy="4516614"/>
          </a:xfrm>
          <a:prstGeom prst="rect">
            <a:avLst/>
          </a:prstGeom>
        </p:spPr>
      </p:pic>
      <p:pic>
        <p:nvPicPr>
          <p:cNvPr id="10" name="Marcador de contenido 9">
            <a:extLst>
              <a:ext uri="{FF2B5EF4-FFF2-40B4-BE49-F238E27FC236}">
                <a16:creationId xmlns="" xmlns:a16="http://schemas.microsoft.com/office/drawing/2014/main" id="{7305A1D7-D528-4BF2-8F96-5DE3BA82B25D}"/>
              </a:ext>
            </a:extLst>
          </p:cNvPr>
          <p:cNvPicPr>
            <a:picLocks noGrp="1" noChangeAspect="1"/>
          </p:cNvPicPr>
          <p:nvPr>
            <p:ph idx="1"/>
          </p:nvPr>
        </p:nvPicPr>
        <p:blipFill>
          <a:blip r:embed="rId4"/>
          <a:stretch>
            <a:fillRect/>
          </a:stretch>
        </p:blipFill>
        <p:spPr>
          <a:xfrm>
            <a:off x="6935016" y="2169459"/>
            <a:ext cx="5011319" cy="4516614"/>
          </a:xfrm>
          <a:prstGeom prst="rect">
            <a:avLst/>
          </a:prstGeom>
        </p:spPr>
      </p:pic>
    </p:spTree>
    <p:extLst>
      <p:ext uri="{BB962C8B-B14F-4D97-AF65-F5344CB8AC3E}">
        <p14:creationId xmlns:p14="http://schemas.microsoft.com/office/powerpoint/2010/main" val="1412031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7445" y="429191"/>
            <a:ext cx="9858541" cy="1208896"/>
          </a:xfrm>
        </p:spPr>
        <p:txBody>
          <a:bodyPr/>
          <a:lstStyle/>
          <a:p>
            <a:pPr algn="ctr"/>
            <a:r>
              <a:rPr lang="es-ES" sz="2400" dirty="0" smtClean="0">
                <a:solidFill>
                  <a:schemeClr val="tx1"/>
                </a:solidFill>
                <a:latin typeface="Castellar" panose="020A0402060406010301" pitchFamily="18" charset="0"/>
              </a:rPr>
              <a:t>LA PORTABILIDAD DE LA INFORMACIÓN</a:t>
            </a:r>
            <a:br>
              <a:rPr lang="es-ES" sz="2400" dirty="0" smtClean="0">
                <a:solidFill>
                  <a:schemeClr val="tx1"/>
                </a:solidFill>
                <a:latin typeface="Castellar" panose="020A0402060406010301" pitchFamily="18" charset="0"/>
              </a:rPr>
            </a:br>
            <a:r>
              <a:rPr lang="es-ES" sz="2400" dirty="0" smtClean="0">
                <a:solidFill>
                  <a:schemeClr val="tx1"/>
                </a:solidFill>
                <a:latin typeface="Castellar" panose="020A0402060406010301" pitchFamily="18" charset="0"/>
              </a:rPr>
              <a:t>Las </a:t>
            </a:r>
            <a:r>
              <a:rPr lang="es-ES" sz="2400" dirty="0">
                <a:solidFill>
                  <a:schemeClr val="tx1"/>
                </a:solidFill>
                <a:latin typeface="Castellar" panose="020A0402060406010301" pitchFamily="18" charset="0"/>
              </a:rPr>
              <a:t>tarjetas perforadas Jacquard – </a:t>
            </a:r>
            <a:r>
              <a:rPr lang="es-ES" sz="2400" dirty="0" err="1">
                <a:solidFill>
                  <a:schemeClr val="tx1"/>
                </a:solidFill>
                <a:latin typeface="Castellar" panose="020A0402060406010301" pitchFamily="18" charset="0"/>
              </a:rPr>
              <a:t>hollerith</a:t>
            </a:r>
            <a:r>
              <a:rPr lang="es-ES" sz="2400" dirty="0">
                <a:solidFill>
                  <a:schemeClr val="tx1"/>
                </a:solidFill>
                <a:latin typeface="Castellar" panose="020A0402060406010301" pitchFamily="18" charset="0"/>
              </a:rPr>
              <a:t/>
            </a:r>
            <a:br>
              <a:rPr lang="es-ES" sz="2400" dirty="0">
                <a:solidFill>
                  <a:schemeClr val="tx1"/>
                </a:solidFill>
                <a:latin typeface="Castellar" panose="020A0402060406010301" pitchFamily="18" charset="0"/>
              </a:rPr>
            </a:br>
            <a:r>
              <a:rPr lang="es-ES" sz="2400" dirty="0">
                <a:solidFill>
                  <a:schemeClr val="tx1"/>
                </a:solidFill>
                <a:latin typeface="Castellar" panose="020A0402060406010301" pitchFamily="18" charset="0"/>
              </a:rPr>
              <a:t>(1804 – 1890 – 1933)</a:t>
            </a:r>
            <a:endParaRPr lang="en-US" sz="2000" dirty="0">
              <a:latin typeface="Castellar" panose="020A0402060406010301" pitchFamily="18" charset="0"/>
            </a:endParaRPr>
          </a:p>
        </p:txBody>
      </p:sp>
      <p:pic>
        <p:nvPicPr>
          <p:cNvPr id="5" name="Imagen 4"/>
          <p:cNvPicPr>
            <a:picLocks noChangeAspect="1"/>
          </p:cNvPicPr>
          <p:nvPr/>
        </p:nvPicPr>
        <p:blipFill>
          <a:blip r:embed="rId2"/>
          <a:stretch>
            <a:fillRect/>
          </a:stretch>
        </p:blipFill>
        <p:spPr>
          <a:xfrm>
            <a:off x="3974002" y="4497994"/>
            <a:ext cx="3161965" cy="1336125"/>
          </a:xfrm>
          <a:prstGeom prst="rect">
            <a:avLst/>
          </a:prstGeom>
        </p:spPr>
      </p:pic>
      <p:pic>
        <p:nvPicPr>
          <p:cNvPr id="7" name="Imagen 6"/>
          <p:cNvPicPr>
            <a:picLocks noChangeAspect="1"/>
          </p:cNvPicPr>
          <p:nvPr/>
        </p:nvPicPr>
        <p:blipFill>
          <a:blip r:embed="rId3"/>
          <a:stretch>
            <a:fillRect/>
          </a:stretch>
        </p:blipFill>
        <p:spPr>
          <a:xfrm>
            <a:off x="8686590" y="4552102"/>
            <a:ext cx="2844380" cy="1336125"/>
          </a:xfrm>
          <a:prstGeom prst="rect">
            <a:avLst/>
          </a:prstGeom>
        </p:spPr>
      </p:pic>
      <p:pic>
        <p:nvPicPr>
          <p:cNvPr id="8" name="Imagen 7"/>
          <p:cNvPicPr>
            <a:picLocks noChangeAspect="1"/>
          </p:cNvPicPr>
          <p:nvPr/>
        </p:nvPicPr>
        <p:blipFill>
          <a:blip r:embed="rId4"/>
          <a:stretch>
            <a:fillRect/>
          </a:stretch>
        </p:blipFill>
        <p:spPr>
          <a:xfrm>
            <a:off x="10108780" y="2038227"/>
            <a:ext cx="1837773" cy="2204838"/>
          </a:xfrm>
          <a:prstGeom prst="rect">
            <a:avLst/>
          </a:prstGeom>
        </p:spPr>
      </p:pic>
      <p:pic>
        <p:nvPicPr>
          <p:cNvPr id="11" name="Imagen 10"/>
          <p:cNvPicPr>
            <a:picLocks noChangeAspect="1"/>
          </p:cNvPicPr>
          <p:nvPr/>
        </p:nvPicPr>
        <p:blipFill>
          <a:blip r:embed="rId5"/>
          <a:stretch>
            <a:fillRect/>
          </a:stretch>
        </p:blipFill>
        <p:spPr>
          <a:xfrm>
            <a:off x="380686" y="1940449"/>
            <a:ext cx="2574269" cy="1700538"/>
          </a:xfrm>
          <a:prstGeom prst="rect">
            <a:avLst/>
          </a:prstGeom>
        </p:spPr>
      </p:pic>
      <p:pic>
        <p:nvPicPr>
          <p:cNvPr id="1028" name="Picture 4" descr="Imagen relacionada"/>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300624" y="1940449"/>
            <a:ext cx="2299559" cy="2345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JACQUARD L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37" y="3891159"/>
            <a:ext cx="2593517" cy="199706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8"/>
          <a:stretch>
            <a:fillRect/>
          </a:stretch>
        </p:blipFill>
        <p:spPr>
          <a:xfrm>
            <a:off x="7698158" y="1967002"/>
            <a:ext cx="2109977" cy="2426800"/>
          </a:xfrm>
          <a:prstGeom prst="rect">
            <a:avLst/>
          </a:prstGeom>
        </p:spPr>
      </p:pic>
      <p:sp>
        <p:nvSpPr>
          <p:cNvPr id="3" name="Rectángulo 2">
            <a:extLst>
              <a:ext uri="{FF2B5EF4-FFF2-40B4-BE49-F238E27FC236}">
                <a16:creationId xmlns="" xmlns:a16="http://schemas.microsoft.com/office/drawing/2014/main" id="{2BDBE5FE-9ECF-4FAB-BDC6-711B276D404D}"/>
              </a:ext>
            </a:extLst>
          </p:cNvPr>
          <p:cNvSpPr/>
          <p:nvPr/>
        </p:nvSpPr>
        <p:spPr>
          <a:xfrm>
            <a:off x="201764" y="5960973"/>
            <a:ext cx="2453346" cy="646331"/>
          </a:xfrm>
          <a:prstGeom prst="rect">
            <a:avLst/>
          </a:prstGeom>
        </p:spPr>
        <p:txBody>
          <a:bodyPr wrap="square">
            <a:spAutoFit/>
          </a:bodyPr>
          <a:lstStyle/>
          <a:p>
            <a:pPr algn="ctr"/>
            <a:r>
              <a:rPr lang="es-AR" dirty="0"/>
              <a:t>El telar de Jacquard (1804)</a:t>
            </a:r>
          </a:p>
        </p:txBody>
      </p:sp>
      <p:sp>
        <p:nvSpPr>
          <p:cNvPr id="4" name="Rectángulo 3">
            <a:extLst>
              <a:ext uri="{FF2B5EF4-FFF2-40B4-BE49-F238E27FC236}">
                <a16:creationId xmlns="" xmlns:a16="http://schemas.microsoft.com/office/drawing/2014/main" id="{272BF1C3-F6CE-4845-BEFA-6ACE34709B40}"/>
              </a:ext>
            </a:extLst>
          </p:cNvPr>
          <p:cNvSpPr/>
          <p:nvPr/>
        </p:nvSpPr>
        <p:spPr>
          <a:xfrm>
            <a:off x="3900265" y="6046525"/>
            <a:ext cx="3658859" cy="646331"/>
          </a:xfrm>
          <a:prstGeom prst="rect">
            <a:avLst/>
          </a:prstGeom>
        </p:spPr>
        <p:txBody>
          <a:bodyPr wrap="square">
            <a:spAutoFit/>
          </a:bodyPr>
          <a:lstStyle/>
          <a:p>
            <a:pPr algn="ctr"/>
            <a:r>
              <a:rPr lang="en-US" dirty="0"/>
              <a:t>La </a:t>
            </a:r>
            <a:r>
              <a:rPr lang="en-US" dirty="0" err="1"/>
              <a:t>tabuladora</a:t>
            </a:r>
            <a:r>
              <a:rPr lang="en-US" dirty="0"/>
              <a:t> Hollerith</a:t>
            </a:r>
            <a:br>
              <a:rPr lang="en-US" dirty="0"/>
            </a:br>
            <a:r>
              <a:rPr lang="en-US" dirty="0" err="1"/>
              <a:t>Censo</a:t>
            </a:r>
            <a:r>
              <a:rPr lang="en-US" dirty="0"/>
              <a:t> EEUU (1890)</a:t>
            </a:r>
            <a:endParaRPr lang="es-AR" dirty="0"/>
          </a:p>
        </p:txBody>
      </p:sp>
      <p:sp>
        <p:nvSpPr>
          <p:cNvPr id="6" name="Rectángulo 5">
            <a:extLst>
              <a:ext uri="{FF2B5EF4-FFF2-40B4-BE49-F238E27FC236}">
                <a16:creationId xmlns="" xmlns:a16="http://schemas.microsoft.com/office/drawing/2014/main" id="{3514B861-F22F-460A-8B6F-061D155F474E}"/>
              </a:ext>
            </a:extLst>
          </p:cNvPr>
          <p:cNvSpPr/>
          <p:nvPr/>
        </p:nvSpPr>
        <p:spPr>
          <a:xfrm>
            <a:off x="9357305" y="6046526"/>
            <a:ext cx="1837362" cy="646331"/>
          </a:xfrm>
          <a:prstGeom prst="rect">
            <a:avLst/>
          </a:prstGeom>
        </p:spPr>
        <p:txBody>
          <a:bodyPr wrap="none">
            <a:spAutoFit/>
          </a:bodyPr>
          <a:lstStyle/>
          <a:p>
            <a:pPr algn="ctr"/>
            <a:r>
              <a:rPr lang="es-AR" dirty="0"/>
              <a:t>Censo alemán</a:t>
            </a:r>
          </a:p>
          <a:p>
            <a:pPr algn="ctr"/>
            <a:r>
              <a:rPr lang="es-AR" dirty="0"/>
              <a:t>(1933)</a:t>
            </a:r>
          </a:p>
        </p:txBody>
      </p:sp>
    </p:spTree>
    <p:extLst>
      <p:ext uri="{BB962C8B-B14F-4D97-AF65-F5344CB8AC3E}">
        <p14:creationId xmlns:p14="http://schemas.microsoft.com/office/powerpoint/2010/main" val="1093058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2514" y="125460"/>
            <a:ext cx="9404723" cy="1413194"/>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err="1" smtClean="0">
                <a:latin typeface="Castellar" panose="020A0402060406010301" pitchFamily="18" charset="0"/>
              </a:rPr>
              <a:t>Harvard’s</a:t>
            </a:r>
            <a:r>
              <a:rPr lang="es-ES" sz="2800" dirty="0" smtClean="0">
                <a:latin typeface="Castellar" panose="020A0402060406010301" pitchFamily="18" charset="0"/>
              </a:rPr>
              <a:t> </a:t>
            </a:r>
            <a:r>
              <a:rPr lang="es-ES" sz="2800" dirty="0">
                <a:latin typeface="Castellar" panose="020A0402060406010301" pitchFamily="18" charset="0"/>
              </a:rPr>
              <a:t>IBM </a:t>
            </a:r>
            <a:r>
              <a:rPr lang="es-ES" sz="2800" dirty="0" err="1">
                <a:latin typeface="Castellar" panose="020A0402060406010301" pitchFamily="18" charset="0"/>
              </a:rPr>
              <a:t>Automatic</a:t>
            </a:r>
            <a:r>
              <a:rPr lang="es-ES" sz="2800" dirty="0">
                <a:latin typeface="Castellar" panose="020A0402060406010301" pitchFamily="18" charset="0"/>
              </a:rPr>
              <a:t> </a:t>
            </a:r>
            <a:r>
              <a:rPr lang="es-ES" sz="2800" dirty="0" err="1">
                <a:latin typeface="Castellar" panose="020A0402060406010301" pitchFamily="18" charset="0"/>
              </a:rPr>
              <a:t>Sequence</a:t>
            </a:r>
            <a:r>
              <a:rPr lang="es-ES" sz="2800" dirty="0">
                <a:latin typeface="Castellar" panose="020A0402060406010301" pitchFamily="18" charset="0"/>
              </a:rPr>
              <a:t> </a:t>
            </a:r>
            <a:r>
              <a:rPr lang="es-ES" sz="2800" dirty="0" err="1">
                <a:latin typeface="Castellar" panose="020A0402060406010301" pitchFamily="18" charset="0"/>
              </a:rPr>
              <a:t>Controlled</a:t>
            </a:r>
            <a:r>
              <a:rPr lang="es-ES" sz="2800" dirty="0">
                <a:latin typeface="Castellar" panose="020A0402060406010301" pitchFamily="18" charset="0"/>
              </a:rPr>
              <a:t> </a:t>
            </a:r>
            <a:r>
              <a:rPr lang="es-ES" sz="2800" dirty="0" err="1">
                <a:latin typeface="Castellar" panose="020A0402060406010301" pitchFamily="18" charset="0"/>
              </a:rPr>
              <a:t>Calculator</a:t>
            </a:r>
            <a:r>
              <a:rPr lang="es-ES" sz="2800" dirty="0">
                <a:latin typeface="Castellar" panose="020A0402060406010301" pitchFamily="18" charset="0"/>
              </a:rPr>
              <a:t> </a:t>
            </a:r>
            <a:br>
              <a:rPr lang="es-ES" sz="2800" dirty="0">
                <a:latin typeface="Castellar" panose="020A0402060406010301" pitchFamily="18" charset="0"/>
              </a:rPr>
            </a:br>
            <a:r>
              <a:rPr lang="es-ES" sz="2800" dirty="0">
                <a:latin typeface="Castellar" panose="020A0402060406010301" pitchFamily="18" charset="0"/>
              </a:rPr>
              <a:t>(1941)</a:t>
            </a:r>
          </a:p>
        </p:txBody>
      </p:sp>
      <p:pic>
        <p:nvPicPr>
          <p:cNvPr id="5" name="Marcador de contenido 4"/>
          <p:cNvPicPr>
            <a:picLocks noGrp="1" noChangeAspect="1"/>
          </p:cNvPicPr>
          <p:nvPr>
            <p:ph idx="1"/>
          </p:nvPr>
        </p:nvPicPr>
        <p:blipFill>
          <a:blip r:embed="rId2"/>
          <a:stretch>
            <a:fillRect/>
          </a:stretch>
        </p:blipFill>
        <p:spPr>
          <a:xfrm>
            <a:off x="522514" y="1896177"/>
            <a:ext cx="11074400" cy="4562680"/>
          </a:xfrm>
          <a:prstGeom prst="rect">
            <a:avLst/>
          </a:prstGeom>
        </p:spPr>
      </p:pic>
    </p:spTree>
    <p:extLst>
      <p:ext uri="{BB962C8B-B14F-4D97-AF65-F5344CB8AC3E}">
        <p14:creationId xmlns:p14="http://schemas.microsoft.com/office/powerpoint/2010/main" val="391965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265" y="308339"/>
            <a:ext cx="9492569" cy="1441330"/>
          </a:xfrm>
        </p:spPr>
        <p:txBody>
          <a:bodyPr/>
          <a:lstStyle/>
          <a:p>
            <a:pPr algn="ctr"/>
            <a:r>
              <a:rPr lang="es-ES" sz="2800" dirty="0" smtClean="0">
                <a:solidFill>
                  <a:schemeClr val="tx1"/>
                </a:solidFill>
                <a:latin typeface="Castellar" panose="020A0402060406010301" pitchFamily="18" charset="0"/>
              </a:rPr>
              <a:t>LA PORTABILIDAD DE LA INFORMACIÓN</a:t>
            </a:r>
            <a:r>
              <a:rPr lang="es-AR" sz="2800" dirty="0" smtClean="0">
                <a:latin typeface="Castellar" panose="020A0402060406010301" pitchFamily="18" charset="0"/>
              </a:rPr>
              <a:t/>
            </a:r>
            <a:br>
              <a:rPr lang="es-AR" sz="2800" dirty="0" smtClean="0">
                <a:latin typeface="Castellar" panose="020A0402060406010301" pitchFamily="18" charset="0"/>
              </a:rPr>
            </a:br>
            <a:r>
              <a:rPr lang="es-AR" sz="2800" dirty="0" smtClean="0">
                <a:latin typeface="Castellar" panose="020A0402060406010301" pitchFamily="18" charset="0"/>
              </a:rPr>
              <a:t>“</a:t>
            </a:r>
            <a:r>
              <a:rPr lang="es-AR" sz="2800" dirty="0" err="1">
                <a:latin typeface="Castellar" panose="020A0402060406010301" pitchFamily="18" charset="0"/>
              </a:rPr>
              <a:t>Colossus</a:t>
            </a:r>
            <a:r>
              <a:rPr lang="es-AR" sz="2800" dirty="0">
                <a:latin typeface="Castellar" panose="020A0402060406010301" pitchFamily="18" charset="0"/>
              </a:rPr>
              <a:t>” Primer computadora mecánica</a:t>
            </a:r>
            <a:br>
              <a:rPr lang="es-AR" sz="2800" dirty="0">
                <a:latin typeface="Castellar" panose="020A0402060406010301" pitchFamily="18" charset="0"/>
              </a:rPr>
            </a:br>
            <a:r>
              <a:rPr lang="es-AR" sz="2800" dirty="0">
                <a:latin typeface="Castellar" panose="020A0402060406010301" pitchFamily="18" charset="0"/>
              </a:rPr>
              <a:t>(1943)</a:t>
            </a:r>
            <a:endParaRPr lang="en-US" sz="2800" dirty="0">
              <a:latin typeface="Castellar" panose="020A0402060406010301" pitchFamily="18" charset="0"/>
            </a:endParaRPr>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414868"/>
            <a:ext cx="5080000" cy="4191000"/>
          </a:xfr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087" y="2414868"/>
            <a:ext cx="5229225" cy="4191000"/>
          </a:xfrm>
          <a:prstGeom prst="rect">
            <a:avLst/>
          </a:prstGeom>
        </p:spPr>
      </p:pic>
    </p:spTree>
    <p:extLst>
      <p:ext uri="{BB962C8B-B14F-4D97-AF65-F5344CB8AC3E}">
        <p14:creationId xmlns:p14="http://schemas.microsoft.com/office/powerpoint/2010/main" val="1872525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608" y="86958"/>
            <a:ext cx="9404723" cy="1513241"/>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err="1" smtClean="0">
                <a:latin typeface="Castellar" panose="020A0402060406010301" pitchFamily="18" charset="0"/>
              </a:rPr>
              <a:t>Electronical</a:t>
            </a:r>
            <a:r>
              <a:rPr lang="es-ES" sz="2800" dirty="0" smtClean="0">
                <a:latin typeface="Castellar" panose="020A0402060406010301" pitchFamily="18" charset="0"/>
              </a:rPr>
              <a:t> </a:t>
            </a:r>
            <a:r>
              <a:rPr lang="es-ES" sz="2800" dirty="0" err="1">
                <a:latin typeface="Castellar" panose="020A0402060406010301" pitchFamily="18" charset="0"/>
              </a:rPr>
              <a:t>Numerical</a:t>
            </a:r>
            <a:r>
              <a:rPr lang="es-ES" sz="2800" dirty="0">
                <a:latin typeface="Castellar" panose="020A0402060406010301" pitchFamily="18" charset="0"/>
              </a:rPr>
              <a:t> </a:t>
            </a:r>
            <a:r>
              <a:rPr lang="es-ES" sz="2800" dirty="0" err="1">
                <a:latin typeface="Castellar" panose="020A0402060406010301" pitchFamily="18" charset="0"/>
              </a:rPr>
              <a:t>Integrator</a:t>
            </a:r>
            <a:r>
              <a:rPr lang="es-ES" sz="2800" dirty="0">
                <a:latin typeface="Castellar" panose="020A0402060406010301" pitchFamily="18" charset="0"/>
              </a:rPr>
              <a:t> And </a:t>
            </a:r>
            <a:r>
              <a:rPr lang="es-ES" sz="2800" dirty="0" err="1">
                <a:latin typeface="Castellar" panose="020A0402060406010301" pitchFamily="18" charset="0"/>
              </a:rPr>
              <a:t>Computer</a:t>
            </a:r>
            <a:r>
              <a:rPr lang="es-ES" sz="2800" dirty="0">
                <a:latin typeface="Castellar" panose="020A0402060406010301" pitchFamily="18" charset="0"/>
              </a:rPr>
              <a:t> (ENIAC) </a:t>
            </a:r>
            <a:br>
              <a:rPr lang="es-ES" sz="2800" dirty="0">
                <a:latin typeface="Castellar" panose="020A0402060406010301" pitchFamily="18" charset="0"/>
              </a:rPr>
            </a:br>
            <a:r>
              <a:rPr lang="es-ES" sz="2800" dirty="0">
                <a:latin typeface="Castellar" panose="020A0402060406010301" pitchFamily="18" charset="0"/>
              </a:rPr>
              <a:t>(1945)</a:t>
            </a:r>
          </a:p>
        </p:txBody>
      </p:sp>
      <p:pic>
        <p:nvPicPr>
          <p:cNvPr id="4" name="Marcador de contenido 3"/>
          <p:cNvPicPr>
            <a:picLocks noGrp="1" noChangeAspect="1"/>
          </p:cNvPicPr>
          <p:nvPr>
            <p:ph idx="1"/>
          </p:nvPr>
        </p:nvPicPr>
        <p:blipFill>
          <a:blip r:embed="rId2"/>
          <a:stretch>
            <a:fillRect/>
          </a:stretch>
        </p:blipFill>
        <p:spPr>
          <a:xfrm>
            <a:off x="530608" y="2066224"/>
            <a:ext cx="5449889" cy="444439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593" y="2066224"/>
            <a:ext cx="5211497" cy="4444392"/>
          </a:xfrm>
          <a:prstGeom prst="rect">
            <a:avLst/>
          </a:prstGeom>
        </p:spPr>
      </p:pic>
    </p:spTree>
    <p:extLst>
      <p:ext uri="{BB962C8B-B14F-4D97-AF65-F5344CB8AC3E}">
        <p14:creationId xmlns:p14="http://schemas.microsoft.com/office/powerpoint/2010/main" val="3365462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7627" y="555749"/>
            <a:ext cx="9404723" cy="1332045"/>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La </a:t>
            </a:r>
            <a:r>
              <a:rPr lang="es-ES" sz="2800" dirty="0">
                <a:latin typeface="Castellar" panose="020A0402060406010301" pitchFamily="18" charset="0"/>
              </a:rPr>
              <a:t>introducción  del fax comercial</a:t>
            </a:r>
            <a:br>
              <a:rPr lang="es-ES" sz="2800" dirty="0">
                <a:latin typeface="Castellar" panose="020A0402060406010301" pitchFamily="18" charset="0"/>
              </a:rPr>
            </a:br>
            <a:r>
              <a:rPr lang="es-ES" sz="2800" dirty="0">
                <a:latin typeface="Castellar" panose="020A0402060406010301" pitchFamily="18" charset="0"/>
              </a:rPr>
              <a:t>(1964)</a:t>
            </a:r>
          </a:p>
        </p:txBody>
      </p:sp>
      <p:pic>
        <p:nvPicPr>
          <p:cNvPr id="4" name="Marcador de contenido 3"/>
          <p:cNvPicPr>
            <a:picLocks noGrp="1" noChangeAspect="1"/>
          </p:cNvPicPr>
          <p:nvPr>
            <p:ph idx="1"/>
          </p:nvPr>
        </p:nvPicPr>
        <p:blipFill>
          <a:blip r:embed="rId2"/>
          <a:stretch>
            <a:fillRect/>
          </a:stretch>
        </p:blipFill>
        <p:spPr>
          <a:xfrm>
            <a:off x="595745" y="2024929"/>
            <a:ext cx="4396523" cy="419576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55" y="2024929"/>
            <a:ext cx="5306290" cy="3519055"/>
          </a:xfrm>
          <a:prstGeom prst="rect">
            <a:avLst/>
          </a:prstGeom>
        </p:spPr>
      </p:pic>
      <p:sp>
        <p:nvSpPr>
          <p:cNvPr id="6" name="Rectángulo 5"/>
          <p:cNvSpPr/>
          <p:nvPr/>
        </p:nvSpPr>
        <p:spPr>
          <a:xfrm>
            <a:off x="5720195" y="5681119"/>
            <a:ext cx="5086350" cy="369332"/>
          </a:xfrm>
          <a:prstGeom prst="rect">
            <a:avLst/>
          </a:prstGeom>
        </p:spPr>
        <p:txBody>
          <a:bodyPr wrap="square">
            <a:spAutoFit/>
          </a:bodyPr>
          <a:lstStyle/>
          <a:p>
            <a:r>
              <a:rPr lang="en-US" dirty="0"/>
              <a:t>Xerox </a:t>
            </a:r>
            <a:r>
              <a:rPr lang="en-US" dirty="0" err="1"/>
              <a:t>Magnafax</a:t>
            </a:r>
            <a:r>
              <a:rPr lang="en-US" dirty="0"/>
              <a:t> </a:t>
            </a:r>
            <a:r>
              <a:rPr lang="en-US" dirty="0" err="1"/>
              <a:t>Telecopier</a:t>
            </a:r>
            <a:r>
              <a:rPr lang="en-US" dirty="0"/>
              <a:t> (1966)  </a:t>
            </a:r>
          </a:p>
        </p:txBody>
      </p:sp>
    </p:spTree>
    <p:extLst>
      <p:ext uri="{BB962C8B-B14F-4D97-AF65-F5344CB8AC3E}">
        <p14:creationId xmlns:p14="http://schemas.microsoft.com/office/powerpoint/2010/main" val="1325636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070" y="143703"/>
            <a:ext cx="9743030" cy="1507676"/>
          </a:xfrm>
        </p:spPr>
        <p:txBody>
          <a:bodyPr/>
          <a:lstStyle/>
          <a:p>
            <a:pPr algn="ctr"/>
            <a:r>
              <a:rPr lang="es-ES" sz="2600" dirty="0">
                <a:latin typeface="Castellar" panose="020A0402060406010301" pitchFamily="18" charset="0"/>
              </a:rPr>
              <a:t/>
            </a:r>
            <a:br>
              <a:rPr lang="es-ES" sz="2600" dirty="0">
                <a:latin typeface="Castellar" panose="020A0402060406010301" pitchFamily="18" charset="0"/>
              </a:rPr>
            </a:br>
            <a:r>
              <a:rPr lang="es-ES" sz="4400" dirty="0" smtClean="0">
                <a:solidFill>
                  <a:srgbClr val="323232"/>
                </a:solidFill>
                <a:latin typeface="Castellar" panose="020A0402060406010301" pitchFamily="18" charset="0"/>
              </a:rPr>
              <a:t>EL DERECHO A LA PORTABILIDAD</a:t>
            </a:r>
            <a:endParaRPr lang="es-ES" sz="2600" dirty="0">
              <a:latin typeface="Castellar" panose="020A0402060406010301" pitchFamily="18" charset="0"/>
            </a:endParaRPr>
          </a:p>
        </p:txBody>
      </p:sp>
      <p:sp>
        <p:nvSpPr>
          <p:cNvPr id="3" name="Subtítulo 2"/>
          <p:cNvSpPr>
            <a:spLocks noGrp="1"/>
          </p:cNvSpPr>
          <p:nvPr>
            <p:ph type="subTitle" idx="1"/>
          </p:nvPr>
        </p:nvSpPr>
        <p:spPr>
          <a:xfrm>
            <a:off x="944219" y="2912167"/>
            <a:ext cx="9929192" cy="2037520"/>
          </a:xfrm>
        </p:spPr>
        <p:txBody>
          <a:bodyPr>
            <a:normAutofit fontScale="92500"/>
          </a:bodyPr>
          <a:lstStyle/>
          <a:p>
            <a:pPr algn="ctr"/>
            <a:r>
              <a:rPr lang="es-ES" sz="5400" dirty="0">
                <a:solidFill>
                  <a:srgbClr val="FF0000"/>
                </a:solidFill>
                <a:latin typeface="Castellar" panose="020A0402060406010301" pitchFamily="18" charset="0"/>
              </a:rPr>
              <a:t>En la ERA PRE-INTERNET</a:t>
            </a:r>
          </a:p>
          <a:p>
            <a:pPr algn="ctr"/>
            <a:r>
              <a:rPr lang="es-ES" sz="5400" dirty="0">
                <a:solidFill>
                  <a:srgbClr val="FF0000"/>
                </a:solidFill>
                <a:latin typeface="Castellar" panose="020A0402060406010301" pitchFamily="18" charset="0"/>
              </a:rPr>
              <a:t>(</a:t>
            </a:r>
            <a:r>
              <a:rPr lang="es-ES" sz="5400" dirty="0" err="1">
                <a:solidFill>
                  <a:srgbClr val="FF0000"/>
                </a:solidFill>
                <a:latin typeface="Castellar" panose="020A0402060406010301" pitchFamily="18" charset="0"/>
              </a:rPr>
              <a:t>rtdP</a:t>
            </a:r>
            <a:r>
              <a:rPr lang="es-ES" sz="5400" dirty="0">
                <a:solidFill>
                  <a:srgbClr val="FF0000"/>
                </a:solidFill>
                <a:latin typeface="Castellar" panose="020A0402060406010301" pitchFamily="18" charset="0"/>
              </a:rPr>
              <a:t> 1.0)</a:t>
            </a:r>
          </a:p>
        </p:txBody>
      </p:sp>
    </p:spTree>
    <p:extLst>
      <p:ext uri="{BB962C8B-B14F-4D97-AF65-F5344CB8AC3E}">
        <p14:creationId xmlns:p14="http://schemas.microsoft.com/office/powerpoint/2010/main" val="3279622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337445"/>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IBM </a:t>
            </a:r>
            <a:r>
              <a:rPr lang="es-ES" sz="2800" dirty="0">
                <a:latin typeface="Castellar" panose="020A0402060406010301" pitchFamily="18" charset="0"/>
              </a:rPr>
              <a:t>650: primer computadora en serie</a:t>
            </a:r>
            <a:br>
              <a:rPr lang="es-ES" sz="2800" dirty="0">
                <a:latin typeface="Castellar" panose="020A0402060406010301" pitchFamily="18" charset="0"/>
              </a:rPr>
            </a:br>
            <a:r>
              <a:rPr lang="es-ES" sz="2800" dirty="0">
                <a:latin typeface="Castellar" panose="020A0402060406010301" pitchFamily="18" charset="0"/>
              </a:rPr>
              <a:t>(1953)</a:t>
            </a:r>
          </a:p>
        </p:txBody>
      </p:sp>
      <p:pic>
        <p:nvPicPr>
          <p:cNvPr id="7" name="Marcador de contenido 6"/>
          <p:cNvPicPr>
            <a:picLocks noGrp="1" noChangeAspect="1"/>
          </p:cNvPicPr>
          <p:nvPr>
            <p:ph idx="1"/>
          </p:nvPr>
        </p:nvPicPr>
        <p:blipFill>
          <a:blip r:embed="rId2"/>
          <a:stretch>
            <a:fillRect/>
          </a:stretch>
        </p:blipFill>
        <p:spPr>
          <a:xfrm>
            <a:off x="6602316" y="2438400"/>
            <a:ext cx="4535413" cy="342423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1" y="2083975"/>
            <a:ext cx="5339054" cy="4133088"/>
          </a:xfrm>
          <a:prstGeom prst="rect">
            <a:avLst/>
          </a:prstGeom>
        </p:spPr>
      </p:pic>
    </p:spTree>
    <p:extLst>
      <p:ext uri="{BB962C8B-B14F-4D97-AF65-F5344CB8AC3E}">
        <p14:creationId xmlns:p14="http://schemas.microsoft.com/office/powerpoint/2010/main" val="3984039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8734" y="200853"/>
            <a:ext cx="9797300" cy="1394675"/>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ARPANET</a:t>
            </a:r>
            <a:r>
              <a:rPr lang="es-ES" sz="2800" dirty="0">
                <a:latin typeface="Castellar" panose="020A0402060406010301" pitchFamily="18" charset="0"/>
              </a:rPr>
              <a:t>: </a:t>
            </a:r>
            <a:r>
              <a:rPr lang="en-US" sz="2800" dirty="0">
                <a:latin typeface="Castellar" panose="020A0402060406010301" pitchFamily="18" charset="0"/>
              </a:rPr>
              <a:t>Advanced Research Projects Agency Network</a:t>
            </a:r>
            <a:br>
              <a:rPr lang="en-US" sz="2800" dirty="0">
                <a:latin typeface="Castellar" panose="020A0402060406010301" pitchFamily="18" charset="0"/>
              </a:rPr>
            </a:br>
            <a:r>
              <a:rPr lang="es-ES" sz="2800" dirty="0">
                <a:latin typeface="Castellar" panose="020A0402060406010301" pitchFamily="18" charset="0"/>
              </a:rPr>
              <a:t>(1969)</a:t>
            </a:r>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026735"/>
            <a:ext cx="3925889" cy="2459727"/>
          </a:xfrm>
        </p:spPr>
      </p:pic>
      <p:sp>
        <p:nvSpPr>
          <p:cNvPr id="3" name="Rectángulo 2"/>
          <p:cNvSpPr/>
          <p:nvPr/>
        </p:nvSpPr>
        <p:spPr>
          <a:xfrm>
            <a:off x="646111" y="4544704"/>
            <a:ext cx="10708827" cy="2031325"/>
          </a:xfrm>
          <a:prstGeom prst="rect">
            <a:avLst/>
          </a:prstGeom>
        </p:spPr>
        <p:txBody>
          <a:bodyPr wrap="square">
            <a:spAutoFit/>
          </a:bodyPr>
          <a:lstStyle/>
          <a:p>
            <a:r>
              <a:rPr lang="es-ES" dirty="0"/>
              <a:t>1958: Directiva Eisenhower  5105.15 </a:t>
            </a:r>
            <a:r>
              <a:rPr lang="en-US" dirty="0"/>
              <a:t>Advanced Research Projects Agency (ARPA)</a:t>
            </a:r>
            <a:endParaRPr lang="es-ES" dirty="0"/>
          </a:p>
          <a:p>
            <a:r>
              <a:rPr lang="es-ES" dirty="0"/>
              <a:t>1962: J.C.R. </a:t>
            </a:r>
            <a:r>
              <a:rPr lang="es-ES" dirty="0" err="1"/>
              <a:t>Licklider</a:t>
            </a:r>
            <a:r>
              <a:rPr lang="es-ES" dirty="0"/>
              <a:t> fue escogido para liderar el ARPA </a:t>
            </a:r>
            <a:r>
              <a:rPr lang="es-ES" dirty="0" err="1"/>
              <a:t>computer</a:t>
            </a:r>
            <a:r>
              <a:rPr lang="es-ES" dirty="0"/>
              <a:t> </a:t>
            </a:r>
            <a:r>
              <a:rPr lang="es-ES" dirty="0" err="1"/>
              <a:t>research</a:t>
            </a:r>
            <a:r>
              <a:rPr lang="es-ES" dirty="0"/>
              <a:t>. </a:t>
            </a:r>
          </a:p>
          <a:p>
            <a:r>
              <a:rPr lang="es-ES" dirty="0"/>
              <a:t>1963:  </a:t>
            </a:r>
            <a:r>
              <a:rPr lang="es-ES" dirty="0" err="1"/>
              <a:t>Memorandum</a:t>
            </a:r>
            <a:r>
              <a:rPr lang="es-ES" dirty="0"/>
              <a:t> discutiendo el concepto de "</a:t>
            </a:r>
            <a:r>
              <a:rPr lang="es-ES" dirty="0" err="1"/>
              <a:t>Intergalactic</a:t>
            </a:r>
            <a:r>
              <a:rPr lang="es-ES" dirty="0"/>
              <a:t> </a:t>
            </a:r>
            <a:r>
              <a:rPr lang="es-ES" dirty="0" err="1"/>
              <a:t>Computer</a:t>
            </a:r>
            <a:r>
              <a:rPr lang="es-ES" dirty="0"/>
              <a:t> Network". </a:t>
            </a:r>
          </a:p>
          <a:p>
            <a:r>
              <a:rPr lang="es-ES" dirty="0"/>
              <a:t>1968: Plan completo para una red de computadoras</a:t>
            </a:r>
          </a:p>
          <a:p>
            <a:r>
              <a:rPr lang="es-ES" dirty="0"/>
              <a:t>1969: ARPANET inicial de 4 </a:t>
            </a:r>
            <a:r>
              <a:rPr lang="es-ES" dirty="0" err="1"/>
              <a:t>IMPs</a:t>
            </a:r>
            <a:r>
              <a:rPr lang="es-ES" dirty="0"/>
              <a:t>, en la costa oeste. </a:t>
            </a:r>
          </a:p>
          <a:p>
            <a:r>
              <a:rPr lang="en-US" dirty="0"/>
              <a:t>29/10/69: Primer </a:t>
            </a:r>
            <a:r>
              <a:rPr lang="en-US" dirty="0" err="1"/>
              <a:t>mensaje</a:t>
            </a:r>
            <a:r>
              <a:rPr lang="en-US" dirty="0"/>
              <a:t> </a:t>
            </a:r>
            <a:r>
              <a:rPr lang="en-US" dirty="0" err="1"/>
              <a:t>desde</a:t>
            </a:r>
            <a:r>
              <a:rPr lang="en-US" dirty="0"/>
              <a:t> la UCLA (el </a:t>
            </a:r>
            <a:r>
              <a:rPr lang="en-US" dirty="0" err="1"/>
              <a:t>sistema</a:t>
            </a:r>
            <a:r>
              <a:rPr lang="en-US" dirty="0"/>
              <a:t> </a:t>
            </a:r>
            <a:r>
              <a:rPr lang="en-US" dirty="0" err="1"/>
              <a:t>colapsó</a:t>
            </a:r>
            <a:r>
              <a:rPr lang="en-US" dirty="0"/>
              <a:t> </a:t>
            </a:r>
            <a:r>
              <a:rPr lang="en-US" dirty="0" err="1"/>
              <a:t>en</a:t>
            </a:r>
            <a:r>
              <a:rPr lang="en-US" dirty="0"/>
              <a:t> la </a:t>
            </a:r>
            <a:r>
              <a:rPr lang="en-US" dirty="0" err="1"/>
              <a:t>cuarta</a:t>
            </a:r>
            <a:r>
              <a:rPr lang="en-US" dirty="0"/>
              <a:t> </a:t>
            </a:r>
            <a:r>
              <a:rPr lang="en-US" dirty="0" err="1"/>
              <a:t>letra</a:t>
            </a:r>
            <a:r>
              <a:rPr lang="en-US" dirty="0"/>
              <a:t>)</a:t>
            </a:r>
          </a:p>
          <a:p>
            <a:r>
              <a:rPr lang="en-US" dirty="0"/>
              <a:t>1983: 500 </a:t>
            </a:r>
            <a:r>
              <a:rPr lang="en-US" dirty="0" err="1"/>
              <a:t>computadoras</a:t>
            </a:r>
            <a:r>
              <a:rPr lang="en-US" dirty="0"/>
              <a:t> </a:t>
            </a:r>
            <a:r>
              <a:rPr lang="en-US" dirty="0" err="1"/>
              <a:t>conectadas</a:t>
            </a:r>
            <a:r>
              <a:rPr lang="en-US" dirty="0"/>
              <a:t> – </a:t>
            </a:r>
            <a:r>
              <a:rPr lang="en-US" dirty="0" err="1"/>
              <a:t>nace</a:t>
            </a:r>
            <a:r>
              <a:rPr lang="en-US" dirty="0"/>
              <a:t> </a:t>
            </a:r>
            <a:r>
              <a:rPr lang="en-US" dirty="0" err="1"/>
              <a:t>protocolo</a:t>
            </a:r>
            <a:r>
              <a:rPr lang="en-US" dirty="0"/>
              <a:t> de Internet</a:t>
            </a:r>
          </a:p>
        </p:txBody>
      </p:sp>
      <p:pic>
        <p:nvPicPr>
          <p:cNvPr id="4" name="Imagen 3"/>
          <p:cNvPicPr>
            <a:picLocks noChangeAspect="1"/>
          </p:cNvPicPr>
          <p:nvPr/>
        </p:nvPicPr>
        <p:blipFill>
          <a:blip r:embed="rId3"/>
          <a:stretch>
            <a:fillRect/>
          </a:stretch>
        </p:blipFill>
        <p:spPr>
          <a:xfrm>
            <a:off x="6990347" y="2047741"/>
            <a:ext cx="4689443" cy="249696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461" y="2597066"/>
            <a:ext cx="1495425" cy="1495425"/>
          </a:xfrm>
          <a:prstGeom prst="rect">
            <a:avLst/>
          </a:prstGeom>
        </p:spPr>
      </p:pic>
    </p:spTree>
    <p:extLst>
      <p:ext uri="{BB962C8B-B14F-4D97-AF65-F5344CB8AC3E}">
        <p14:creationId xmlns:p14="http://schemas.microsoft.com/office/powerpoint/2010/main" val="56052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070" y="143703"/>
            <a:ext cx="9743030" cy="1507676"/>
          </a:xfrm>
        </p:spPr>
        <p:txBody>
          <a:bodyPr/>
          <a:lstStyle/>
          <a:p>
            <a:pPr algn="ctr"/>
            <a:r>
              <a:rPr lang="es-ES" sz="2600" dirty="0">
                <a:latin typeface="Castellar" panose="020A0402060406010301" pitchFamily="18" charset="0"/>
              </a:rPr>
              <a:t/>
            </a:r>
            <a:br>
              <a:rPr lang="es-ES" sz="2600" dirty="0">
                <a:latin typeface="Castellar" panose="020A0402060406010301" pitchFamily="18" charset="0"/>
              </a:rPr>
            </a:br>
            <a:r>
              <a:rPr lang="es-ES" sz="4400" dirty="0" smtClean="0">
                <a:solidFill>
                  <a:srgbClr val="323232"/>
                </a:solidFill>
                <a:latin typeface="Castellar" panose="020A0402060406010301" pitchFamily="18" charset="0"/>
              </a:rPr>
              <a:t>EL DERECHO A LA PORTABILIDAD</a:t>
            </a:r>
            <a:endParaRPr lang="es-ES" sz="2600" dirty="0">
              <a:latin typeface="Castellar" panose="020A0402060406010301" pitchFamily="18" charset="0"/>
            </a:endParaRPr>
          </a:p>
        </p:txBody>
      </p:sp>
      <p:sp>
        <p:nvSpPr>
          <p:cNvPr id="3" name="Subtítulo 2"/>
          <p:cNvSpPr>
            <a:spLocks noGrp="1"/>
          </p:cNvSpPr>
          <p:nvPr>
            <p:ph type="subTitle" idx="1"/>
          </p:nvPr>
        </p:nvSpPr>
        <p:spPr>
          <a:xfrm>
            <a:off x="944219" y="2912167"/>
            <a:ext cx="9929192" cy="2037520"/>
          </a:xfrm>
        </p:spPr>
        <p:txBody>
          <a:bodyPr>
            <a:normAutofit/>
          </a:bodyPr>
          <a:lstStyle/>
          <a:p>
            <a:pPr algn="ctr"/>
            <a:r>
              <a:rPr lang="es-ES" sz="5400" dirty="0">
                <a:solidFill>
                  <a:srgbClr val="FF0000"/>
                </a:solidFill>
                <a:latin typeface="Castellar" panose="020A0402060406010301" pitchFamily="18" charset="0"/>
              </a:rPr>
              <a:t>En la era de INTERNET</a:t>
            </a:r>
          </a:p>
          <a:p>
            <a:pPr algn="ctr"/>
            <a:r>
              <a:rPr lang="es-ES" sz="5400" dirty="0">
                <a:solidFill>
                  <a:srgbClr val="FF0000"/>
                </a:solidFill>
                <a:latin typeface="Castellar" panose="020A0402060406010301" pitchFamily="18" charset="0"/>
              </a:rPr>
              <a:t>(</a:t>
            </a:r>
            <a:r>
              <a:rPr lang="es-ES" sz="5400" dirty="0" err="1">
                <a:solidFill>
                  <a:srgbClr val="FF0000"/>
                </a:solidFill>
                <a:latin typeface="Castellar" panose="020A0402060406010301" pitchFamily="18" charset="0"/>
              </a:rPr>
              <a:t>rtdP</a:t>
            </a:r>
            <a:r>
              <a:rPr lang="es-ES" sz="5400" dirty="0">
                <a:solidFill>
                  <a:srgbClr val="FF0000"/>
                </a:solidFill>
                <a:latin typeface="Castellar" panose="020A0402060406010301" pitchFamily="18" charset="0"/>
              </a:rPr>
              <a:t> 2.0)</a:t>
            </a:r>
          </a:p>
        </p:txBody>
      </p:sp>
    </p:spTree>
    <p:extLst>
      <p:ext uri="{BB962C8B-B14F-4D97-AF65-F5344CB8AC3E}">
        <p14:creationId xmlns:p14="http://schemas.microsoft.com/office/powerpoint/2010/main" val="26730383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212086"/>
            <a:ext cx="9404723" cy="118289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Internet </a:t>
            </a:r>
            <a:r>
              <a:rPr lang="es-ES" sz="2800" dirty="0">
                <a:latin typeface="Castellar" panose="020A0402060406010301" pitchFamily="18" charset="0"/>
              </a:rPr>
              <a:t>(1.0)</a:t>
            </a:r>
            <a:br>
              <a:rPr lang="es-ES" sz="2800" dirty="0">
                <a:latin typeface="Castellar" panose="020A0402060406010301" pitchFamily="18" charset="0"/>
              </a:rPr>
            </a:br>
            <a:r>
              <a:rPr lang="es-ES" sz="2800" dirty="0">
                <a:latin typeface="Castellar" panose="020A0402060406010301" pitchFamily="18" charset="0"/>
              </a:rPr>
              <a:t>(1982-1983)</a:t>
            </a:r>
          </a:p>
        </p:txBody>
      </p:sp>
      <p:pic>
        <p:nvPicPr>
          <p:cNvPr id="5" name="Marcador de contenido 4"/>
          <p:cNvPicPr>
            <a:picLocks noGrp="1" noChangeAspect="1"/>
          </p:cNvPicPr>
          <p:nvPr>
            <p:ph idx="1"/>
          </p:nvPr>
        </p:nvPicPr>
        <p:blipFill>
          <a:blip r:embed="rId2"/>
          <a:stretch>
            <a:fillRect/>
          </a:stretch>
        </p:blipFill>
        <p:spPr>
          <a:xfrm>
            <a:off x="646111" y="1713297"/>
            <a:ext cx="3563580" cy="2551221"/>
          </a:xfrm>
          <a:prstGeom prst="rect">
            <a:avLst/>
          </a:prstGeom>
        </p:spPr>
      </p:pic>
      <p:sp>
        <p:nvSpPr>
          <p:cNvPr id="3" name="Rectángulo 2"/>
          <p:cNvSpPr/>
          <p:nvPr/>
        </p:nvSpPr>
        <p:spPr>
          <a:xfrm>
            <a:off x="646111" y="4314691"/>
            <a:ext cx="10936289" cy="2585323"/>
          </a:xfrm>
          <a:prstGeom prst="rect">
            <a:avLst/>
          </a:prstGeom>
        </p:spPr>
        <p:txBody>
          <a:bodyPr wrap="square">
            <a:spAutoFit/>
          </a:bodyPr>
          <a:lstStyle/>
          <a:p>
            <a:pPr algn="just"/>
            <a:r>
              <a:rPr lang="es-ES" u="sng" dirty="0"/>
              <a:t>1982</a:t>
            </a:r>
            <a:r>
              <a:rPr lang="es-ES" dirty="0"/>
              <a:t>:	Definición del protocolo TCP/IP (Internet </a:t>
            </a:r>
            <a:r>
              <a:rPr lang="es-ES" dirty="0" err="1"/>
              <a:t>Protocol</a:t>
            </a:r>
            <a:r>
              <a:rPr lang="es-ES" dirty="0"/>
              <a:t>) y de la palabra Internet (</a:t>
            </a:r>
            <a:r>
              <a:rPr lang="es-ES" dirty="0" err="1"/>
              <a:t>Arpanet</a:t>
            </a:r>
            <a:r>
              <a:rPr lang="es-ES" dirty="0"/>
              <a:t> se muda a ese protocolo). </a:t>
            </a:r>
          </a:p>
          <a:p>
            <a:r>
              <a:rPr lang="es-ES" u="sng" dirty="0"/>
              <a:t>1983</a:t>
            </a:r>
            <a:r>
              <a:rPr lang="es-ES" dirty="0"/>
              <a:t>: Primer servidor de nombres de sitios.</a:t>
            </a:r>
          </a:p>
          <a:p>
            <a:pPr algn="just"/>
            <a:r>
              <a:rPr lang="es-ES" dirty="0" err="1"/>
              <a:t>Umberto</a:t>
            </a:r>
            <a:r>
              <a:rPr lang="es-ES" dirty="0"/>
              <a:t> Eco: “</a:t>
            </a:r>
            <a:r>
              <a:rPr lang="es-ES" i="1" dirty="0"/>
              <a:t>El ordenador e Internet son la verdadera revolución del siglo y, como la imprenta, pueden modificar nuestra manera de pensar y de aprender. La prensa de Gutenberg produjo la libre interpretación de la Biblia, arruinó a los iluminados y provocó la aparición de una nueva pedagogía, basada en los libros y en las imágenes. Antes de la imprenta, un niño no podía acceder a un manuscrito. Hoy, con Internet, podemos saber cosas que nuestros antepasados tardaban una vida en conocer</a:t>
            </a:r>
            <a:r>
              <a:rPr lang="es-ES" dirty="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222" y="1713297"/>
            <a:ext cx="3674853" cy="2550478"/>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978" y="1713297"/>
            <a:ext cx="3157457" cy="2550478"/>
          </a:xfrm>
          <a:prstGeom prst="rect">
            <a:avLst/>
          </a:prstGeom>
        </p:spPr>
      </p:pic>
    </p:spTree>
    <p:extLst>
      <p:ext uri="{BB962C8B-B14F-4D97-AF65-F5344CB8AC3E}">
        <p14:creationId xmlns:p14="http://schemas.microsoft.com/office/powerpoint/2010/main" val="3729655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2309" y="279463"/>
            <a:ext cx="9975223" cy="95107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Las </a:t>
            </a:r>
            <a:r>
              <a:rPr lang="es-ES" sz="2800" dirty="0">
                <a:latin typeface="Castellar" panose="020A0402060406010301" pitchFamily="18" charset="0"/>
              </a:rPr>
              <a:t>computadoras se hacen personales </a:t>
            </a:r>
            <a:br>
              <a:rPr lang="es-ES" sz="2800" dirty="0">
                <a:latin typeface="Castellar" panose="020A0402060406010301" pitchFamily="18" charset="0"/>
              </a:rPr>
            </a:br>
            <a:r>
              <a:rPr lang="es-ES" sz="2800" dirty="0">
                <a:latin typeface="Castellar" panose="020A0402060406010301" pitchFamily="18" charset="0"/>
              </a:rPr>
              <a:t>(1984)</a:t>
            </a:r>
          </a:p>
        </p:txBody>
      </p:sp>
      <p:pic>
        <p:nvPicPr>
          <p:cNvPr id="4" name="Marcador de contenido 3"/>
          <p:cNvPicPr>
            <a:picLocks noGrp="1" noChangeAspect="1"/>
          </p:cNvPicPr>
          <p:nvPr>
            <p:ph idx="1"/>
          </p:nvPr>
        </p:nvPicPr>
        <p:blipFill>
          <a:blip r:embed="rId2"/>
          <a:stretch>
            <a:fillRect/>
          </a:stretch>
        </p:blipFill>
        <p:spPr>
          <a:xfrm>
            <a:off x="4814887" y="1848050"/>
            <a:ext cx="6260655" cy="425726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09" y="1848050"/>
            <a:ext cx="4261449" cy="4257263"/>
          </a:xfrm>
          <a:prstGeom prst="rect">
            <a:avLst/>
          </a:prstGeom>
        </p:spPr>
      </p:pic>
    </p:spTree>
    <p:extLst>
      <p:ext uri="{BB962C8B-B14F-4D97-AF65-F5344CB8AC3E}">
        <p14:creationId xmlns:p14="http://schemas.microsoft.com/office/powerpoint/2010/main" val="2189588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131" y="154004"/>
            <a:ext cx="10054962" cy="1309036"/>
          </a:xfrm>
        </p:spPr>
        <p:txBody>
          <a:bodyPr/>
          <a:lstStyle/>
          <a:p>
            <a:pPr algn="ctr"/>
            <a:r>
              <a:rPr lang="es-AR" sz="2800" dirty="0" smtClean="0">
                <a:latin typeface="Castellar" panose="020A0402060406010301" pitchFamily="18" charset="0"/>
              </a:rPr>
              <a:t>LA PORTABILIDAD DE LA INFORMACIÓN</a:t>
            </a:r>
            <a:br>
              <a:rPr lang="es-AR" sz="2800" dirty="0" smtClean="0">
                <a:latin typeface="Castellar" panose="020A0402060406010301" pitchFamily="18" charset="0"/>
              </a:rPr>
            </a:br>
            <a:r>
              <a:rPr lang="es-AR" sz="2800" dirty="0" smtClean="0">
                <a:latin typeface="Castellar" panose="020A0402060406010301" pitchFamily="18" charset="0"/>
              </a:rPr>
              <a:t>Las </a:t>
            </a:r>
            <a:r>
              <a:rPr lang="es-AR" sz="2800" dirty="0">
                <a:latin typeface="Castellar" panose="020A0402060406010301" pitchFamily="18" charset="0"/>
              </a:rPr>
              <a:t>computadoras se tornan “portables”</a:t>
            </a:r>
            <a:br>
              <a:rPr lang="es-AR" sz="2800" dirty="0">
                <a:latin typeface="Castellar" panose="020A0402060406010301" pitchFamily="18" charset="0"/>
              </a:rPr>
            </a:br>
            <a:r>
              <a:rPr lang="es-AR" sz="2800" dirty="0">
                <a:latin typeface="Castellar" panose="020A0402060406010301" pitchFamily="18" charset="0"/>
              </a:rPr>
              <a:t>(1982)</a:t>
            </a:r>
            <a:endParaRPr lang="en-US" sz="2800" dirty="0">
              <a:latin typeface="Castellar" panose="020A0402060406010301" pitchFamily="18" charset="0"/>
            </a:endParaRP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9394" y="1660049"/>
            <a:ext cx="2881203" cy="24888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ell XPS 15 será el primer portátil en usar la Nvidia GeForce GTX 1050 junto a los Intel Kaby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936" y="4635030"/>
            <a:ext cx="2476327" cy="154555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parentesis.com/imagesPosts/GR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8" y="1665027"/>
            <a:ext cx="4304787" cy="24838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parentesis.com/imagesPosts/EPSONCOMPAQ(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371736" y="1660048"/>
            <a:ext cx="4817658" cy="248886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toshiba libret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7099" y="4635030"/>
            <a:ext cx="2306471" cy="1545556"/>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ibm thinkp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0" y="4271750"/>
            <a:ext cx="2990149" cy="2306472"/>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Image result for primera tabl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7093" y="4635030"/>
            <a:ext cx="1813504" cy="1545556"/>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http://gestion2.e3.pe/ima/0/0/0/3/7/3729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4295" y="4635030"/>
            <a:ext cx="2114916" cy="154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128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5107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La </a:t>
            </a:r>
            <a:r>
              <a:rPr lang="es-ES" sz="2800" dirty="0">
                <a:latin typeface="Castellar" panose="020A0402060406010301" pitchFamily="18" charset="0"/>
              </a:rPr>
              <a:t>evolución humana hacia 1984</a:t>
            </a:r>
          </a:p>
        </p:txBody>
      </p:sp>
      <p:pic>
        <p:nvPicPr>
          <p:cNvPr id="7" name="Marcador de contenido 6"/>
          <p:cNvPicPr>
            <a:picLocks noGrp="1" noChangeAspect="1"/>
          </p:cNvPicPr>
          <p:nvPr>
            <p:ph idx="1"/>
          </p:nvPr>
        </p:nvPicPr>
        <p:blipFill>
          <a:blip r:embed="rId2"/>
          <a:stretch>
            <a:fillRect/>
          </a:stretch>
        </p:blipFill>
        <p:spPr>
          <a:xfrm>
            <a:off x="646111" y="1790163"/>
            <a:ext cx="10481964" cy="4584879"/>
          </a:xfrm>
          <a:prstGeom prst="rect">
            <a:avLst/>
          </a:prstGeom>
        </p:spPr>
      </p:pic>
    </p:spTree>
    <p:extLst>
      <p:ext uri="{BB962C8B-B14F-4D97-AF65-F5344CB8AC3E}">
        <p14:creationId xmlns:p14="http://schemas.microsoft.com/office/powerpoint/2010/main" val="807337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63" y="249518"/>
            <a:ext cx="9800737" cy="1223682"/>
          </a:xfrm>
        </p:spPr>
        <p:txBody>
          <a:bodyPr/>
          <a:lstStyle/>
          <a:p>
            <a:pPr algn="ctr"/>
            <a:r>
              <a:rPr lang="es-ES" sz="2600" dirty="0">
                <a:latin typeface="Castellar" panose="020A0402060406010301" pitchFamily="18" charset="0"/>
              </a:rPr>
              <a:t>LA PORTABILIDAD DE LA INFORMACIÓN</a:t>
            </a:r>
            <a:br>
              <a:rPr lang="es-ES" sz="2600" dirty="0">
                <a:latin typeface="Castellar" panose="020A0402060406010301" pitchFamily="18" charset="0"/>
              </a:rPr>
            </a:br>
            <a:r>
              <a:rPr lang="es-ES" sz="2600" dirty="0">
                <a:latin typeface="Castellar" panose="020A0402060406010301" pitchFamily="18" charset="0"/>
              </a:rPr>
              <a:t>Web 1.0: la fase legible (“</a:t>
            </a:r>
            <a:r>
              <a:rPr lang="es-ES" sz="2600" dirty="0" err="1">
                <a:latin typeface="Castellar" panose="020A0402060406010301" pitchFamily="18" charset="0"/>
              </a:rPr>
              <a:t>readable</a:t>
            </a:r>
            <a:r>
              <a:rPr lang="es-ES" sz="2600" dirty="0">
                <a:latin typeface="Castellar" panose="020A0402060406010301" pitchFamily="18" charset="0"/>
              </a:rPr>
              <a:t>”)</a:t>
            </a:r>
            <a:br>
              <a:rPr lang="es-ES" sz="2600" dirty="0">
                <a:latin typeface="Castellar" panose="020A0402060406010301" pitchFamily="18" charset="0"/>
              </a:rPr>
            </a:br>
            <a:r>
              <a:rPr lang="es-ES" sz="2600" dirty="0">
                <a:latin typeface="Castellar" panose="020A0402060406010301" pitchFamily="18" charset="0"/>
              </a:rPr>
              <a:t>L</a:t>
            </a:r>
            <a:r>
              <a:rPr lang="es-ES" sz="2600" dirty="0" smtClean="0">
                <a:latin typeface="Castellar" panose="020A0402060406010301" pitchFamily="18" charset="0"/>
              </a:rPr>
              <a:t>a </a:t>
            </a:r>
            <a:r>
              <a:rPr lang="es-ES" sz="2600" dirty="0">
                <a:latin typeface="Castellar" panose="020A0402060406010301" pitchFamily="18" charset="0"/>
              </a:rPr>
              <a:t>pirámide de Maslow reconfigurada</a:t>
            </a:r>
            <a:br>
              <a:rPr lang="es-ES" sz="2600" dirty="0">
                <a:latin typeface="Castellar" panose="020A0402060406010301" pitchFamily="18" charset="0"/>
              </a:rPr>
            </a:br>
            <a:endParaRPr lang="es-ES" sz="2600" dirty="0">
              <a:latin typeface="Castellar" panose="020A0402060406010301" pitchFamily="18" charset="0"/>
            </a:endParaRPr>
          </a:p>
        </p:txBody>
      </p:sp>
      <p:pic>
        <p:nvPicPr>
          <p:cNvPr id="6" name="Marcador de contenido 5"/>
          <p:cNvPicPr>
            <a:picLocks noGrp="1" noChangeAspect="1"/>
          </p:cNvPicPr>
          <p:nvPr>
            <p:ph idx="1"/>
          </p:nvPr>
        </p:nvPicPr>
        <p:blipFill>
          <a:blip r:embed="rId2"/>
          <a:stretch>
            <a:fillRect/>
          </a:stretch>
        </p:blipFill>
        <p:spPr>
          <a:xfrm>
            <a:off x="1311966" y="2140143"/>
            <a:ext cx="9114182" cy="4154984"/>
          </a:xfrm>
          <a:prstGeom prst="rect">
            <a:avLst/>
          </a:prstGeom>
        </p:spPr>
      </p:pic>
    </p:spTree>
    <p:extLst>
      <p:ext uri="{BB962C8B-B14F-4D97-AF65-F5344CB8AC3E}">
        <p14:creationId xmlns:p14="http://schemas.microsoft.com/office/powerpoint/2010/main" val="1030197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6300" y="316160"/>
            <a:ext cx="9404723" cy="1384750"/>
          </a:xfrm>
        </p:spPr>
        <p:txBody>
          <a:bodyPr/>
          <a:lstStyle/>
          <a:p>
            <a:pPr algn="ctr"/>
            <a:r>
              <a:rPr lang="es-ES" sz="2600" dirty="0" smtClean="0">
                <a:latin typeface="Castellar" panose="020A0402060406010301" pitchFamily="18" charset="0"/>
              </a:rPr>
              <a:t>LA PORTABILIDAD DE LA INFORMACIÓN</a:t>
            </a:r>
            <a:br>
              <a:rPr lang="es-ES" sz="2600" dirty="0" smtClean="0">
                <a:latin typeface="Castellar" panose="020A0402060406010301" pitchFamily="18" charset="0"/>
              </a:rPr>
            </a:br>
            <a:r>
              <a:rPr lang="es-ES" sz="2600" dirty="0" smtClean="0">
                <a:latin typeface="Castellar" panose="020A0402060406010301" pitchFamily="18" charset="0"/>
              </a:rPr>
              <a:t>Web </a:t>
            </a:r>
            <a:r>
              <a:rPr lang="es-ES" sz="2600" dirty="0">
                <a:latin typeface="Castellar" panose="020A0402060406010301" pitchFamily="18" charset="0"/>
              </a:rPr>
              <a:t>2.0: La fase ¿escribible? (“</a:t>
            </a:r>
            <a:r>
              <a:rPr lang="es-ES" sz="2600" dirty="0" err="1">
                <a:latin typeface="Castellar" panose="020A0402060406010301" pitchFamily="18" charset="0"/>
              </a:rPr>
              <a:t>writable</a:t>
            </a:r>
            <a:r>
              <a:rPr lang="es-ES" sz="2600" dirty="0" smtClean="0">
                <a:latin typeface="Castellar" panose="020A0402060406010301" pitchFamily="18" charset="0"/>
              </a:rPr>
              <a:t>”) La </a:t>
            </a:r>
            <a:r>
              <a:rPr lang="es-ES" sz="2600" dirty="0">
                <a:latin typeface="Castellar" panose="020A0402060406010301" pitchFamily="18" charset="0"/>
              </a:rPr>
              <a:t>web </a:t>
            </a:r>
            <a:r>
              <a:rPr lang="es-ES" sz="2600" dirty="0" smtClean="0">
                <a:latin typeface="Castellar" panose="020A0402060406010301" pitchFamily="18" charset="0"/>
              </a:rPr>
              <a:t>participativa</a:t>
            </a:r>
            <a:r>
              <a:rPr lang="es-ES" sz="2600" dirty="0">
                <a:latin typeface="Castellar" panose="020A0402060406010301" pitchFamily="18" charset="0"/>
              </a:rPr>
              <a:t/>
            </a:r>
            <a:br>
              <a:rPr lang="es-ES" sz="2600" dirty="0">
                <a:latin typeface="Castellar" panose="020A0402060406010301" pitchFamily="18" charset="0"/>
              </a:rPr>
            </a:br>
            <a:r>
              <a:rPr lang="es-ES" sz="2600" dirty="0">
                <a:latin typeface="Castellar" panose="020A0402060406010301" pitchFamily="18" charset="0"/>
              </a:rPr>
              <a:t>(2000-2010)</a:t>
            </a:r>
          </a:p>
        </p:txBody>
      </p:sp>
      <p:sp>
        <p:nvSpPr>
          <p:cNvPr id="4" name="Rectángulo 3">
            <a:extLst>
              <a:ext uri="{FF2B5EF4-FFF2-40B4-BE49-F238E27FC236}">
                <a16:creationId xmlns="" xmlns:a16="http://schemas.microsoft.com/office/drawing/2014/main" id="{1A99D24D-D801-4F1E-8789-6182DF03D95F}"/>
              </a:ext>
            </a:extLst>
          </p:cNvPr>
          <p:cNvSpPr/>
          <p:nvPr/>
        </p:nvSpPr>
        <p:spPr>
          <a:xfrm>
            <a:off x="626301" y="4437148"/>
            <a:ext cx="7171500" cy="2677656"/>
          </a:xfrm>
          <a:prstGeom prst="rect">
            <a:avLst/>
          </a:prstGeom>
        </p:spPr>
        <p:txBody>
          <a:bodyPr wrap="square">
            <a:spAutoFit/>
          </a:bodyPr>
          <a:lstStyle/>
          <a:p>
            <a:pPr lvl="0" algn="just">
              <a:lnSpc>
                <a:spcPct val="120000"/>
              </a:lnSpc>
              <a:buClr>
                <a:srgbClr val="F07F09">
                  <a:lumMod val="60000"/>
                  <a:lumOff val="40000"/>
                </a:srgbClr>
              </a:buClr>
              <a:buSzPct val="80000"/>
            </a:pPr>
            <a:r>
              <a:rPr lang="en-US" sz="2400" b="1" dirty="0">
                <a:solidFill>
                  <a:prstClr val="black"/>
                </a:solidFill>
              </a:rPr>
              <a:t>Web 2.0</a:t>
            </a:r>
          </a:p>
          <a:p>
            <a:pPr lvl="0" algn="just">
              <a:lnSpc>
                <a:spcPct val="120000"/>
              </a:lnSpc>
              <a:buClr>
                <a:srgbClr val="F07F09">
                  <a:lumMod val="60000"/>
                  <a:lumOff val="40000"/>
                </a:srgbClr>
              </a:buClr>
              <a:buSzPct val="80000"/>
            </a:pPr>
            <a:r>
              <a:rPr lang="en-US" sz="2400" dirty="0" err="1">
                <a:solidFill>
                  <a:prstClr val="black"/>
                </a:solidFill>
              </a:rPr>
              <a:t>Es</a:t>
            </a:r>
            <a:r>
              <a:rPr lang="en-US" sz="2400" dirty="0">
                <a:solidFill>
                  <a:prstClr val="black"/>
                </a:solidFill>
              </a:rPr>
              <a:t> la </a:t>
            </a:r>
            <a:r>
              <a:rPr lang="en-US" sz="2400" dirty="0" err="1">
                <a:solidFill>
                  <a:prstClr val="black"/>
                </a:solidFill>
              </a:rPr>
              <a:t>fase</a:t>
            </a:r>
            <a:r>
              <a:rPr lang="en-US" sz="2400" dirty="0">
                <a:solidFill>
                  <a:prstClr val="black"/>
                </a:solidFill>
              </a:rPr>
              <a:t> “writable” con </a:t>
            </a:r>
            <a:r>
              <a:rPr lang="en-US" sz="2400" dirty="0" err="1">
                <a:solidFill>
                  <a:prstClr val="black"/>
                </a:solidFill>
              </a:rPr>
              <a:t>datos</a:t>
            </a:r>
            <a:r>
              <a:rPr lang="en-US" sz="2400" dirty="0">
                <a:solidFill>
                  <a:prstClr val="black"/>
                </a:solidFill>
              </a:rPr>
              <a:t> </a:t>
            </a:r>
            <a:r>
              <a:rPr lang="en-US" sz="2400" dirty="0" err="1">
                <a:solidFill>
                  <a:prstClr val="black"/>
                </a:solidFill>
              </a:rPr>
              <a:t>interactivos</a:t>
            </a:r>
            <a:r>
              <a:rPr lang="en-US" sz="2400" dirty="0">
                <a:solidFill>
                  <a:prstClr val="black"/>
                </a:solidFill>
              </a:rPr>
              <a:t> entre </a:t>
            </a:r>
            <a:r>
              <a:rPr lang="en-US" sz="2400" dirty="0" err="1">
                <a:solidFill>
                  <a:prstClr val="black"/>
                </a:solidFill>
              </a:rPr>
              <a:t>usuarios</a:t>
            </a:r>
            <a:r>
              <a:rPr lang="en-US" sz="2400" dirty="0">
                <a:solidFill>
                  <a:prstClr val="black"/>
                </a:solidFill>
              </a:rPr>
              <a:t> y sitios.</a:t>
            </a:r>
          </a:p>
          <a:p>
            <a:pPr lvl="0" algn="just">
              <a:lnSpc>
                <a:spcPct val="120000"/>
              </a:lnSpc>
              <a:buClr>
                <a:srgbClr val="F07F09">
                  <a:lumMod val="60000"/>
                  <a:lumOff val="40000"/>
                </a:srgbClr>
              </a:buClr>
              <a:buSzPct val="80000"/>
            </a:pPr>
            <a:r>
              <a:rPr lang="en-US" sz="2400" dirty="0">
                <a:solidFill>
                  <a:prstClr val="black"/>
                </a:solidFill>
              </a:rPr>
              <a:t>La web 2.0 </a:t>
            </a:r>
            <a:r>
              <a:rPr lang="en-US" sz="2400" dirty="0" err="1">
                <a:solidFill>
                  <a:prstClr val="black"/>
                </a:solidFill>
              </a:rPr>
              <a:t>alienta</a:t>
            </a:r>
            <a:r>
              <a:rPr lang="en-US" sz="2400" dirty="0">
                <a:solidFill>
                  <a:prstClr val="black"/>
                </a:solidFill>
              </a:rPr>
              <a:t> la </a:t>
            </a:r>
            <a:r>
              <a:rPr lang="en-US" sz="2400" dirty="0" err="1">
                <a:solidFill>
                  <a:prstClr val="black"/>
                </a:solidFill>
              </a:rPr>
              <a:t>participación</a:t>
            </a:r>
            <a:r>
              <a:rPr lang="en-US" sz="2400" dirty="0">
                <a:solidFill>
                  <a:prstClr val="black"/>
                </a:solidFill>
              </a:rPr>
              <a:t>, la </a:t>
            </a:r>
            <a:r>
              <a:rPr lang="en-US" sz="2400" dirty="0" err="1">
                <a:solidFill>
                  <a:prstClr val="black"/>
                </a:solidFill>
              </a:rPr>
              <a:t>colaboración</a:t>
            </a:r>
            <a:r>
              <a:rPr lang="en-US" sz="2400" dirty="0">
                <a:solidFill>
                  <a:prstClr val="black"/>
                </a:solidFill>
              </a:rPr>
              <a:t> y </a:t>
            </a:r>
            <a:r>
              <a:rPr lang="en-US" sz="2400" dirty="0" err="1">
                <a:solidFill>
                  <a:prstClr val="black"/>
                </a:solidFill>
              </a:rPr>
              <a:t>compartir</a:t>
            </a:r>
            <a:r>
              <a:rPr lang="en-US" sz="2400" dirty="0">
                <a:solidFill>
                  <a:prstClr val="black"/>
                </a:solidFill>
              </a:rPr>
              <a:t> la </a:t>
            </a:r>
            <a:r>
              <a:rPr lang="en-US" sz="2400" dirty="0" err="1">
                <a:solidFill>
                  <a:prstClr val="black"/>
                </a:solidFill>
              </a:rPr>
              <a:t>información</a:t>
            </a:r>
            <a:r>
              <a:rPr lang="en-US" sz="2400" dirty="0">
                <a:solidFill>
                  <a:prstClr val="black"/>
                </a:solidFill>
              </a:rPr>
              <a:t>.</a:t>
            </a:r>
          </a:p>
          <a:p>
            <a:pPr algn="just"/>
            <a:endParaRPr lang="es-AR" sz="2400" dirty="0"/>
          </a:p>
        </p:txBody>
      </p:sp>
      <p:pic>
        <p:nvPicPr>
          <p:cNvPr id="8" name="Marcador de contenido 7">
            <a:extLst>
              <a:ext uri="{FF2B5EF4-FFF2-40B4-BE49-F238E27FC236}">
                <a16:creationId xmlns="" xmlns:a16="http://schemas.microsoft.com/office/drawing/2014/main" id="{76680D90-1EE9-4AD7-874E-615D7251A91B}"/>
              </a:ext>
            </a:extLst>
          </p:cNvPr>
          <p:cNvPicPr>
            <a:picLocks noGrp="1" noChangeAspect="1"/>
          </p:cNvPicPr>
          <p:nvPr>
            <p:ph idx="1"/>
          </p:nvPr>
        </p:nvPicPr>
        <p:blipFill>
          <a:blip r:embed="rId2"/>
          <a:stretch>
            <a:fillRect/>
          </a:stretch>
        </p:blipFill>
        <p:spPr>
          <a:xfrm>
            <a:off x="8071972" y="1752153"/>
            <a:ext cx="3690101" cy="3033421"/>
          </a:xfrm>
          <a:prstGeom prst="rect">
            <a:avLst/>
          </a:prstGeom>
        </p:spPr>
      </p:pic>
      <p:pic>
        <p:nvPicPr>
          <p:cNvPr id="9" name="Imagen 8">
            <a:extLst>
              <a:ext uri="{FF2B5EF4-FFF2-40B4-BE49-F238E27FC236}">
                <a16:creationId xmlns="" xmlns:a16="http://schemas.microsoft.com/office/drawing/2014/main" id="{C4901E77-12E0-4174-8709-0D5C55809099}"/>
              </a:ext>
            </a:extLst>
          </p:cNvPr>
          <p:cNvPicPr>
            <a:picLocks noChangeAspect="1"/>
          </p:cNvPicPr>
          <p:nvPr/>
        </p:nvPicPr>
        <p:blipFill>
          <a:blip r:embed="rId3"/>
          <a:stretch>
            <a:fillRect/>
          </a:stretch>
        </p:blipFill>
        <p:spPr>
          <a:xfrm>
            <a:off x="3870667" y="1803399"/>
            <a:ext cx="3965235" cy="2930931"/>
          </a:xfrm>
          <a:prstGeom prst="rect">
            <a:avLst/>
          </a:prstGeom>
        </p:spPr>
      </p:pic>
      <p:pic>
        <p:nvPicPr>
          <p:cNvPr id="5" name="Imagen 4">
            <a:extLst>
              <a:ext uri="{FF2B5EF4-FFF2-40B4-BE49-F238E27FC236}">
                <a16:creationId xmlns="" xmlns:a16="http://schemas.microsoft.com/office/drawing/2014/main" id="{0556CE38-E709-43B3-8E39-553B587D0F41}"/>
              </a:ext>
            </a:extLst>
          </p:cNvPr>
          <p:cNvPicPr>
            <a:picLocks noChangeAspect="1"/>
          </p:cNvPicPr>
          <p:nvPr/>
        </p:nvPicPr>
        <p:blipFill>
          <a:blip r:embed="rId4"/>
          <a:stretch>
            <a:fillRect/>
          </a:stretch>
        </p:blipFill>
        <p:spPr>
          <a:xfrm>
            <a:off x="514969" y="1898978"/>
            <a:ext cx="3008803" cy="2207563"/>
          </a:xfrm>
          <a:prstGeom prst="rect">
            <a:avLst/>
          </a:prstGeom>
        </p:spPr>
      </p:pic>
    </p:spTree>
    <p:extLst>
      <p:ext uri="{BB962C8B-B14F-4D97-AF65-F5344CB8AC3E}">
        <p14:creationId xmlns:p14="http://schemas.microsoft.com/office/powerpoint/2010/main" val="35438254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6967" y="183571"/>
            <a:ext cx="9404723" cy="1400530"/>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Los </a:t>
            </a:r>
            <a:r>
              <a:rPr lang="es-ES" sz="2800" dirty="0">
                <a:latin typeface="Castellar" panose="020A0402060406010301" pitchFamily="18" charset="0"/>
              </a:rPr>
              <a:t>smartphones con </a:t>
            </a:r>
            <a:r>
              <a:rPr lang="es-ES" sz="2800" dirty="0" err="1">
                <a:latin typeface="Castellar" panose="020A0402060406010301" pitchFamily="18" charset="0"/>
              </a:rPr>
              <a:t>w</a:t>
            </a:r>
            <a:r>
              <a:rPr lang="es-ES" sz="2800" dirty="0" err="1" smtClean="0">
                <a:latin typeface="Castellar" panose="020A0402060406010301" pitchFamily="18" charset="0"/>
              </a:rPr>
              <a:t>i</a:t>
            </a:r>
            <a:r>
              <a:rPr lang="es-ES" sz="2800" dirty="0" smtClean="0">
                <a:latin typeface="Castellar" panose="020A0402060406010301" pitchFamily="18" charset="0"/>
              </a:rPr>
              <a:t>-fi </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(2008)</a:t>
            </a:r>
          </a:p>
        </p:txBody>
      </p:sp>
      <p:pic>
        <p:nvPicPr>
          <p:cNvPr id="5" name="Marcador de contenido 4"/>
          <p:cNvPicPr>
            <a:picLocks noGrp="1" noChangeAspect="1"/>
          </p:cNvPicPr>
          <p:nvPr>
            <p:ph idx="1"/>
          </p:nvPr>
        </p:nvPicPr>
        <p:blipFill>
          <a:blip r:embed="rId2"/>
          <a:stretch>
            <a:fillRect/>
          </a:stretch>
        </p:blipFill>
        <p:spPr>
          <a:xfrm>
            <a:off x="636967" y="1702973"/>
            <a:ext cx="10646729" cy="4778062"/>
          </a:xfrm>
          <a:prstGeom prst="rect">
            <a:avLst/>
          </a:prstGeom>
        </p:spPr>
      </p:pic>
    </p:spTree>
    <p:extLst>
      <p:ext uri="{BB962C8B-B14F-4D97-AF65-F5344CB8AC3E}">
        <p14:creationId xmlns:p14="http://schemas.microsoft.com/office/powerpoint/2010/main" val="2905775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271" y="95535"/>
            <a:ext cx="9708563" cy="1310184"/>
          </a:xfrm>
        </p:spPr>
        <p:txBody>
          <a:bodyPr/>
          <a:lstStyle/>
          <a:p>
            <a:pPr algn="ctr"/>
            <a:r>
              <a:rPr lang="es-ES" sz="2800" dirty="0">
                <a:latin typeface="Castellar" panose="020A0402060406010301" pitchFamily="18" charset="0"/>
              </a:rPr>
              <a:t>LA PORTABILIDAD DEL TIEMPO</a:t>
            </a:r>
            <a:br>
              <a:rPr lang="es-ES" sz="2800" dirty="0">
                <a:latin typeface="Castellar" panose="020A0402060406010301" pitchFamily="18" charset="0"/>
              </a:rPr>
            </a:br>
            <a:r>
              <a:rPr lang="es-ES" sz="2800" dirty="0">
                <a:latin typeface="Castellar" panose="020A0402060406010301" pitchFamily="18" charset="0"/>
              </a:rPr>
              <a:t>Los relojes de sol, </a:t>
            </a:r>
            <a:r>
              <a:rPr lang="es-ES" sz="2800" dirty="0" smtClean="0">
                <a:latin typeface="Castellar" panose="020A0402060406010301" pitchFamily="18" charset="0"/>
              </a:rPr>
              <a:t>de </a:t>
            </a:r>
            <a:r>
              <a:rPr lang="es-ES" sz="2800" dirty="0">
                <a:latin typeface="Castellar" panose="020A0402060406010301" pitchFamily="18" charset="0"/>
              </a:rPr>
              <a:t>agua (Clepsidra), </a:t>
            </a:r>
            <a:br>
              <a:rPr lang="es-ES" sz="2800" dirty="0">
                <a:latin typeface="Castellar" panose="020A0402060406010301" pitchFamily="18" charset="0"/>
              </a:rPr>
            </a:br>
            <a:r>
              <a:rPr lang="es-ES" sz="2800" dirty="0" smtClean="0">
                <a:latin typeface="Castellar" panose="020A0402060406010301" pitchFamily="18" charset="0"/>
              </a:rPr>
              <a:t>de </a:t>
            </a:r>
            <a:r>
              <a:rPr lang="es-ES" sz="2800" dirty="0">
                <a:latin typeface="Castellar" panose="020A0402060406010301" pitchFamily="18" charset="0"/>
              </a:rPr>
              <a:t>arena y mecánicos, </a:t>
            </a:r>
            <a:r>
              <a:rPr lang="es-ES" sz="2800" dirty="0" smtClean="0">
                <a:latin typeface="Castellar" panose="020A0402060406010301" pitchFamily="18" charset="0"/>
              </a:rPr>
              <a:t>campanarios </a:t>
            </a:r>
            <a:r>
              <a:rPr lang="es-ES" sz="2800" smtClean="0">
                <a:latin typeface="Castellar" panose="020A0402060406010301" pitchFamily="18" charset="0"/>
              </a:rPr>
              <a:t>y edificios</a:t>
            </a:r>
            <a:endParaRPr lang="es-ES" sz="2800" dirty="0">
              <a:latin typeface="Castellar" panose="020A0402060406010301" pitchFamily="18" charset="0"/>
            </a:endParaRPr>
          </a:p>
        </p:txBody>
      </p:sp>
      <p:pic>
        <p:nvPicPr>
          <p:cNvPr id="9222" name="Picture 6" descr="Image result for los primeros relojes que existie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150" y="4121990"/>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reloj de so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827" y="1821941"/>
            <a:ext cx="2708852" cy="230004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Clepsidra o reloj de ag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447" y="1821941"/>
            <a:ext cx="2403152" cy="2245092"/>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upload.wikimedia.org/wikipedia/commons/thumb/0/0f/Ambrogio_Lorenzetti_002-detail-Temperance.jpg/200px-Ambrogio_Lorenzetti_002-detail-Tempera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2062" y="1821942"/>
            <a:ext cx="1905000" cy="230004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a:stretch>
            <a:fillRect/>
          </a:stretch>
        </p:blipFill>
        <p:spPr>
          <a:xfrm>
            <a:off x="7823640" y="4251606"/>
            <a:ext cx="2444239" cy="2356014"/>
          </a:xfrm>
          <a:prstGeom prst="rect">
            <a:avLst/>
          </a:prstGeom>
        </p:spPr>
      </p:pic>
      <p:pic>
        <p:nvPicPr>
          <p:cNvPr id="9240" name="Picture 24" descr="Image result for reloj ayuntamiento prag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447" y="4251608"/>
            <a:ext cx="2403152" cy="2425749"/>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http://1.bp.blogspot.com/-xJJPw84KpUY/Vc-lXwcuYBI/AAAAAAAABZQ/KXk7UDPjOoc/s400/Munich%2B2015%2B03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368" y="4251608"/>
            <a:ext cx="1905002" cy="237079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9"/>
          <a:stretch>
            <a:fillRect/>
          </a:stretch>
        </p:blipFill>
        <p:spPr>
          <a:xfrm>
            <a:off x="342271" y="4306564"/>
            <a:ext cx="2365964" cy="2370793"/>
          </a:xfrm>
          <a:prstGeom prst="rect">
            <a:avLst/>
          </a:prstGeom>
        </p:spPr>
      </p:pic>
      <p:pic>
        <p:nvPicPr>
          <p:cNvPr id="9254" name="Picture 38" descr="Image result for relojes campanari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5486" y="1896736"/>
            <a:ext cx="2181225" cy="2095501"/>
          </a:xfrm>
          <a:prstGeom prst="rect">
            <a:avLst/>
          </a:prstGeom>
          <a:noFill/>
          <a:extLst>
            <a:ext uri="{909E8E84-426E-40DD-AFC4-6F175D3DCCD1}">
              <a14:hiddenFill xmlns:a14="http://schemas.microsoft.com/office/drawing/2010/main">
                <a:solidFill>
                  <a:srgbClr val="FFFFFF"/>
                </a:solidFill>
              </a14:hiddenFill>
            </a:ext>
          </a:extLst>
        </p:spPr>
      </p:pic>
      <p:pic>
        <p:nvPicPr>
          <p:cNvPr id="9256" name="Picture 40" descr="https://3.bp.blogspot.com/-yt5hspD2QO0/WRXPoknvhVI/AAAAAAAAA4w/JyGFFPPIwBwoX07RJT8l5b_rZj7wRKs-gCLcB/s400/suelo%2Binterior%2Btorre%2Bclepsid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599" y="1900402"/>
            <a:ext cx="2261041"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43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4498" y="228128"/>
            <a:ext cx="9404723" cy="1483714"/>
          </a:xfrm>
        </p:spPr>
        <p:txBody>
          <a:bodyPr/>
          <a:lstStyle/>
          <a:p>
            <a:pPr algn="ctr"/>
            <a:r>
              <a:rPr lang="es-ES" sz="2800" dirty="0" smtClean="0">
                <a:latin typeface="Castellar" panose="020A0402060406010301" pitchFamily="18" charset="0"/>
              </a:rPr>
              <a:t>LA PORTABILIDAD TOTAL (CONVERGENCIA DIGITAL)</a:t>
            </a:r>
            <a:br>
              <a:rPr lang="es-ES" sz="2800" dirty="0" smtClean="0">
                <a:latin typeface="Castellar" panose="020A0402060406010301" pitchFamily="18" charset="0"/>
              </a:rPr>
            </a:br>
            <a:r>
              <a:rPr lang="es-ES" sz="2800" dirty="0" err="1" smtClean="0">
                <a:latin typeface="Castellar" panose="020A0402060406010301" pitchFamily="18" charset="0"/>
              </a:rPr>
              <a:t>Smartphones</a:t>
            </a:r>
            <a:r>
              <a:rPr lang="es-ES" sz="2800" dirty="0" smtClean="0">
                <a:latin typeface="Castellar" panose="020A0402060406010301" pitchFamily="18" charset="0"/>
              </a:rPr>
              <a:t> </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¿desaparecen los </a:t>
            </a:r>
            <a:r>
              <a:rPr lang="es-ES" sz="2800" dirty="0" err="1">
                <a:latin typeface="Castellar" panose="020A0402060406010301" pitchFamily="18" charset="0"/>
              </a:rPr>
              <a:t>dumbphones</a:t>
            </a:r>
            <a:r>
              <a:rPr lang="es-ES" sz="2800" dirty="0">
                <a:latin typeface="Castellar" panose="020A0402060406010301" pitchFamily="18" charset="0"/>
              </a:rPr>
              <a:t>?</a:t>
            </a:r>
          </a:p>
        </p:txBody>
      </p:sp>
      <p:pic>
        <p:nvPicPr>
          <p:cNvPr id="7" name="Marcador de contenido 6"/>
          <p:cNvPicPr>
            <a:picLocks noGrp="1" noChangeAspect="1"/>
          </p:cNvPicPr>
          <p:nvPr>
            <p:ph idx="1"/>
          </p:nvPr>
        </p:nvPicPr>
        <p:blipFill>
          <a:blip r:embed="rId2"/>
          <a:stretch>
            <a:fillRect/>
          </a:stretch>
        </p:blipFill>
        <p:spPr>
          <a:xfrm>
            <a:off x="634499" y="1853248"/>
            <a:ext cx="2374516" cy="218712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238" y="1949023"/>
            <a:ext cx="3433315" cy="4714326"/>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12" y="4306186"/>
            <a:ext cx="2362904" cy="2261389"/>
          </a:xfrm>
          <a:prstGeom prst="rect">
            <a:avLst/>
          </a:prstGeom>
        </p:spPr>
      </p:pic>
      <p:pic>
        <p:nvPicPr>
          <p:cNvPr id="5" name="Imagen 4">
            <a:extLst>
              <a:ext uri="{FF2B5EF4-FFF2-40B4-BE49-F238E27FC236}">
                <a16:creationId xmlns="" xmlns:a16="http://schemas.microsoft.com/office/drawing/2014/main" id="{0651788E-433E-4730-A08C-40FBD475A626}"/>
              </a:ext>
            </a:extLst>
          </p:cNvPr>
          <p:cNvPicPr>
            <a:picLocks noChangeAspect="1"/>
          </p:cNvPicPr>
          <p:nvPr/>
        </p:nvPicPr>
        <p:blipFill>
          <a:blip r:embed="rId5"/>
          <a:stretch>
            <a:fillRect/>
          </a:stretch>
        </p:blipFill>
        <p:spPr>
          <a:xfrm>
            <a:off x="6581552" y="1949023"/>
            <a:ext cx="5240079" cy="2357163"/>
          </a:xfrm>
          <a:prstGeom prst="rect">
            <a:avLst/>
          </a:prstGeom>
        </p:spPr>
      </p:pic>
      <p:pic>
        <p:nvPicPr>
          <p:cNvPr id="8" name="Imagen 7">
            <a:extLst>
              <a:ext uri="{FF2B5EF4-FFF2-40B4-BE49-F238E27FC236}">
                <a16:creationId xmlns="" xmlns:a16="http://schemas.microsoft.com/office/drawing/2014/main" id="{938AB2B7-1696-4D68-9B9D-7C2394C08120}"/>
              </a:ext>
            </a:extLst>
          </p:cNvPr>
          <p:cNvPicPr>
            <a:picLocks noChangeAspect="1"/>
          </p:cNvPicPr>
          <p:nvPr/>
        </p:nvPicPr>
        <p:blipFill>
          <a:blip r:embed="rId6"/>
          <a:stretch>
            <a:fillRect/>
          </a:stretch>
        </p:blipFill>
        <p:spPr>
          <a:xfrm>
            <a:off x="6581551" y="4306186"/>
            <a:ext cx="5240080" cy="2376245"/>
          </a:xfrm>
          <a:prstGeom prst="rect">
            <a:avLst/>
          </a:prstGeom>
        </p:spPr>
      </p:pic>
    </p:spTree>
    <p:extLst>
      <p:ext uri="{BB962C8B-B14F-4D97-AF65-F5344CB8AC3E}">
        <p14:creationId xmlns:p14="http://schemas.microsoft.com/office/powerpoint/2010/main" val="1227174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271" y="159027"/>
            <a:ext cx="10010568" cy="1212574"/>
          </a:xfrm>
        </p:spPr>
        <p:txBody>
          <a:bodyPr/>
          <a:lstStyle/>
          <a:p>
            <a:pPr algn="ctr"/>
            <a:r>
              <a:rPr lang="en-US" sz="2600" dirty="0" smtClean="0">
                <a:latin typeface="Castellar" panose="020A0402060406010301" pitchFamily="18" charset="0"/>
              </a:rPr>
              <a:t>LA PORTABILIDAD DE LA INFORMACIÓN</a:t>
            </a:r>
            <a:br>
              <a:rPr lang="en-US" sz="2600" dirty="0" smtClean="0">
                <a:latin typeface="Castellar" panose="020A0402060406010301" pitchFamily="18" charset="0"/>
              </a:rPr>
            </a:br>
            <a:r>
              <a:rPr lang="en-US" sz="2600" dirty="0" smtClean="0">
                <a:latin typeface="Castellar" panose="020A0402060406010301" pitchFamily="18" charset="0"/>
              </a:rPr>
              <a:t>Web </a:t>
            </a:r>
            <a:r>
              <a:rPr lang="en-US" sz="2600" dirty="0">
                <a:latin typeface="Castellar" panose="020A0402060406010301" pitchFamily="18" charset="0"/>
              </a:rPr>
              <a:t>2.0: </a:t>
            </a:r>
            <a:r>
              <a:rPr lang="en-US" sz="2600" dirty="0" smtClean="0">
                <a:latin typeface="Castellar" panose="020A0402060406010301" pitchFamily="18" charset="0"/>
              </a:rPr>
              <a:t>La </a:t>
            </a:r>
            <a:r>
              <a:rPr lang="en-US" sz="2600" dirty="0" err="1">
                <a:latin typeface="Castellar" panose="020A0402060406010301" pitchFamily="18" charset="0"/>
              </a:rPr>
              <a:t>fase</a:t>
            </a:r>
            <a:r>
              <a:rPr lang="en-US" sz="2600" dirty="0">
                <a:latin typeface="Castellar" panose="020A0402060406010301" pitchFamily="18" charset="0"/>
              </a:rPr>
              <a:t> “</a:t>
            </a:r>
            <a:r>
              <a:rPr lang="en-US" sz="2600" dirty="0" err="1" smtClean="0">
                <a:latin typeface="Castellar" panose="020A0402060406010301" pitchFamily="18" charset="0"/>
              </a:rPr>
              <a:t>escribible</a:t>
            </a:r>
            <a:r>
              <a:rPr lang="en-US" sz="2600" dirty="0" smtClean="0">
                <a:latin typeface="Castellar" panose="020A0402060406010301" pitchFamily="18" charset="0"/>
              </a:rPr>
              <a:t>”</a:t>
            </a:r>
            <a:r>
              <a:rPr lang="en-US" sz="2600" dirty="0">
                <a:latin typeface="Castellar" panose="020A0402060406010301" pitchFamily="18" charset="0"/>
              </a:rPr>
              <a:t/>
            </a:r>
            <a:br>
              <a:rPr lang="en-US" sz="2600" dirty="0">
                <a:latin typeface="Castellar" panose="020A0402060406010301" pitchFamily="18" charset="0"/>
              </a:rPr>
            </a:br>
            <a:r>
              <a:rPr lang="en-US" sz="2600" dirty="0">
                <a:latin typeface="Castellar" panose="020A0402060406010301" pitchFamily="18" charset="0"/>
              </a:rPr>
              <a:t>(2000-2010)</a:t>
            </a:r>
            <a:endParaRPr lang="es-ES" sz="2600" dirty="0">
              <a:latin typeface="Castellar" panose="020A0402060406010301" pitchFamily="18" charset="0"/>
            </a:endParaRPr>
          </a:p>
        </p:txBody>
      </p:sp>
      <p:pic>
        <p:nvPicPr>
          <p:cNvPr id="14" name="Imagen 13">
            <a:extLst>
              <a:ext uri="{FF2B5EF4-FFF2-40B4-BE49-F238E27FC236}">
                <a16:creationId xmlns="" xmlns:a16="http://schemas.microsoft.com/office/drawing/2014/main" id="{2317A0AD-D3FC-4A1E-B9CF-670EDD4CBB4C}"/>
              </a:ext>
            </a:extLst>
          </p:cNvPr>
          <p:cNvPicPr>
            <a:picLocks noChangeAspect="1"/>
          </p:cNvPicPr>
          <p:nvPr/>
        </p:nvPicPr>
        <p:blipFill>
          <a:blip r:embed="rId3"/>
          <a:stretch>
            <a:fillRect/>
          </a:stretch>
        </p:blipFill>
        <p:spPr>
          <a:xfrm>
            <a:off x="119270" y="1521069"/>
            <a:ext cx="5888337" cy="2314572"/>
          </a:xfrm>
          <a:prstGeom prst="rect">
            <a:avLst/>
          </a:prstGeom>
        </p:spPr>
      </p:pic>
      <p:pic>
        <p:nvPicPr>
          <p:cNvPr id="7" name="Marcador de contenido 6">
            <a:extLst>
              <a:ext uri="{FF2B5EF4-FFF2-40B4-BE49-F238E27FC236}">
                <a16:creationId xmlns="" xmlns:a16="http://schemas.microsoft.com/office/drawing/2014/main" id="{4D73FAC4-D78D-4F94-9224-365D6936C49E}"/>
              </a:ext>
            </a:extLst>
          </p:cNvPr>
          <p:cNvPicPr>
            <a:picLocks noGrp="1" noChangeAspect="1"/>
          </p:cNvPicPr>
          <p:nvPr>
            <p:ph idx="1"/>
          </p:nvPr>
        </p:nvPicPr>
        <p:blipFill>
          <a:blip r:embed="rId4"/>
          <a:stretch>
            <a:fillRect/>
          </a:stretch>
        </p:blipFill>
        <p:spPr>
          <a:xfrm>
            <a:off x="6254496" y="1521069"/>
            <a:ext cx="5113867" cy="2314572"/>
          </a:xfrm>
          <a:prstGeom prst="rect">
            <a:avLst/>
          </a:prstGeom>
        </p:spPr>
      </p:pic>
      <p:pic>
        <p:nvPicPr>
          <p:cNvPr id="6" name="Marcador de contenido 7">
            <a:extLst>
              <a:ext uri="{FF2B5EF4-FFF2-40B4-BE49-F238E27FC236}">
                <a16:creationId xmlns="" xmlns:a16="http://schemas.microsoft.com/office/drawing/2014/main" id="{88978350-E0FD-42FA-A2B6-C84FA8280B19}"/>
              </a:ext>
            </a:extLst>
          </p:cNvPr>
          <p:cNvPicPr>
            <a:picLocks noChangeAspect="1"/>
          </p:cNvPicPr>
          <p:nvPr/>
        </p:nvPicPr>
        <p:blipFill>
          <a:blip r:embed="rId5"/>
          <a:stretch>
            <a:fillRect/>
          </a:stretch>
        </p:blipFill>
        <p:spPr>
          <a:xfrm>
            <a:off x="187004" y="3971288"/>
            <a:ext cx="5820604" cy="2641841"/>
          </a:xfrm>
          <a:prstGeom prst="rect">
            <a:avLst/>
          </a:prstGeom>
        </p:spPr>
      </p:pic>
      <p:pic>
        <p:nvPicPr>
          <p:cNvPr id="3" name="Imagen 2">
            <a:extLst>
              <a:ext uri="{FF2B5EF4-FFF2-40B4-BE49-F238E27FC236}">
                <a16:creationId xmlns="" xmlns:a16="http://schemas.microsoft.com/office/drawing/2014/main" id="{E29CAED0-0A1C-4D03-9CB8-247CE7CD45F2}"/>
              </a:ext>
            </a:extLst>
          </p:cNvPr>
          <p:cNvPicPr>
            <a:picLocks noChangeAspect="1"/>
          </p:cNvPicPr>
          <p:nvPr/>
        </p:nvPicPr>
        <p:blipFill>
          <a:blip r:embed="rId6"/>
          <a:stretch>
            <a:fillRect/>
          </a:stretch>
        </p:blipFill>
        <p:spPr>
          <a:xfrm>
            <a:off x="6254496" y="3971288"/>
            <a:ext cx="5187018" cy="2648968"/>
          </a:xfrm>
          <a:prstGeom prst="rect">
            <a:avLst/>
          </a:prstGeom>
        </p:spPr>
      </p:pic>
    </p:spTree>
    <p:extLst>
      <p:ext uri="{BB962C8B-B14F-4D97-AF65-F5344CB8AC3E}">
        <p14:creationId xmlns:p14="http://schemas.microsoft.com/office/powerpoint/2010/main" val="710123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0354" y="107673"/>
            <a:ext cx="9404723" cy="1285192"/>
          </a:xfrm>
        </p:spPr>
        <p:txBody>
          <a:bodyPr/>
          <a:lstStyle/>
          <a:p>
            <a:pPr algn="ctr"/>
            <a:r>
              <a:rPr lang="en-US" sz="2800" dirty="0" smtClean="0">
                <a:latin typeface="Castellar" panose="020A0402060406010301" pitchFamily="18" charset="0"/>
              </a:rPr>
              <a:t>LA PORTABILIDAD DE LA INFORMACIÓN</a:t>
            </a:r>
            <a:br>
              <a:rPr lang="en-US" sz="2800" dirty="0" smtClean="0">
                <a:latin typeface="Castellar" panose="020A0402060406010301" pitchFamily="18" charset="0"/>
              </a:rPr>
            </a:br>
            <a:r>
              <a:rPr lang="en-US" sz="2800" dirty="0" smtClean="0">
                <a:latin typeface="Castellar" panose="020A0402060406010301" pitchFamily="18" charset="0"/>
              </a:rPr>
              <a:t>Web </a:t>
            </a:r>
            <a:r>
              <a:rPr lang="en-US" sz="2800" dirty="0">
                <a:latin typeface="Castellar" panose="020A0402060406010301" pitchFamily="18" charset="0"/>
              </a:rPr>
              <a:t>2.0: </a:t>
            </a:r>
            <a:r>
              <a:rPr lang="en-US" sz="2800" dirty="0" smtClean="0">
                <a:latin typeface="Castellar" panose="020A0402060406010301" pitchFamily="18" charset="0"/>
              </a:rPr>
              <a:t>La </a:t>
            </a:r>
            <a:r>
              <a:rPr lang="en-US" sz="2800" dirty="0" err="1">
                <a:latin typeface="Castellar" panose="020A0402060406010301" pitchFamily="18" charset="0"/>
              </a:rPr>
              <a:t>fase</a:t>
            </a:r>
            <a:r>
              <a:rPr lang="en-US" sz="2800" dirty="0">
                <a:latin typeface="Castellar" panose="020A0402060406010301" pitchFamily="18" charset="0"/>
              </a:rPr>
              <a:t> “</a:t>
            </a:r>
            <a:r>
              <a:rPr lang="en-US" sz="2800" dirty="0" err="1">
                <a:latin typeface="Castellar" panose="020A0402060406010301" pitchFamily="18" charset="0"/>
              </a:rPr>
              <a:t>escribible</a:t>
            </a:r>
            <a:r>
              <a:rPr lang="en-US" sz="2800" dirty="0">
                <a:latin typeface="Castellar" panose="020A0402060406010301" pitchFamily="18" charset="0"/>
              </a:rPr>
              <a:t>”</a:t>
            </a:r>
            <a:br>
              <a:rPr lang="en-US" sz="2800" dirty="0">
                <a:latin typeface="Castellar" panose="020A0402060406010301" pitchFamily="18" charset="0"/>
              </a:rPr>
            </a:br>
            <a:r>
              <a:rPr lang="es-ES" sz="2800" dirty="0">
                <a:latin typeface="Castellar" panose="020A0402060406010301" pitchFamily="18" charset="0"/>
              </a:rPr>
              <a:t>La dependencia de la tecnología portable</a:t>
            </a:r>
          </a:p>
        </p:txBody>
      </p:sp>
      <p:pic>
        <p:nvPicPr>
          <p:cNvPr id="5" name="Marcador de contenido 4"/>
          <p:cNvPicPr>
            <a:picLocks noGrp="1" noChangeAspect="1"/>
          </p:cNvPicPr>
          <p:nvPr>
            <p:ph idx="1"/>
          </p:nvPr>
        </p:nvPicPr>
        <p:blipFill>
          <a:blip r:embed="rId2"/>
          <a:stretch>
            <a:fillRect/>
          </a:stretch>
        </p:blipFill>
        <p:spPr>
          <a:xfrm>
            <a:off x="620354" y="2087417"/>
            <a:ext cx="10666931" cy="4428821"/>
          </a:xfrm>
          <a:prstGeom prst="rect">
            <a:avLst/>
          </a:prstGeom>
        </p:spPr>
      </p:pic>
    </p:spTree>
    <p:extLst>
      <p:ext uri="{BB962C8B-B14F-4D97-AF65-F5344CB8AC3E}">
        <p14:creationId xmlns:p14="http://schemas.microsoft.com/office/powerpoint/2010/main" val="42294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54110"/>
          </a:xfrm>
        </p:spPr>
        <p:txBody>
          <a:bodyPr/>
          <a:lstStyle/>
          <a:p>
            <a:pPr algn="ctr"/>
            <a:r>
              <a:rPr lang="es-ES" sz="2600" dirty="0">
                <a:latin typeface="Castellar" panose="020A0402060406010301" pitchFamily="18" charset="0"/>
              </a:rPr>
              <a:t>LA PIRÁMIDE DE MASLOW </a:t>
            </a:r>
            <a:br>
              <a:rPr lang="es-ES" sz="2600" dirty="0">
                <a:latin typeface="Castellar" panose="020A0402060406010301" pitchFamily="18" charset="0"/>
              </a:rPr>
            </a:br>
            <a:r>
              <a:rPr lang="es-ES" sz="2600" dirty="0">
                <a:latin typeface="Castellar" panose="020A0402060406010301" pitchFamily="18" charset="0"/>
              </a:rPr>
              <a:t>RECONFIGURADA PARA EL SIGLO XXI</a:t>
            </a:r>
          </a:p>
        </p:txBody>
      </p:sp>
      <p:pic>
        <p:nvPicPr>
          <p:cNvPr id="11" name="Marcador de contenido 10">
            <a:extLst>
              <a:ext uri="{FF2B5EF4-FFF2-40B4-BE49-F238E27FC236}">
                <a16:creationId xmlns="" xmlns:a16="http://schemas.microsoft.com/office/drawing/2014/main" id="{C60C89C4-1CA2-4C9E-92AC-F3F564E13609}"/>
              </a:ext>
            </a:extLst>
          </p:cNvPr>
          <p:cNvPicPr>
            <a:picLocks noGrp="1" noChangeAspect="1"/>
          </p:cNvPicPr>
          <p:nvPr>
            <p:ph idx="1"/>
          </p:nvPr>
        </p:nvPicPr>
        <p:blipFill>
          <a:blip r:embed="rId3"/>
          <a:stretch>
            <a:fillRect/>
          </a:stretch>
        </p:blipFill>
        <p:spPr>
          <a:xfrm>
            <a:off x="1016000" y="1796552"/>
            <a:ext cx="9385299" cy="4195762"/>
          </a:xfrm>
          <a:prstGeom prst="rect">
            <a:avLst/>
          </a:prstGeom>
        </p:spPr>
      </p:pic>
    </p:spTree>
    <p:extLst>
      <p:ext uri="{BB962C8B-B14F-4D97-AF65-F5344CB8AC3E}">
        <p14:creationId xmlns:p14="http://schemas.microsoft.com/office/powerpoint/2010/main" val="4259671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6967" y="183571"/>
            <a:ext cx="9404723" cy="1400530"/>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La convergencia digital total</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(2008)</a:t>
            </a:r>
          </a:p>
        </p:txBody>
      </p:sp>
      <p:pic>
        <p:nvPicPr>
          <p:cNvPr id="6" name="Picture 2" descr="Resultado de imagen para smartphone ADDICTION">
            <a:extLst>
              <a:ext uri="{FF2B5EF4-FFF2-40B4-BE49-F238E27FC236}">
                <a16:creationId xmlns="" xmlns:a16="http://schemas.microsoft.com/office/drawing/2014/main" id="{1D73B273-DDBF-40D7-95B3-6ABF1D0E79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240" y="1874520"/>
            <a:ext cx="10161270" cy="40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8020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271" y="159027"/>
            <a:ext cx="10010568" cy="1212574"/>
          </a:xfrm>
        </p:spPr>
        <p:txBody>
          <a:bodyPr/>
          <a:lstStyle/>
          <a:p>
            <a:pPr algn="ctr"/>
            <a:r>
              <a:rPr lang="en-US" sz="2600" dirty="0" smtClean="0">
                <a:latin typeface="Castellar" panose="020A0402060406010301" pitchFamily="18" charset="0"/>
              </a:rPr>
              <a:t>LA PORTABILIDAD DE LA INFORMACIÓN</a:t>
            </a:r>
            <a:br>
              <a:rPr lang="en-US" sz="2600" dirty="0" smtClean="0">
                <a:latin typeface="Castellar" panose="020A0402060406010301" pitchFamily="18" charset="0"/>
              </a:rPr>
            </a:br>
            <a:r>
              <a:rPr lang="en-US" sz="2600" dirty="0" smtClean="0">
                <a:latin typeface="Castellar" panose="020A0402060406010301" pitchFamily="18" charset="0"/>
              </a:rPr>
              <a:t>Web </a:t>
            </a:r>
            <a:r>
              <a:rPr lang="en-US" sz="2600" dirty="0">
                <a:latin typeface="Castellar" panose="020A0402060406010301" pitchFamily="18" charset="0"/>
              </a:rPr>
              <a:t>2</a:t>
            </a:r>
            <a:r>
              <a:rPr lang="en-US" sz="2600" dirty="0" smtClean="0">
                <a:latin typeface="Castellar" panose="020A0402060406010301" pitchFamily="18" charset="0"/>
              </a:rPr>
              <a:t>.0</a:t>
            </a:r>
            <a:r>
              <a:rPr lang="en-US" sz="2600" dirty="0">
                <a:latin typeface="Castellar" panose="020A0402060406010301" pitchFamily="18" charset="0"/>
              </a:rPr>
              <a:t>: </a:t>
            </a:r>
            <a:r>
              <a:rPr lang="en-US" sz="2600" dirty="0" smtClean="0">
                <a:latin typeface="Castellar" panose="020A0402060406010301" pitchFamily="18" charset="0"/>
              </a:rPr>
              <a:t>La </a:t>
            </a:r>
            <a:r>
              <a:rPr lang="en-US" sz="2600" dirty="0" err="1" smtClean="0">
                <a:latin typeface="Castellar" panose="020A0402060406010301" pitchFamily="18" charset="0"/>
              </a:rPr>
              <a:t>fase</a:t>
            </a:r>
            <a:r>
              <a:rPr lang="en-US" sz="2600" dirty="0" smtClean="0">
                <a:latin typeface="Castellar" panose="020A0402060406010301" pitchFamily="18" charset="0"/>
              </a:rPr>
              <a:t> “</a:t>
            </a:r>
            <a:r>
              <a:rPr lang="en-US" sz="2600" dirty="0" err="1" smtClean="0">
                <a:latin typeface="Castellar" panose="020A0402060406010301" pitchFamily="18" charset="0"/>
              </a:rPr>
              <a:t>escribible</a:t>
            </a:r>
            <a:r>
              <a:rPr lang="en-US" sz="2600" dirty="0" smtClean="0">
                <a:latin typeface="Castellar" panose="020A0402060406010301" pitchFamily="18" charset="0"/>
              </a:rPr>
              <a:t>”</a:t>
            </a:r>
            <a:r>
              <a:rPr lang="en-US" sz="2600" dirty="0">
                <a:latin typeface="Castellar" panose="020A0402060406010301" pitchFamily="18" charset="0"/>
              </a:rPr>
              <a:t/>
            </a:r>
            <a:br>
              <a:rPr lang="en-US" sz="2600" dirty="0">
                <a:latin typeface="Castellar" panose="020A0402060406010301" pitchFamily="18" charset="0"/>
              </a:rPr>
            </a:br>
            <a:r>
              <a:rPr lang="en-US" sz="2600" dirty="0" err="1" smtClean="0">
                <a:latin typeface="Castellar" panose="020A0402060406010301" pitchFamily="18" charset="0"/>
              </a:rPr>
              <a:t>Consecuencias</a:t>
            </a:r>
            <a:r>
              <a:rPr lang="en-US" sz="2600" dirty="0" smtClean="0">
                <a:latin typeface="Castellar" panose="020A0402060406010301" pitchFamily="18" charset="0"/>
              </a:rPr>
              <a:t> de la </a:t>
            </a:r>
            <a:r>
              <a:rPr lang="en-US" sz="2600" dirty="0" err="1" smtClean="0">
                <a:latin typeface="Castellar" panose="020A0402060406010301" pitchFamily="18" charset="0"/>
              </a:rPr>
              <a:t>portabilidad</a:t>
            </a:r>
            <a:r>
              <a:rPr lang="en-US" sz="2600" dirty="0" smtClean="0">
                <a:latin typeface="Castellar" panose="020A0402060406010301" pitchFamily="18" charset="0"/>
              </a:rPr>
              <a:t> total</a:t>
            </a:r>
            <a:endParaRPr lang="es-ES" sz="2600" dirty="0">
              <a:latin typeface="Castellar" panose="020A0402060406010301" pitchFamily="18" charset="0"/>
            </a:endParaRPr>
          </a:p>
        </p:txBody>
      </p:sp>
      <p:pic>
        <p:nvPicPr>
          <p:cNvPr id="13" name="Marcador de contenido 12">
            <a:extLst>
              <a:ext uri="{FF2B5EF4-FFF2-40B4-BE49-F238E27FC236}">
                <a16:creationId xmlns="" xmlns:a16="http://schemas.microsoft.com/office/drawing/2014/main" id="{0E36C4E0-6AE9-49E1-A949-10CF25A6CE81}"/>
              </a:ext>
            </a:extLst>
          </p:cNvPr>
          <p:cNvPicPr>
            <a:picLocks noGrp="1" noChangeAspect="1"/>
          </p:cNvPicPr>
          <p:nvPr>
            <p:ph idx="1"/>
          </p:nvPr>
        </p:nvPicPr>
        <p:blipFill>
          <a:blip r:embed="rId3"/>
          <a:stretch>
            <a:fillRect/>
          </a:stretch>
        </p:blipFill>
        <p:spPr>
          <a:xfrm>
            <a:off x="1108149" y="1865128"/>
            <a:ext cx="4484577" cy="3748156"/>
          </a:xfrm>
          <a:prstGeom prst="rect">
            <a:avLst/>
          </a:prstGeom>
        </p:spPr>
      </p:pic>
      <p:pic>
        <p:nvPicPr>
          <p:cNvPr id="7" name="Picture 8" descr="http://thumb7.shutterstock.com/display_pic_with_logo/2257790/389786179/stock-photo-free-charging-station-in-airport-389786179.jpg">
            <a:extLst>
              <a:ext uri="{FF2B5EF4-FFF2-40B4-BE49-F238E27FC236}">
                <a16:creationId xmlns="" xmlns:a16="http://schemas.microsoft.com/office/drawing/2014/main" id="{AB4700C8-50EA-42D8-8F4D-813A6FC14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144" y="2008010"/>
            <a:ext cx="4561489" cy="346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81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9107" y="452718"/>
            <a:ext cx="9661728" cy="1274482"/>
          </a:xfrm>
        </p:spPr>
        <p:txBody>
          <a:bodyPr/>
          <a:lstStyle/>
          <a:p>
            <a:pPr algn="ctr"/>
            <a:r>
              <a:rPr lang="es-ES" sz="2600" dirty="0">
                <a:latin typeface="Castellar" panose="020A0402060406010301" pitchFamily="18" charset="0"/>
              </a:rPr>
              <a:t>Web 3.0: la fase “ejecutable” </a:t>
            </a:r>
            <a:br>
              <a:rPr lang="es-ES" sz="2600" dirty="0">
                <a:latin typeface="Castellar" panose="020A0402060406010301" pitchFamily="18" charset="0"/>
              </a:rPr>
            </a:br>
            <a:r>
              <a:rPr lang="es-ES" sz="2600" dirty="0">
                <a:latin typeface="Castellar" panose="020A0402060406010301" pitchFamily="18" charset="0"/>
              </a:rPr>
              <a:t>la pirámide de Maslow reconfigurada</a:t>
            </a:r>
          </a:p>
        </p:txBody>
      </p:sp>
      <p:pic>
        <p:nvPicPr>
          <p:cNvPr id="8" name="Marcador de contenido 7">
            <a:extLst>
              <a:ext uri="{FF2B5EF4-FFF2-40B4-BE49-F238E27FC236}">
                <a16:creationId xmlns="" xmlns:a16="http://schemas.microsoft.com/office/drawing/2014/main" id="{D914B624-E832-4FAE-84C4-9AECB1478315}"/>
              </a:ext>
            </a:extLst>
          </p:cNvPr>
          <p:cNvPicPr>
            <a:picLocks noGrp="1" noChangeAspect="1"/>
          </p:cNvPicPr>
          <p:nvPr>
            <p:ph idx="1"/>
          </p:nvPr>
        </p:nvPicPr>
        <p:blipFill>
          <a:blip r:embed="rId3"/>
          <a:stretch>
            <a:fillRect/>
          </a:stretch>
        </p:blipFill>
        <p:spPr>
          <a:xfrm>
            <a:off x="1175657" y="1962814"/>
            <a:ext cx="9785268" cy="4426111"/>
          </a:xfrm>
          <a:prstGeom prst="rect">
            <a:avLst/>
          </a:prstGeom>
        </p:spPr>
      </p:pic>
    </p:spTree>
    <p:extLst>
      <p:ext uri="{BB962C8B-B14F-4D97-AF65-F5344CB8AC3E}">
        <p14:creationId xmlns:p14="http://schemas.microsoft.com/office/powerpoint/2010/main" val="21949749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9481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De </a:t>
            </a:r>
            <a:r>
              <a:rPr lang="es-ES" sz="2800" dirty="0">
                <a:latin typeface="Castellar" panose="020A0402060406010301" pitchFamily="18" charset="0"/>
              </a:rPr>
              <a:t>la prensa al ciberperiodismo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713229"/>
            <a:ext cx="6608618" cy="4791770"/>
          </a:xfrm>
        </p:spPr>
      </p:pic>
      <p:pic>
        <p:nvPicPr>
          <p:cNvPr id="3" name="Imagen 2"/>
          <p:cNvPicPr>
            <a:picLocks noChangeAspect="1"/>
          </p:cNvPicPr>
          <p:nvPr/>
        </p:nvPicPr>
        <p:blipFill>
          <a:blip r:embed="rId3"/>
          <a:stretch>
            <a:fillRect/>
          </a:stretch>
        </p:blipFill>
        <p:spPr>
          <a:xfrm>
            <a:off x="7547329" y="1713229"/>
            <a:ext cx="3743268" cy="2298391"/>
          </a:xfrm>
          <a:prstGeom prst="rect">
            <a:avLst/>
          </a:prstGeom>
        </p:spPr>
      </p:pic>
      <p:pic>
        <p:nvPicPr>
          <p:cNvPr id="5" name="Imagen 4"/>
          <p:cNvPicPr>
            <a:picLocks noChangeAspect="1"/>
          </p:cNvPicPr>
          <p:nvPr/>
        </p:nvPicPr>
        <p:blipFill>
          <a:blip r:embed="rId4"/>
          <a:stretch>
            <a:fillRect/>
          </a:stretch>
        </p:blipFill>
        <p:spPr>
          <a:xfrm>
            <a:off x="7529039" y="4377312"/>
            <a:ext cx="3761558" cy="2127688"/>
          </a:xfrm>
          <a:prstGeom prst="rect">
            <a:avLst/>
          </a:prstGeom>
        </p:spPr>
      </p:pic>
    </p:spTree>
    <p:extLst>
      <p:ext uri="{BB962C8B-B14F-4D97-AF65-F5344CB8AC3E}">
        <p14:creationId xmlns:p14="http://schemas.microsoft.com/office/powerpoint/2010/main" val="2434153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6814" y="216087"/>
            <a:ext cx="9757266" cy="1102759"/>
          </a:xfrm>
        </p:spPr>
        <p:txBody>
          <a:bodyPr/>
          <a:lstStyle/>
          <a:p>
            <a:pPr algn="ctr"/>
            <a:r>
              <a:rPr lang="es-AR" sz="2800" dirty="0" smtClean="0">
                <a:latin typeface="Castellar" panose="020A0402060406010301" pitchFamily="18" charset="0"/>
              </a:rPr>
              <a:t>LA PORTABILIDAD DE LA INFORMACIÓN</a:t>
            </a:r>
            <a:br>
              <a:rPr lang="es-AR" sz="2800" dirty="0" smtClean="0">
                <a:latin typeface="Castellar" panose="020A0402060406010301" pitchFamily="18" charset="0"/>
              </a:rPr>
            </a:br>
            <a:r>
              <a:rPr lang="es-AR" sz="2800" dirty="0" smtClean="0">
                <a:latin typeface="Castellar" panose="020A0402060406010301" pitchFamily="18" charset="0"/>
              </a:rPr>
              <a:t>Periódicos </a:t>
            </a:r>
            <a:r>
              <a:rPr lang="es-AR" sz="2800" dirty="0">
                <a:latin typeface="Castellar" panose="020A0402060406010301" pitchFamily="18" charset="0"/>
              </a:rPr>
              <a:t>digitalizados, </a:t>
            </a:r>
            <a:r>
              <a:rPr lang="es-AR" sz="2800" dirty="0" smtClean="0">
                <a:latin typeface="Castellar" panose="020A0402060406010301" pitchFamily="18" charset="0"/>
              </a:rPr>
              <a:t>portales, </a:t>
            </a:r>
            <a:r>
              <a:rPr lang="es-AR" sz="2800" dirty="0">
                <a:latin typeface="Castellar" panose="020A0402060406010301" pitchFamily="18" charset="0"/>
              </a:rPr>
              <a:t>blogs, twitter, Instagram… </a:t>
            </a:r>
            <a:br>
              <a:rPr lang="es-AR" sz="2800" dirty="0">
                <a:latin typeface="Castellar" panose="020A0402060406010301" pitchFamily="18" charset="0"/>
              </a:rPr>
            </a:br>
            <a:endParaRPr lang="en-US" sz="2800" dirty="0">
              <a:latin typeface="Castellar" panose="020A0402060406010301" pitchFamily="18" charset="0"/>
            </a:endParaRPr>
          </a:p>
        </p:txBody>
      </p:sp>
      <p:pic>
        <p:nvPicPr>
          <p:cNvPr id="6" name="Marcador de contenido 5"/>
          <p:cNvPicPr>
            <a:picLocks noGrp="1" noChangeAspect="1"/>
          </p:cNvPicPr>
          <p:nvPr>
            <p:ph idx="1"/>
          </p:nvPr>
        </p:nvPicPr>
        <p:blipFill>
          <a:blip r:embed="rId3"/>
          <a:stretch>
            <a:fillRect/>
          </a:stretch>
        </p:blipFill>
        <p:spPr>
          <a:xfrm>
            <a:off x="339965" y="4355223"/>
            <a:ext cx="3882190" cy="2125785"/>
          </a:xfrm>
          <a:prstGeom prst="rect">
            <a:avLst/>
          </a:prstGeom>
        </p:spPr>
      </p:pic>
      <p:pic>
        <p:nvPicPr>
          <p:cNvPr id="11" name="Imagen 10"/>
          <p:cNvPicPr>
            <a:picLocks noChangeAspect="1"/>
          </p:cNvPicPr>
          <p:nvPr/>
        </p:nvPicPr>
        <p:blipFill>
          <a:blip r:embed="rId4"/>
          <a:stretch>
            <a:fillRect/>
          </a:stretch>
        </p:blipFill>
        <p:spPr>
          <a:xfrm>
            <a:off x="315003" y="1894577"/>
            <a:ext cx="4061829" cy="2324497"/>
          </a:xfrm>
          <a:prstGeom prst="rect">
            <a:avLst/>
          </a:prstGeom>
        </p:spPr>
      </p:pic>
      <p:pic>
        <p:nvPicPr>
          <p:cNvPr id="12" name="Imagen 11"/>
          <p:cNvPicPr>
            <a:picLocks noChangeAspect="1"/>
          </p:cNvPicPr>
          <p:nvPr/>
        </p:nvPicPr>
        <p:blipFill>
          <a:blip r:embed="rId5"/>
          <a:stretch>
            <a:fillRect/>
          </a:stretch>
        </p:blipFill>
        <p:spPr>
          <a:xfrm>
            <a:off x="4757030" y="1808163"/>
            <a:ext cx="3568823" cy="2298615"/>
          </a:xfrm>
          <a:prstGeom prst="rect">
            <a:avLst/>
          </a:prstGeom>
        </p:spPr>
      </p:pic>
      <p:pic>
        <p:nvPicPr>
          <p:cNvPr id="13" name="Imagen 12"/>
          <p:cNvPicPr>
            <a:picLocks noChangeAspect="1"/>
          </p:cNvPicPr>
          <p:nvPr/>
        </p:nvPicPr>
        <p:blipFill>
          <a:blip r:embed="rId6"/>
          <a:stretch>
            <a:fillRect/>
          </a:stretch>
        </p:blipFill>
        <p:spPr>
          <a:xfrm>
            <a:off x="4783977" y="4355224"/>
            <a:ext cx="3541876" cy="2125785"/>
          </a:xfrm>
          <a:prstGeom prst="rect">
            <a:avLst/>
          </a:prstGeom>
        </p:spPr>
      </p:pic>
      <p:pic>
        <p:nvPicPr>
          <p:cNvPr id="4098" name="Picture 2" descr="Image result for TWIT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611" y="1808163"/>
            <a:ext cx="3028950" cy="241091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2276" y="4355223"/>
            <a:ext cx="2857500" cy="2125785"/>
          </a:xfrm>
          <a:prstGeom prst="rect">
            <a:avLst/>
          </a:prstGeom>
        </p:spPr>
      </p:pic>
    </p:spTree>
    <p:extLst>
      <p:ext uri="{BB962C8B-B14F-4D97-AF65-F5344CB8AC3E}">
        <p14:creationId xmlns:p14="http://schemas.microsoft.com/office/powerpoint/2010/main" val="776248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833" y="209665"/>
            <a:ext cx="10148341" cy="1354492"/>
          </a:xfrm>
        </p:spPr>
        <p:txBody>
          <a:bodyPr>
            <a:noAutofit/>
          </a:bodyPr>
          <a:lstStyle/>
          <a:p>
            <a:pPr algn="ctr"/>
            <a:r>
              <a:rPr lang="es-AR" sz="2800" dirty="0">
                <a:latin typeface="Castellar" panose="020A0402060406010301" pitchFamily="18" charset="0"/>
              </a:rPr>
              <a:t>TEDH: “Delfi.AS vs. Estonia” </a:t>
            </a:r>
            <a:br>
              <a:rPr lang="es-AR" sz="2800" dirty="0">
                <a:latin typeface="Castellar" panose="020A0402060406010301" pitchFamily="18" charset="0"/>
              </a:rPr>
            </a:br>
            <a:r>
              <a:rPr lang="es-AR" sz="2800" dirty="0" smtClean="0">
                <a:latin typeface="Castellar" panose="020A0402060406010301" pitchFamily="18" charset="0"/>
              </a:rPr>
              <a:t>Responsabilidad de los portales por comentarios de sus lectores </a:t>
            </a:r>
            <a:r>
              <a:rPr lang="es-AR" sz="2800" dirty="0">
                <a:latin typeface="Castellar" panose="020A0402060406010301" pitchFamily="18" charset="0"/>
              </a:rPr>
              <a:t>(2013-2015)</a:t>
            </a:r>
            <a:r>
              <a:rPr lang="es-AR" sz="2000" dirty="0">
                <a:latin typeface="Castellar" panose="020A0402060406010301" pitchFamily="18" charset="0"/>
              </a:rPr>
              <a:t/>
            </a:r>
            <a:br>
              <a:rPr lang="es-AR" sz="2000" dirty="0">
                <a:latin typeface="Castellar" panose="020A0402060406010301" pitchFamily="18" charset="0"/>
              </a:rPr>
            </a:br>
            <a:endParaRPr lang="en-US" sz="1900" dirty="0">
              <a:latin typeface="Castellar" panose="020A0402060406010301" pitchFamily="18" charset="0"/>
            </a:endParaRPr>
          </a:p>
        </p:txBody>
      </p:sp>
      <p:pic>
        <p:nvPicPr>
          <p:cNvPr id="6" name="Marcador de contenido 5"/>
          <p:cNvPicPr>
            <a:picLocks noGrp="1" noChangeAspect="1"/>
          </p:cNvPicPr>
          <p:nvPr>
            <p:ph idx="1"/>
          </p:nvPr>
        </p:nvPicPr>
        <p:blipFill>
          <a:blip r:embed="rId3"/>
          <a:stretch>
            <a:fillRect/>
          </a:stretch>
        </p:blipFill>
        <p:spPr>
          <a:xfrm>
            <a:off x="227662" y="1736139"/>
            <a:ext cx="3290341" cy="2604574"/>
          </a:xfrm>
          <a:prstGeom prst="rect">
            <a:avLst/>
          </a:prstGeom>
        </p:spPr>
      </p:pic>
      <p:sp>
        <p:nvSpPr>
          <p:cNvPr id="3" name="Rectángulo 2"/>
          <p:cNvSpPr/>
          <p:nvPr/>
        </p:nvSpPr>
        <p:spPr>
          <a:xfrm>
            <a:off x="254833" y="4512461"/>
            <a:ext cx="11937167" cy="2031325"/>
          </a:xfrm>
          <a:prstGeom prst="rect">
            <a:avLst/>
          </a:prstGeom>
        </p:spPr>
        <p:txBody>
          <a:bodyPr wrap="square">
            <a:spAutoFit/>
          </a:bodyPr>
          <a:lstStyle/>
          <a:p>
            <a:r>
              <a:rPr lang="es-ES" dirty="0"/>
              <a:t>“</a:t>
            </a:r>
            <a:r>
              <a:rPr lang="es-ES" dirty="0" err="1"/>
              <a:t>Delfi</a:t>
            </a:r>
            <a:r>
              <a:rPr lang="es-ES" dirty="0"/>
              <a:t> AS vs. Estonia” (2013 1° </a:t>
            </a:r>
            <a:r>
              <a:rPr lang="es-ES" dirty="0" err="1"/>
              <a:t>Chamber</a:t>
            </a:r>
            <a:r>
              <a:rPr lang="es-ES" dirty="0"/>
              <a:t> – 2015 </a:t>
            </a:r>
            <a:r>
              <a:rPr lang="es-ES" dirty="0" err="1"/>
              <a:t>ECtHR</a:t>
            </a:r>
            <a:r>
              <a:rPr lang="es-ES" dirty="0"/>
              <a:t> Grand </a:t>
            </a:r>
            <a:r>
              <a:rPr lang="es-ES" dirty="0" err="1"/>
              <a:t>Chamber</a:t>
            </a:r>
            <a:r>
              <a:rPr lang="es-ES" dirty="0"/>
              <a:t>  </a:t>
            </a:r>
            <a:r>
              <a:rPr lang="pt-BR" dirty="0"/>
              <a:t>4669/0</a:t>
            </a:r>
            <a:r>
              <a:rPr lang="es-ES" dirty="0"/>
              <a:t>)</a:t>
            </a:r>
          </a:p>
          <a:p>
            <a:pPr algn="just"/>
            <a:r>
              <a:rPr lang="en-US" dirty="0"/>
              <a:t>By 15-2 majority, the </a:t>
            </a:r>
            <a:r>
              <a:rPr lang="en-US" dirty="0" err="1"/>
              <a:t>ECtHR’s</a:t>
            </a:r>
            <a:r>
              <a:rPr lang="en-US" dirty="0"/>
              <a:t> Grand Chamber ruled that Estonian news site </a:t>
            </a:r>
            <a:r>
              <a:rPr lang="en-US" dirty="0" err="1"/>
              <a:t>Delfi</a:t>
            </a:r>
            <a:r>
              <a:rPr lang="en-US" dirty="0"/>
              <a:t> is liable for anonymous online readers’ defamatory comments, even when they are removed upon request, and that the removal is not a violation of the Article 10 of the European Convention on Human </a:t>
            </a:r>
            <a:r>
              <a:rPr lang="en-US" dirty="0" err="1"/>
              <a:t>Rights's</a:t>
            </a:r>
            <a:r>
              <a:rPr lang="en-US" dirty="0"/>
              <a:t> guarantees of the freedom of speech.</a:t>
            </a:r>
          </a:p>
          <a:p>
            <a:pPr algn="just"/>
            <a:r>
              <a:rPr lang="en-US" dirty="0"/>
              <a:t>The ruling was unexpected, because of potential conflicts with the "actual knowledge" standard of Article 14 of the EU's E-Commerce Directive.</a:t>
            </a:r>
            <a:endParaRPr lang="es-ES" dirty="0"/>
          </a:p>
        </p:txBody>
      </p:sp>
      <p:pic>
        <p:nvPicPr>
          <p:cNvPr id="4" name="Imagen 3"/>
          <p:cNvPicPr>
            <a:picLocks noChangeAspect="1"/>
          </p:cNvPicPr>
          <p:nvPr/>
        </p:nvPicPr>
        <p:blipFill>
          <a:blip r:embed="rId4"/>
          <a:stretch>
            <a:fillRect/>
          </a:stretch>
        </p:blipFill>
        <p:spPr>
          <a:xfrm>
            <a:off x="3845306" y="1736023"/>
            <a:ext cx="2514878" cy="2604690"/>
          </a:xfrm>
          <a:prstGeom prst="rect">
            <a:avLst/>
          </a:prstGeom>
        </p:spPr>
      </p:pic>
      <p:pic>
        <p:nvPicPr>
          <p:cNvPr id="10" name="Imagen 9"/>
          <p:cNvPicPr>
            <a:picLocks noChangeAspect="1"/>
          </p:cNvPicPr>
          <p:nvPr/>
        </p:nvPicPr>
        <p:blipFill>
          <a:blip r:embed="rId5"/>
          <a:stretch>
            <a:fillRect/>
          </a:stretch>
        </p:blipFill>
        <p:spPr>
          <a:xfrm>
            <a:off x="6553582" y="1735905"/>
            <a:ext cx="2628900" cy="2604808"/>
          </a:xfrm>
          <a:prstGeom prst="rect">
            <a:avLst/>
          </a:prstGeom>
        </p:spPr>
      </p:pic>
      <p:pic>
        <p:nvPicPr>
          <p:cNvPr id="12" name="Imagen 11"/>
          <p:cNvPicPr>
            <a:picLocks noChangeAspect="1"/>
          </p:cNvPicPr>
          <p:nvPr/>
        </p:nvPicPr>
        <p:blipFill>
          <a:blip r:embed="rId6"/>
          <a:stretch>
            <a:fillRect/>
          </a:stretch>
        </p:blipFill>
        <p:spPr>
          <a:xfrm>
            <a:off x="9395763" y="3021579"/>
            <a:ext cx="2605399" cy="1405008"/>
          </a:xfrm>
          <a:prstGeom prst="rect">
            <a:avLst/>
          </a:prstGeom>
        </p:spPr>
      </p:pic>
      <p:pic>
        <p:nvPicPr>
          <p:cNvPr id="13" name="Imagen 12"/>
          <p:cNvPicPr>
            <a:picLocks noChangeAspect="1"/>
          </p:cNvPicPr>
          <p:nvPr/>
        </p:nvPicPr>
        <p:blipFill>
          <a:blip r:embed="rId7"/>
          <a:stretch>
            <a:fillRect/>
          </a:stretch>
        </p:blipFill>
        <p:spPr>
          <a:xfrm>
            <a:off x="9375880" y="1735905"/>
            <a:ext cx="2619375" cy="1235242"/>
          </a:xfrm>
          <a:prstGeom prst="rect">
            <a:avLst/>
          </a:prstGeom>
        </p:spPr>
      </p:pic>
    </p:spTree>
    <p:extLst>
      <p:ext uri="{BB962C8B-B14F-4D97-AF65-F5344CB8AC3E}">
        <p14:creationId xmlns:p14="http://schemas.microsoft.com/office/powerpoint/2010/main" val="869718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689" y="163773"/>
            <a:ext cx="9489145" cy="1282890"/>
          </a:xfrm>
        </p:spPr>
        <p:txBody>
          <a:bodyPr/>
          <a:lstStyle/>
          <a:p>
            <a:pPr algn="ctr"/>
            <a:r>
              <a:rPr lang="es-ES" sz="2800" dirty="0">
                <a:latin typeface="Castellar" panose="020A0402060406010301" pitchFamily="18" charset="0"/>
              </a:rPr>
              <a:t>LA PORTABILIDAD DEL TIEMPO</a:t>
            </a:r>
            <a:br>
              <a:rPr lang="es-ES" sz="2800" dirty="0">
                <a:latin typeface="Castellar" panose="020A0402060406010301" pitchFamily="18" charset="0"/>
              </a:rPr>
            </a:br>
            <a:r>
              <a:rPr lang="es-ES" sz="2800" dirty="0">
                <a:latin typeface="Castellar" panose="020A0402060406010301" pitchFamily="18" charset="0"/>
              </a:rPr>
              <a:t>Los relojes portátiles</a:t>
            </a:r>
            <a:br>
              <a:rPr lang="es-ES" sz="2800" dirty="0">
                <a:latin typeface="Castellar" panose="020A0402060406010301" pitchFamily="18" charset="0"/>
              </a:rPr>
            </a:br>
            <a:r>
              <a:rPr lang="es-ES" sz="2800" dirty="0">
                <a:latin typeface="Castellar" panose="020A0402060406010301" pitchFamily="18" charset="0"/>
              </a:rPr>
              <a:t>MECÁNICOS Y ELECTRÓNICOS</a:t>
            </a:r>
          </a:p>
        </p:txBody>
      </p:sp>
      <p:pic>
        <p:nvPicPr>
          <p:cNvPr id="6" name="Marcador de contenido 5"/>
          <p:cNvPicPr>
            <a:picLocks noGrp="1" noChangeAspect="1"/>
          </p:cNvPicPr>
          <p:nvPr>
            <p:ph idx="1"/>
          </p:nvPr>
        </p:nvPicPr>
        <p:blipFill>
          <a:blip r:embed="rId2"/>
          <a:stretch>
            <a:fillRect/>
          </a:stretch>
        </p:blipFill>
        <p:spPr>
          <a:xfrm>
            <a:off x="561689" y="1800545"/>
            <a:ext cx="2604591" cy="1943100"/>
          </a:xfrm>
          <a:prstGeom prst="rect">
            <a:avLst/>
          </a:prstGeom>
        </p:spPr>
      </p:pic>
      <p:pic>
        <p:nvPicPr>
          <p:cNvPr id="10244" name="Picture 4" descr="Image result for reloj colga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685" y="1800545"/>
            <a:ext cx="20764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eloj anil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279" y="1800545"/>
            <a:ext cx="21145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mage result for primer reloj puls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1974" y="1800546"/>
            <a:ext cx="3514158"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3" name="Marcador de contenido 19"/>
          <p:cNvPicPr>
            <a:picLocks noChangeAspect="1"/>
          </p:cNvPicPr>
          <p:nvPr/>
        </p:nvPicPr>
        <p:blipFill>
          <a:blip r:embed="rId6"/>
          <a:stretch>
            <a:fillRect/>
          </a:stretch>
        </p:blipFill>
        <p:spPr>
          <a:xfrm>
            <a:off x="3444685" y="3851866"/>
            <a:ext cx="4464143" cy="2616212"/>
          </a:xfrm>
          <a:prstGeom prst="rect">
            <a:avLst/>
          </a:prstGeom>
        </p:spPr>
      </p:pic>
      <p:pic>
        <p:nvPicPr>
          <p:cNvPr id="24" name="Imagen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974" y="3784660"/>
            <a:ext cx="3514158" cy="2750623"/>
          </a:xfrm>
          <a:prstGeom prst="rect">
            <a:avLst/>
          </a:prstGeom>
        </p:spPr>
      </p:pic>
      <p:pic>
        <p:nvPicPr>
          <p:cNvPr id="10252" name="Picture 12" descr="Image result for primer reloj pulse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689" y="3851866"/>
            <a:ext cx="2609850" cy="261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0391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833" y="134121"/>
            <a:ext cx="10193311" cy="1263855"/>
          </a:xfrm>
        </p:spPr>
        <p:txBody>
          <a:bodyPr>
            <a:noAutofit/>
          </a:bodyPr>
          <a:lstStyle/>
          <a:p>
            <a:pPr algn="ctr"/>
            <a:r>
              <a:rPr lang="es-AR" sz="2800" dirty="0">
                <a:latin typeface="Castellar" panose="020A0402060406010301" pitchFamily="18" charset="0"/>
              </a:rPr>
              <a:t>TEDH: “MTE.hu e Index.hu vs. </a:t>
            </a:r>
            <a:r>
              <a:rPr lang="es-AR" sz="2800" dirty="0" err="1">
                <a:latin typeface="Castellar" panose="020A0402060406010301" pitchFamily="18" charset="0"/>
              </a:rPr>
              <a:t>Hungary</a:t>
            </a:r>
            <a:r>
              <a:rPr lang="es-AR" sz="2800" dirty="0">
                <a:latin typeface="Castellar" panose="020A0402060406010301" pitchFamily="18" charset="0"/>
              </a:rPr>
              <a:t>” </a:t>
            </a:r>
            <a:br>
              <a:rPr lang="es-AR" sz="2800" dirty="0">
                <a:latin typeface="Castellar" panose="020A0402060406010301" pitchFamily="18" charset="0"/>
              </a:rPr>
            </a:br>
            <a:r>
              <a:rPr lang="es-AR" sz="2800" dirty="0" smtClean="0">
                <a:latin typeface="Castellar" panose="020A0402060406010301" pitchFamily="18" charset="0"/>
              </a:rPr>
              <a:t>Responsabilidad de los portales por comentarios de sus lectores </a:t>
            </a:r>
            <a:r>
              <a:rPr lang="es-AR" sz="2800" dirty="0">
                <a:latin typeface="Castellar" panose="020A0402060406010301" pitchFamily="18" charset="0"/>
              </a:rPr>
              <a:t>(2016)</a:t>
            </a:r>
            <a:br>
              <a:rPr lang="es-AR" sz="2800" dirty="0">
                <a:latin typeface="Castellar" panose="020A0402060406010301" pitchFamily="18" charset="0"/>
              </a:rPr>
            </a:br>
            <a:endParaRPr lang="en-US" sz="2800" dirty="0"/>
          </a:p>
        </p:txBody>
      </p:sp>
      <p:pic>
        <p:nvPicPr>
          <p:cNvPr id="5" name="Imagen 4"/>
          <p:cNvPicPr>
            <a:picLocks noChangeAspect="1"/>
          </p:cNvPicPr>
          <p:nvPr/>
        </p:nvPicPr>
        <p:blipFill>
          <a:blip r:embed="rId3"/>
          <a:stretch>
            <a:fillRect/>
          </a:stretch>
        </p:blipFill>
        <p:spPr>
          <a:xfrm>
            <a:off x="3260949" y="1665817"/>
            <a:ext cx="2509937" cy="1077772"/>
          </a:xfrm>
          <a:prstGeom prst="rect">
            <a:avLst/>
          </a:prstGeom>
        </p:spPr>
      </p:pic>
      <p:pic>
        <p:nvPicPr>
          <p:cNvPr id="8" name="Imagen 7"/>
          <p:cNvPicPr>
            <a:picLocks noChangeAspect="1"/>
          </p:cNvPicPr>
          <p:nvPr/>
        </p:nvPicPr>
        <p:blipFill>
          <a:blip r:embed="rId4"/>
          <a:stretch>
            <a:fillRect/>
          </a:stretch>
        </p:blipFill>
        <p:spPr>
          <a:xfrm>
            <a:off x="254833" y="1649386"/>
            <a:ext cx="2921504" cy="2102984"/>
          </a:xfrm>
          <a:prstGeom prst="rect">
            <a:avLst/>
          </a:prstGeom>
        </p:spPr>
      </p:pic>
      <p:sp>
        <p:nvSpPr>
          <p:cNvPr id="11" name="Marcador de contenido 10"/>
          <p:cNvSpPr>
            <a:spLocks noGrp="1"/>
          </p:cNvSpPr>
          <p:nvPr>
            <p:ph idx="1"/>
          </p:nvPr>
        </p:nvSpPr>
        <p:spPr>
          <a:xfrm>
            <a:off x="254833" y="3870164"/>
            <a:ext cx="11600283" cy="2987836"/>
          </a:xfrm>
        </p:spPr>
        <p:txBody>
          <a:bodyPr>
            <a:noAutofit/>
          </a:bodyPr>
          <a:lstStyle/>
          <a:p>
            <a:pPr marL="0" indent="0" algn="just">
              <a:lnSpc>
                <a:spcPct val="120000"/>
              </a:lnSpc>
              <a:spcBef>
                <a:spcPts val="0"/>
              </a:spcBef>
              <a:buNone/>
            </a:pPr>
            <a:r>
              <a:rPr lang="es-ES" sz="1600" dirty="0"/>
              <a:t>Magyar </a:t>
            </a:r>
            <a:r>
              <a:rPr lang="es-ES" sz="1600" dirty="0" err="1"/>
              <a:t>Tartalomszolgáltatók</a:t>
            </a:r>
            <a:r>
              <a:rPr lang="es-ES" sz="1600" dirty="0"/>
              <a:t> </a:t>
            </a:r>
            <a:r>
              <a:rPr lang="es-ES" sz="1600" dirty="0" err="1"/>
              <a:t>Egyesülete</a:t>
            </a:r>
            <a:r>
              <a:rPr lang="es-ES" sz="1600" dirty="0"/>
              <a:t> and Index.hu ZRT v. </a:t>
            </a:r>
            <a:r>
              <a:rPr lang="es-ES" sz="1600" dirty="0" err="1"/>
              <a:t>Hungary</a:t>
            </a:r>
            <a:r>
              <a:rPr lang="es-ES" sz="1600" dirty="0"/>
              <a:t>, 4ª </a:t>
            </a:r>
            <a:r>
              <a:rPr lang="es-ES" sz="1600" dirty="0" err="1"/>
              <a:t>Chamber</a:t>
            </a:r>
            <a:r>
              <a:rPr lang="es-ES" sz="1600" dirty="0"/>
              <a:t>, 2016</a:t>
            </a:r>
          </a:p>
          <a:p>
            <a:pPr marL="0" indent="0" algn="just">
              <a:lnSpc>
                <a:spcPct val="120000"/>
              </a:lnSpc>
              <a:spcBef>
                <a:spcPts val="0"/>
              </a:spcBef>
              <a:buNone/>
            </a:pPr>
            <a:r>
              <a:rPr lang="en-US" sz="1600" dirty="0"/>
              <a:t>A self-regulatory body (MTE) and an Internet news portal (Index.hu </a:t>
            </a:r>
            <a:r>
              <a:rPr lang="en-US" sz="1600" dirty="0" err="1"/>
              <a:t>Zrt</a:t>
            </a:r>
            <a:r>
              <a:rPr lang="en-US" sz="1600" dirty="0"/>
              <a:t>) were not liable for the offensive comments posted by their anonymous readers </a:t>
            </a:r>
            <a:r>
              <a:rPr lang="en-US" sz="1600" dirty="0" err="1"/>
              <a:t>criticising</a:t>
            </a:r>
            <a:r>
              <a:rPr lang="en-US" sz="1600" dirty="0"/>
              <a:t> the misleading business practices of a real estate website. </a:t>
            </a:r>
          </a:p>
          <a:p>
            <a:pPr marL="0" indent="0" algn="just">
              <a:lnSpc>
                <a:spcPct val="120000"/>
              </a:lnSpc>
              <a:spcBef>
                <a:spcPts val="0"/>
              </a:spcBef>
              <a:buNone/>
            </a:pPr>
            <a:r>
              <a:rPr lang="en-US" sz="1600" dirty="0"/>
              <a:t>By referring to its Grand Chamber’s judgment in </a:t>
            </a:r>
            <a:r>
              <a:rPr lang="en-US" sz="1600" dirty="0" err="1"/>
              <a:t>Delfi</a:t>
            </a:r>
            <a:r>
              <a:rPr lang="en-US" sz="1600" dirty="0"/>
              <a:t> AS again, the Court confirms that Internet news portals, in principle, must assume duties and responsibilities. However, because of the particular nature of the Internet, these duties and responsibilities may differ to some degree from those of a traditional publisher, notably as regards third-party content. </a:t>
            </a:r>
          </a:p>
          <a:p>
            <a:pPr marL="0" indent="0" algn="just">
              <a:lnSpc>
                <a:spcPct val="120000"/>
              </a:lnSpc>
              <a:spcBef>
                <a:spcPts val="0"/>
              </a:spcBef>
              <a:buNone/>
            </a:pPr>
            <a:r>
              <a:rPr lang="en-US" sz="1600" dirty="0"/>
              <a:t>The Court is of the opinion that the present case was different from </a:t>
            </a:r>
            <a:r>
              <a:rPr lang="en-US" sz="1600" dirty="0" err="1"/>
              <a:t>Delfi</a:t>
            </a:r>
            <a:r>
              <a:rPr lang="en-US" sz="1600" dirty="0"/>
              <a:t> AS: though offensive and vulgar, the incriminated comments did not constitute clearly unlawful speech; and they certainly did not amount to hate speech or incitement to violence, as they did in </a:t>
            </a:r>
            <a:r>
              <a:rPr lang="en-US" sz="1600" dirty="0" err="1"/>
              <a:t>Delfi</a:t>
            </a:r>
            <a:r>
              <a:rPr lang="en-US" sz="1600" dirty="0"/>
              <a:t> AS</a:t>
            </a:r>
            <a:endParaRPr lang="es-ES" sz="1600" dirty="0"/>
          </a:p>
        </p:txBody>
      </p:sp>
      <p:pic>
        <p:nvPicPr>
          <p:cNvPr id="12" name="Imagen 11"/>
          <p:cNvPicPr>
            <a:picLocks noChangeAspect="1"/>
          </p:cNvPicPr>
          <p:nvPr/>
        </p:nvPicPr>
        <p:blipFill>
          <a:blip r:embed="rId5"/>
          <a:stretch>
            <a:fillRect/>
          </a:stretch>
        </p:blipFill>
        <p:spPr>
          <a:xfrm>
            <a:off x="9134721" y="1648645"/>
            <a:ext cx="2720396" cy="2104467"/>
          </a:xfrm>
          <a:prstGeom prst="rect">
            <a:avLst/>
          </a:prstGeom>
        </p:spPr>
      </p:pic>
      <p:pic>
        <p:nvPicPr>
          <p:cNvPr id="2050" name="Picture 2" descr="Resultado de imagen para real estate agenc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0949" y="2844210"/>
            <a:ext cx="2476683" cy="9081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7"/>
          <a:stretch>
            <a:fillRect/>
          </a:stretch>
        </p:blipFill>
        <p:spPr>
          <a:xfrm>
            <a:off x="5822245" y="1648646"/>
            <a:ext cx="3143250" cy="2103724"/>
          </a:xfrm>
          <a:prstGeom prst="rect">
            <a:avLst/>
          </a:prstGeom>
        </p:spPr>
      </p:pic>
    </p:spTree>
    <p:extLst>
      <p:ext uri="{BB962C8B-B14F-4D97-AF65-F5344CB8AC3E}">
        <p14:creationId xmlns:p14="http://schemas.microsoft.com/office/powerpoint/2010/main" val="14515932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991" y="249517"/>
            <a:ext cx="9988825" cy="1194693"/>
          </a:xfrm>
        </p:spPr>
        <p:txBody>
          <a:bodyPr/>
          <a:lstStyle/>
          <a:p>
            <a:pPr algn="ctr"/>
            <a:r>
              <a:rPr lang="es-ES" sz="2600" dirty="0" smtClean="0">
                <a:latin typeface="Castellar" panose="020A0402060406010301" pitchFamily="18" charset="0"/>
              </a:rPr>
              <a:t>LA PORTABILIDAD DE LA INFORMACIÓN </a:t>
            </a:r>
            <a:br>
              <a:rPr lang="es-ES" sz="2600" dirty="0" smtClean="0">
                <a:latin typeface="Castellar" panose="020A0402060406010301" pitchFamily="18" charset="0"/>
              </a:rPr>
            </a:br>
            <a:r>
              <a:rPr lang="es-ES" sz="2600" dirty="0" smtClean="0">
                <a:latin typeface="Castellar" panose="020A0402060406010301" pitchFamily="18" charset="0"/>
              </a:rPr>
              <a:t>Web </a:t>
            </a:r>
            <a:r>
              <a:rPr lang="es-ES" sz="2600" dirty="0">
                <a:latin typeface="Castellar" panose="020A0402060406010301" pitchFamily="18" charset="0"/>
              </a:rPr>
              <a:t>3.0: </a:t>
            </a:r>
            <a:r>
              <a:rPr lang="es-ES" sz="2600" dirty="0" smtClean="0">
                <a:latin typeface="Castellar" panose="020A0402060406010301" pitchFamily="18" charset="0"/>
              </a:rPr>
              <a:t>La fase “ejecutable” (La </a:t>
            </a:r>
            <a:r>
              <a:rPr lang="es-ES" sz="2600" dirty="0">
                <a:latin typeface="Castellar" panose="020A0402060406010301" pitchFamily="18" charset="0"/>
              </a:rPr>
              <a:t>web </a:t>
            </a:r>
            <a:r>
              <a:rPr lang="es-ES" sz="2600" dirty="0" smtClean="0">
                <a:latin typeface="Castellar" panose="020A0402060406010301" pitchFamily="18" charset="0"/>
              </a:rPr>
              <a:t>semántica)</a:t>
            </a:r>
            <a:r>
              <a:rPr lang="es-ES" sz="2600" dirty="0">
                <a:latin typeface="Castellar" panose="020A0402060406010301" pitchFamily="18" charset="0"/>
              </a:rPr>
              <a:t/>
            </a:r>
            <a:br>
              <a:rPr lang="es-ES" sz="2600" dirty="0">
                <a:latin typeface="Castellar" panose="020A0402060406010301" pitchFamily="18" charset="0"/>
              </a:rPr>
            </a:br>
            <a:r>
              <a:rPr lang="es-ES" sz="2600" dirty="0">
                <a:latin typeface="Castellar" panose="020A0402060406010301" pitchFamily="18" charset="0"/>
              </a:rPr>
              <a:t>(2010-2020)</a:t>
            </a:r>
          </a:p>
        </p:txBody>
      </p:sp>
      <p:sp>
        <p:nvSpPr>
          <p:cNvPr id="4" name="Rectángulo 3">
            <a:extLst>
              <a:ext uri="{FF2B5EF4-FFF2-40B4-BE49-F238E27FC236}">
                <a16:creationId xmlns="" xmlns:a16="http://schemas.microsoft.com/office/drawing/2014/main" id="{1A99D24D-D801-4F1E-8789-6182DF03D95F}"/>
              </a:ext>
            </a:extLst>
          </p:cNvPr>
          <p:cNvSpPr/>
          <p:nvPr/>
        </p:nvSpPr>
        <p:spPr>
          <a:xfrm>
            <a:off x="88900" y="4106478"/>
            <a:ext cx="11907337" cy="2751522"/>
          </a:xfrm>
          <a:prstGeom prst="rect">
            <a:avLst/>
          </a:prstGeom>
        </p:spPr>
        <p:txBody>
          <a:bodyPr wrap="square">
            <a:spAutoFit/>
          </a:bodyPr>
          <a:lstStyle/>
          <a:p>
            <a:pPr lvl="0" algn="just">
              <a:lnSpc>
                <a:spcPct val="120000"/>
              </a:lnSpc>
              <a:buClr>
                <a:srgbClr val="F07F09">
                  <a:lumMod val="60000"/>
                  <a:lumOff val="40000"/>
                </a:srgbClr>
              </a:buClr>
              <a:buSzPct val="80000"/>
            </a:pPr>
            <a:r>
              <a:rPr lang="en-US" sz="2400" b="1" dirty="0">
                <a:solidFill>
                  <a:prstClr val="black"/>
                </a:solidFill>
              </a:rPr>
              <a:t>Web 3.0</a:t>
            </a:r>
          </a:p>
          <a:p>
            <a:pPr lvl="0" algn="just">
              <a:lnSpc>
                <a:spcPct val="120000"/>
              </a:lnSpc>
              <a:buClr>
                <a:srgbClr val="F07F09">
                  <a:lumMod val="60000"/>
                  <a:lumOff val="40000"/>
                </a:srgbClr>
              </a:buClr>
              <a:buSzPct val="80000"/>
            </a:pPr>
            <a:r>
              <a:rPr lang="en-US" sz="2400" dirty="0" err="1">
                <a:solidFill>
                  <a:prstClr val="black"/>
                </a:solidFill>
              </a:rPr>
              <a:t>Es</a:t>
            </a:r>
            <a:r>
              <a:rPr lang="en-US" sz="2400" dirty="0">
                <a:solidFill>
                  <a:prstClr val="black"/>
                </a:solidFill>
              </a:rPr>
              <a:t> la </a:t>
            </a:r>
            <a:r>
              <a:rPr lang="en-US" sz="2400" dirty="0" err="1">
                <a:solidFill>
                  <a:prstClr val="black"/>
                </a:solidFill>
              </a:rPr>
              <a:t>fase</a:t>
            </a:r>
            <a:r>
              <a:rPr lang="en-US" sz="2400" dirty="0">
                <a:solidFill>
                  <a:prstClr val="black"/>
                </a:solidFill>
              </a:rPr>
              <a:t> “</a:t>
            </a:r>
            <a:r>
              <a:rPr lang="en-US" sz="2400" dirty="0" err="1">
                <a:solidFill>
                  <a:prstClr val="black"/>
                </a:solidFill>
              </a:rPr>
              <a:t>ejecutable</a:t>
            </a:r>
            <a:r>
              <a:rPr lang="en-US" sz="2400" dirty="0">
                <a:solidFill>
                  <a:prstClr val="black"/>
                </a:solidFill>
              </a:rPr>
              <a:t>” con </a:t>
            </a:r>
            <a:r>
              <a:rPr lang="en-US" sz="2400" dirty="0" err="1">
                <a:solidFill>
                  <a:prstClr val="black"/>
                </a:solidFill>
              </a:rPr>
              <a:t>aplicaciones</a:t>
            </a:r>
            <a:r>
              <a:rPr lang="en-US" sz="2400" dirty="0">
                <a:solidFill>
                  <a:prstClr val="black"/>
                </a:solidFill>
              </a:rPr>
              <a:t> </a:t>
            </a:r>
            <a:r>
              <a:rPr lang="en-US" sz="2400" dirty="0" err="1">
                <a:solidFill>
                  <a:prstClr val="black"/>
                </a:solidFill>
              </a:rPr>
              <a:t>dinámicas</a:t>
            </a:r>
            <a:r>
              <a:rPr lang="en-US" sz="2400" dirty="0">
                <a:solidFill>
                  <a:prstClr val="black"/>
                </a:solidFill>
              </a:rPr>
              <a:t>, </a:t>
            </a:r>
            <a:r>
              <a:rPr lang="en-US" sz="2400" dirty="0" err="1">
                <a:solidFill>
                  <a:prstClr val="black"/>
                </a:solidFill>
              </a:rPr>
              <a:t>servicios</a:t>
            </a:r>
            <a:r>
              <a:rPr lang="en-US" sz="2400" dirty="0">
                <a:solidFill>
                  <a:prstClr val="black"/>
                </a:solidFill>
              </a:rPr>
              <a:t> </a:t>
            </a:r>
            <a:r>
              <a:rPr lang="en-US" sz="2400" dirty="0" err="1">
                <a:solidFill>
                  <a:prstClr val="black"/>
                </a:solidFill>
              </a:rPr>
              <a:t>interactivos</a:t>
            </a:r>
            <a:r>
              <a:rPr lang="en-US" sz="2400" dirty="0">
                <a:solidFill>
                  <a:prstClr val="black"/>
                </a:solidFill>
              </a:rPr>
              <a:t> e </a:t>
            </a:r>
            <a:r>
              <a:rPr lang="en-US" sz="2400" dirty="0" err="1">
                <a:solidFill>
                  <a:prstClr val="black"/>
                </a:solidFill>
              </a:rPr>
              <a:t>interacción</a:t>
            </a:r>
            <a:r>
              <a:rPr lang="en-US" sz="2400" dirty="0">
                <a:solidFill>
                  <a:prstClr val="black"/>
                </a:solidFill>
              </a:rPr>
              <a:t> “</a:t>
            </a:r>
            <a:r>
              <a:rPr lang="en-US" sz="2400" dirty="0" err="1">
                <a:solidFill>
                  <a:prstClr val="black"/>
                </a:solidFill>
              </a:rPr>
              <a:t>máquina</a:t>
            </a:r>
            <a:r>
              <a:rPr lang="en-US" sz="2400" dirty="0">
                <a:solidFill>
                  <a:prstClr val="black"/>
                </a:solidFill>
              </a:rPr>
              <a:t> a </a:t>
            </a:r>
            <a:r>
              <a:rPr lang="en-US" sz="2400" dirty="0" err="1">
                <a:solidFill>
                  <a:prstClr val="black"/>
                </a:solidFill>
              </a:rPr>
              <a:t>máquina</a:t>
            </a:r>
            <a:r>
              <a:rPr lang="en-US" sz="2400" dirty="0">
                <a:solidFill>
                  <a:prstClr val="black"/>
                </a:solidFill>
              </a:rPr>
              <a:t>”</a:t>
            </a:r>
          </a:p>
          <a:p>
            <a:pPr lvl="0" algn="just">
              <a:lnSpc>
                <a:spcPct val="120000"/>
              </a:lnSpc>
              <a:buClr>
                <a:srgbClr val="F07F09">
                  <a:lumMod val="60000"/>
                  <a:lumOff val="40000"/>
                </a:srgbClr>
              </a:buClr>
              <a:buSzPct val="80000"/>
            </a:pPr>
            <a:r>
              <a:rPr lang="en-US" sz="2400" dirty="0">
                <a:solidFill>
                  <a:prstClr val="black"/>
                </a:solidFill>
              </a:rPr>
              <a:t>Web 3.0 </a:t>
            </a:r>
            <a:r>
              <a:rPr lang="en-US" sz="2400" dirty="0" err="1">
                <a:solidFill>
                  <a:prstClr val="black"/>
                </a:solidFill>
              </a:rPr>
              <a:t>es</a:t>
            </a:r>
            <a:r>
              <a:rPr lang="en-US" sz="2400" dirty="0">
                <a:solidFill>
                  <a:prstClr val="black"/>
                </a:solidFill>
              </a:rPr>
              <a:t> la web </a:t>
            </a:r>
            <a:r>
              <a:rPr lang="en-US" sz="2400" dirty="0" err="1">
                <a:solidFill>
                  <a:prstClr val="black"/>
                </a:solidFill>
              </a:rPr>
              <a:t>semática</a:t>
            </a:r>
            <a:r>
              <a:rPr lang="en-US" sz="2400" dirty="0">
                <a:solidFill>
                  <a:prstClr val="black"/>
                </a:solidFill>
              </a:rPr>
              <a:t> </a:t>
            </a:r>
            <a:r>
              <a:rPr lang="en-US" sz="2400" dirty="0" err="1">
                <a:solidFill>
                  <a:prstClr val="black"/>
                </a:solidFill>
              </a:rPr>
              <a:t>donde</a:t>
            </a:r>
            <a:r>
              <a:rPr lang="en-US" sz="2400" dirty="0">
                <a:solidFill>
                  <a:prstClr val="black"/>
                </a:solidFill>
              </a:rPr>
              <a:t> las </a:t>
            </a:r>
            <a:r>
              <a:rPr lang="en-US" sz="2400" dirty="0" err="1">
                <a:solidFill>
                  <a:prstClr val="black"/>
                </a:solidFill>
              </a:rPr>
              <a:t>computadoras</a:t>
            </a:r>
            <a:r>
              <a:rPr lang="en-US" sz="2400" dirty="0">
                <a:solidFill>
                  <a:prstClr val="black"/>
                </a:solidFill>
              </a:rPr>
              <a:t> </a:t>
            </a:r>
            <a:r>
              <a:rPr lang="en-US" sz="2400" dirty="0" err="1">
                <a:solidFill>
                  <a:prstClr val="black"/>
                </a:solidFill>
              </a:rPr>
              <a:t>pueden</a:t>
            </a:r>
            <a:r>
              <a:rPr lang="en-US" sz="2400" dirty="0">
                <a:solidFill>
                  <a:prstClr val="black"/>
                </a:solidFill>
              </a:rPr>
              <a:t> </a:t>
            </a:r>
            <a:r>
              <a:rPr lang="en-US" sz="2400" dirty="0" err="1">
                <a:solidFill>
                  <a:prstClr val="black"/>
                </a:solidFill>
              </a:rPr>
              <a:t>interpretar</a:t>
            </a:r>
            <a:r>
              <a:rPr lang="en-US" sz="2400" dirty="0">
                <a:solidFill>
                  <a:prstClr val="black"/>
                </a:solidFill>
              </a:rPr>
              <a:t> la </a:t>
            </a:r>
            <a:r>
              <a:rPr lang="en-US" sz="2400" dirty="0" err="1">
                <a:solidFill>
                  <a:prstClr val="black"/>
                </a:solidFill>
              </a:rPr>
              <a:t>información</a:t>
            </a:r>
            <a:r>
              <a:rPr lang="en-US" sz="2400" dirty="0">
                <a:solidFill>
                  <a:prstClr val="black"/>
                </a:solidFill>
              </a:rPr>
              <a:t> </a:t>
            </a:r>
            <a:r>
              <a:rPr lang="en-US" sz="2400" dirty="0" err="1">
                <a:solidFill>
                  <a:prstClr val="black"/>
                </a:solidFill>
              </a:rPr>
              <a:t>como</a:t>
            </a:r>
            <a:r>
              <a:rPr lang="en-US" sz="2400" dirty="0">
                <a:solidFill>
                  <a:prstClr val="black"/>
                </a:solidFill>
              </a:rPr>
              <a:t> </a:t>
            </a:r>
            <a:r>
              <a:rPr lang="en-US" sz="2400" dirty="0" err="1">
                <a:solidFill>
                  <a:prstClr val="black"/>
                </a:solidFill>
              </a:rPr>
              <a:t>los</a:t>
            </a:r>
            <a:r>
              <a:rPr lang="en-US" sz="2400" dirty="0">
                <a:solidFill>
                  <a:prstClr val="black"/>
                </a:solidFill>
              </a:rPr>
              <a:t> </a:t>
            </a:r>
            <a:r>
              <a:rPr lang="en-US" sz="2400" dirty="0" err="1">
                <a:solidFill>
                  <a:prstClr val="black"/>
                </a:solidFill>
              </a:rPr>
              <a:t>humanos</a:t>
            </a:r>
            <a:r>
              <a:rPr lang="en-US" sz="2400" dirty="0">
                <a:solidFill>
                  <a:prstClr val="black"/>
                </a:solidFill>
              </a:rPr>
              <a:t> y </a:t>
            </a:r>
            <a:r>
              <a:rPr lang="en-US" sz="2400" dirty="0" err="1">
                <a:solidFill>
                  <a:prstClr val="black"/>
                </a:solidFill>
              </a:rPr>
              <a:t>generar</a:t>
            </a:r>
            <a:r>
              <a:rPr lang="en-US" sz="2400" dirty="0">
                <a:solidFill>
                  <a:prstClr val="black"/>
                </a:solidFill>
              </a:rPr>
              <a:t> y </a:t>
            </a:r>
            <a:r>
              <a:rPr lang="en-US" sz="2400" dirty="0" err="1">
                <a:solidFill>
                  <a:prstClr val="black"/>
                </a:solidFill>
              </a:rPr>
              <a:t>distribuir</a:t>
            </a:r>
            <a:r>
              <a:rPr lang="en-US" sz="2400" dirty="0">
                <a:solidFill>
                  <a:prstClr val="black"/>
                </a:solidFill>
              </a:rPr>
              <a:t> </a:t>
            </a:r>
            <a:r>
              <a:rPr lang="en-US" sz="2400" dirty="0" err="1">
                <a:solidFill>
                  <a:prstClr val="black"/>
                </a:solidFill>
              </a:rPr>
              <a:t>inteligentemente</a:t>
            </a:r>
            <a:r>
              <a:rPr lang="en-US" sz="2400" dirty="0">
                <a:solidFill>
                  <a:prstClr val="black"/>
                </a:solidFill>
              </a:rPr>
              <a:t> </a:t>
            </a:r>
            <a:r>
              <a:rPr lang="en-US" sz="2400" dirty="0" err="1">
                <a:solidFill>
                  <a:prstClr val="black"/>
                </a:solidFill>
              </a:rPr>
              <a:t>contenidos</a:t>
            </a:r>
            <a:r>
              <a:rPr lang="en-US" sz="2400" dirty="0">
                <a:solidFill>
                  <a:prstClr val="black"/>
                </a:solidFill>
              </a:rPr>
              <a:t> </a:t>
            </a:r>
            <a:r>
              <a:rPr lang="en-US" sz="2400" dirty="0" err="1">
                <a:solidFill>
                  <a:prstClr val="black"/>
                </a:solidFill>
              </a:rPr>
              <a:t>útilies</a:t>
            </a:r>
            <a:r>
              <a:rPr lang="en-US" sz="2400" dirty="0">
                <a:solidFill>
                  <a:prstClr val="black"/>
                </a:solidFill>
              </a:rPr>
              <a:t> a la </a:t>
            </a:r>
            <a:r>
              <a:rPr lang="en-US" sz="2400" dirty="0" err="1">
                <a:solidFill>
                  <a:prstClr val="black"/>
                </a:solidFill>
              </a:rPr>
              <a:t>medida</a:t>
            </a:r>
            <a:r>
              <a:rPr lang="en-US" sz="2400" dirty="0">
                <a:solidFill>
                  <a:prstClr val="black"/>
                </a:solidFill>
              </a:rPr>
              <a:t> de las </a:t>
            </a:r>
            <a:r>
              <a:rPr lang="en-US" sz="2400" dirty="0" err="1">
                <a:solidFill>
                  <a:prstClr val="black"/>
                </a:solidFill>
              </a:rPr>
              <a:t>necesidades</a:t>
            </a:r>
            <a:r>
              <a:rPr lang="en-US" sz="2400" dirty="0">
                <a:solidFill>
                  <a:prstClr val="black"/>
                </a:solidFill>
              </a:rPr>
              <a:t> de </a:t>
            </a:r>
            <a:r>
              <a:rPr lang="en-US" sz="2400" dirty="0" err="1">
                <a:solidFill>
                  <a:prstClr val="black"/>
                </a:solidFill>
              </a:rPr>
              <a:t>los</a:t>
            </a:r>
            <a:r>
              <a:rPr lang="en-US" sz="2400" dirty="0">
                <a:solidFill>
                  <a:prstClr val="black"/>
                </a:solidFill>
              </a:rPr>
              <a:t> </a:t>
            </a:r>
            <a:r>
              <a:rPr lang="en-US" sz="2400" dirty="0" err="1">
                <a:solidFill>
                  <a:prstClr val="black"/>
                </a:solidFill>
              </a:rPr>
              <a:t>usuarios</a:t>
            </a:r>
            <a:r>
              <a:rPr lang="en-US" sz="2400" dirty="0">
                <a:solidFill>
                  <a:prstClr val="black"/>
                </a:solidFill>
              </a:rPr>
              <a:t>.</a:t>
            </a:r>
            <a:endParaRPr lang="es-AR" sz="2400" dirty="0"/>
          </a:p>
        </p:txBody>
      </p:sp>
      <p:pic>
        <p:nvPicPr>
          <p:cNvPr id="6" name="Imagen 5">
            <a:extLst>
              <a:ext uri="{FF2B5EF4-FFF2-40B4-BE49-F238E27FC236}">
                <a16:creationId xmlns="" xmlns:a16="http://schemas.microsoft.com/office/drawing/2014/main" id="{51E2229F-6713-4C69-8E13-BA3C4590F74C}"/>
              </a:ext>
            </a:extLst>
          </p:cNvPr>
          <p:cNvPicPr>
            <a:picLocks noChangeAspect="1"/>
          </p:cNvPicPr>
          <p:nvPr/>
        </p:nvPicPr>
        <p:blipFill>
          <a:blip r:embed="rId2"/>
          <a:stretch>
            <a:fillRect/>
          </a:stretch>
        </p:blipFill>
        <p:spPr>
          <a:xfrm>
            <a:off x="229040" y="1599706"/>
            <a:ext cx="3541974" cy="2454776"/>
          </a:xfrm>
          <a:prstGeom prst="rect">
            <a:avLst/>
          </a:prstGeom>
        </p:spPr>
      </p:pic>
      <p:pic>
        <p:nvPicPr>
          <p:cNvPr id="12" name="Marcador de contenido 11">
            <a:extLst>
              <a:ext uri="{FF2B5EF4-FFF2-40B4-BE49-F238E27FC236}">
                <a16:creationId xmlns="" xmlns:a16="http://schemas.microsoft.com/office/drawing/2014/main" id="{A5AC997D-CB78-42EB-8D13-80923A741A81}"/>
              </a:ext>
            </a:extLst>
          </p:cNvPr>
          <p:cNvPicPr>
            <a:picLocks noGrp="1" noChangeAspect="1"/>
          </p:cNvPicPr>
          <p:nvPr>
            <p:ph idx="1"/>
          </p:nvPr>
        </p:nvPicPr>
        <p:blipFill>
          <a:blip r:embed="rId3"/>
          <a:stretch>
            <a:fillRect/>
          </a:stretch>
        </p:blipFill>
        <p:spPr>
          <a:xfrm>
            <a:off x="3990440" y="1599707"/>
            <a:ext cx="3400960" cy="2351278"/>
          </a:xfrm>
          <a:prstGeom prst="rect">
            <a:avLst/>
          </a:prstGeom>
        </p:spPr>
      </p:pic>
      <p:pic>
        <p:nvPicPr>
          <p:cNvPr id="3" name="Imagen 2">
            <a:extLst>
              <a:ext uri="{FF2B5EF4-FFF2-40B4-BE49-F238E27FC236}">
                <a16:creationId xmlns="" xmlns:a16="http://schemas.microsoft.com/office/drawing/2014/main" id="{6C451A2D-09DD-46D3-8F4C-564901E5D563}"/>
              </a:ext>
            </a:extLst>
          </p:cNvPr>
          <p:cNvPicPr>
            <a:picLocks noChangeAspect="1"/>
          </p:cNvPicPr>
          <p:nvPr/>
        </p:nvPicPr>
        <p:blipFill>
          <a:blip r:embed="rId4"/>
          <a:stretch>
            <a:fillRect/>
          </a:stretch>
        </p:blipFill>
        <p:spPr>
          <a:xfrm>
            <a:off x="7610826" y="1599705"/>
            <a:ext cx="4162073" cy="2351279"/>
          </a:xfrm>
          <a:prstGeom prst="rect">
            <a:avLst/>
          </a:prstGeom>
        </p:spPr>
      </p:pic>
    </p:spTree>
    <p:extLst>
      <p:ext uri="{BB962C8B-B14F-4D97-AF65-F5344CB8AC3E}">
        <p14:creationId xmlns:p14="http://schemas.microsoft.com/office/powerpoint/2010/main" val="113541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4845" y="186904"/>
            <a:ext cx="9741899" cy="1354817"/>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Web </a:t>
            </a:r>
            <a:r>
              <a:rPr lang="es-ES" sz="2800" dirty="0">
                <a:latin typeface="Castellar" panose="020A0402060406010301" pitchFamily="18" charset="0"/>
              </a:rPr>
              <a:t>3.0: L</a:t>
            </a:r>
            <a:r>
              <a:rPr lang="es-ES" sz="2800" dirty="0" smtClean="0">
                <a:latin typeface="Castellar" panose="020A0402060406010301" pitchFamily="18" charset="0"/>
              </a:rPr>
              <a:t>a fase “ejecutable”</a:t>
            </a:r>
            <a:br>
              <a:rPr lang="es-ES" sz="2800" dirty="0" smtClean="0">
                <a:latin typeface="Castellar" panose="020A0402060406010301" pitchFamily="18" charset="0"/>
              </a:rPr>
            </a:br>
            <a:r>
              <a:rPr lang="es-ES" sz="2800" dirty="0" smtClean="0">
                <a:latin typeface="Castellar" panose="020A0402060406010301" pitchFamily="18" charset="0"/>
              </a:rPr>
              <a:t>Smart </a:t>
            </a:r>
            <a:r>
              <a:rPr lang="es-ES" sz="2800" dirty="0" err="1">
                <a:latin typeface="Castellar" panose="020A0402060406010301" pitchFamily="18" charset="0"/>
              </a:rPr>
              <a:t>homes</a:t>
            </a:r>
            <a:r>
              <a:rPr lang="es-ES" sz="2800" dirty="0">
                <a:latin typeface="Castellar" panose="020A0402060406010301" pitchFamily="18" charset="0"/>
              </a:rPr>
              <a:t> – Smart </a:t>
            </a:r>
            <a:r>
              <a:rPr lang="es-ES" sz="2800" dirty="0" err="1">
                <a:latin typeface="Castellar" panose="020A0402060406010301" pitchFamily="18" charset="0"/>
              </a:rPr>
              <a:t>cities</a:t>
            </a:r>
            <a:r>
              <a:rPr lang="es-ES" sz="2800" dirty="0">
                <a:latin typeface="Castellar" panose="020A0402060406010301" pitchFamily="18" charset="0"/>
              </a:rPr>
              <a:t> – Smart </a:t>
            </a:r>
            <a:r>
              <a:rPr lang="es-ES" sz="2800" dirty="0" err="1">
                <a:latin typeface="Castellar" panose="020A0402060406010301" pitchFamily="18" charset="0"/>
              </a:rPr>
              <a:t>world</a:t>
            </a:r>
            <a:endParaRPr lang="es-ES" sz="2800" dirty="0">
              <a:latin typeface="Castellar" panose="020A0402060406010301" pitchFamily="18" charset="0"/>
            </a:endParaRPr>
          </a:p>
        </p:txBody>
      </p:sp>
      <p:pic>
        <p:nvPicPr>
          <p:cNvPr id="134146" name="Picture 2" descr="Image result for internet of thing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245" y="4099417"/>
            <a:ext cx="2194555" cy="2238732"/>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a:extLst>
              <a:ext uri="{FF2B5EF4-FFF2-40B4-BE49-F238E27FC236}">
                <a16:creationId xmlns="" xmlns:a16="http://schemas.microsoft.com/office/drawing/2014/main" id="{2289CD12-8C2B-4618-A63D-DB55D18BC33C}"/>
              </a:ext>
            </a:extLst>
          </p:cNvPr>
          <p:cNvPicPr>
            <a:picLocks noChangeAspect="1"/>
          </p:cNvPicPr>
          <p:nvPr/>
        </p:nvPicPr>
        <p:blipFill>
          <a:blip r:embed="rId3"/>
          <a:stretch>
            <a:fillRect/>
          </a:stretch>
        </p:blipFill>
        <p:spPr>
          <a:xfrm>
            <a:off x="3072768" y="3944334"/>
            <a:ext cx="4432300" cy="2532666"/>
          </a:xfrm>
          <a:prstGeom prst="rect">
            <a:avLst/>
          </a:prstGeom>
        </p:spPr>
      </p:pic>
      <p:pic>
        <p:nvPicPr>
          <p:cNvPr id="5" name="Marcador de contenido 5">
            <a:extLst>
              <a:ext uri="{FF2B5EF4-FFF2-40B4-BE49-F238E27FC236}">
                <a16:creationId xmlns="" xmlns:a16="http://schemas.microsoft.com/office/drawing/2014/main" id="{C4787636-9295-47B4-857F-CE03B67C4E8D}"/>
              </a:ext>
            </a:extLst>
          </p:cNvPr>
          <p:cNvPicPr>
            <a:picLocks noChangeAspect="1"/>
          </p:cNvPicPr>
          <p:nvPr/>
        </p:nvPicPr>
        <p:blipFill>
          <a:blip r:embed="rId4"/>
          <a:stretch>
            <a:fillRect/>
          </a:stretch>
        </p:blipFill>
        <p:spPr>
          <a:xfrm>
            <a:off x="800101" y="1388204"/>
            <a:ext cx="6121400" cy="2376017"/>
          </a:xfrm>
          <a:prstGeom prst="rect">
            <a:avLst/>
          </a:prstGeom>
        </p:spPr>
      </p:pic>
      <p:pic>
        <p:nvPicPr>
          <p:cNvPr id="3" name="Imagen 2">
            <a:extLst>
              <a:ext uri="{FF2B5EF4-FFF2-40B4-BE49-F238E27FC236}">
                <a16:creationId xmlns="" xmlns:a16="http://schemas.microsoft.com/office/drawing/2014/main" id="{93AF411B-09C9-4714-A18C-4DB961DDCB3C}"/>
              </a:ext>
            </a:extLst>
          </p:cNvPr>
          <p:cNvPicPr>
            <a:picLocks noChangeAspect="1"/>
          </p:cNvPicPr>
          <p:nvPr/>
        </p:nvPicPr>
        <p:blipFill>
          <a:blip r:embed="rId5"/>
          <a:stretch>
            <a:fillRect/>
          </a:stretch>
        </p:blipFill>
        <p:spPr>
          <a:xfrm>
            <a:off x="7505068" y="1721834"/>
            <a:ext cx="4482515" cy="4755166"/>
          </a:xfrm>
          <a:prstGeom prst="rect">
            <a:avLst/>
          </a:prstGeom>
        </p:spPr>
      </p:pic>
    </p:spTree>
    <p:extLst>
      <p:ext uri="{BB962C8B-B14F-4D97-AF65-F5344CB8AC3E}">
        <p14:creationId xmlns:p14="http://schemas.microsoft.com/office/powerpoint/2010/main" val="3842860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6775" y="109330"/>
            <a:ext cx="9524060" cy="1397498"/>
          </a:xfrm>
        </p:spPr>
        <p:txBody>
          <a:bodyPr/>
          <a:lstStyle/>
          <a:p>
            <a:pPr algn="ctr"/>
            <a:r>
              <a:rPr lang="es-ES" sz="2600" dirty="0" smtClean="0">
                <a:latin typeface="Castellar" panose="020A0402060406010301" pitchFamily="18" charset="0"/>
              </a:rPr>
              <a:t>LA PORTABILIDAD DE LA INFORMACIÓN</a:t>
            </a:r>
            <a:br>
              <a:rPr lang="es-ES" sz="2600" dirty="0" smtClean="0">
                <a:latin typeface="Castellar" panose="020A0402060406010301" pitchFamily="18" charset="0"/>
              </a:rPr>
            </a:br>
            <a:r>
              <a:rPr lang="es-ES" sz="2600" dirty="0" smtClean="0">
                <a:latin typeface="Castellar" panose="020A0402060406010301" pitchFamily="18" charset="0"/>
              </a:rPr>
              <a:t>Web 4.0 (la </a:t>
            </a:r>
            <a:r>
              <a:rPr lang="es-ES" sz="2600" dirty="0">
                <a:latin typeface="Castellar" panose="020A0402060406010301" pitchFamily="18" charset="0"/>
              </a:rPr>
              <a:t>web </a:t>
            </a:r>
            <a:r>
              <a:rPr lang="es-ES" sz="2600" dirty="0" smtClean="0">
                <a:latin typeface="Castellar" panose="020A0402060406010301" pitchFamily="18" charset="0"/>
              </a:rPr>
              <a:t>simbiótica?</a:t>
            </a:r>
            <a:r>
              <a:rPr lang="es-ES" sz="2600" dirty="0">
                <a:latin typeface="Castellar" panose="020A0402060406010301" pitchFamily="18" charset="0"/>
              </a:rPr>
              <a:t/>
            </a:r>
            <a:br>
              <a:rPr lang="es-ES" sz="2600" dirty="0">
                <a:latin typeface="Castellar" panose="020A0402060406010301" pitchFamily="18" charset="0"/>
              </a:rPr>
            </a:br>
            <a:r>
              <a:rPr lang="es-ES" sz="2600" dirty="0">
                <a:latin typeface="Castellar" panose="020A0402060406010301" pitchFamily="18" charset="0"/>
              </a:rPr>
              <a:t>(2020-?)</a:t>
            </a:r>
            <a:br>
              <a:rPr lang="es-ES" sz="2600" dirty="0">
                <a:latin typeface="Castellar" panose="020A0402060406010301" pitchFamily="18" charset="0"/>
              </a:rPr>
            </a:br>
            <a:endParaRPr lang="es-ES" sz="2600" dirty="0">
              <a:latin typeface="Castellar" panose="020A0402060406010301" pitchFamily="18" charset="0"/>
            </a:endParaRPr>
          </a:p>
        </p:txBody>
      </p:sp>
      <p:pic>
        <p:nvPicPr>
          <p:cNvPr id="7" name="Marcador de contenido 6">
            <a:extLst>
              <a:ext uri="{FF2B5EF4-FFF2-40B4-BE49-F238E27FC236}">
                <a16:creationId xmlns="" xmlns:a16="http://schemas.microsoft.com/office/drawing/2014/main" id="{87B677E9-A290-4883-B743-D4A38D969B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397" y="1178119"/>
            <a:ext cx="2523835" cy="1598334"/>
          </a:xfrm>
          <a:prstGeom prst="rect">
            <a:avLst/>
          </a:prstGeom>
        </p:spPr>
      </p:pic>
      <p:pic>
        <p:nvPicPr>
          <p:cNvPr id="6" name="Imagen 5">
            <a:extLst>
              <a:ext uri="{FF2B5EF4-FFF2-40B4-BE49-F238E27FC236}">
                <a16:creationId xmlns="" xmlns:a16="http://schemas.microsoft.com/office/drawing/2014/main" id="{AC47A3A0-7E9F-4F77-9BBE-B56A7A80C1F1}"/>
              </a:ext>
            </a:extLst>
          </p:cNvPr>
          <p:cNvPicPr>
            <a:picLocks noChangeAspect="1"/>
          </p:cNvPicPr>
          <p:nvPr/>
        </p:nvPicPr>
        <p:blipFill>
          <a:blip r:embed="rId3"/>
          <a:stretch>
            <a:fillRect/>
          </a:stretch>
        </p:blipFill>
        <p:spPr>
          <a:xfrm>
            <a:off x="237397" y="2830324"/>
            <a:ext cx="2523835" cy="1735394"/>
          </a:xfrm>
          <a:prstGeom prst="rect">
            <a:avLst/>
          </a:prstGeom>
        </p:spPr>
      </p:pic>
      <p:pic>
        <p:nvPicPr>
          <p:cNvPr id="10" name="Imagen 9">
            <a:extLst>
              <a:ext uri="{FF2B5EF4-FFF2-40B4-BE49-F238E27FC236}">
                <a16:creationId xmlns="" xmlns:a16="http://schemas.microsoft.com/office/drawing/2014/main" id="{67044E06-F8DF-4B36-97ED-0938C5C583C2}"/>
              </a:ext>
            </a:extLst>
          </p:cNvPr>
          <p:cNvPicPr>
            <a:picLocks noChangeAspect="1"/>
          </p:cNvPicPr>
          <p:nvPr/>
        </p:nvPicPr>
        <p:blipFill>
          <a:blip r:embed="rId4"/>
          <a:stretch>
            <a:fillRect/>
          </a:stretch>
        </p:blipFill>
        <p:spPr>
          <a:xfrm>
            <a:off x="6546401" y="1303628"/>
            <a:ext cx="5239199" cy="3053391"/>
          </a:xfrm>
          <a:prstGeom prst="rect">
            <a:avLst/>
          </a:prstGeom>
        </p:spPr>
      </p:pic>
      <p:pic>
        <p:nvPicPr>
          <p:cNvPr id="11" name="Marcador de contenido 16">
            <a:extLst>
              <a:ext uri="{FF2B5EF4-FFF2-40B4-BE49-F238E27FC236}">
                <a16:creationId xmlns="" xmlns:a16="http://schemas.microsoft.com/office/drawing/2014/main" id="{C56CF5E4-D270-43B8-B9C4-7B5992062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827" y="1912691"/>
            <a:ext cx="2637895" cy="2190100"/>
          </a:xfrm>
          <a:prstGeom prst="rect">
            <a:avLst/>
          </a:prstGeom>
        </p:spPr>
      </p:pic>
      <p:sp>
        <p:nvSpPr>
          <p:cNvPr id="3" name="Rectángulo 2">
            <a:extLst>
              <a:ext uri="{FF2B5EF4-FFF2-40B4-BE49-F238E27FC236}">
                <a16:creationId xmlns="" xmlns:a16="http://schemas.microsoft.com/office/drawing/2014/main" id="{D8022129-9518-4D01-A03C-C2F96556AF24}"/>
              </a:ext>
            </a:extLst>
          </p:cNvPr>
          <p:cNvSpPr/>
          <p:nvPr/>
        </p:nvSpPr>
        <p:spPr>
          <a:xfrm>
            <a:off x="237398" y="4536400"/>
            <a:ext cx="11548202" cy="2092881"/>
          </a:xfrm>
          <a:prstGeom prst="rect">
            <a:avLst/>
          </a:prstGeom>
        </p:spPr>
        <p:txBody>
          <a:bodyPr wrap="square">
            <a:spAutoFit/>
          </a:bodyPr>
          <a:lstStyle/>
          <a:p>
            <a:pPr algn="just"/>
            <a:r>
              <a:rPr lang="en-US" sz="2600" b="1" dirty="0"/>
              <a:t>Web 4.0 </a:t>
            </a:r>
            <a:r>
              <a:rPr lang="en-US" sz="2600" dirty="0" err="1"/>
              <a:t>es</a:t>
            </a:r>
            <a:r>
              <a:rPr lang="en-US" sz="2600" dirty="0"/>
              <a:t> la web </a:t>
            </a:r>
            <a:r>
              <a:rPr lang="en-US" sz="2600" dirty="0" err="1"/>
              <a:t>simbiótica</a:t>
            </a:r>
            <a:r>
              <a:rPr lang="en-US" sz="2600" dirty="0"/>
              <a:t>. Una web </a:t>
            </a:r>
            <a:r>
              <a:rPr lang="en-US" sz="2600" dirty="0" err="1"/>
              <a:t>abierta</a:t>
            </a:r>
            <a:r>
              <a:rPr lang="en-US" sz="2600" dirty="0"/>
              <a:t>, </a:t>
            </a:r>
            <a:r>
              <a:rPr lang="en-US" sz="2600" dirty="0" err="1"/>
              <a:t>entramada</a:t>
            </a:r>
            <a:r>
              <a:rPr lang="en-US" sz="2600" dirty="0"/>
              <a:t> e </a:t>
            </a:r>
            <a:r>
              <a:rPr lang="en-US" sz="2600" dirty="0" err="1"/>
              <a:t>inteligente</a:t>
            </a:r>
            <a:r>
              <a:rPr lang="en-US" sz="2600" dirty="0"/>
              <a:t>. La web OS </a:t>
            </a:r>
            <a:r>
              <a:rPr lang="en-US" sz="2600" dirty="0" err="1"/>
              <a:t>como</a:t>
            </a:r>
            <a:r>
              <a:rPr lang="en-US" sz="2600" dirty="0"/>
              <a:t> un total y </a:t>
            </a:r>
            <a:r>
              <a:rPr lang="en-US" sz="2600" dirty="0" err="1"/>
              <a:t>único</a:t>
            </a:r>
            <a:r>
              <a:rPr lang="en-US" sz="2600" dirty="0"/>
              <a:t> </a:t>
            </a:r>
            <a:r>
              <a:rPr lang="en-US" sz="2600" dirty="0" err="1"/>
              <a:t>sistema</a:t>
            </a:r>
            <a:r>
              <a:rPr lang="en-US" sz="2600" dirty="0"/>
              <a:t> </a:t>
            </a:r>
            <a:r>
              <a:rPr lang="en-US" sz="2600" dirty="0" err="1"/>
              <a:t>operativo</a:t>
            </a:r>
            <a:r>
              <a:rPr lang="en-US" sz="2600" dirty="0"/>
              <a:t> </a:t>
            </a:r>
            <a:r>
              <a:rPr lang="en-US" sz="2600" dirty="0" err="1"/>
              <a:t>donde</a:t>
            </a:r>
            <a:r>
              <a:rPr lang="en-US" sz="2600" dirty="0"/>
              <a:t> la </a:t>
            </a:r>
            <a:r>
              <a:rPr lang="en-US" sz="2600" dirty="0" err="1"/>
              <a:t>información</a:t>
            </a:r>
            <a:r>
              <a:rPr lang="en-US" sz="2600" dirty="0"/>
              <a:t> </a:t>
            </a:r>
            <a:r>
              <a:rPr lang="en-US" sz="2600" dirty="0" err="1"/>
              <a:t>fluye</a:t>
            </a:r>
            <a:r>
              <a:rPr lang="en-US" sz="2600" dirty="0"/>
              <a:t> </a:t>
            </a:r>
            <a:r>
              <a:rPr lang="en-US" sz="2600" dirty="0" err="1"/>
              <a:t>desde</a:t>
            </a:r>
            <a:r>
              <a:rPr lang="en-US" sz="2600" dirty="0"/>
              <a:t> </a:t>
            </a:r>
            <a:r>
              <a:rPr lang="en-US" sz="2600" dirty="0" err="1"/>
              <a:t>cualquier</a:t>
            </a:r>
            <a:r>
              <a:rPr lang="en-US" sz="2600" dirty="0"/>
              <a:t> </a:t>
            </a:r>
            <a:r>
              <a:rPr lang="en-US" sz="2600" dirty="0" err="1"/>
              <a:t>punto</a:t>
            </a:r>
            <a:r>
              <a:rPr lang="en-US" sz="2600" dirty="0"/>
              <a:t> a </a:t>
            </a:r>
            <a:r>
              <a:rPr lang="en-US" sz="2600" dirty="0" err="1"/>
              <a:t>cualquier</a:t>
            </a:r>
            <a:r>
              <a:rPr lang="en-US" sz="2600" dirty="0"/>
              <a:t> </a:t>
            </a:r>
            <a:r>
              <a:rPr lang="en-US" sz="2600" dirty="0" err="1"/>
              <a:t>otro</a:t>
            </a:r>
            <a:r>
              <a:rPr lang="en-US" sz="2600" dirty="0"/>
              <a:t> </a:t>
            </a:r>
            <a:r>
              <a:rPr lang="en-US" sz="2600" dirty="0" err="1"/>
              <a:t>punto</a:t>
            </a:r>
            <a:r>
              <a:rPr lang="en-US" sz="2600" dirty="0"/>
              <a:t>. </a:t>
            </a:r>
          </a:p>
          <a:p>
            <a:pPr algn="just"/>
            <a:r>
              <a:rPr lang="en-US" sz="2600" dirty="0"/>
              <a:t>El </a:t>
            </a:r>
            <a:r>
              <a:rPr lang="en-US" sz="2600" dirty="0" err="1"/>
              <a:t>logro</a:t>
            </a:r>
            <a:r>
              <a:rPr lang="en-US" sz="2600" dirty="0"/>
              <a:t> </a:t>
            </a:r>
            <a:r>
              <a:rPr lang="en-US" sz="2600" dirty="0" err="1"/>
              <a:t>es</a:t>
            </a:r>
            <a:r>
              <a:rPr lang="en-US" sz="2600" dirty="0"/>
              <a:t> la </a:t>
            </a:r>
            <a:r>
              <a:rPr lang="en-US" sz="2600" dirty="0" err="1"/>
              <a:t>interacción</a:t>
            </a:r>
            <a:r>
              <a:rPr lang="en-US" sz="2600" dirty="0"/>
              <a:t> entre </a:t>
            </a:r>
            <a:r>
              <a:rPr lang="en-US" sz="2600" dirty="0" err="1"/>
              <a:t>humanos</a:t>
            </a:r>
            <a:r>
              <a:rPr lang="en-US" sz="2600" dirty="0"/>
              <a:t> y </a:t>
            </a:r>
            <a:r>
              <a:rPr lang="en-US" sz="2600" dirty="0" err="1"/>
              <a:t>máquinas</a:t>
            </a:r>
            <a:r>
              <a:rPr lang="en-US" sz="2600" dirty="0"/>
              <a:t> </a:t>
            </a:r>
            <a:r>
              <a:rPr lang="en-US" sz="2600" dirty="0" err="1"/>
              <a:t>en</a:t>
            </a:r>
            <a:r>
              <a:rPr lang="en-US" sz="2600" dirty="0"/>
              <a:t> </a:t>
            </a:r>
            <a:r>
              <a:rPr lang="en-US" sz="2600" dirty="0" err="1"/>
              <a:t>simbiosis</a:t>
            </a:r>
            <a:r>
              <a:rPr lang="en-US" sz="2600" dirty="0"/>
              <a:t>. </a:t>
            </a:r>
          </a:p>
          <a:p>
            <a:pPr algn="just"/>
            <a:r>
              <a:rPr lang="en-US" sz="2600" dirty="0"/>
              <a:t>La </a:t>
            </a:r>
            <a:r>
              <a:rPr lang="en-US" sz="2600" dirty="0" err="1"/>
              <a:t>línea</a:t>
            </a:r>
            <a:r>
              <a:rPr lang="en-US" sz="2600" dirty="0"/>
              <a:t> divisorial entre </a:t>
            </a:r>
            <a:r>
              <a:rPr lang="en-US" sz="2600" dirty="0" err="1"/>
              <a:t>humanos</a:t>
            </a:r>
            <a:r>
              <a:rPr lang="en-US" sz="2600" dirty="0"/>
              <a:t> y </a:t>
            </a:r>
            <a:r>
              <a:rPr lang="en-US" sz="2600" dirty="0" err="1"/>
              <a:t>máquinas</a:t>
            </a:r>
            <a:r>
              <a:rPr lang="en-US" sz="2600" dirty="0"/>
              <a:t> se </a:t>
            </a:r>
            <a:r>
              <a:rPr lang="en-US" sz="2600" dirty="0" err="1"/>
              <a:t>desdibuja</a:t>
            </a:r>
            <a:r>
              <a:rPr lang="en-US" sz="2600" dirty="0"/>
              <a:t>.  </a:t>
            </a:r>
            <a:endParaRPr lang="es-AR" sz="2600" dirty="0"/>
          </a:p>
        </p:txBody>
      </p:sp>
    </p:spTree>
    <p:extLst>
      <p:ext uri="{BB962C8B-B14F-4D97-AF65-F5344CB8AC3E}">
        <p14:creationId xmlns:p14="http://schemas.microsoft.com/office/powerpoint/2010/main" val="38536139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0"/>
            <a:ext cx="9404723" cy="1222643"/>
          </a:xfrm>
        </p:spPr>
        <p:txBody>
          <a:bodyPr/>
          <a:lstStyle/>
          <a:p>
            <a:pPr algn="ctr"/>
            <a:r>
              <a:rPr lang="es-ES" sz="2600" dirty="0" smtClean="0">
                <a:latin typeface="Castellar" panose="020A0402060406010301" pitchFamily="18" charset="0"/>
              </a:rPr>
              <a:t>LA PORTABILIDAD DE LA INFORMACIÓN PERSONAL</a:t>
            </a:r>
            <a:br>
              <a:rPr lang="es-ES" sz="2600" dirty="0" smtClean="0">
                <a:latin typeface="Castellar" panose="020A0402060406010301" pitchFamily="18" charset="0"/>
              </a:rPr>
            </a:br>
            <a:r>
              <a:rPr lang="es-ES" sz="2600" dirty="0" err="1" smtClean="0">
                <a:latin typeface="Castellar" panose="020A0402060406010301" pitchFamily="18" charset="0"/>
              </a:rPr>
              <a:t>Victor</a:t>
            </a:r>
            <a:r>
              <a:rPr lang="es-ES" sz="2600" dirty="0" smtClean="0">
                <a:latin typeface="Castellar" panose="020A0402060406010301" pitchFamily="18" charset="0"/>
              </a:rPr>
              <a:t> </a:t>
            </a:r>
            <a:r>
              <a:rPr lang="es-ES" sz="2600" dirty="0">
                <a:latin typeface="Castellar" panose="020A0402060406010301" pitchFamily="18" charset="0"/>
              </a:rPr>
              <a:t>Mayer-</a:t>
            </a:r>
            <a:r>
              <a:rPr lang="es-ES" sz="2600" dirty="0" err="1">
                <a:latin typeface="Castellar" panose="020A0402060406010301" pitchFamily="18" charset="0"/>
              </a:rPr>
              <a:t>Schönberger</a:t>
            </a:r>
            <a:r>
              <a:rPr lang="es-ES" sz="2600" dirty="0">
                <a:latin typeface="Castellar" panose="020A0402060406010301" pitchFamily="18" charset="0"/>
              </a:rPr>
              <a:t> – </a:t>
            </a:r>
            <a:r>
              <a:rPr lang="es-ES" sz="2600" dirty="0" err="1">
                <a:latin typeface="Castellar" panose="020A0402060406010301" pitchFamily="18" charset="0"/>
              </a:rPr>
              <a:t>Viviane</a:t>
            </a:r>
            <a:r>
              <a:rPr lang="es-ES" sz="2600" dirty="0">
                <a:latin typeface="Castellar" panose="020A0402060406010301" pitchFamily="18" charset="0"/>
              </a:rPr>
              <a:t> </a:t>
            </a:r>
            <a:r>
              <a:rPr lang="es-ES" sz="2600" dirty="0" err="1">
                <a:latin typeface="Castellar" panose="020A0402060406010301" pitchFamily="18" charset="0"/>
              </a:rPr>
              <a:t>Reding</a:t>
            </a:r>
            <a:r>
              <a:rPr lang="es-ES" sz="2600" dirty="0">
                <a:latin typeface="Castellar" panose="020A0402060406010301" pitchFamily="18" charset="0"/>
              </a:rPr>
              <a:t> </a:t>
            </a:r>
            <a:br>
              <a:rPr lang="es-ES" sz="2600" dirty="0">
                <a:latin typeface="Castellar" panose="020A0402060406010301" pitchFamily="18" charset="0"/>
              </a:rPr>
            </a:br>
            <a:r>
              <a:rPr lang="es-ES" sz="2600" dirty="0">
                <a:latin typeface="Castellar" panose="020A0402060406010301" pitchFamily="18" charset="0"/>
              </a:rPr>
              <a:t>(2009 – 2010)</a:t>
            </a:r>
          </a:p>
        </p:txBody>
      </p:sp>
      <p:pic>
        <p:nvPicPr>
          <p:cNvPr id="6" name="Marcador de contenido 5"/>
          <p:cNvPicPr>
            <a:picLocks noGrp="1" noChangeAspect="1"/>
          </p:cNvPicPr>
          <p:nvPr>
            <p:ph idx="1"/>
          </p:nvPr>
        </p:nvPicPr>
        <p:blipFill>
          <a:blip r:embed="rId2"/>
          <a:stretch>
            <a:fillRect/>
          </a:stretch>
        </p:blipFill>
        <p:spPr>
          <a:xfrm>
            <a:off x="2304099" y="1428632"/>
            <a:ext cx="1554901" cy="2060575"/>
          </a:xfrm>
          <a:prstGeom prst="rect">
            <a:avLst/>
          </a:prstGeom>
        </p:spPr>
      </p:pic>
      <p:sp>
        <p:nvSpPr>
          <p:cNvPr id="4" name="Rectángulo 3"/>
          <p:cNvSpPr/>
          <p:nvPr/>
        </p:nvSpPr>
        <p:spPr>
          <a:xfrm>
            <a:off x="6193766" y="1466491"/>
            <a:ext cx="5225113" cy="2955378"/>
          </a:xfrm>
          <a:prstGeom prst="rect">
            <a:avLst/>
          </a:prstGeom>
        </p:spPr>
        <p:txBody>
          <a:bodyPr wrap="square">
            <a:spAutoFit/>
          </a:bodyPr>
          <a:lstStyle/>
          <a:p>
            <a:endParaRPr lang="en-US" dirty="0"/>
          </a:p>
        </p:txBody>
      </p:sp>
      <p:pic>
        <p:nvPicPr>
          <p:cNvPr id="7" name="Imagen 6"/>
          <p:cNvPicPr>
            <a:picLocks noChangeAspect="1"/>
          </p:cNvPicPr>
          <p:nvPr/>
        </p:nvPicPr>
        <p:blipFill>
          <a:blip r:embed="rId3"/>
          <a:stretch>
            <a:fillRect/>
          </a:stretch>
        </p:blipFill>
        <p:spPr>
          <a:xfrm>
            <a:off x="279796" y="1428632"/>
            <a:ext cx="1858781" cy="1974720"/>
          </a:xfrm>
          <a:prstGeom prst="rect">
            <a:avLst/>
          </a:prstGeom>
        </p:spPr>
      </p:pic>
      <p:pic>
        <p:nvPicPr>
          <p:cNvPr id="13" name="Imagen 12"/>
          <p:cNvPicPr>
            <a:picLocks noChangeAspect="1"/>
          </p:cNvPicPr>
          <p:nvPr/>
        </p:nvPicPr>
        <p:blipFill>
          <a:blip r:embed="rId4"/>
          <a:stretch>
            <a:fillRect/>
          </a:stretch>
        </p:blipFill>
        <p:spPr>
          <a:xfrm>
            <a:off x="268926" y="3816626"/>
            <a:ext cx="1858781" cy="2326792"/>
          </a:xfrm>
          <a:prstGeom prst="rect">
            <a:avLst/>
          </a:prstGeom>
        </p:spPr>
      </p:pic>
      <p:sp>
        <p:nvSpPr>
          <p:cNvPr id="15" name="Rectángulo 14"/>
          <p:cNvSpPr/>
          <p:nvPr/>
        </p:nvSpPr>
        <p:spPr>
          <a:xfrm>
            <a:off x="2218768" y="3489207"/>
            <a:ext cx="6587554" cy="3416320"/>
          </a:xfrm>
          <a:prstGeom prst="rect">
            <a:avLst/>
          </a:prstGeom>
        </p:spPr>
        <p:txBody>
          <a:bodyPr wrap="square">
            <a:spAutoFit/>
          </a:bodyPr>
          <a:lstStyle/>
          <a:p>
            <a:pPr algn="just"/>
            <a:r>
              <a:rPr lang="en-US" sz="2400" dirty="0" err="1"/>
              <a:t>Necesitamos</a:t>
            </a:r>
            <a:r>
              <a:rPr lang="en-US" sz="2400" dirty="0"/>
              <a:t> </a:t>
            </a:r>
            <a:r>
              <a:rPr lang="en-US" sz="2400" dirty="0" err="1"/>
              <a:t>encontrar</a:t>
            </a:r>
            <a:r>
              <a:rPr lang="en-US" sz="2400" dirty="0"/>
              <a:t> </a:t>
            </a:r>
            <a:r>
              <a:rPr lang="en-US" sz="2400" dirty="0" err="1"/>
              <a:t>formas</a:t>
            </a:r>
            <a:r>
              <a:rPr lang="en-US" sz="2400" dirty="0"/>
              <a:t> para </a:t>
            </a:r>
            <a:r>
              <a:rPr lang="en-US" sz="2400" dirty="0" err="1"/>
              <a:t>empoderar</a:t>
            </a:r>
            <a:r>
              <a:rPr lang="en-US" sz="2400" dirty="0"/>
              <a:t> a </a:t>
            </a:r>
            <a:r>
              <a:rPr lang="en-US" sz="2400" dirty="0" err="1"/>
              <a:t>los</a:t>
            </a:r>
            <a:r>
              <a:rPr lang="en-US" sz="2400" dirty="0"/>
              <a:t> </a:t>
            </a:r>
            <a:r>
              <a:rPr lang="en-US" sz="2400" dirty="0" err="1"/>
              <a:t>internautas</a:t>
            </a:r>
            <a:r>
              <a:rPr lang="en-US" sz="2400" dirty="0"/>
              <a:t>, que </a:t>
            </a:r>
            <a:r>
              <a:rPr lang="en-US" sz="2400" dirty="0" err="1"/>
              <a:t>necesitan</a:t>
            </a:r>
            <a:r>
              <a:rPr lang="en-US" sz="2400" dirty="0"/>
              <a:t> </a:t>
            </a:r>
            <a:r>
              <a:rPr lang="en-US" sz="2400" dirty="0" err="1"/>
              <a:t>sentir</a:t>
            </a:r>
            <a:r>
              <a:rPr lang="en-US" sz="2400" dirty="0"/>
              <a:t> que </a:t>
            </a:r>
            <a:r>
              <a:rPr lang="en-US" sz="2400" dirty="0" err="1"/>
              <a:t>sus</a:t>
            </a:r>
            <a:r>
              <a:rPr lang="en-US" sz="2400" dirty="0"/>
              <a:t> derechos </a:t>
            </a:r>
            <a:r>
              <a:rPr lang="en-US" sz="2400" dirty="0" err="1"/>
              <a:t>fundamentales</a:t>
            </a:r>
            <a:r>
              <a:rPr lang="en-US" sz="2400" dirty="0"/>
              <a:t> y </a:t>
            </a:r>
            <a:r>
              <a:rPr lang="en-US" sz="2400" dirty="0" err="1"/>
              <a:t>sus</a:t>
            </a:r>
            <a:r>
              <a:rPr lang="en-US" sz="2400" dirty="0"/>
              <a:t> </a:t>
            </a:r>
            <a:r>
              <a:rPr lang="en-US" sz="2400" dirty="0" err="1"/>
              <a:t>datos</a:t>
            </a:r>
            <a:r>
              <a:rPr lang="en-US" sz="2400" dirty="0"/>
              <a:t> </a:t>
            </a:r>
            <a:r>
              <a:rPr lang="en-US" sz="2400" dirty="0" err="1"/>
              <a:t>están</a:t>
            </a:r>
            <a:r>
              <a:rPr lang="en-US" sz="2400" dirty="0"/>
              <a:t> a salvo </a:t>
            </a:r>
            <a:r>
              <a:rPr lang="en-US" sz="2400" dirty="0" err="1"/>
              <a:t>en</a:t>
            </a:r>
            <a:r>
              <a:rPr lang="en-US" sz="2400" dirty="0"/>
              <a:t> el </a:t>
            </a:r>
            <a:r>
              <a:rPr lang="en-US" sz="2400" dirty="0" err="1"/>
              <a:t>mundo</a:t>
            </a:r>
            <a:r>
              <a:rPr lang="en-US" sz="2400" dirty="0"/>
              <a:t> digital y para </a:t>
            </a:r>
            <a:r>
              <a:rPr lang="en-US" sz="2400" dirty="0" err="1"/>
              <a:t>ello</a:t>
            </a:r>
            <a:r>
              <a:rPr lang="en-US" sz="2400" dirty="0"/>
              <a:t> </a:t>
            </a:r>
            <a:r>
              <a:rPr lang="en-US" sz="2400" dirty="0" err="1"/>
              <a:t>deben</a:t>
            </a:r>
            <a:r>
              <a:rPr lang="en-US" sz="2400" dirty="0"/>
              <a:t> </a:t>
            </a:r>
            <a:r>
              <a:rPr lang="en-US" sz="2400" dirty="0" err="1"/>
              <a:t>tener</a:t>
            </a:r>
            <a:r>
              <a:rPr lang="en-US" sz="2400" dirty="0"/>
              <a:t> </a:t>
            </a:r>
            <a:r>
              <a:rPr lang="en-US" sz="2400" dirty="0" err="1"/>
              <a:t>efectivo</a:t>
            </a:r>
            <a:r>
              <a:rPr lang="en-US" sz="2400" dirty="0"/>
              <a:t> control </a:t>
            </a:r>
            <a:r>
              <a:rPr lang="en-US" sz="2400" dirty="0" err="1"/>
              <a:t>sobre</a:t>
            </a:r>
            <a:r>
              <a:rPr lang="en-US" sz="2400" dirty="0"/>
              <a:t> lo que </a:t>
            </a:r>
            <a:r>
              <a:rPr lang="en-US" sz="2400" dirty="0" err="1"/>
              <a:t>colocan</a:t>
            </a:r>
            <a:r>
              <a:rPr lang="en-US" sz="2400" dirty="0"/>
              <a:t> </a:t>
            </a:r>
            <a:r>
              <a:rPr lang="en-US" sz="2400" dirty="0" err="1"/>
              <a:t>en</a:t>
            </a:r>
            <a:r>
              <a:rPr lang="en-US" sz="2400" dirty="0"/>
              <a:t> </a:t>
            </a:r>
            <a:r>
              <a:rPr lang="en-US" sz="2400" dirty="0" err="1"/>
              <a:t>línea</a:t>
            </a:r>
            <a:r>
              <a:rPr lang="en-US" sz="2400" dirty="0"/>
              <a:t> y </a:t>
            </a:r>
            <a:r>
              <a:rPr lang="en-US" sz="2400" dirty="0" err="1"/>
              <a:t>ser</a:t>
            </a:r>
            <a:r>
              <a:rPr lang="en-US" sz="2400" dirty="0"/>
              <a:t> </a:t>
            </a:r>
            <a:r>
              <a:rPr lang="en-US" sz="2400" dirty="0" err="1"/>
              <a:t>capaces</a:t>
            </a:r>
            <a:r>
              <a:rPr lang="en-US" sz="2400" dirty="0"/>
              <a:t> de </a:t>
            </a:r>
            <a:r>
              <a:rPr lang="en-US" sz="2400" dirty="0" err="1"/>
              <a:t>corregir</a:t>
            </a:r>
            <a:r>
              <a:rPr lang="en-US" sz="2400" dirty="0"/>
              <a:t>, </a:t>
            </a:r>
            <a:r>
              <a:rPr lang="en-US" sz="2400" dirty="0" err="1"/>
              <a:t>modificar</a:t>
            </a:r>
            <a:r>
              <a:rPr lang="en-US" sz="2400" dirty="0"/>
              <a:t> o </a:t>
            </a:r>
            <a:r>
              <a:rPr lang="en-US" sz="2400" dirty="0" err="1"/>
              <a:t>borrarlos</a:t>
            </a:r>
            <a:r>
              <a:rPr lang="en-US" sz="2400" dirty="0"/>
              <a:t> </a:t>
            </a:r>
            <a:r>
              <a:rPr lang="en-US" sz="2400" dirty="0" err="1"/>
              <a:t>según</a:t>
            </a:r>
            <a:r>
              <a:rPr lang="en-US" sz="2400" dirty="0"/>
              <a:t> </a:t>
            </a:r>
            <a:r>
              <a:rPr lang="en-US" sz="2400" dirty="0" err="1"/>
              <a:t>sus</a:t>
            </a:r>
            <a:r>
              <a:rPr lang="en-US" sz="2400" dirty="0"/>
              <a:t> </a:t>
            </a:r>
            <a:r>
              <a:rPr lang="en-US" sz="2400" dirty="0" err="1"/>
              <a:t>deseos</a:t>
            </a:r>
            <a:r>
              <a:rPr lang="en-US" sz="2400" dirty="0"/>
              <a:t>.</a:t>
            </a:r>
            <a:endParaRPr lang="es-ES" sz="2400" dirty="0"/>
          </a:p>
        </p:txBody>
      </p:sp>
      <p:sp>
        <p:nvSpPr>
          <p:cNvPr id="18" name="Rectángulo 17"/>
          <p:cNvSpPr/>
          <p:nvPr/>
        </p:nvSpPr>
        <p:spPr>
          <a:xfrm>
            <a:off x="4323026" y="1819928"/>
            <a:ext cx="7474232" cy="830997"/>
          </a:xfrm>
          <a:prstGeom prst="rect">
            <a:avLst/>
          </a:prstGeom>
        </p:spPr>
        <p:txBody>
          <a:bodyPr wrap="square">
            <a:spAutoFit/>
          </a:bodyPr>
          <a:lstStyle/>
          <a:p>
            <a:r>
              <a:rPr lang="es-ES" sz="2400" dirty="0" err="1"/>
              <a:t>Victor</a:t>
            </a:r>
            <a:r>
              <a:rPr lang="es-ES" sz="2400" dirty="0"/>
              <a:t> Mayer-</a:t>
            </a:r>
            <a:r>
              <a:rPr lang="es-ES" sz="2400" dirty="0" err="1"/>
              <a:t>Schönberger</a:t>
            </a:r>
            <a:r>
              <a:rPr lang="es-ES" sz="2400" dirty="0"/>
              <a:t>: </a:t>
            </a:r>
          </a:p>
          <a:p>
            <a:r>
              <a:rPr lang="es-ES" sz="2400" dirty="0"/>
              <a:t>“</a:t>
            </a:r>
            <a:r>
              <a:rPr lang="es-ES" sz="2400" dirty="0" err="1"/>
              <a:t>Delete</a:t>
            </a:r>
            <a:r>
              <a:rPr lang="es-ES" sz="2400" dirty="0"/>
              <a:t>: </a:t>
            </a:r>
            <a:r>
              <a:rPr lang="es-ES" sz="2400" dirty="0" err="1"/>
              <a:t>the</a:t>
            </a:r>
            <a:r>
              <a:rPr lang="es-ES" sz="2400" dirty="0"/>
              <a:t> </a:t>
            </a:r>
            <a:r>
              <a:rPr lang="es-ES" sz="2400" dirty="0" err="1"/>
              <a:t>virtue</a:t>
            </a:r>
            <a:r>
              <a:rPr lang="es-ES" sz="2400" dirty="0"/>
              <a:t> of </a:t>
            </a:r>
            <a:r>
              <a:rPr lang="es-ES" sz="2400" dirty="0" err="1"/>
              <a:t>fogetting</a:t>
            </a:r>
            <a:r>
              <a:rPr lang="es-ES" sz="2400" dirty="0"/>
              <a:t> in </a:t>
            </a:r>
            <a:r>
              <a:rPr lang="es-ES" sz="2400" dirty="0" err="1"/>
              <a:t>the</a:t>
            </a:r>
            <a:r>
              <a:rPr lang="es-ES" sz="2400" dirty="0"/>
              <a:t> digital </a:t>
            </a:r>
            <a:r>
              <a:rPr lang="es-ES" sz="2400" dirty="0" err="1"/>
              <a:t>age</a:t>
            </a:r>
            <a:r>
              <a:rPr lang="es-ES" sz="2400" dirty="0"/>
              <a:t>”</a:t>
            </a:r>
          </a:p>
        </p:txBody>
      </p:sp>
      <p:pic>
        <p:nvPicPr>
          <p:cNvPr id="3" name="Imagen 2">
            <a:extLst>
              <a:ext uri="{FF2B5EF4-FFF2-40B4-BE49-F238E27FC236}">
                <a16:creationId xmlns="" xmlns:a16="http://schemas.microsoft.com/office/drawing/2014/main" id="{197C746D-2902-446D-9C17-607E659EA78F}"/>
              </a:ext>
            </a:extLst>
          </p:cNvPr>
          <p:cNvPicPr>
            <a:picLocks noChangeAspect="1"/>
          </p:cNvPicPr>
          <p:nvPr/>
        </p:nvPicPr>
        <p:blipFill>
          <a:blip r:embed="rId5"/>
          <a:stretch>
            <a:fillRect/>
          </a:stretch>
        </p:blipFill>
        <p:spPr>
          <a:xfrm>
            <a:off x="8945217" y="3816626"/>
            <a:ext cx="2852041" cy="2584174"/>
          </a:xfrm>
          <a:prstGeom prst="rect">
            <a:avLst/>
          </a:prstGeom>
        </p:spPr>
      </p:pic>
    </p:spTree>
    <p:extLst>
      <p:ext uri="{BB962C8B-B14F-4D97-AF65-F5344CB8AC3E}">
        <p14:creationId xmlns:p14="http://schemas.microsoft.com/office/powerpoint/2010/main" val="1766309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1578620"/>
          </a:xfrm>
        </p:spPr>
        <p:txBody>
          <a:bodyPr>
            <a:noAutofit/>
          </a:bodyPr>
          <a:lstStyle/>
          <a:p>
            <a:pPr algn="ctr"/>
            <a:r>
              <a:rPr lang="en-US" sz="2600" dirty="0" smtClean="0">
                <a:latin typeface="Castellar" panose="020A0402060406010301" pitchFamily="18" charset="0"/>
              </a:rPr>
              <a:t>LA PORTABILIDAD DE LA INFORMACIÓN PERSONAL</a:t>
            </a:r>
            <a:br>
              <a:rPr lang="en-US" sz="2600" dirty="0" smtClean="0">
                <a:latin typeface="Castellar" panose="020A0402060406010301" pitchFamily="18" charset="0"/>
              </a:rPr>
            </a:br>
            <a:r>
              <a:rPr lang="en-US" sz="2600" dirty="0" smtClean="0">
                <a:latin typeface="Castellar" panose="020A0402060406010301" pitchFamily="18" charset="0"/>
              </a:rPr>
              <a:t>LAS REGULACIONES  EUROPEAS</a:t>
            </a:r>
            <a:br>
              <a:rPr lang="en-US" sz="2600" dirty="0" smtClean="0">
                <a:latin typeface="Castellar" panose="020A0402060406010301" pitchFamily="18" charset="0"/>
              </a:rPr>
            </a:br>
            <a:r>
              <a:rPr lang="en-US" sz="2600" dirty="0" smtClean="0">
                <a:latin typeface="Castellar" panose="020A0402060406010301" pitchFamily="18" charset="0"/>
              </a:rPr>
              <a:t>(</a:t>
            </a:r>
            <a:r>
              <a:rPr lang="en-US" sz="2600" dirty="0">
                <a:latin typeface="Castellar" panose="020A0402060406010301" pitchFamily="18" charset="0"/>
              </a:rPr>
              <a:t>2012 - 2016 - 2018)</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2120899"/>
            <a:ext cx="11384140" cy="3169881"/>
          </a:xfrm>
        </p:spPr>
        <p:txBody>
          <a:bodyPr>
            <a:noAutofit/>
          </a:bodyPr>
          <a:lstStyle/>
          <a:p>
            <a:pPr marL="0" indent="0" algn="just">
              <a:spcBef>
                <a:spcPts val="0"/>
              </a:spcBef>
              <a:buNone/>
            </a:pPr>
            <a:r>
              <a:rPr lang="es-ES" sz="2400" dirty="0"/>
              <a:t>Primera propuesta de Reglamento General de Protección de Datos de la Unión Europea (2012)</a:t>
            </a:r>
          </a:p>
          <a:p>
            <a:pPr marL="0" indent="0" algn="just">
              <a:spcBef>
                <a:spcPts val="0"/>
              </a:spcBef>
              <a:buNone/>
            </a:pPr>
            <a:endParaRPr lang="es-ES" sz="2400" dirty="0"/>
          </a:p>
          <a:p>
            <a:pPr marL="0" indent="0" algn="just">
              <a:spcBef>
                <a:spcPts val="0"/>
              </a:spcBef>
              <a:buNone/>
            </a:pPr>
            <a:r>
              <a:rPr lang="es-ES" sz="2400" dirty="0"/>
              <a:t>Reglamento General de Protección de Datos de la Unión Europea (2016)</a:t>
            </a:r>
          </a:p>
          <a:p>
            <a:pPr marL="0" indent="0" algn="just">
              <a:spcBef>
                <a:spcPts val="0"/>
              </a:spcBef>
              <a:buNone/>
            </a:pPr>
            <a:endParaRPr lang="es-ES" sz="2400" dirty="0"/>
          </a:p>
          <a:p>
            <a:pPr marL="0" indent="0" algn="just">
              <a:spcBef>
                <a:spcPts val="0"/>
              </a:spcBef>
              <a:buNone/>
            </a:pPr>
            <a:r>
              <a:rPr lang="es-ES" sz="2400" dirty="0"/>
              <a:t>Anteproyecto de reforma a la Ley Orgánica de Protección de Datos de carácter personal de España (2017)</a:t>
            </a:r>
          </a:p>
        </p:txBody>
      </p:sp>
    </p:spTree>
    <p:extLst>
      <p:ext uri="{BB962C8B-B14F-4D97-AF65-F5344CB8AC3E}">
        <p14:creationId xmlns:p14="http://schemas.microsoft.com/office/powerpoint/2010/main" val="20373701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833" y="1"/>
            <a:ext cx="10043410" cy="1257300"/>
          </a:xfrm>
        </p:spPr>
        <p:txBody>
          <a:bodyPr/>
          <a:lstStyle/>
          <a:p>
            <a:pPr algn="ctr"/>
            <a:r>
              <a:rPr lang="es-ES" sz="2600" dirty="0" smtClean="0">
                <a:solidFill>
                  <a:srgbClr val="323232"/>
                </a:solidFill>
                <a:latin typeface="Castellar" panose="020A0402060406010301" pitchFamily="18" charset="0"/>
              </a:rPr>
              <a:t>LA PORTABILIDAD DE LA INFORMACIÓN PERSONAL</a:t>
            </a:r>
            <a:br>
              <a:rPr lang="es-ES" sz="2600" dirty="0" smtClean="0">
                <a:solidFill>
                  <a:srgbClr val="323232"/>
                </a:solidFill>
                <a:latin typeface="Castellar" panose="020A0402060406010301" pitchFamily="18" charset="0"/>
              </a:rPr>
            </a:br>
            <a:r>
              <a:rPr lang="es-ES" sz="2600" dirty="0" smtClean="0">
                <a:solidFill>
                  <a:srgbClr val="323232"/>
                </a:solidFill>
                <a:latin typeface="Castellar" panose="020A0402060406010301" pitchFamily="18" charset="0"/>
              </a:rPr>
              <a:t>Primera </a:t>
            </a:r>
            <a:r>
              <a:rPr lang="es-ES" sz="2600" dirty="0">
                <a:solidFill>
                  <a:srgbClr val="323232"/>
                </a:solidFill>
                <a:latin typeface="Castellar" panose="020A0402060406010301" pitchFamily="18" charset="0"/>
              </a:rPr>
              <a:t>propuesta </a:t>
            </a:r>
            <a:r>
              <a:rPr lang="es-ES" sz="2600" dirty="0" smtClean="0">
                <a:solidFill>
                  <a:srgbClr val="323232"/>
                </a:solidFill>
                <a:latin typeface="Castellar" panose="020A0402060406010301" pitchFamily="18" charset="0"/>
              </a:rPr>
              <a:t>de </a:t>
            </a:r>
            <a:r>
              <a:rPr lang="en-US" sz="2600" dirty="0" err="1" smtClean="0">
                <a:solidFill>
                  <a:srgbClr val="323232"/>
                </a:solidFill>
                <a:latin typeface="Castellar" panose="020A0402060406010301" pitchFamily="18" charset="0"/>
              </a:rPr>
              <a:t>Reglamento</a:t>
            </a:r>
            <a:r>
              <a:rPr lang="en-US" sz="2600" dirty="0" smtClean="0">
                <a:solidFill>
                  <a:srgbClr val="323232"/>
                </a:solidFill>
                <a:latin typeface="Castellar" panose="020A0402060406010301" pitchFamily="18" charset="0"/>
              </a:rPr>
              <a:t> </a:t>
            </a:r>
            <a:r>
              <a:rPr lang="en-US" sz="2600" dirty="0">
                <a:solidFill>
                  <a:srgbClr val="323232"/>
                </a:solidFill>
                <a:latin typeface="Castellar" panose="020A0402060406010301" pitchFamily="18" charset="0"/>
              </a:rPr>
              <a:t>G</a:t>
            </a:r>
            <a:r>
              <a:rPr lang="en-US" sz="2600" dirty="0" smtClean="0">
                <a:solidFill>
                  <a:srgbClr val="323232"/>
                </a:solidFill>
                <a:latin typeface="Castellar" panose="020A0402060406010301" pitchFamily="18" charset="0"/>
              </a:rPr>
              <a:t>eneral </a:t>
            </a:r>
            <a:r>
              <a:rPr lang="en-US" sz="2600" dirty="0">
                <a:solidFill>
                  <a:srgbClr val="323232"/>
                </a:solidFill>
                <a:latin typeface="Castellar" panose="020A0402060406010301" pitchFamily="18" charset="0"/>
              </a:rPr>
              <a:t>de </a:t>
            </a:r>
            <a:r>
              <a:rPr lang="en-US" sz="2600" dirty="0" err="1">
                <a:solidFill>
                  <a:srgbClr val="323232"/>
                </a:solidFill>
                <a:latin typeface="Castellar" panose="020A0402060406010301" pitchFamily="18" charset="0"/>
              </a:rPr>
              <a:t>P</a:t>
            </a:r>
            <a:r>
              <a:rPr lang="en-US" sz="2600" dirty="0" err="1" smtClean="0">
                <a:solidFill>
                  <a:srgbClr val="323232"/>
                </a:solidFill>
                <a:latin typeface="Castellar" panose="020A0402060406010301" pitchFamily="18" charset="0"/>
              </a:rPr>
              <a:t>rotección</a:t>
            </a:r>
            <a:r>
              <a:rPr lang="en-US" sz="2600" dirty="0" smtClean="0">
                <a:solidFill>
                  <a:srgbClr val="323232"/>
                </a:solidFill>
                <a:latin typeface="Castellar" panose="020A0402060406010301" pitchFamily="18" charset="0"/>
              </a:rPr>
              <a:t> </a:t>
            </a:r>
            <a:r>
              <a:rPr lang="en-US" sz="2600" dirty="0">
                <a:solidFill>
                  <a:srgbClr val="323232"/>
                </a:solidFill>
                <a:latin typeface="Castellar" panose="020A0402060406010301" pitchFamily="18" charset="0"/>
              </a:rPr>
              <a:t>de </a:t>
            </a:r>
            <a:r>
              <a:rPr lang="en-US" sz="2600" dirty="0" err="1">
                <a:solidFill>
                  <a:srgbClr val="323232"/>
                </a:solidFill>
                <a:latin typeface="Castellar" panose="020A0402060406010301" pitchFamily="18" charset="0"/>
              </a:rPr>
              <a:t>D</a:t>
            </a:r>
            <a:r>
              <a:rPr lang="en-US" sz="2600" dirty="0" err="1" smtClean="0">
                <a:solidFill>
                  <a:srgbClr val="323232"/>
                </a:solidFill>
                <a:latin typeface="Castellar" panose="020A0402060406010301" pitchFamily="18" charset="0"/>
              </a:rPr>
              <a:t>atos</a:t>
            </a:r>
            <a:r>
              <a:rPr lang="es-ES" sz="2600" dirty="0">
                <a:solidFill>
                  <a:srgbClr val="323232"/>
                </a:solidFill>
                <a:latin typeface="Castellar" panose="020A0402060406010301" pitchFamily="18" charset="0"/>
              </a:rPr>
              <a:t/>
            </a:r>
            <a:br>
              <a:rPr lang="es-ES" sz="2600" dirty="0">
                <a:solidFill>
                  <a:srgbClr val="323232"/>
                </a:solidFill>
                <a:latin typeface="Castellar" panose="020A0402060406010301" pitchFamily="18" charset="0"/>
              </a:rPr>
            </a:br>
            <a:r>
              <a:rPr lang="es-ES" sz="2600" dirty="0">
                <a:solidFill>
                  <a:srgbClr val="323232"/>
                </a:solidFill>
                <a:latin typeface="Castellar" panose="020A0402060406010301" pitchFamily="18" charset="0"/>
              </a:rPr>
              <a:t>(2012)</a:t>
            </a:r>
            <a:endParaRPr lang="es-ES" sz="2000" dirty="0">
              <a:latin typeface="Castellar" panose="020A0402060406010301" pitchFamily="18" charset="0"/>
            </a:endParaRPr>
          </a:p>
        </p:txBody>
      </p:sp>
      <p:sp>
        <p:nvSpPr>
          <p:cNvPr id="4" name="Rectángulo 3"/>
          <p:cNvSpPr/>
          <p:nvPr/>
        </p:nvSpPr>
        <p:spPr>
          <a:xfrm>
            <a:off x="6193766" y="1466491"/>
            <a:ext cx="5225113" cy="2955378"/>
          </a:xfrm>
          <a:prstGeom prst="rect">
            <a:avLst/>
          </a:prstGeom>
        </p:spPr>
        <p:txBody>
          <a:bodyPr wrap="square">
            <a:spAutoFit/>
          </a:bodyPr>
          <a:lstStyle/>
          <a:p>
            <a:endParaRPr lang="en-US" dirty="0"/>
          </a:p>
        </p:txBody>
      </p:sp>
      <p:sp>
        <p:nvSpPr>
          <p:cNvPr id="3" name="Marcador de contenido 2"/>
          <p:cNvSpPr>
            <a:spLocks noGrp="1"/>
          </p:cNvSpPr>
          <p:nvPr>
            <p:ph idx="1"/>
          </p:nvPr>
        </p:nvSpPr>
        <p:spPr>
          <a:xfrm>
            <a:off x="254833" y="1257300"/>
            <a:ext cx="11797466" cy="5600700"/>
          </a:xfrm>
        </p:spPr>
        <p:txBody>
          <a:bodyPr>
            <a:noAutofit/>
          </a:bodyPr>
          <a:lstStyle/>
          <a:p>
            <a:pPr marL="0" indent="0" algn="just">
              <a:lnSpc>
                <a:spcPct val="120000"/>
              </a:lnSpc>
              <a:spcBef>
                <a:spcPts val="0"/>
              </a:spcBef>
              <a:buNone/>
            </a:pPr>
            <a:r>
              <a:rPr lang="es-AR" dirty="0"/>
              <a:t>Artículo 18. Derecho a la portabilidad de los datos. </a:t>
            </a:r>
          </a:p>
          <a:p>
            <a:pPr marL="0" indent="0" algn="just">
              <a:lnSpc>
                <a:spcPct val="120000"/>
              </a:lnSpc>
              <a:spcBef>
                <a:spcPts val="0"/>
              </a:spcBef>
              <a:buNone/>
            </a:pPr>
            <a:r>
              <a:rPr lang="es-AR" dirty="0"/>
              <a:t>1. Cuando se traten datos personales por vía electrónica en un formato estructurado y comúnmente utilizado, el interesado tendrá derecho a obtener del responsable del tratamiento una copia de los datos objeto de tratamiento en un formato electrónico estructurado y comúnmente utilizado que le permita seguir utilizándolos.</a:t>
            </a:r>
          </a:p>
          <a:p>
            <a:pPr marL="0" indent="0" algn="just">
              <a:lnSpc>
                <a:spcPct val="120000"/>
              </a:lnSpc>
              <a:spcBef>
                <a:spcPts val="0"/>
              </a:spcBef>
              <a:buNone/>
            </a:pPr>
            <a:r>
              <a:rPr lang="es-AR" dirty="0"/>
              <a:t>2. Cuando el interesado haya facilitado los datos personales y el tratamiento se base en el consentimiento o en un contrato, tendrá derecho a transmitir dichos datos personales y cualquier otra información que haya facilitado y que se conserve en un sistema de tratamiento automatizado a otro sistema en un formato electrónico comúnmente utilizado, sin impedimentos por parte del responsable del tratamiento de quien se retiren los datos personales.</a:t>
            </a:r>
          </a:p>
          <a:p>
            <a:pPr marL="0" indent="0" algn="just">
              <a:lnSpc>
                <a:spcPct val="120000"/>
              </a:lnSpc>
              <a:spcBef>
                <a:spcPts val="0"/>
              </a:spcBef>
              <a:buNone/>
            </a:pPr>
            <a:r>
              <a:rPr lang="es-AR" dirty="0"/>
              <a:t>3. La Comisión podrá especificar el formato electrónico contemplado en el apartado 1 y las normas técnicas, modalidades y procedimientos para la transmisión de datos personales de conformidad con lo dispuesto en el apartado 2. Dichos actos de ejecución se adoptarán con arreglo al procedimiento de examen contemplado en el artículo 87, apartado 2.</a:t>
            </a:r>
          </a:p>
          <a:p>
            <a:pPr marL="0" indent="0" algn="just">
              <a:lnSpc>
                <a:spcPct val="120000"/>
              </a:lnSpc>
              <a:spcBef>
                <a:spcPts val="0"/>
              </a:spcBef>
              <a:buNone/>
            </a:pPr>
            <a:endParaRPr lang="es-AR" sz="1600" dirty="0"/>
          </a:p>
        </p:txBody>
      </p:sp>
    </p:spTree>
    <p:extLst>
      <p:ext uri="{BB962C8B-B14F-4D97-AF65-F5344CB8AC3E}">
        <p14:creationId xmlns:p14="http://schemas.microsoft.com/office/powerpoint/2010/main" val="1744372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09" y="63374"/>
            <a:ext cx="9968248" cy="1260880"/>
          </a:xfrm>
        </p:spPr>
        <p:txBody>
          <a:bodyPr/>
          <a:lstStyle/>
          <a:p>
            <a:pPr algn="ctr"/>
            <a:r>
              <a:rPr lang="es-ES" sz="2400" dirty="0">
                <a:solidFill>
                  <a:srgbClr val="323232"/>
                </a:solidFill>
                <a:latin typeface="Castellar" panose="020A0402060406010301" pitchFamily="18" charset="0"/>
              </a:rPr>
              <a:t>LA PORTABILIDAD DE LA INFORMACIÓN PERSONAL</a:t>
            </a:r>
            <a:r>
              <a:rPr lang="en-US" sz="2400" dirty="0" smtClean="0">
                <a:solidFill>
                  <a:srgbClr val="323232"/>
                </a:solidFill>
                <a:latin typeface="Castellar" panose="020A0402060406010301" pitchFamily="18" charset="0"/>
              </a:rPr>
              <a:t/>
            </a:r>
            <a:br>
              <a:rPr lang="en-US" sz="2400" dirty="0" smtClean="0">
                <a:solidFill>
                  <a:srgbClr val="323232"/>
                </a:solidFill>
                <a:latin typeface="Castellar" panose="020A0402060406010301" pitchFamily="18" charset="0"/>
              </a:rPr>
            </a:br>
            <a:r>
              <a:rPr lang="en-US" sz="2400" dirty="0" err="1">
                <a:solidFill>
                  <a:srgbClr val="323232"/>
                </a:solidFill>
                <a:latin typeface="Castellar" panose="020A0402060406010301" pitchFamily="18" charset="0"/>
              </a:rPr>
              <a:t>R</a:t>
            </a:r>
            <a:r>
              <a:rPr lang="en-US" sz="2400" dirty="0" err="1" smtClean="0">
                <a:solidFill>
                  <a:srgbClr val="323232"/>
                </a:solidFill>
                <a:latin typeface="Castellar" panose="020A0402060406010301" pitchFamily="18" charset="0"/>
              </a:rPr>
              <a:t>eglamento</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G</a:t>
            </a:r>
            <a:r>
              <a:rPr lang="en-US" sz="2400" dirty="0" smtClean="0">
                <a:solidFill>
                  <a:srgbClr val="323232"/>
                </a:solidFill>
                <a:latin typeface="Castellar" panose="020A0402060406010301" pitchFamily="18" charset="0"/>
              </a:rPr>
              <a:t>eneral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P</a:t>
            </a:r>
            <a:r>
              <a:rPr lang="en-US" sz="2400" dirty="0" err="1" smtClean="0">
                <a:solidFill>
                  <a:srgbClr val="323232"/>
                </a:solidFill>
                <a:latin typeface="Castellar" panose="020A0402060406010301" pitchFamily="18" charset="0"/>
              </a:rPr>
              <a:t>rotección</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D</a:t>
            </a:r>
            <a:r>
              <a:rPr lang="en-US" sz="2400" dirty="0" err="1" smtClean="0">
                <a:solidFill>
                  <a:srgbClr val="323232"/>
                </a:solidFill>
                <a:latin typeface="Castellar" panose="020A0402060406010301" pitchFamily="18" charset="0"/>
              </a:rPr>
              <a:t>atos</a:t>
            </a:r>
            <a:r>
              <a:rPr lang="en-US" sz="2400" dirty="0" smtClean="0">
                <a:solidFill>
                  <a:srgbClr val="323232"/>
                </a:solidFill>
                <a:latin typeface="Castellar" panose="020A0402060406010301" pitchFamily="18" charset="0"/>
              </a:rPr>
              <a:t> </a:t>
            </a:r>
            <a:r>
              <a:rPr lang="en-US" sz="2400" dirty="0" err="1" smtClean="0">
                <a:solidFill>
                  <a:srgbClr val="323232"/>
                </a:solidFill>
                <a:latin typeface="Castellar" panose="020A0402060406010301" pitchFamily="18" charset="0"/>
              </a:rPr>
              <a:t>Reglamento</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(EU) 2016/679</a:t>
            </a:r>
            <a:r>
              <a:rPr lang="es-ES" sz="2400" dirty="0">
                <a:solidFill>
                  <a:srgbClr val="323232"/>
                </a:solidFill>
                <a:latin typeface="Castellar" panose="020A0402060406010301" pitchFamily="18" charset="0"/>
              </a:rPr>
              <a:t/>
            </a:r>
            <a:br>
              <a:rPr lang="es-ES" sz="2400" dirty="0">
                <a:solidFill>
                  <a:srgbClr val="323232"/>
                </a:solidFill>
                <a:latin typeface="Castellar" panose="020A0402060406010301" pitchFamily="18" charset="0"/>
              </a:rPr>
            </a:br>
            <a:r>
              <a:rPr lang="es-ES" sz="2400" dirty="0">
                <a:solidFill>
                  <a:srgbClr val="323232"/>
                </a:solidFill>
                <a:latin typeface="Castellar" panose="020A0402060406010301" pitchFamily="18" charset="0"/>
              </a:rPr>
              <a:t>(2016)</a:t>
            </a:r>
            <a:endParaRPr lang="en-US" sz="2400" dirty="0">
              <a:latin typeface="Castellar" panose="020A0402060406010301" pitchFamily="18" charset="0"/>
            </a:endParaRPr>
          </a:p>
        </p:txBody>
      </p:sp>
      <p:sp>
        <p:nvSpPr>
          <p:cNvPr id="3" name="Marcador de contenido 2"/>
          <p:cNvSpPr>
            <a:spLocks noGrp="1"/>
          </p:cNvSpPr>
          <p:nvPr>
            <p:ph idx="1"/>
          </p:nvPr>
        </p:nvSpPr>
        <p:spPr>
          <a:xfrm>
            <a:off x="332509" y="1187532"/>
            <a:ext cx="11474239" cy="5498276"/>
          </a:xfrm>
        </p:spPr>
        <p:txBody>
          <a:bodyPr>
            <a:noAutofit/>
          </a:bodyPr>
          <a:lstStyle/>
          <a:p>
            <a:pPr marL="0" indent="0" algn="just">
              <a:spcBef>
                <a:spcPts val="0"/>
              </a:spcBef>
              <a:buNone/>
            </a:pPr>
            <a:r>
              <a:rPr lang="es-AR" dirty="0">
                <a:latin typeface="+mn-lt"/>
              </a:rPr>
              <a:t>Art. 20. Derecho a la portabilidad de los datos</a:t>
            </a:r>
          </a:p>
          <a:p>
            <a:pPr marL="0" indent="0" algn="just">
              <a:spcBef>
                <a:spcPts val="0"/>
              </a:spcBef>
              <a:buNone/>
            </a:pPr>
            <a:r>
              <a:rPr lang="es-AR" dirty="0">
                <a:latin typeface="+mn-lt"/>
              </a:rPr>
              <a:t>1. El interesado tendrá derecho a recibir los datos personales que le incumban, que haya facilitado a un responsable del tratamiento, en un formato estructurado, de uso común y lectura mecánica, y a transmitirlos a otro responsable del tratamiento sin que lo impida el responsable al que se los hubiera facilitado, cuando:</a:t>
            </a:r>
          </a:p>
          <a:p>
            <a:pPr marL="0" indent="0" algn="just">
              <a:spcBef>
                <a:spcPts val="0"/>
              </a:spcBef>
              <a:buNone/>
            </a:pPr>
            <a:r>
              <a:rPr lang="es-AR" dirty="0">
                <a:latin typeface="+mn-lt"/>
              </a:rPr>
              <a:t>a) el tratamiento esté basado en el consentimiento con arreglo al artículo 6, apartado 1, letra a), o el artículo 9, apartado 2, letra a), o en un contrato con arreglo al artículo 6, apartado 1, letra b), y</a:t>
            </a:r>
          </a:p>
          <a:p>
            <a:pPr marL="0" indent="0" algn="just">
              <a:spcBef>
                <a:spcPts val="0"/>
              </a:spcBef>
              <a:buNone/>
            </a:pPr>
            <a:r>
              <a:rPr lang="es-AR" dirty="0">
                <a:latin typeface="+mn-lt"/>
              </a:rPr>
              <a:t>b) el tratamiento se efectúe por medios automatizados.</a:t>
            </a:r>
          </a:p>
          <a:p>
            <a:pPr marL="0" indent="0" algn="just">
              <a:spcBef>
                <a:spcPts val="0"/>
              </a:spcBef>
              <a:buNone/>
            </a:pPr>
            <a:r>
              <a:rPr lang="es-AR" dirty="0">
                <a:latin typeface="+mn-lt"/>
              </a:rPr>
              <a:t>2. Al ejercer su derecho a la portabilidad de los datos de acuerdo con el apartado 1, el interesado tendrá derecho a que los datos personales se transmitan directamente de responsable a responsable cuando sea técnicamente posible.</a:t>
            </a:r>
          </a:p>
          <a:p>
            <a:pPr marL="0" indent="0" algn="just">
              <a:spcBef>
                <a:spcPts val="0"/>
              </a:spcBef>
              <a:buNone/>
            </a:pPr>
            <a:r>
              <a:rPr lang="es-AR" dirty="0">
                <a:latin typeface="+mn-lt"/>
              </a:rPr>
              <a:t>3. El ejercicio del derecho mencionado en el apartado 1 del presente artículo se entenderá sin perjuicio del artículo 17. Tal derecho no se aplicará al tratamiento que sea necesario para el cumplimiento de una misión realizada en interés público o en el ejercicio de poderes públicos conferidos al responsable del tratamiento.</a:t>
            </a:r>
          </a:p>
          <a:p>
            <a:pPr marL="0" indent="0" algn="just">
              <a:spcBef>
                <a:spcPts val="0"/>
              </a:spcBef>
              <a:buNone/>
            </a:pPr>
            <a:r>
              <a:rPr lang="es-AR" dirty="0">
                <a:latin typeface="+mn-lt"/>
              </a:rPr>
              <a:t>4. El derecho mencionado en el apartado 1 no afectará negativamente a los derechos y libertades de otros.</a:t>
            </a:r>
          </a:p>
          <a:p>
            <a:pPr marL="0" indent="0" algn="just">
              <a:spcBef>
                <a:spcPts val="0"/>
              </a:spcBef>
              <a:buNone/>
            </a:pPr>
            <a:endParaRPr lang="es-AR" sz="2200" dirty="0"/>
          </a:p>
        </p:txBody>
      </p:sp>
    </p:spTree>
    <p:extLst>
      <p:ext uri="{BB962C8B-B14F-4D97-AF65-F5344CB8AC3E}">
        <p14:creationId xmlns:p14="http://schemas.microsoft.com/office/powerpoint/2010/main" val="23895124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157705"/>
            <a:ext cx="10027942" cy="755965"/>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Las </a:t>
            </a:r>
            <a:r>
              <a:rPr lang="en-US" sz="2600" dirty="0" err="1">
                <a:latin typeface="Castellar" panose="020A0402060406010301" pitchFamily="18" charset="0"/>
              </a:rPr>
              <a:t>regulaciones</a:t>
            </a:r>
            <a:r>
              <a:rPr lang="en-US" sz="2600" dirty="0">
                <a:latin typeface="Castellar" panose="020A0402060406010301" pitchFamily="18" charset="0"/>
              </a:rPr>
              <a:t>  </a:t>
            </a:r>
            <a:r>
              <a:rPr lang="en-US" sz="2600" dirty="0" err="1" smtClean="0">
                <a:latin typeface="Castellar" panose="020A0402060406010301" pitchFamily="18" charset="0"/>
              </a:rPr>
              <a:t>Iberomericanas</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2920002"/>
            <a:ext cx="11384140" cy="3769555"/>
          </a:xfrm>
        </p:spPr>
        <p:txBody>
          <a:bodyPr>
            <a:noAutofit/>
          </a:bodyPr>
          <a:lstStyle/>
          <a:p>
            <a:pPr marL="0" indent="0" algn="just">
              <a:spcBef>
                <a:spcPts val="0"/>
              </a:spcBef>
              <a:buNone/>
            </a:pPr>
            <a:r>
              <a:rPr lang="es-CL" dirty="0"/>
              <a:t>Proyecto de reforma a la LOPD de 1999 (España) </a:t>
            </a:r>
          </a:p>
          <a:p>
            <a:pPr marL="0" indent="0" algn="just">
              <a:spcBef>
                <a:spcPts val="0"/>
              </a:spcBef>
              <a:buNone/>
            </a:pPr>
            <a:endParaRPr lang="es-ES" dirty="0"/>
          </a:p>
          <a:p>
            <a:pPr marL="0" indent="0" algn="just">
              <a:spcBef>
                <a:spcPts val="0"/>
              </a:spcBef>
              <a:buNone/>
            </a:pPr>
            <a:r>
              <a:rPr lang="es-ES" dirty="0"/>
              <a:t>“Estándares de Protección de Datos Personales para los Estados Iberoamericanos” (Red Iberoamericana de Protección de datos).</a:t>
            </a:r>
          </a:p>
          <a:p>
            <a:pPr marL="0" indent="0" algn="just">
              <a:spcBef>
                <a:spcPts val="0"/>
              </a:spcBef>
              <a:buNone/>
            </a:pPr>
            <a:endParaRPr lang="es-ES" dirty="0"/>
          </a:p>
          <a:p>
            <a:pPr marL="0" indent="0" algn="just">
              <a:spcBef>
                <a:spcPts val="0"/>
              </a:spcBef>
              <a:buNone/>
            </a:pPr>
            <a:r>
              <a:rPr lang="es-ES" dirty="0"/>
              <a:t>Ley General de Protección de Datos Personales en Posesión de Sujetos Obligados, (México)</a:t>
            </a:r>
          </a:p>
          <a:p>
            <a:pPr marL="0" indent="0" algn="just">
              <a:spcBef>
                <a:spcPts val="0"/>
              </a:spcBef>
              <a:buNone/>
            </a:pPr>
            <a:endParaRPr lang="es-ES" dirty="0"/>
          </a:p>
          <a:p>
            <a:pPr marL="0" indent="0" algn="just">
              <a:spcBef>
                <a:spcPts val="0"/>
              </a:spcBef>
              <a:buNone/>
            </a:pPr>
            <a:r>
              <a:rPr lang="es-ES" dirty="0"/>
              <a:t>Anteproyecto de reforma integral a la Ley 25.326 de Protección de Datos Personales y Hábeas Data (Argentina).</a:t>
            </a:r>
          </a:p>
          <a:p>
            <a:pPr marL="0" indent="0" algn="just">
              <a:spcBef>
                <a:spcPts val="0"/>
              </a:spcBef>
              <a:buNone/>
            </a:pPr>
            <a:endParaRPr lang="es-ES" dirty="0"/>
          </a:p>
          <a:p>
            <a:pPr marL="0" indent="0" algn="just">
              <a:spcBef>
                <a:spcPts val="0"/>
              </a:spcBef>
              <a:buNone/>
            </a:pPr>
            <a:r>
              <a:rPr lang="es-ES" dirty="0"/>
              <a:t>Proyecto de reforma integral a la L</a:t>
            </a:r>
            <a:r>
              <a:rPr lang="es-CL" dirty="0" err="1"/>
              <a:t>ey</a:t>
            </a:r>
            <a:r>
              <a:rPr lang="es-CL" dirty="0"/>
              <a:t> 19.628, sobre protección a la vida privada (Chile)</a:t>
            </a:r>
          </a:p>
          <a:p>
            <a:pPr marL="0" indent="0" algn="just">
              <a:spcBef>
                <a:spcPts val="0"/>
              </a:spcBef>
              <a:buNone/>
            </a:pPr>
            <a:endParaRPr lang="es-CL" dirty="0"/>
          </a:p>
          <a:p>
            <a:pPr marL="0" indent="0" algn="just">
              <a:spcBef>
                <a:spcPts val="0"/>
              </a:spcBef>
              <a:buNone/>
            </a:pPr>
            <a:endParaRPr lang="es-ES" dirty="0"/>
          </a:p>
        </p:txBody>
      </p:sp>
      <p:pic>
        <p:nvPicPr>
          <p:cNvPr id="6" name="Imagen 5">
            <a:extLst>
              <a:ext uri="{FF2B5EF4-FFF2-40B4-BE49-F238E27FC236}">
                <a16:creationId xmlns="" xmlns:a16="http://schemas.microsoft.com/office/drawing/2014/main" id="{6C911C56-6282-472B-A43C-891A82903EAD}"/>
              </a:ext>
            </a:extLst>
          </p:cNvPr>
          <p:cNvPicPr>
            <a:picLocks noChangeAspect="1"/>
          </p:cNvPicPr>
          <p:nvPr/>
        </p:nvPicPr>
        <p:blipFill>
          <a:blip r:embed="rId2"/>
          <a:stretch>
            <a:fillRect/>
          </a:stretch>
        </p:blipFill>
        <p:spPr>
          <a:xfrm>
            <a:off x="4707630" y="1169099"/>
            <a:ext cx="2474279" cy="1600201"/>
          </a:xfrm>
          <a:prstGeom prst="rect">
            <a:avLst/>
          </a:prstGeom>
        </p:spPr>
      </p:pic>
      <p:pic>
        <p:nvPicPr>
          <p:cNvPr id="7" name="Imagen 6">
            <a:extLst>
              <a:ext uri="{FF2B5EF4-FFF2-40B4-BE49-F238E27FC236}">
                <a16:creationId xmlns="" xmlns:a16="http://schemas.microsoft.com/office/drawing/2014/main" id="{62FCC042-D1E2-4B41-9B92-3DFC2BD307C2}"/>
              </a:ext>
            </a:extLst>
          </p:cNvPr>
          <p:cNvPicPr>
            <a:picLocks noChangeAspect="1"/>
          </p:cNvPicPr>
          <p:nvPr/>
        </p:nvPicPr>
        <p:blipFill>
          <a:blip r:embed="rId3"/>
          <a:stretch>
            <a:fillRect/>
          </a:stretch>
        </p:blipFill>
        <p:spPr>
          <a:xfrm>
            <a:off x="7218947" y="1169101"/>
            <a:ext cx="2282552" cy="1600200"/>
          </a:xfrm>
          <a:prstGeom prst="rect">
            <a:avLst/>
          </a:prstGeom>
        </p:spPr>
      </p:pic>
      <p:pic>
        <p:nvPicPr>
          <p:cNvPr id="1028" name="Picture 4" descr="Image result for red iberoamericana de protección de datos estándares iberoameric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801" y="1133142"/>
            <a:ext cx="2206861" cy="16002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2968" y="1169099"/>
            <a:ext cx="2177533" cy="160020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6"/>
          <a:stretch>
            <a:fillRect/>
          </a:stretch>
        </p:blipFill>
        <p:spPr>
          <a:xfrm>
            <a:off x="185619" y="1100328"/>
            <a:ext cx="2322182" cy="1743075"/>
          </a:xfrm>
          <a:prstGeom prst="rect">
            <a:avLst/>
          </a:prstGeom>
        </p:spPr>
      </p:pic>
    </p:spTree>
    <p:extLst>
      <p:ext uri="{BB962C8B-B14F-4D97-AF65-F5344CB8AC3E}">
        <p14:creationId xmlns:p14="http://schemas.microsoft.com/office/powerpoint/2010/main" val="32855197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10" y="142504"/>
            <a:ext cx="9968248" cy="1528033"/>
          </a:xfrm>
        </p:spPr>
        <p:txBody>
          <a:bodyPr/>
          <a:lstStyle/>
          <a:p>
            <a:pPr algn="ctr"/>
            <a:r>
              <a:rPr lang="es-ES" sz="2400" dirty="0">
                <a:solidFill>
                  <a:srgbClr val="323232"/>
                </a:solidFill>
                <a:latin typeface="Castellar" panose="020A0402060406010301" pitchFamily="18" charset="0"/>
              </a:rPr>
              <a:t>LA PORTABILIDAD DE LA INFORMACIÓN PERSONAL</a:t>
            </a:r>
            <a:r>
              <a:rPr lang="en-US" sz="2400" dirty="0" smtClean="0">
                <a:solidFill>
                  <a:srgbClr val="323232"/>
                </a:solidFill>
                <a:latin typeface="Castellar" panose="020A0402060406010301" pitchFamily="18" charset="0"/>
              </a:rPr>
              <a:t/>
            </a:r>
            <a:br>
              <a:rPr lang="en-US" sz="2400" dirty="0" smtClean="0">
                <a:solidFill>
                  <a:srgbClr val="323232"/>
                </a:solidFill>
                <a:latin typeface="Castellar" panose="020A0402060406010301" pitchFamily="18" charset="0"/>
              </a:rPr>
            </a:br>
            <a:r>
              <a:rPr lang="en-US" sz="2400" dirty="0" err="1" smtClean="0">
                <a:solidFill>
                  <a:srgbClr val="323232"/>
                </a:solidFill>
                <a:latin typeface="Castellar" panose="020A0402060406010301" pitchFamily="18" charset="0"/>
              </a:rPr>
              <a:t>Anteproyecto</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reforma</a:t>
            </a:r>
            <a:r>
              <a:rPr lang="en-US" sz="2400" dirty="0">
                <a:solidFill>
                  <a:srgbClr val="323232"/>
                </a:solidFill>
                <a:latin typeface="Castellar" panose="020A0402060406010301" pitchFamily="18" charset="0"/>
              </a:rPr>
              <a:t> </a:t>
            </a:r>
            <a:br>
              <a:rPr lang="en-US" sz="2400" dirty="0">
                <a:solidFill>
                  <a:srgbClr val="323232"/>
                </a:solidFill>
                <a:latin typeface="Castellar" panose="020A0402060406010301" pitchFamily="18" charset="0"/>
              </a:rPr>
            </a:br>
            <a:r>
              <a:rPr lang="en-US" sz="2400" dirty="0" smtClean="0">
                <a:solidFill>
                  <a:srgbClr val="323232"/>
                </a:solidFill>
                <a:latin typeface="Castellar" panose="020A0402060406010301" pitchFamily="18" charset="0"/>
              </a:rPr>
              <a:t>Ley </a:t>
            </a:r>
            <a:r>
              <a:rPr lang="en-US" sz="2400" dirty="0" err="1" smtClean="0">
                <a:solidFill>
                  <a:srgbClr val="323232"/>
                </a:solidFill>
                <a:latin typeface="Castellar" panose="020A0402060406010301" pitchFamily="18" charset="0"/>
              </a:rPr>
              <a:t>Orgánica</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Protección</a:t>
            </a:r>
            <a:r>
              <a:rPr lang="en-US" sz="2400" dirty="0">
                <a:solidFill>
                  <a:srgbClr val="323232"/>
                </a:solidFill>
                <a:latin typeface="Castellar" panose="020A0402060406010301" pitchFamily="18" charset="0"/>
              </a:rPr>
              <a:t> de </a:t>
            </a:r>
            <a:r>
              <a:rPr lang="en-US" sz="2400" dirty="0" err="1">
                <a:solidFill>
                  <a:srgbClr val="323232"/>
                </a:solidFill>
                <a:latin typeface="Castellar" panose="020A0402060406010301" pitchFamily="18" charset="0"/>
              </a:rPr>
              <a:t>D</a:t>
            </a:r>
            <a:r>
              <a:rPr lang="en-US" sz="2400" dirty="0" err="1" smtClean="0">
                <a:solidFill>
                  <a:srgbClr val="323232"/>
                </a:solidFill>
                <a:latin typeface="Castellar" panose="020A0402060406010301" pitchFamily="18" charset="0"/>
              </a:rPr>
              <a:t>atos</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C</a:t>
            </a:r>
            <a:r>
              <a:rPr lang="en-US" sz="2400" dirty="0" err="1" smtClean="0">
                <a:solidFill>
                  <a:srgbClr val="323232"/>
                </a:solidFill>
                <a:latin typeface="Castellar" panose="020A0402060406010301" pitchFamily="18" charset="0"/>
              </a:rPr>
              <a:t>arácter</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P</a:t>
            </a:r>
            <a:r>
              <a:rPr lang="en-US" sz="2400" dirty="0" smtClean="0">
                <a:solidFill>
                  <a:srgbClr val="323232"/>
                </a:solidFill>
                <a:latin typeface="Castellar" panose="020A0402060406010301" pitchFamily="18" charset="0"/>
              </a:rPr>
              <a:t>ersonal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E</a:t>
            </a:r>
            <a:r>
              <a:rPr lang="en-US" sz="2400" dirty="0" err="1" smtClean="0">
                <a:solidFill>
                  <a:srgbClr val="323232"/>
                </a:solidFill>
                <a:latin typeface="Castellar" panose="020A0402060406010301" pitchFamily="18" charset="0"/>
              </a:rPr>
              <a:t>spaña</a:t>
            </a:r>
            <a:r>
              <a:rPr lang="en-US" sz="2400" dirty="0" smtClean="0">
                <a:solidFill>
                  <a:srgbClr val="323232"/>
                </a:solidFill>
                <a:latin typeface="Castellar" panose="020A0402060406010301" pitchFamily="18" charset="0"/>
              </a:rPr>
              <a:t> </a:t>
            </a:r>
            <a:r>
              <a:rPr lang="es-ES" sz="2400" dirty="0">
                <a:solidFill>
                  <a:srgbClr val="323232"/>
                </a:solidFill>
                <a:latin typeface="Castellar" panose="020A0402060406010301" pitchFamily="18" charset="0"/>
              </a:rPr>
              <a:t>(2017)</a:t>
            </a:r>
            <a:endParaRPr lang="en-US" sz="2400" dirty="0">
              <a:latin typeface="Castellar" panose="020A0402060406010301" pitchFamily="18" charset="0"/>
            </a:endParaRPr>
          </a:p>
        </p:txBody>
      </p:sp>
      <p:sp>
        <p:nvSpPr>
          <p:cNvPr id="3" name="Marcador de contenido 2"/>
          <p:cNvSpPr>
            <a:spLocks noGrp="1"/>
          </p:cNvSpPr>
          <p:nvPr>
            <p:ph idx="1"/>
          </p:nvPr>
        </p:nvSpPr>
        <p:spPr>
          <a:xfrm>
            <a:off x="332509" y="1866900"/>
            <a:ext cx="11474239" cy="4818908"/>
          </a:xfrm>
        </p:spPr>
        <p:txBody>
          <a:bodyPr>
            <a:noAutofit/>
          </a:bodyPr>
          <a:lstStyle/>
          <a:p>
            <a:pPr marL="0" indent="0" algn="just">
              <a:spcBef>
                <a:spcPts val="0"/>
              </a:spcBef>
              <a:buNone/>
            </a:pPr>
            <a:r>
              <a:rPr lang="es-AR" sz="2400" dirty="0"/>
              <a:t>Artículo 27. Derecho a la portabilidad.</a:t>
            </a:r>
          </a:p>
          <a:p>
            <a:pPr marL="0" indent="0" algn="just">
              <a:spcBef>
                <a:spcPts val="0"/>
              </a:spcBef>
              <a:buNone/>
            </a:pPr>
            <a:r>
              <a:rPr lang="es-AR" sz="2400" dirty="0"/>
              <a:t>1. El derecho a la portabilidad regulado en el artículo 20 del Reglamento (UE) 2016/679 podrá ejercerse por el afectado respecto de los datos que hubiera facilitado al responsable del tratamiento y de los que se deriven directamente del uso por aquél de los servicios prestados por el responsable.</a:t>
            </a:r>
          </a:p>
          <a:p>
            <a:pPr marL="0" indent="0" algn="just">
              <a:spcBef>
                <a:spcPts val="0"/>
              </a:spcBef>
              <a:buNone/>
            </a:pPr>
            <a:r>
              <a:rPr lang="es-AR" sz="2400" dirty="0"/>
              <a:t>2. El derecho a la portabilidad no se extenderá a los datos que el responsable hubiere inferido a partir de aquellos a los que se refiere el apartado anterior. En todo caso, el afectado podrá ejercer respecto de estos datos los restantes derechos enumerados en este capítulo, particularmente el derecho de acceso contemplado en el artículo 15 del Reglamento (UE) 2016/679.</a:t>
            </a:r>
          </a:p>
          <a:p>
            <a:pPr marL="0" indent="0" algn="just">
              <a:spcBef>
                <a:spcPts val="0"/>
              </a:spcBef>
              <a:buNone/>
            </a:pPr>
            <a:endParaRPr lang="es-AR" sz="2200" dirty="0"/>
          </a:p>
        </p:txBody>
      </p:sp>
    </p:spTree>
    <p:extLst>
      <p:ext uri="{BB962C8B-B14F-4D97-AF65-F5344CB8AC3E}">
        <p14:creationId xmlns:p14="http://schemas.microsoft.com/office/powerpoint/2010/main" val="1576795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7510" y="111524"/>
            <a:ext cx="9921923" cy="1380650"/>
          </a:xfrm>
        </p:spPr>
        <p:txBody>
          <a:bodyPr/>
          <a:lstStyle/>
          <a:p>
            <a:pPr algn="ctr"/>
            <a:r>
              <a:rPr lang="es-ES" sz="2800" dirty="0" smtClean="0">
                <a:latin typeface="Castellar" panose="020A0402060406010301" pitchFamily="18" charset="0"/>
              </a:rPr>
              <a:t>LA PORTABILIDAD DE LA PALABRA</a:t>
            </a:r>
            <a:r>
              <a:rPr lang="es-AR" sz="2800" dirty="0">
                <a:latin typeface="Castellar" panose="020A0402060406010301" pitchFamily="18" charset="0"/>
              </a:rPr>
              <a:t/>
            </a:r>
            <a:br>
              <a:rPr lang="es-AR" sz="2800" dirty="0">
                <a:latin typeface="Castellar" panose="020A0402060406010301" pitchFamily="18" charset="0"/>
              </a:rPr>
            </a:br>
            <a:r>
              <a:rPr lang="es-AR" sz="2800" dirty="0">
                <a:latin typeface="Castellar" panose="020A0402060406010301" pitchFamily="18" charset="0"/>
              </a:rPr>
              <a:t>La invención de la escritura</a:t>
            </a:r>
            <a:r>
              <a:rPr lang="es-ES" sz="2800" dirty="0">
                <a:latin typeface="Castellar" panose="020A0402060406010301" pitchFamily="18" charset="0"/>
              </a:rPr>
              <a:t> (6000 a.C.) </a:t>
            </a:r>
            <a:br>
              <a:rPr lang="es-ES" sz="2800" dirty="0">
                <a:latin typeface="Castellar" panose="020A0402060406010301" pitchFamily="18" charset="0"/>
              </a:rPr>
            </a:br>
            <a:r>
              <a:rPr lang="es-ES" sz="2800" dirty="0">
                <a:latin typeface="Castellar" panose="020A0402060406010301" pitchFamily="18" charset="0"/>
              </a:rPr>
              <a:t>El archivo de información (2.500 a.C.)</a:t>
            </a:r>
            <a:endParaRPr lang="en-US" sz="2800" dirty="0">
              <a:latin typeface="Castellar" panose="020A0402060406010301" pitchFamily="18" charset="0"/>
            </a:endParaRPr>
          </a:p>
        </p:txBody>
      </p:sp>
      <p:pic>
        <p:nvPicPr>
          <p:cNvPr id="1026" name="Picture 2" descr="http://www.diomedes.com/hmarchivocuG.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297096" y="2066758"/>
            <a:ext cx="35074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oncla.net/Historia%20Archivos/Mesopotamia/imagMesop/Ima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472" y="2066758"/>
            <a:ext cx="2738728"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61339" y="5384542"/>
            <a:ext cx="11243231" cy="923330"/>
          </a:xfrm>
          <a:prstGeom prst="rect">
            <a:avLst/>
          </a:prstGeom>
        </p:spPr>
        <p:txBody>
          <a:bodyPr wrap="square">
            <a:spAutoFit/>
          </a:bodyPr>
          <a:lstStyle/>
          <a:p>
            <a:pPr algn="just"/>
            <a:r>
              <a:rPr lang="es-ES" dirty="0"/>
              <a:t>6000 a.C.: primeros indicios de </a:t>
            </a:r>
            <a:r>
              <a:rPr lang="es-ES" dirty="0" err="1"/>
              <a:t>protoescritura</a:t>
            </a:r>
            <a:r>
              <a:rPr lang="es-ES" dirty="0"/>
              <a:t> en China.</a:t>
            </a:r>
          </a:p>
          <a:p>
            <a:pPr algn="just"/>
            <a:r>
              <a:rPr lang="es-ES" dirty="0"/>
              <a:t>2500 a. C.: Archivos del Palacio de </a:t>
            </a:r>
            <a:r>
              <a:rPr lang="es-ES" dirty="0" err="1"/>
              <a:t>Ebla</a:t>
            </a:r>
            <a:r>
              <a:rPr lang="es-ES" dirty="0"/>
              <a:t>: 2500 placas con relatos sobre comercio, trabajos de estudiantes, documentos  administrativos, jurídicos, diplomáticos y textos literarios.</a:t>
            </a:r>
            <a:endParaRPr lang="en-US" dirty="0"/>
          </a:p>
        </p:txBody>
      </p:sp>
      <p:pic>
        <p:nvPicPr>
          <p:cNvPr id="8194" name="Picture 2" descr="https://upload.wikimedia.org/wikipedia/commons/thumb/7/7a/Jiahu_writing.svg/125px-Jiahu_writing.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40" y="2066758"/>
            <a:ext cx="119062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6/69/Signario_de_la_Escritura_Lineal_Paleol%C3%ADtica_%28ELPA%29%2C_compilado_tras_veinte_a%C3%B1os_de_investigaciones_y_catalogaci%C3%B3n_de_los_registros_de_Arte_Rupestre_y_grafismo_usados_durante_el_Paleol%C3%ADtico_Superi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965" y="2066758"/>
            <a:ext cx="180973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upload.wikimedia.org/wikipedia/commons/thumb/6/63/CunEnv.jpg/200px-CunEnv.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656" y="2069153"/>
            <a:ext cx="1905000" cy="274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059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755965"/>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Los </a:t>
            </a:r>
            <a:r>
              <a:rPr lang="en-US" sz="2600" dirty="0" err="1" smtClean="0">
                <a:latin typeface="Castellar" panose="020A0402060406010301" pitchFamily="18" charset="0"/>
              </a:rPr>
              <a:t>Estándares</a:t>
            </a:r>
            <a:r>
              <a:rPr lang="en-US" sz="2600" dirty="0" smtClean="0">
                <a:latin typeface="Castellar" panose="020A0402060406010301" pitchFamily="18" charset="0"/>
              </a:rPr>
              <a:t> </a:t>
            </a:r>
            <a:r>
              <a:rPr lang="en-US" sz="2600" dirty="0" err="1" smtClean="0">
                <a:latin typeface="Castellar" panose="020A0402060406010301" pitchFamily="18" charset="0"/>
              </a:rPr>
              <a:t>Iberoamericanos</a:t>
            </a:r>
            <a:r>
              <a:rPr lang="en-US" sz="2600" dirty="0" smtClean="0">
                <a:latin typeface="Castellar" panose="020A0402060406010301" pitchFamily="18" charset="0"/>
              </a:rPr>
              <a:t> de la RIPD (</a:t>
            </a:r>
            <a:r>
              <a:rPr lang="en-US" sz="2600" dirty="0">
                <a:latin typeface="Castellar" panose="020A0402060406010301" pitchFamily="18" charset="0"/>
              </a:rPr>
              <a:t>2017)</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023730"/>
            <a:ext cx="11764719" cy="5745370"/>
          </a:xfrm>
        </p:spPr>
        <p:txBody>
          <a:bodyPr>
            <a:noAutofit/>
          </a:bodyPr>
          <a:lstStyle/>
          <a:p>
            <a:pPr marL="0" indent="0" algn="just">
              <a:spcBef>
                <a:spcPts val="0"/>
              </a:spcBef>
              <a:buNone/>
            </a:pPr>
            <a:r>
              <a:rPr lang="es-AR" sz="2200" b="1" dirty="0"/>
              <a:t>30 (“Derecho a la portabilidad de los datos personales”)</a:t>
            </a:r>
          </a:p>
          <a:p>
            <a:pPr marL="0" indent="0" algn="just">
              <a:spcBef>
                <a:spcPts val="0"/>
              </a:spcBef>
              <a:buNone/>
            </a:pPr>
            <a:r>
              <a:rPr lang="es-AR" sz="2200" dirty="0"/>
              <a:t>30.1. Cuando se traten datos personales por vía electrónica o medios automatizados, el titular tendrá derecho a obtener una copia de los datos personales que hubiere proporcionado al responsable o que sean objeto de tratamiento, en un formato electrónico estructurado, de uso común y lectura mecánica, que le permita seguir utilizándolos y transferirlos a otro responsable, en caso de que lo requiera. </a:t>
            </a:r>
          </a:p>
          <a:p>
            <a:pPr marL="0" indent="0" algn="just">
              <a:spcBef>
                <a:spcPts val="0"/>
              </a:spcBef>
              <a:buNone/>
            </a:pPr>
            <a:r>
              <a:rPr lang="es-AR" sz="2200" dirty="0"/>
              <a:t>30.2. El titular podrá solicitar que sus datos personales se transfieran directamente de responsable a responsable cuando sea técnicamente posible. </a:t>
            </a:r>
          </a:p>
          <a:p>
            <a:pPr marL="0" indent="0" algn="just">
              <a:spcBef>
                <a:spcPts val="0"/>
              </a:spcBef>
              <a:buNone/>
            </a:pPr>
            <a:r>
              <a:rPr lang="es-AR" sz="2200" dirty="0"/>
              <a:t>30.3. El derecho a la portabilidad de los datos personales no afectará negativamente a los derechos y libertades de otros. </a:t>
            </a:r>
          </a:p>
          <a:p>
            <a:pPr marL="0" indent="0" algn="just">
              <a:spcBef>
                <a:spcPts val="0"/>
              </a:spcBef>
              <a:buNone/>
            </a:pPr>
            <a:r>
              <a:rPr lang="es-AR" sz="2200" dirty="0"/>
              <a:t>30.4. Sin perjuicio de otros derechos del titular, el derecho a la portabilidad de los datos personales no resultará procedente cuando se trate de información inferida, derivada, creada, generada u obtenida a partir del análisis o tratamiento efectuado por el responsable con base en los datos personales proporcionados por el titular, como es el caso de los datos personales que hubieren sido sometidos a un proceso de personalización, recomendación, categorización o creación de perfiles.</a:t>
            </a:r>
          </a:p>
          <a:p>
            <a:pPr marL="0" indent="0" algn="just">
              <a:spcBef>
                <a:spcPts val="0"/>
              </a:spcBef>
              <a:buNone/>
            </a:pPr>
            <a:endParaRPr lang="es-ES" sz="2200" dirty="0"/>
          </a:p>
        </p:txBody>
      </p:sp>
    </p:spTree>
    <p:extLst>
      <p:ext uri="{BB962C8B-B14F-4D97-AF65-F5344CB8AC3E}">
        <p14:creationId xmlns:p14="http://schemas.microsoft.com/office/powerpoint/2010/main" val="25191742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88901"/>
            <a:ext cx="10027942" cy="1193799"/>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Ley </a:t>
            </a:r>
            <a:r>
              <a:rPr lang="en-US" sz="2600" dirty="0">
                <a:latin typeface="Castellar" panose="020A0402060406010301" pitchFamily="18" charset="0"/>
              </a:rPr>
              <a:t>G</a:t>
            </a:r>
            <a:r>
              <a:rPr lang="en-US" sz="2600" dirty="0" smtClean="0">
                <a:latin typeface="Castellar" panose="020A0402060406010301" pitchFamily="18" charset="0"/>
              </a:rPr>
              <a:t>eneral </a:t>
            </a:r>
            <a:r>
              <a:rPr lang="en-US" sz="2600" dirty="0">
                <a:latin typeface="Castellar" panose="020A0402060406010301" pitchFamily="18" charset="0"/>
              </a:rPr>
              <a:t>de </a:t>
            </a:r>
            <a:r>
              <a:rPr lang="en-US" sz="2600" dirty="0" err="1" smtClean="0">
                <a:latin typeface="Castellar" panose="020A0402060406010301" pitchFamily="18" charset="0"/>
              </a:rPr>
              <a:t>Protección</a:t>
            </a:r>
            <a:r>
              <a:rPr lang="en-US" sz="2600" dirty="0" smtClean="0">
                <a:latin typeface="Castellar" panose="020A0402060406010301" pitchFamily="18" charset="0"/>
              </a:rPr>
              <a:t> </a:t>
            </a:r>
            <a:r>
              <a:rPr lang="en-US" sz="2600" dirty="0">
                <a:latin typeface="Castellar" panose="020A0402060406010301" pitchFamily="18" charset="0"/>
              </a:rPr>
              <a:t>de </a:t>
            </a:r>
            <a:r>
              <a:rPr lang="en-US" sz="2600" dirty="0" err="1">
                <a:latin typeface="Castellar" panose="020A0402060406010301" pitchFamily="18" charset="0"/>
              </a:rPr>
              <a:t>D</a:t>
            </a:r>
            <a:r>
              <a:rPr lang="en-US" sz="2600" dirty="0" err="1" smtClean="0">
                <a:latin typeface="Castellar" panose="020A0402060406010301" pitchFamily="18" charset="0"/>
              </a:rPr>
              <a:t>atos</a:t>
            </a:r>
            <a:r>
              <a:rPr lang="en-US" sz="2600" dirty="0" smtClean="0">
                <a:latin typeface="Castellar" panose="020A0402060406010301" pitchFamily="18" charset="0"/>
              </a:rPr>
              <a:t> </a:t>
            </a:r>
            <a:r>
              <a:rPr lang="en-US" sz="2600" dirty="0" err="1" smtClean="0">
                <a:latin typeface="Castellar" panose="020A0402060406010301" pitchFamily="18" charset="0"/>
              </a:rPr>
              <a:t>en</a:t>
            </a:r>
            <a:r>
              <a:rPr lang="en-US" sz="2600" dirty="0" smtClean="0">
                <a:latin typeface="Castellar" panose="020A0402060406010301" pitchFamily="18" charset="0"/>
              </a:rPr>
              <a:t> </a:t>
            </a:r>
            <a:r>
              <a:rPr lang="en-US" sz="2600" dirty="0" err="1">
                <a:latin typeface="Castellar" panose="020A0402060406010301" pitchFamily="18" charset="0"/>
              </a:rPr>
              <a:t>P</a:t>
            </a:r>
            <a:r>
              <a:rPr lang="en-US" sz="2600" dirty="0" err="1" smtClean="0">
                <a:latin typeface="Castellar" panose="020A0402060406010301" pitchFamily="18" charset="0"/>
              </a:rPr>
              <a:t>osesión</a:t>
            </a:r>
            <a:r>
              <a:rPr lang="en-US" sz="2600" dirty="0" smtClean="0">
                <a:latin typeface="Castellar" panose="020A0402060406010301" pitchFamily="18" charset="0"/>
              </a:rPr>
              <a:t> </a:t>
            </a:r>
            <a:r>
              <a:rPr lang="en-US" sz="2600" dirty="0">
                <a:latin typeface="Castellar" panose="020A0402060406010301" pitchFamily="18" charset="0"/>
              </a:rPr>
              <a:t>de </a:t>
            </a:r>
            <a:r>
              <a:rPr lang="en-US" sz="2600" dirty="0" err="1">
                <a:latin typeface="Castellar" panose="020A0402060406010301" pitchFamily="18" charset="0"/>
              </a:rPr>
              <a:t>S</a:t>
            </a:r>
            <a:r>
              <a:rPr lang="en-US" sz="2600" dirty="0" err="1" smtClean="0">
                <a:latin typeface="Castellar" panose="020A0402060406010301" pitchFamily="18" charset="0"/>
              </a:rPr>
              <a:t>ujetos</a:t>
            </a:r>
            <a:r>
              <a:rPr lang="en-US" sz="2600" dirty="0" smtClean="0">
                <a:latin typeface="Castellar" panose="020A0402060406010301" pitchFamily="18" charset="0"/>
              </a:rPr>
              <a:t> </a:t>
            </a:r>
            <a:r>
              <a:rPr lang="en-US" sz="2600" dirty="0" err="1">
                <a:latin typeface="Castellar" panose="020A0402060406010301" pitchFamily="18" charset="0"/>
              </a:rPr>
              <a:t>O</a:t>
            </a:r>
            <a:r>
              <a:rPr lang="en-US" sz="2600" dirty="0" err="1" smtClean="0">
                <a:latin typeface="Castellar" panose="020A0402060406010301" pitchFamily="18" charset="0"/>
              </a:rPr>
              <a:t>bligados</a:t>
            </a:r>
            <a:r>
              <a:rPr lang="en-US" sz="2600" dirty="0" smtClean="0">
                <a:latin typeface="Castellar" panose="020A0402060406010301" pitchFamily="18" charset="0"/>
              </a:rPr>
              <a:t> </a:t>
            </a:r>
            <a:r>
              <a:rPr lang="en-US" sz="2600" dirty="0">
                <a:latin typeface="Castellar" panose="020A0402060406010301" pitchFamily="18" charset="0"/>
              </a:rPr>
              <a:t/>
            </a:r>
            <a:br>
              <a:rPr lang="en-US" sz="2600" dirty="0">
                <a:latin typeface="Castellar" panose="020A0402060406010301" pitchFamily="18" charset="0"/>
              </a:rPr>
            </a:br>
            <a:r>
              <a:rPr lang="en-US" sz="2600" dirty="0" smtClean="0">
                <a:latin typeface="Castellar" panose="020A0402060406010301" pitchFamily="18" charset="0"/>
              </a:rPr>
              <a:t>México  (2017)                                                                                                                                                                                                                                                                                                                                                                                                                                                                                                                                                                                                                                                                                                                                                             </a:t>
            </a:r>
            <a:endParaRPr lang="es-ES" sz="2600" dirty="0">
              <a:latin typeface="Castellar" panose="020A0402060406010301" pitchFamily="18" charset="0"/>
            </a:endParaRPr>
          </a:p>
        </p:txBody>
      </p:sp>
      <p:sp>
        <p:nvSpPr>
          <p:cNvPr id="3" name="Marcador de contenido 2"/>
          <p:cNvSpPr>
            <a:spLocks noGrp="1"/>
          </p:cNvSpPr>
          <p:nvPr>
            <p:ph idx="1"/>
          </p:nvPr>
        </p:nvSpPr>
        <p:spPr>
          <a:xfrm>
            <a:off x="385122" y="1706906"/>
            <a:ext cx="11384140" cy="5308600"/>
          </a:xfrm>
        </p:spPr>
        <p:txBody>
          <a:bodyPr>
            <a:noAutofit/>
          </a:bodyPr>
          <a:lstStyle/>
          <a:p>
            <a:pPr marL="0" indent="0" algn="just">
              <a:spcBef>
                <a:spcPts val="0"/>
              </a:spcBef>
              <a:buNone/>
            </a:pPr>
            <a:r>
              <a:rPr lang="es-AR" sz="2200" dirty="0"/>
              <a:t>Artículo 57. Cuando se traten datos personales por vía electrónica en un formato estructurado y comúnmente utilizado, el titular tendrá derecho a obtener del responsable una copia de los datos objeto de tratamiento en un formato electrónico estructurado y comúnmente utilizado que le permita seguir utilizándolos.</a:t>
            </a:r>
          </a:p>
          <a:p>
            <a:pPr marL="0" indent="0" algn="just">
              <a:spcBef>
                <a:spcPts val="0"/>
              </a:spcBef>
              <a:buNone/>
            </a:pPr>
            <a:r>
              <a:rPr lang="es-AR" sz="2200" dirty="0"/>
              <a:t>Cuando el titular haya facilitado los datos personales y el tratamiento se base en el consentimiento o en un contrato, tendrá derecho a transmitir dichos datos personales y cualquier otra información que haya facilitado y que se conserve en un sistema de tratamiento automatizado a otro sistema en un formato electrónico comúnmente utilizado, sin impedimentos por parte del responsable del tratamiento de quien se retiren los datos personales.</a:t>
            </a:r>
          </a:p>
          <a:p>
            <a:pPr marL="0" indent="0" algn="just">
              <a:spcBef>
                <a:spcPts val="0"/>
              </a:spcBef>
              <a:buNone/>
            </a:pPr>
            <a:r>
              <a:rPr lang="es-AR" sz="2200" dirty="0"/>
              <a:t>El Sistema Nacional establecerá mediante lineamientos los parámetros a considerar para determinar los supuestos en los que se está en presencia de un formato estructurado y comúnmente utilizado, así como las normas técnicas, modalidades y procedimientos para la transferencia de datos personales</a:t>
            </a:r>
          </a:p>
        </p:txBody>
      </p:sp>
    </p:spTree>
    <p:extLst>
      <p:ext uri="{BB962C8B-B14F-4D97-AF65-F5344CB8AC3E}">
        <p14:creationId xmlns:p14="http://schemas.microsoft.com/office/powerpoint/2010/main" val="13489220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755965"/>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Proyecto de </a:t>
            </a:r>
            <a:r>
              <a:rPr lang="en-US" sz="2600" dirty="0" err="1" smtClean="0">
                <a:latin typeface="Castellar" panose="020A0402060406010301" pitchFamily="18" charset="0"/>
              </a:rPr>
              <a:t>reforma</a:t>
            </a:r>
            <a:r>
              <a:rPr lang="en-US" sz="2600" dirty="0" smtClean="0">
                <a:latin typeface="Castellar" panose="020A0402060406010301" pitchFamily="18" charset="0"/>
              </a:rPr>
              <a:t> LPDP de Argentina (</a:t>
            </a:r>
            <a:r>
              <a:rPr lang="en-US" sz="2600" dirty="0">
                <a:latin typeface="Castellar" panose="020A0402060406010301" pitchFamily="18" charset="0"/>
              </a:rPr>
              <a:t>2017)</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282700"/>
            <a:ext cx="11384140" cy="5070599"/>
          </a:xfrm>
        </p:spPr>
        <p:txBody>
          <a:bodyPr>
            <a:noAutofit/>
          </a:bodyPr>
          <a:lstStyle/>
          <a:p>
            <a:pPr marL="0" indent="0" algn="just">
              <a:spcBef>
                <a:spcPts val="0"/>
              </a:spcBef>
              <a:buNone/>
            </a:pPr>
            <a:r>
              <a:rPr lang="es-AR" sz="2200" b="1" dirty="0"/>
              <a:t>Art. 33. Derecho a la portabilidad de datos personales</a:t>
            </a:r>
            <a:r>
              <a:rPr lang="es-AR" sz="2200" dirty="0"/>
              <a:t>. </a:t>
            </a:r>
          </a:p>
          <a:p>
            <a:pPr marL="0" indent="0" algn="just">
              <a:spcBef>
                <a:spcPts val="0"/>
              </a:spcBef>
              <a:buNone/>
            </a:pPr>
            <a:r>
              <a:rPr lang="es-AR" sz="2200" dirty="0"/>
              <a:t>Si se brindan servicios en forma electrónica que incluyan el tratamiento de datos personales, el titular de los datos tiene derecho a obtener del responsable del tratamiento una copia de los datos personales objeto de tratamiento en un formato estructurado y comúnmente utilizado que le permita su ulterior utilización. El titular de los datos puede solicitar que sus datos personales se transfieran directamente de responsable a responsable cuando sea técnicamente posible.</a:t>
            </a:r>
          </a:p>
          <a:p>
            <a:pPr marL="0" indent="0" algn="just">
              <a:spcBef>
                <a:spcPts val="0"/>
              </a:spcBef>
              <a:buNone/>
            </a:pPr>
            <a:r>
              <a:rPr lang="es-AR" sz="2200" dirty="0"/>
              <a:t>Este derecho no procederá cuando: </a:t>
            </a:r>
          </a:p>
          <a:p>
            <a:pPr marL="0" indent="0" algn="just">
              <a:spcBef>
                <a:spcPts val="0"/>
              </a:spcBef>
              <a:buNone/>
            </a:pPr>
            <a:r>
              <a:rPr lang="es-AR" sz="2200" dirty="0"/>
              <a:t>a) su ejercicio imponga una carga financiera o técnica excesiva o irrazonable sobre el responsable o encargado del tratamiento; </a:t>
            </a:r>
          </a:p>
          <a:p>
            <a:pPr marL="0" indent="0" algn="just">
              <a:spcBef>
                <a:spcPts val="0"/>
              </a:spcBef>
              <a:buNone/>
            </a:pPr>
            <a:r>
              <a:rPr lang="es-AR" sz="2200" dirty="0"/>
              <a:t>b) vulnere la privacidad de otro titular de los datos; </a:t>
            </a:r>
          </a:p>
          <a:p>
            <a:pPr marL="0" indent="0" algn="just">
              <a:spcBef>
                <a:spcPts val="0"/>
              </a:spcBef>
              <a:buNone/>
            </a:pPr>
            <a:r>
              <a:rPr lang="es-AR" sz="2200" dirty="0"/>
              <a:t>c) vulnere las obligaciones legales del responsable o encargado del tratamiento; </a:t>
            </a:r>
          </a:p>
          <a:p>
            <a:pPr marL="0" indent="0" algn="just">
              <a:spcBef>
                <a:spcPts val="0"/>
              </a:spcBef>
              <a:buNone/>
            </a:pPr>
            <a:r>
              <a:rPr lang="es-AR" sz="2200" dirty="0"/>
              <a:t>d) impida que el responsable del tratamiento proteja sus derechos, su seguridad o sus bienes, o los derechos, seguridad y bienes del encargado del tratamiento, o del titular de los datos o de un tercero.</a:t>
            </a:r>
          </a:p>
        </p:txBody>
      </p:sp>
    </p:spTree>
    <p:extLst>
      <p:ext uri="{BB962C8B-B14F-4D97-AF65-F5344CB8AC3E}">
        <p14:creationId xmlns:p14="http://schemas.microsoft.com/office/powerpoint/2010/main" val="3806817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1262271"/>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Proyecto de </a:t>
            </a:r>
            <a:r>
              <a:rPr lang="en-US" sz="2600" dirty="0" err="1" smtClean="0">
                <a:latin typeface="Castellar" panose="020A0402060406010301" pitchFamily="18" charset="0"/>
              </a:rPr>
              <a:t>reforma</a:t>
            </a:r>
            <a:r>
              <a:rPr lang="en-US" sz="2600" dirty="0" smtClean="0">
                <a:latin typeface="Castellar" panose="020A0402060406010301" pitchFamily="18" charset="0"/>
              </a:rPr>
              <a:t> LPDP de Chile                                                                                                                                                                                                                                                                                                                                                                                                                                                                                                                                                                                                                                                                                                                                                                        </a:t>
            </a:r>
            <a:r>
              <a:rPr lang="en-US" sz="2600" dirty="0">
                <a:latin typeface="Castellar" panose="020A0402060406010301" pitchFamily="18" charset="0"/>
              </a:rPr>
              <a:t/>
            </a:r>
            <a:br>
              <a:rPr lang="en-US" sz="2600" dirty="0">
                <a:latin typeface="Castellar" panose="020A0402060406010301" pitchFamily="18" charset="0"/>
              </a:rPr>
            </a:br>
            <a:r>
              <a:rPr lang="en-US" sz="2600" dirty="0">
                <a:latin typeface="Castellar" panose="020A0402060406010301" pitchFamily="18" charset="0"/>
              </a:rPr>
              <a:t>(2017)</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865014"/>
            <a:ext cx="11384140" cy="4488285"/>
          </a:xfrm>
        </p:spPr>
        <p:txBody>
          <a:bodyPr>
            <a:noAutofit/>
          </a:bodyPr>
          <a:lstStyle/>
          <a:p>
            <a:pPr marL="0" indent="0" algn="just">
              <a:spcBef>
                <a:spcPts val="0"/>
              </a:spcBef>
              <a:buNone/>
            </a:pPr>
            <a:r>
              <a:rPr lang="es-ES" sz="2200" b="1" dirty="0"/>
              <a:t>Artículo 19</a:t>
            </a:r>
          </a:p>
          <a:p>
            <a:pPr marL="0" indent="0" algn="just">
              <a:spcBef>
                <a:spcPts val="0"/>
              </a:spcBef>
              <a:buNone/>
            </a:pPr>
            <a:r>
              <a:rPr lang="es-ES" sz="2200" b="1" dirty="0"/>
              <a:t>Derecho a la portabilidad de datos</a:t>
            </a:r>
          </a:p>
          <a:p>
            <a:pPr marL="0" indent="0" algn="just">
              <a:spcBef>
                <a:spcPts val="0"/>
              </a:spcBef>
              <a:buNone/>
            </a:pPr>
            <a:r>
              <a:rPr lang="es-ES" sz="2200" dirty="0"/>
              <a:t>Los titulares tendrán derecho a la portabilidad de sus datos personales. Podrán solicitar y recibir sus datos en un formato estructurado, de uso común y lectura mecánica, y a transmitirlos a otro responsable del tratamiento sin que lo impida el responsable al que se los hubiera facilitado, cuando:</a:t>
            </a:r>
          </a:p>
          <a:p>
            <a:pPr marL="0" indent="0" algn="just">
              <a:spcBef>
                <a:spcPts val="0"/>
              </a:spcBef>
              <a:buNone/>
            </a:pPr>
            <a:r>
              <a:rPr lang="es-ES" sz="2200" dirty="0"/>
              <a:t>a) el tratamiento esté basado en el consentimiento explicitado en un contrato.</a:t>
            </a:r>
          </a:p>
          <a:p>
            <a:pPr marL="0" indent="0" algn="just">
              <a:spcBef>
                <a:spcPts val="0"/>
              </a:spcBef>
              <a:buNone/>
            </a:pPr>
            <a:r>
              <a:rPr lang="es-ES" sz="2200" dirty="0"/>
              <a:t>b) el tratamiento se efectúe por medios automatizados.</a:t>
            </a:r>
          </a:p>
          <a:p>
            <a:pPr marL="0" indent="0" algn="just">
              <a:spcBef>
                <a:spcPts val="0"/>
              </a:spcBef>
              <a:buNone/>
            </a:pPr>
            <a:r>
              <a:rPr lang="es-ES" sz="2200" dirty="0"/>
              <a:t>Al ejercer su derecho a la portabilidad el titular tendrá derecho a que los datos personales se transmitan directamente de responsable a responsable cuando sea técnicamente posible.</a:t>
            </a:r>
          </a:p>
        </p:txBody>
      </p:sp>
    </p:spTree>
    <p:extLst>
      <p:ext uri="{BB962C8B-B14F-4D97-AF65-F5344CB8AC3E}">
        <p14:creationId xmlns:p14="http://schemas.microsoft.com/office/powerpoint/2010/main" val="21599660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15474"/>
          </a:xfrm>
        </p:spPr>
        <p:txBody>
          <a:bodyPr/>
          <a:lstStyle/>
          <a:p>
            <a:pPr algn="ctr"/>
            <a:r>
              <a:rPr lang="es-ES" sz="5400" dirty="0">
                <a:solidFill>
                  <a:srgbClr val="FF0000"/>
                </a:solidFill>
                <a:latin typeface="Castellar" panose="020A0402060406010301" pitchFamily="18" charset="0"/>
              </a:rPr>
              <a:t>Palabras finales</a:t>
            </a:r>
          </a:p>
        </p:txBody>
      </p:sp>
      <p:sp>
        <p:nvSpPr>
          <p:cNvPr id="3" name="Marcador de contenido 2"/>
          <p:cNvSpPr>
            <a:spLocks noGrp="1"/>
          </p:cNvSpPr>
          <p:nvPr>
            <p:ph idx="1"/>
          </p:nvPr>
        </p:nvSpPr>
        <p:spPr>
          <a:xfrm>
            <a:off x="497305" y="1934092"/>
            <a:ext cx="10395283" cy="4587024"/>
          </a:xfrm>
        </p:spPr>
        <p:txBody>
          <a:bodyPr>
            <a:normAutofit/>
          </a:bodyPr>
          <a:lstStyle/>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Oscar </a:t>
            </a:r>
            <a:r>
              <a:rPr lang="es-PE" sz="4400" dirty="0" err="1">
                <a:solidFill>
                  <a:schemeClr val="tx2"/>
                </a:solidFill>
                <a:latin typeface="Calibri" panose="020F0502020204030204" pitchFamily="34" charset="0"/>
                <a:ea typeface="Verdana" panose="020B0604030504040204" pitchFamily="34" charset="0"/>
                <a:cs typeface="Verdana" panose="020B0604030504040204" pitchFamily="34" charset="0"/>
              </a:rPr>
              <a:t>Puccinelli</a:t>
            </a:r>
            <a:endPar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endParaRPr>
          </a:p>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oscarpuccinelli@gmail.com</a:t>
            </a:r>
          </a:p>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opuccine@fderec.unr.edu.ar</a:t>
            </a:r>
          </a:p>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+5493415458972</a:t>
            </a:r>
          </a:p>
          <a:p>
            <a:pPr marL="0" indent="0">
              <a:spcAft>
                <a:spcPts val="600"/>
              </a:spcAft>
              <a:buNone/>
            </a:pPr>
            <a:endPar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3275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784" y="121024"/>
            <a:ext cx="10071099" cy="1650344"/>
          </a:xfrm>
        </p:spPr>
        <p:txBody>
          <a:bodyPr/>
          <a:lstStyle/>
          <a:p>
            <a:pPr algn="ctr"/>
            <a:r>
              <a:rPr lang="es-ES" sz="2800" dirty="0" smtClean="0">
                <a:latin typeface="Castellar" panose="020A0402060406010301" pitchFamily="18" charset="0"/>
              </a:rPr>
              <a:t>LA PORTABILIDAD DE LA PALABRA</a:t>
            </a:r>
            <a:r>
              <a:rPr lang="es-ES" sz="2800" dirty="0">
                <a:solidFill>
                  <a:srgbClr val="323232"/>
                </a:solidFill>
                <a:latin typeface="Castellar" panose="020A0402060406010301" pitchFamily="18" charset="0"/>
              </a:rPr>
              <a:t/>
            </a:r>
            <a:br>
              <a:rPr lang="es-ES" sz="2800" dirty="0">
                <a:solidFill>
                  <a:srgbClr val="323232"/>
                </a:solidFill>
                <a:latin typeface="Castellar" panose="020A0402060406010301" pitchFamily="18" charset="0"/>
              </a:rPr>
            </a:br>
            <a:r>
              <a:rPr lang="es-ES" sz="2800" dirty="0" smtClean="0">
                <a:solidFill>
                  <a:srgbClr val="323232"/>
                </a:solidFill>
                <a:latin typeface="Castellar" panose="020A0402060406010301" pitchFamily="18" charset="0"/>
              </a:rPr>
              <a:t>La imprenta de </a:t>
            </a:r>
            <a:r>
              <a:rPr lang="es-ES" sz="2800" dirty="0">
                <a:solidFill>
                  <a:srgbClr val="323232"/>
                </a:solidFill>
                <a:latin typeface="Castellar" panose="020A0402060406010301" pitchFamily="18" charset="0"/>
              </a:rPr>
              <a:t>Johannes Gutenberg</a:t>
            </a:r>
            <a:br>
              <a:rPr lang="es-ES" sz="2800" dirty="0">
                <a:solidFill>
                  <a:srgbClr val="323232"/>
                </a:solidFill>
                <a:latin typeface="Castellar" panose="020A0402060406010301" pitchFamily="18" charset="0"/>
              </a:rPr>
            </a:br>
            <a:r>
              <a:rPr lang="es-ES" sz="2800" dirty="0" smtClean="0">
                <a:solidFill>
                  <a:srgbClr val="323232"/>
                </a:solidFill>
                <a:latin typeface="Castellar" panose="020A0402060406010301" pitchFamily="18" charset="0"/>
              </a:rPr>
              <a:t>La aparición de los periódicos</a:t>
            </a:r>
            <a:r>
              <a:rPr lang="es-ES" sz="2800" dirty="0">
                <a:solidFill>
                  <a:srgbClr val="323232"/>
                </a:solidFill>
                <a:latin typeface="Castellar" panose="020A0402060406010301" pitchFamily="18" charset="0"/>
              </a:rPr>
              <a:t/>
            </a:r>
            <a:br>
              <a:rPr lang="es-ES" sz="2800" dirty="0">
                <a:solidFill>
                  <a:srgbClr val="323232"/>
                </a:solidFill>
                <a:latin typeface="Castellar" panose="020A0402060406010301" pitchFamily="18" charset="0"/>
              </a:rPr>
            </a:br>
            <a:r>
              <a:rPr lang="es-ES" sz="2800" dirty="0">
                <a:solidFill>
                  <a:srgbClr val="323232"/>
                </a:solidFill>
                <a:latin typeface="Castellar" panose="020A0402060406010301" pitchFamily="18" charset="0"/>
              </a:rPr>
              <a:t>(1440 - 1800)</a:t>
            </a:r>
            <a:endParaRPr lang="es-ES" sz="2800" dirty="0"/>
          </a:p>
        </p:txBody>
      </p:sp>
      <p:pic>
        <p:nvPicPr>
          <p:cNvPr id="5" name="Content Placeholder 4"/>
          <p:cNvPicPr>
            <a:picLocks noGrp="1" noChangeAspect="1"/>
          </p:cNvPicPr>
          <p:nvPr>
            <p:ph idx="1"/>
          </p:nvPr>
        </p:nvPicPr>
        <p:blipFill>
          <a:blip r:embed="rId2"/>
          <a:stretch>
            <a:fillRect/>
          </a:stretch>
        </p:blipFill>
        <p:spPr>
          <a:xfrm>
            <a:off x="3028445" y="1909461"/>
            <a:ext cx="2569736" cy="295087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84" y="1909461"/>
            <a:ext cx="2565779" cy="3010525"/>
          </a:xfrm>
          <a:prstGeom prst="rect">
            <a:avLst/>
          </a:prstGeom>
        </p:spPr>
      </p:pic>
      <p:sp>
        <p:nvSpPr>
          <p:cNvPr id="11" name="Rectángulo 10"/>
          <p:cNvSpPr/>
          <p:nvPr/>
        </p:nvSpPr>
        <p:spPr>
          <a:xfrm>
            <a:off x="161784" y="4998431"/>
            <a:ext cx="11449504" cy="1569660"/>
          </a:xfrm>
          <a:prstGeom prst="rect">
            <a:avLst/>
          </a:prstGeom>
        </p:spPr>
        <p:txBody>
          <a:bodyPr wrap="square">
            <a:spAutoFit/>
          </a:bodyPr>
          <a:lstStyle/>
          <a:p>
            <a:pPr algn="just"/>
            <a:r>
              <a:rPr lang="es-ES" sz="1600" b="1" u="sng" dirty="0"/>
              <a:t>1400</a:t>
            </a:r>
            <a:r>
              <a:rPr lang="es-ES" sz="1600" dirty="0"/>
              <a:t>: los comerciantes italianos y alemanes compilaban crónicas escritas a mano sobre importantes eventos y los circulaban a sus contactos de negocios. </a:t>
            </a:r>
          </a:p>
          <a:p>
            <a:pPr algn="just"/>
            <a:r>
              <a:rPr lang="es-ES" sz="1600" b="1" u="sng" dirty="0"/>
              <a:t>1470</a:t>
            </a:r>
            <a:r>
              <a:rPr lang="es-ES" sz="1600" dirty="0"/>
              <a:t>: </a:t>
            </a:r>
            <a:r>
              <a:rPr lang="es-ES" sz="1600" i="1" dirty="0" err="1"/>
              <a:t>Epistolae</a:t>
            </a:r>
            <a:r>
              <a:rPr lang="es-ES" sz="1600" dirty="0"/>
              <a:t> ("</a:t>
            </a:r>
            <a:r>
              <a:rPr lang="es-ES" sz="1600" dirty="0" err="1"/>
              <a:t>Letters</a:t>
            </a:r>
            <a:r>
              <a:rPr lang="es-ES" sz="1600" dirty="0"/>
              <a:t>"), de </a:t>
            </a:r>
            <a:r>
              <a:rPr lang="es-ES" sz="1600" dirty="0" err="1"/>
              <a:t>Gasparinus</a:t>
            </a:r>
            <a:r>
              <a:rPr lang="es-ES" sz="1600" dirty="0"/>
              <a:t> de </a:t>
            </a:r>
            <a:r>
              <a:rPr lang="es-ES" sz="1600" dirty="0" err="1"/>
              <a:t>Bergamo</a:t>
            </a:r>
            <a:r>
              <a:rPr lang="es-ES" sz="1600" dirty="0"/>
              <a:t>, 1° libro impreso en Francia (imprenta de Johann </a:t>
            </a:r>
            <a:r>
              <a:rPr lang="es-ES" sz="1600" dirty="0" err="1"/>
              <a:t>Heynlin</a:t>
            </a:r>
            <a:r>
              <a:rPr lang="es-ES" sz="1600" dirty="0"/>
              <a:t>)</a:t>
            </a:r>
          </a:p>
          <a:p>
            <a:pPr algn="just"/>
            <a:r>
              <a:rPr lang="es-ES" sz="1600" b="1" u="sng" dirty="0"/>
              <a:t>1556</a:t>
            </a:r>
            <a:r>
              <a:rPr lang="es-ES" sz="1600" dirty="0"/>
              <a:t>: el gobierno de Venecia publicaba mensualmente el </a:t>
            </a:r>
            <a:r>
              <a:rPr lang="es-ES" sz="1600" b="1" dirty="0"/>
              <a:t>“</a:t>
            </a:r>
            <a:r>
              <a:rPr lang="es-ES" sz="1600" b="1" dirty="0" err="1"/>
              <a:t>Notizie</a:t>
            </a:r>
            <a:r>
              <a:rPr lang="es-ES" sz="1600" b="1" dirty="0"/>
              <a:t> </a:t>
            </a:r>
            <a:r>
              <a:rPr lang="es-ES" sz="1600" b="1" dirty="0" err="1"/>
              <a:t>scritte</a:t>
            </a:r>
            <a:r>
              <a:rPr lang="es-ES" sz="1600" dirty="0"/>
              <a:t>” que costaba una </a:t>
            </a:r>
            <a:r>
              <a:rPr lang="es-ES" sz="1600" b="1" dirty="0" err="1"/>
              <a:t>Gazetta</a:t>
            </a:r>
            <a:r>
              <a:rPr lang="es-ES" sz="1600" dirty="0"/>
              <a:t> (moneda veneciana de esa época), nombre que luego llegó a significar "periódico”.</a:t>
            </a:r>
          </a:p>
          <a:p>
            <a:pPr algn="just"/>
            <a:r>
              <a:rPr lang="es-ES" sz="1600" b="1" u="sng" dirty="0"/>
              <a:t>1600</a:t>
            </a:r>
            <a:r>
              <a:rPr lang="es-ES" sz="1600" dirty="0"/>
              <a:t>: 200.000.000 libros publicados en  Europa sobre 580.000.000 de habitantes.</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752" y="1910687"/>
            <a:ext cx="2294901" cy="2949651"/>
          </a:xfrm>
          <a:prstGeom prst="rect">
            <a:avLst/>
          </a:prstGeom>
        </p:spPr>
      </p:pic>
      <p:pic>
        <p:nvPicPr>
          <p:cNvPr id="6" name="Imagen 5"/>
          <p:cNvPicPr>
            <a:picLocks noChangeAspect="1"/>
          </p:cNvPicPr>
          <p:nvPr/>
        </p:nvPicPr>
        <p:blipFill>
          <a:blip r:embed="rId5"/>
          <a:stretch>
            <a:fillRect/>
          </a:stretch>
        </p:blipFill>
        <p:spPr>
          <a:xfrm>
            <a:off x="8796416" y="3811735"/>
            <a:ext cx="2508835" cy="1048603"/>
          </a:xfrm>
          <a:prstGeom prst="rect">
            <a:avLst/>
          </a:prstGeom>
        </p:spPr>
      </p:pic>
      <p:pic>
        <p:nvPicPr>
          <p:cNvPr id="1026" name="Picture 2" descr="https://alvarorevuelta.files.wordpress.com/2013/04/fussion2.jpg?w=8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224" y="1909461"/>
            <a:ext cx="3115064" cy="176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745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630" y="160618"/>
            <a:ext cx="10250612" cy="1272397"/>
          </a:xfrm>
        </p:spPr>
        <p:txBody>
          <a:bodyPr/>
          <a:lstStyle/>
          <a:p>
            <a:pPr algn="ctr"/>
            <a:r>
              <a:rPr lang="es-ES" sz="2600" dirty="0">
                <a:latin typeface="Castellar" panose="020A0402060406010301" pitchFamily="18" charset="0"/>
              </a:rPr>
              <a:t>LA PORTABILIDAD DE LA PALABRA</a:t>
            </a:r>
            <a:br>
              <a:rPr lang="es-ES" sz="2600" dirty="0">
                <a:latin typeface="Castellar" panose="020A0402060406010301" pitchFamily="18" charset="0"/>
              </a:rPr>
            </a:br>
            <a:r>
              <a:rPr lang="es-ES" sz="2400" dirty="0">
                <a:latin typeface="Castellar" panose="020A0402060406010301" pitchFamily="18" charset="0"/>
              </a:rPr>
              <a:t>L</a:t>
            </a:r>
            <a:r>
              <a:rPr lang="es-ES" sz="2400" dirty="0" smtClean="0">
                <a:latin typeface="Castellar" panose="020A0402060406010301" pitchFamily="18" charset="0"/>
              </a:rPr>
              <a:t>a </a:t>
            </a:r>
            <a:r>
              <a:rPr lang="es-ES" sz="2400" dirty="0">
                <a:latin typeface="Castellar" panose="020A0402060406010301" pitchFamily="18" charset="0"/>
              </a:rPr>
              <a:t>prensa independiente </a:t>
            </a:r>
            <a:r>
              <a:rPr lang="es-ES" sz="2400" dirty="0" smtClean="0">
                <a:latin typeface="Castellar" panose="020A0402060406010301" pitchFamily="18" charset="0"/>
              </a:rPr>
              <a:t>y la </a:t>
            </a:r>
            <a:r>
              <a:rPr lang="es-ES" sz="2400" dirty="0">
                <a:latin typeface="Castellar" panose="020A0402060406010301" pitchFamily="18" charset="0"/>
              </a:rPr>
              <a:t>libertad de expresión</a:t>
            </a:r>
            <a:br>
              <a:rPr lang="es-ES" sz="2400" dirty="0">
                <a:latin typeface="Castellar" panose="020A0402060406010301" pitchFamily="18" charset="0"/>
              </a:rPr>
            </a:br>
            <a:r>
              <a:rPr lang="es-ES" sz="2600" dirty="0">
                <a:latin typeface="Castellar" panose="020A0402060406010301" pitchFamily="18" charset="0"/>
              </a:rPr>
              <a:t>(1700 - 1800)</a:t>
            </a:r>
          </a:p>
        </p:txBody>
      </p:sp>
      <p:sp>
        <p:nvSpPr>
          <p:cNvPr id="4" name="Marcador de contenido 3"/>
          <p:cNvSpPr>
            <a:spLocks noGrp="1"/>
          </p:cNvSpPr>
          <p:nvPr>
            <p:ph idx="1"/>
          </p:nvPr>
        </p:nvSpPr>
        <p:spPr>
          <a:xfrm>
            <a:off x="162630" y="4496802"/>
            <a:ext cx="11699733" cy="2224839"/>
          </a:xfrm>
        </p:spPr>
        <p:txBody>
          <a:bodyPr>
            <a:noAutofit/>
          </a:bodyPr>
          <a:lstStyle/>
          <a:p>
            <a:pPr marL="0" indent="0" algn="just">
              <a:spcBef>
                <a:spcPts val="0"/>
              </a:spcBef>
              <a:buNone/>
            </a:pPr>
            <a:r>
              <a:rPr lang="es-ES" sz="2100" b="1" u="sng" dirty="0"/>
              <a:t>1733:</a:t>
            </a:r>
            <a:r>
              <a:rPr lang="es-ES" sz="2100" dirty="0"/>
              <a:t> John Peter </a:t>
            </a:r>
            <a:r>
              <a:rPr lang="es-ES" sz="2100" b="1" dirty="0" err="1"/>
              <a:t>Zenger</a:t>
            </a:r>
            <a:r>
              <a:rPr lang="es-ES" sz="2100" dirty="0"/>
              <a:t> funda </a:t>
            </a:r>
            <a:r>
              <a:rPr lang="en-US" sz="2100" dirty="0"/>
              <a:t>The New York Weekly Journal</a:t>
            </a:r>
            <a:r>
              <a:rPr lang="es-ES" sz="2100" dirty="0"/>
              <a:t>, y por sus críticas contra el gobernador colonial William </a:t>
            </a:r>
            <a:r>
              <a:rPr lang="es-ES" sz="2100" b="1" dirty="0" err="1"/>
              <a:t>Cosby</a:t>
            </a:r>
            <a:r>
              <a:rPr lang="es-ES" sz="2100" dirty="0"/>
              <a:t>, en 1734 fue arrestado y absuelto por el Gran Jurado.  A </a:t>
            </a:r>
            <a:r>
              <a:rPr lang="es-ES" sz="2100" dirty="0" err="1"/>
              <a:t>Zenger</a:t>
            </a:r>
            <a:r>
              <a:rPr lang="es-ES" sz="2100" dirty="0"/>
              <a:t> se lo consideró un héroe de la libertad de prensa.</a:t>
            </a:r>
          </a:p>
          <a:p>
            <a:pPr marL="0" indent="0" algn="just">
              <a:spcBef>
                <a:spcPts val="0"/>
              </a:spcBef>
              <a:buNone/>
            </a:pPr>
            <a:r>
              <a:rPr lang="es-ES" sz="2100" b="1" u="sng" dirty="0"/>
              <a:t>1776:</a:t>
            </a:r>
            <a:r>
              <a:rPr lang="es-ES" sz="2100" dirty="0"/>
              <a:t> 24 periódicos semanales en las 13 colonias. </a:t>
            </a:r>
          </a:p>
          <a:p>
            <a:pPr marL="0" indent="0" algn="just">
              <a:spcBef>
                <a:spcPts val="0"/>
              </a:spcBef>
              <a:buNone/>
            </a:pPr>
            <a:r>
              <a:rPr lang="es-ES" sz="2100" b="1" dirty="0"/>
              <a:t>Declaración de Derechos de Virginia (1776) y primera enmienda a la Constitución (1789-91)</a:t>
            </a:r>
            <a:r>
              <a:rPr lang="es-ES" sz="2100" dirty="0"/>
              <a:t>: Respuesta a la persecución por el ataque satírico sobre el gobierno que era práctica común.</a:t>
            </a:r>
          </a:p>
        </p:txBody>
      </p:sp>
      <p:pic>
        <p:nvPicPr>
          <p:cNvPr id="12" name="Imagen 11" descr="https://upload.wikimedia.org/wikipedia/commons/thumb/c/c5/NewEnglandCourant_00001.jpg/220px-NewEnglandCourant_000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053172" y="1876660"/>
            <a:ext cx="2523804" cy="2502836"/>
          </a:xfrm>
          <a:prstGeom prst="rect">
            <a:avLst/>
          </a:prstGeom>
          <a:noFill/>
          <a:ln>
            <a:noFill/>
          </a:ln>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040" y="1884771"/>
            <a:ext cx="5212591" cy="2494724"/>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208" y="1884770"/>
            <a:ext cx="2444006" cy="2494725"/>
          </a:xfrm>
          <a:prstGeom prst="rect">
            <a:avLst/>
          </a:prstGeom>
        </p:spPr>
      </p:pic>
    </p:spTree>
    <p:extLst>
      <p:ext uri="{BB962C8B-B14F-4D97-AF65-F5344CB8AC3E}">
        <p14:creationId xmlns:p14="http://schemas.microsoft.com/office/powerpoint/2010/main" val="1664445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0" y="197885"/>
            <a:ext cx="9404723" cy="1337445"/>
          </a:xfrm>
        </p:spPr>
        <p:txBody>
          <a:bodyPr/>
          <a:lstStyle/>
          <a:p>
            <a:pPr algn="ctr"/>
            <a:r>
              <a:rPr lang="es-ES" sz="2800" dirty="0">
                <a:latin typeface="Castellar" panose="020A0402060406010301" pitchFamily="18" charset="0"/>
              </a:rPr>
              <a:t>LA PORTABILIDAD DE LA PALABRA</a:t>
            </a:r>
            <a:br>
              <a:rPr lang="es-ES" sz="2800" dirty="0">
                <a:latin typeface="Castellar" panose="020A0402060406010301" pitchFamily="18" charset="0"/>
              </a:rPr>
            </a:br>
            <a:r>
              <a:rPr lang="es-ES" sz="2800" dirty="0">
                <a:latin typeface="Castellar" panose="020A0402060406010301" pitchFamily="18" charset="0"/>
              </a:rPr>
              <a:t>La telegrafía, </a:t>
            </a:r>
            <a:r>
              <a:rPr lang="es-ES" sz="2800" dirty="0" smtClean="0">
                <a:latin typeface="Castellar" panose="020A0402060406010301" pitchFamily="18" charset="0"/>
              </a:rPr>
              <a:t>la radiotelegrafía </a:t>
            </a:r>
            <a:r>
              <a:rPr lang="es-ES" sz="2800" dirty="0">
                <a:latin typeface="Castellar" panose="020A0402060406010301" pitchFamily="18" charset="0"/>
              </a:rPr>
              <a:t>y la telefonía  </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a:t>
            </a:r>
            <a:r>
              <a:rPr lang="es-ES" sz="2800" dirty="0">
                <a:latin typeface="Castellar" panose="020A0402060406010301" pitchFamily="18" charset="0"/>
              </a:rPr>
              <a:t>1746-1854- 1876 - 1894)</a:t>
            </a:r>
          </a:p>
        </p:txBody>
      </p:sp>
      <p:pic>
        <p:nvPicPr>
          <p:cNvPr id="4" name="Marcador de contenido 3"/>
          <p:cNvPicPr>
            <a:picLocks noGrp="1" noChangeAspect="1"/>
          </p:cNvPicPr>
          <p:nvPr>
            <p:ph idx="1"/>
          </p:nvPr>
        </p:nvPicPr>
        <p:blipFill>
          <a:blip r:embed="rId3"/>
          <a:stretch>
            <a:fillRect/>
          </a:stretch>
        </p:blipFill>
        <p:spPr>
          <a:xfrm>
            <a:off x="238672" y="1918748"/>
            <a:ext cx="2900313" cy="222569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71" y="4167788"/>
            <a:ext cx="2900313" cy="245768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8985" y="1895400"/>
            <a:ext cx="2716142" cy="2149394"/>
          </a:xfrm>
          <a:prstGeom prst="rect">
            <a:avLst/>
          </a:prstGeom>
        </p:spPr>
      </p:pic>
      <p:pic>
        <p:nvPicPr>
          <p:cNvPr id="8" name="Imagen 7"/>
          <p:cNvPicPr>
            <a:picLocks noChangeAspect="1"/>
          </p:cNvPicPr>
          <p:nvPr/>
        </p:nvPicPr>
        <p:blipFill>
          <a:blip r:embed="rId6"/>
          <a:stretch>
            <a:fillRect/>
          </a:stretch>
        </p:blipFill>
        <p:spPr>
          <a:xfrm>
            <a:off x="3138985" y="4144440"/>
            <a:ext cx="2716142" cy="2481033"/>
          </a:xfrm>
          <a:prstGeom prst="rect">
            <a:avLst/>
          </a:prstGeom>
        </p:spPr>
      </p:pic>
      <p:pic>
        <p:nvPicPr>
          <p:cNvPr id="9" name="Imagen 8"/>
          <p:cNvPicPr>
            <a:picLocks noChangeAspect="1"/>
          </p:cNvPicPr>
          <p:nvPr/>
        </p:nvPicPr>
        <p:blipFill>
          <a:blip r:embed="rId7"/>
          <a:stretch>
            <a:fillRect/>
          </a:stretch>
        </p:blipFill>
        <p:spPr>
          <a:xfrm>
            <a:off x="5862033" y="1918748"/>
            <a:ext cx="3416878" cy="2346917"/>
          </a:xfrm>
          <a:prstGeom prst="rect">
            <a:avLst/>
          </a:prstGeom>
        </p:spPr>
      </p:pic>
      <p:sp>
        <p:nvSpPr>
          <p:cNvPr id="11" name="Rectángulo 10"/>
          <p:cNvSpPr/>
          <p:nvPr/>
        </p:nvSpPr>
        <p:spPr>
          <a:xfrm>
            <a:off x="9420727" y="2121074"/>
            <a:ext cx="2581232" cy="4093428"/>
          </a:xfrm>
          <a:prstGeom prst="rect">
            <a:avLst/>
          </a:prstGeom>
        </p:spPr>
        <p:txBody>
          <a:bodyPr wrap="square">
            <a:spAutoFit/>
          </a:bodyPr>
          <a:lstStyle/>
          <a:p>
            <a:r>
              <a:rPr lang="es-ES" sz="2000" dirty="0"/>
              <a:t>1746: El telégrafo Morse</a:t>
            </a:r>
          </a:p>
          <a:p>
            <a:endParaRPr lang="es-ES" sz="2000" dirty="0"/>
          </a:p>
          <a:p>
            <a:r>
              <a:rPr lang="es-ES" sz="2000" dirty="0"/>
              <a:t>1854: El </a:t>
            </a:r>
            <a:r>
              <a:rPr lang="es-ES" sz="2000" dirty="0" err="1"/>
              <a:t>teletrófono</a:t>
            </a:r>
            <a:r>
              <a:rPr lang="es-ES" sz="2000" dirty="0"/>
              <a:t> de Antonio </a:t>
            </a:r>
            <a:r>
              <a:rPr lang="es-ES" sz="2000" dirty="0" err="1"/>
              <a:t>Meucci</a:t>
            </a:r>
            <a:endParaRPr lang="es-ES" sz="2000" dirty="0"/>
          </a:p>
          <a:p>
            <a:endParaRPr lang="es-ES" sz="2000" dirty="0"/>
          </a:p>
          <a:p>
            <a:r>
              <a:rPr lang="es-ES" sz="2000" dirty="0"/>
              <a:t>1876: El teléfono de Alexander Graham Bell</a:t>
            </a:r>
          </a:p>
          <a:p>
            <a:endParaRPr lang="es-ES" sz="2000" dirty="0"/>
          </a:p>
          <a:p>
            <a:r>
              <a:rPr lang="es-ES" sz="2000" dirty="0"/>
              <a:t>1894: La radiotelegrafía </a:t>
            </a:r>
          </a:p>
          <a:p>
            <a:r>
              <a:rPr lang="es-ES" sz="2000" dirty="0"/>
              <a:t>de Marconi</a:t>
            </a:r>
          </a:p>
        </p:txBody>
      </p:sp>
      <p:pic>
        <p:nvPicPr>
          <p:cNvPr id="12" name="Marcador de contenido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7706" y="4265665"/>
            <a:ext cx="3348111" cy="2359808"/>
          </a:xfrm>
          <a:prstGeom prst="rect">
            <a:avLst/>
          </a:prstGeom>
        </p:spPr>
      </p:pic>
    </p:spTree>
    <p:extLst>
      <p:ext uri="{BB962C8B-B14F-4D97-AF65-F5344CB8AC3E}">
        <p14:creationId xmlns:p14="http://schemas.microsoft.com/office/powerpoint/2010/main" val="25976553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MS Brand White 16-9_Dec-2013">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Dec2013_PRELIM.potx" id="{3C825910-E241-4A9F-A328-6AC2DE27D4BB}" vid="{D9F5F194-A5AE-4351-8DA4-8121ACE344F9}"/>
    </a:ext>
  </a:extLst>
</a:theme>
</file>

<file path=ppt/theme/theme2.xml><?xml version="1.0" encoding="utf-8"?>
<a:theme xmlns:a="http://schemas.openxmlformats.org/drawingml/2006/main" name="Ion">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22249</TotalTime>
  <Words>2855</Words>
  <Application>Microsoft Office PowerPoint</Application>
  <PresentationFormat>Panorámica</PresentationFormat>
  <Paragraphs>208</Paragraphs>
  <Slides>64</Slides>
  <Notes>15</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64</vt:i4>
      </vt:variant>
    </vt:vector>
  </HeadingPairs>
  <TitlesOfParts>
    <vt:vector size="76" baseType="lpstr">
      <vt:lpstr>Arial</vt:lpstr>
      <vt:lpstr>Calibri</vt:lpstr>
      <vt:lpstr>Castellar</vt:lpstr>
      <vt:lpstr>Century Gothic</vt:lpstr>
      <vt:lpstr>Miller Display Roman</vt:lpstr>
      <vt:lpstr>Segoe UI</vt:lpstr>
      <vt:lpstr>Segoe UI Light</vt:lpstr>
      <vt:lpstr>Verdana</vt:lpstr>
      <vt:lpstr>Wingdings</vt:lpstr>
      <vt:lpstr>Wingdings 3</vt:lpstr>
      <vt:lpstr>MS Brand White 16-9_Dec-2013</vt:lpstr>
      <vt:lpstr>Ion</vt:lpstr>
      <vt:lpstr>EL DERECHO A LA PORTABILIDAD</vt:lpstr>
      <vt:lpstr>Abraham Maslow La pirámide de las necesidades  (1943)</vt:lpstr>
      <vt:lpstr> EL DERECHO A LA PORTABILIDAD</vt:lpstr>
      <vt:lpstr>LA PORTABILIDAD DEL TIEMPO Los relojes de sol, de agua (Clepsidra),  de arena y mecánicos, campanarios y edificios</vt:lpstr>
      <vt:lpstr>LA PORTABILIDAD DEL TIEMPO Los relojes portátiles MECÁNICOS Y ELECTRÓNICOS</vt:lpstr>
      <vt:lpstr>LA PORTABILIDAD DE LA PALABRA La invención de la escritura (6000 a.C.)  El archivo de información (2.500 a.C.)</vt:lpstr>
      <vt:lpstr>LA PORTABILIDAD DE LA PALABRA La imprenta de Johannes Gutenberg La aparición de los periódicos (1440 - 1800)</vt:lpstr>
      <vt:lpstr>LA PORTABILIDAD DE LA PALABRA La prensa independiente y la libertad de expresión (1700 - 1800)</vt:lpstr>
      <vt:lpstr>LA PORTABILIDAD DE LA PALABRA La telegrafía, la radiotelegrafía y la telefonía   (1746-1854- 1876 - 1894)</vt:lpstr>
      <vt:lpstr>LA PORTABILIDAD DE LAS IMAGENES La evolución de la fotografía (1826 - 2000)</vt:lpstr>
      <vt:lpstr>LA PORTABILIDAD DE LA PALABRA  Y DE LAS IMÁGENES El infotainment (periodismo amarillo) (1840-1880)</vt:lpstr>
      <vt:lpstr>LAS NUEVAS TECNOLOGÍAS Y EL PERIODISMO AMARILLO Cooley  (The right to be let alone, 1880) Warren &amp; Brandeis (The right to privacy, 1890)</vt:lpstr>
      <vt:lpstr>La PORTABILIDAD DE LOS SONIDOS El radiotransmisor de Tesla La radiofonía de Marconi (1893-1906)</vt:lpstr>
      <vt:lpstr>LA PORTABILIDAD DE LOS SONIDOS La evolución de los receptores de radio  (1887 - 2017)</vt:lpstr>
      <vt:lpstr>LA PORTABILIDAD DE LOS SONIDOS La evolución de los receptores de radio  (1887 - 2017)</vt:lpstr>
      <vt:lpstr>LA PORTABILIDAD DE LA IMAGEN La aparición de la televisión (1927-1930)</vt:lpstr>
      <vt:lpstr>LA PORTABILIDAD DE LA IMAGEN Evolución de los televisores de mesa (1930-2017)</vt:lpstr>
      <vt:lpstr>LA PORTABILIDAD DE LA IMAGEN Los televisores portátiles (1960-2017)</vt:lpstr>
      <vt:lpstr>LA PORTABILIDAD DE LA PALABRA El teléfono inalámbrico  desde landell de moura hasta carter (1894 - 1920 – 1950 – 1954 - 1980)</vt:lpstr>
      <vt:lpstr>LA PORTABILIDAD DE LA PALABRA Mensáfonos, buscapersonas, radiopagers, beepers (1921 -1936 – 1939 – 1949- 1974)</vt:lpstr>
      <vt:lpstr>LA PORTABILIDAD DE LA PALABRA La telefonía móvil básica  (1973 – 1982 - 2007)</vt:lpstr>
      <vt:lpstr>LA PORTABILIDAD DE LA PALABRA El Short Message Service (SMS) ¿fin del beeper? (1992)</vt:lpstr>
      <vt:lpstr>LA PORTABILIDAD DE LA PALABRA La telefonía fija y el primer fax (1964)</vt:lpstr>
      <vt:lpstr>LA PORTABILIDAD DE LA PALABRA La telefonía fija y el fax el efax ¿fin del fax? (1980 - 2000)</vt:lpstr>
      <vt:lpstr>LA PORTABILIDAD DE LA INFORMACIÓN Las tarjetas perforadas Jacquard – hollerith (1804 – 1890 – 1933)</vt:lpstr>
      <vt:lpstr>LA PORTABILIDAD DE LA INFORMACIÓN Harvard’s IBM Automatic Sequence Controlled Calculator  (1941)</vt:lpstr>
      <vt:lpstr>LA PORTABILIDAD DE LA INFORMACIÓN “Colossus” Primer computadora mecánica (1943)</vt:lpstr>
      <vt:lpstr>LA PORTABILIDAD DE LA INFORMACIÓN Electronical Numerical Integrator And Computer (ENIAC)  (1945)</vt:lpstr>
      <vt:lpstr>LA PORTABILIDAD DE LA INFORMACIÓN La introducción  del fax comercial (1964)</vt:lpstr>
      <vt:lpstr>LA PORTABILIDAD DE LA INFORMACIÓN IBM 650: primer computadora en serie (1953)</vt:lpstr>
      <vt:lpstr>LA PORTABILIDAD DE LA INFORMACIÓN ARPANET: Advanced Research Projects Agency Network (1969)</vt:lpstr>
      <vt:lpstr> EL DERECHO A LA PORTABILIDAD</vt:lpstr>
      <vt:lpstr>LA PORTABILIDAD DE LA INFORMACIÓN Internet (1.0) (1982-1983)</vt:lpstr>
      <vt:lpstr>LA PORTABILIDAD DE LA INFORMACIÓN Las computadoras se hacen personales  (1984)</vt:lpstr>
      <vt:lpstr>LA PORTABILIDAD DE LA INFORMACIÓN Las computadoras se tornan “portables” (1982)</vt:lpstr>
      <vt:lpstr>LA PORTABILIDAD DE LA INFORMACIÓN La evolución humana hacia 1984</vt:lpstr>
      <vt:lpstr>LA PORTABILIDAD DE LA INFORMACIÓN Web 1.0: la fase legible (“readable”) La pirámide de Maslow reconfigurada </vt:lpstr>
      <vt:lpstr>LA PORTABILIDAD DE LA INFORMACIÓN Web 2.0: La fase ¿escribible? (“writable”) La web participativa (2000-2010)</vt:lpstr>
      <vt:lpstr>LA PORTABILIDAD DE LA INFORMACIÓN Los smartphones con wi-fi  (2008)</vt:lpstr>
      <vt:lpstr>LA PORTABILIDAD TOTAL (CONVERGENCIA DIGITAL) Smartphones  ¿desaparecen los dumbphones?</vt:lpstr>
      <vt:lpstr>LA PORTABILIDAD DE LA INFORMACIÓN Web 2.0: La fase “escribible” (2000-2010)</vt:lpstr>
      <vt:lpstr>LA PORTABILIDAD DE LA INFORMACIÓN Web 2.0: La fase “escribible” La dependencia de la tecnología portable</vt:lpstr>
      <vt:lpstr>LA PIRÁMIDE DE MASLOW  RECONFIGURADA PARA EL SIGLO XXI</vt:lpstr>
      <vt:lpstr>LA PORTABILIDAD DE LA INFORMACIÓN La convergencia digital total (2008)</vt:lpstr>
      <vt:lpstr>LA PORTABILIDAD DE LA INFORMACIÓN Web 2.0: La fase “escribible” Consecuencias de la portabilidad total</vt:lpstr>
      <vt:lpstr>Web 3.0: la fase “ejecutable”  la pirámide de Maslow reconfigurada</vt:lpstr>
      <vt:lpstr>LA PORTABILIDAD DE LA INFORMACIÓN De la prensa al ciberperiodismo</vt:lpstr>
      <vt:lpstr>LA PORTABILIDAD DE LA INFORMACIÓN Periódicos digitalizados, portales, blogs, twitter, Instagram…  </vt:lpstr>
      <vt:lpstr>TEDH: “Delfi.AS vs. Estonia”  Responsabilidad de los portales por comentarios de sus lectores (2013-2015) </vt:lpstr>
      <vt:lpstr>TEDH: “MTE.hu e Index.hu vs. Hungary”  Responsabilidad de los portales por comentarios de sus lectores (2016) </vt:lpstr>
      <vt:lpstr>LA PORTABILIDAD DE LA INFORMACIÓN  Web 3.0: La fase “ejecutable” (La web semántica) (2010-2020)</vt:lpstr>
      <vt:lpstr>LA PORTABILIDAD DE LA INFORMACIÓN Web 3.0: La fase “ejecutable” Smart homes – Smart cities – Smart world</vt:lpstr>
      <vt:lpstr>LA PORTABILIDAD DE LA INFORMACIÓN Web 4.0 (la web simbiótica? (2020-?) </vt:lpstr>
      <vt:lpstr>LA PORTABILIDAD DE LA INFORMACIÓN PERSONAL Victor Mayer-Schönberger – Viviane Reding  (2009 – 2010)</vt:lpstr>
      <vt:lpstr>LA PORTABILIDAD DE LA INFORMACIÓN PERSONAL LAS REGULACIONES  EUROPEAS (2012 - 2016 - 2018)</vt:lpstr>
      <vt:lpstr>LA PORTABILIDAD DE LA INFORMACIÓN PERSONAL Primera propuesta de Reglamento General de Protección de Datos (2012)</vt:lpstr>
      <vt:lpstr>LA PORTABILIDAD DE LA INFORMACIÓN PERSONAL Reglamento General de Protección de Datos Reglamento (EU) 2016/679 (2016)</vt:lpstr>
      <vt:lpstr>LA PORTABILIDAD DE LA INFORMACIÓN PERSONAL Las regulaciones  Iberomericanas</vt:lpstr>
      <vt:lpstr>LA PORTABILIDAD DE LA INFORMACIÓN PERSONAL Anteproyecto de reforma  Ley Orgánica de Protección de Datos de Carácter Personal de España (2017)</vt:lpstr>
      <vt:lpstr>LA PORTABILIDAD DE LA INFORMACIÓN PERSONAL Los Estándares Iberoamericanos de la RIPD (2017)</vt:lpstr>
      <vt:lpstr>LA PORTABILIDAD DE LA INFORMACIÓN PERSONAL Ley General de Protección de Datos en Posesión de Sujetos Obligados  México  (2017)                                                                                                                                                                                                                                                                                                                                                                                                                                                                                                                                                                                                                                                                                                                                                             </vt:lpstr>
      <vt:lpstr>LA PORTABILIDAD DE LA INFORMACIÓN PERSONAL Proyecto de reforma LPDP de Argentina (2017)</vt:lpstr>
      <vt:lpstr>LA PORTABILIDAD DE LA INFORMACIÓN PERSONAL Proyecto de reforma LPDP de Chile                                                                                                                                                                                                                                                                                                                                                                                                                                                                                                                                                                                                                                                                                                                                                                         (2017)</vt:lpstr>
      <vt:lpstr>Palabras finales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de las cosas (IoT) y big data</dc:title>
  <dc:creator>Oscar</dc:creator>
  <cp:lastModifiedBy>Albertox</cp:lastModifiedBy>
  <cp:revision>1671</cp:revision>
  <dcterms:created xsi:type="dcterms:W3CDTF">2015-11-23T23:11:33Z</dcterms:created>
  <dcterms:modified xsi:type="dcterms:W3CDTF">2018-04-04T16:46:08Z</dcterms:modified>
</cp:coreProperties>
</file>