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64" r:id="rId2"/>
    <p:sldId id="365" r:id="rId3"/>
    <p:sldId id="366" r:id="rId4"/>
    <p:sldId id="344" r:id="rId5"/>
    <p:sldId id="356" r:id="rId6"/>
    <p:sldId id="349" r:id="rId7"/>
    <p:sldId id="350" r:id="rId8"/>
    <p:sldId id="351" r:id="rId9"/>
    <p:sldId id="354" r:id="rId10"/>
    <p:sldId id="355" r:id="rId11"/>
    <p:sldId id="328" r:id="rId12"/>
    <p:sldId id="363" r:id="rId13"/>
  </p:sldIdLst>
  <p:sldSz cx="9144000" cy="6858000" type="letter"/>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initials="U" lastIdx="1" clrIdx="0">
    <p:extLst>
      <p:ext uri="{19B8F6BF-5375-455C-9EA6-DF929625EA0E}">
        <p15:presenceInfo xmlns:p15="http://schemas.microsoft.com/office/powerpoint/2012/main"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59D"/>
    <a:srgbClr val="6D2A8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78" autoAdjust="0"/>
    <p:restoredTop sz="94660"/>
  </p:normalViewPr>
  <p:slideViewPr>
    <p:cSldViewPr snapToGrid="0">
      <p:cViewPr varScale="1">
        <p:scale>
          <a:sx n="74" d="100"/>
          <a:sy n="74" d="100"/>
        </p:scale>
        <p:origin x="15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C0E3E5F-6519-408F-B9A8-15D4684F3B49}" type="datetimeFigureOut">
              <a:rPr lang="es-MX" smtClean="0"/>
              <a:t>07/03/2023</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666EC5A1-8D52-45C2-9252-A8BD330DBB63}" type="slidenum">
              <a:rPr lang="es-MX" smtClean="0"/>
              <a:t>‹Nº›</a:t>
            </a:fld>
            <a:endParaRPr lang="es-MX" dirty="0"/>
          </a:p>
        </p:txBody>
      </p:sp>
    </p:spTree>
    <p:extLst>
      <p:ext uri="{BB962C8B-B14F-4D97-AF65-F5344CB8AC3E}">
        <p14:creationId xmlns:p14="http://schemas.microsoft.com/office/powerpoint/2010/main" val="1235757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C0E3E5F-6519-408F-B9A8-15D4684F3B49}" type="datetimeFigureOut">
              <a:rPr lang="es-MX" smtClean="0"/>
              <a:t>07/03/2023</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666EC5A1-8D52-45C2-9252-A8BD330DBB63}" type="slidenum">
              <a:rPr lang="es-MX" smtClean="0"/>
              <a:t>‹Nº›</a:t>
            </a:fld>
            <a:endParaRPr lang="es-MX" dirty="0"/>
          </a:p>
        </p:txBody>
      </p:sp>
    </p:spTree>
    <p:extLst>
      <p:ext uri="{BB962C8B-B14F-4D97-AF65-F5344CB8AC3E}">
        <p14:creationId xmlns:p14="http://schemas.microsoft.com/office/powerpoint/2010/main" val="432566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C0E3E5F-6519-408F-B9A8-15D4684F3B49}" type="datetimeFigureOut">
              <a:rPr lang="es-MX" smtClean="0"/>
              <a:t>07/03/2023</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666EC5A1-8D52-45C2-9252-A8BD330DBB63}" type="slidenum">
              <a:rPr lang="es-MX" smtClean="0"/>
              <a:t>‹Nº›</a:t>
            </a:fld>
            <a:endParaRPr lang="es-MX" dirty="0"/>
          </a:p>
        </p:txBody>
      </p:sp>
    </p:spTree>
    <p:extLst>
      <p:ext uri="{BB962C8B-B14F-4D97-AF65-F5344CB8AC3E}">
        <p14:creationId xmlns:p14="http://schemas.microsoft.com/office/powerpoint/2010/main" val="826490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C0E3E5F-6519-408F-B9A8-15D4684F3B49}" type="datetimeFigureOut">
              <a:rPr lang="es-MX" smtClean="0"/>
              <a:t>07/03/2023</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666EC5A1-8D52-45C2-9252-A8BD330DBB63}" type="slidenum">
              <a:rPr lang="es-MX" smtClean="0"/>
              <a:t>‹Nº›</a:t>
            </a:fld>
            <a:endParaRPr lang="es-MX" dirty="0"/>
          </a:p>
        </p:txBody>
      </p:sp>
    </p:spTree>
    <p:extLst>
      <p:ext uri="{BB962C8B-B14F-4D97-AF65-F5344CB8AC3E}">
        <p14:creationId xmlns:p14="http://schemas.microsoft.com/office/powerpoint/2010/main" val="1167587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C0E3E5F-6519-408F-B9A8-15D4684F3B49}" type="datetimeFigureOut">
              <a:rPr lang="es-MX" smtClean="0"/>
              <a:t>07/03/2023</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666EC5A1-8D52-45C2-9252-A8BD330DBB63}" type="slidenum">
              <a:rPr lang="es-MX" smtClean="0"/>
              <a:t>‹Nº›</a:t>
            </a:fld>
            <a:endParaRPr lang="es-MX" dirty="0"/>
          </a:p>
        </p:txBody>
      </p:sp>
    </p:spTree>
    <p:extLst>
      <p:ext uri="{BB962C8B-B14F-4D97-AF65-F5344CB8AC3E}">
        <p14:creationId xmlns:p14="http://schemas.microsoft.com/office/powerpoint/2010/main" val="1120783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C0E3E5F-6519-408F-B9A8-15D4684F3B49}" type="datetimeFigureOut">
              <a:rPr lang="es-MX" smtClean="0"/>
              <a:t>07/03/2023</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666EC5A1-8D52-45C2-9252-A8BD330DBB63}" type="slidenum">
              <a:rPr lang="es-MX" smtClean="0"/>
              <a:t>‹Nº›</a:t>
            </a:fld>
            <a:endParaRPr lang="es-MX" dirty="0"/>
          </a:p>
        </p:txBody>
      </p:sp>
    </p:spTree>
    <p:extLst>
      <p:ext uri="{BB962C8B-B14F-4D97-AF65-F5344CB8AC3E}">
        <p14:creationId xmlns:p14="http://schemas.microsoft.com/office/powerpoint/2010/main" val="3603389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C0E3E5F-6519-408F-B9A8-15D4684F3B49}" type="datetimeFigureOut">
              <a:rPr lang="es-MX" smtClean="0"/>
              <a:t>07/03/2023</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666EC5A1-8D52-45C2-9252-A8BD330DBB63}" type="slidenum">
              <a:rPr lang="es-MX" smtClean="0"/>
              <a:t>‹Nº›</a:t>
            </a:fld>
            <a:endParaRPr lang="es-MX" dirty="0"/>
          </a:p>
        </p:txBody>
      </p:sp>
    </p:spTree>
    <p:extLst>
      <p:ext uri="{BB962C8B-B14F-4D97-AF65-F5344CB8AC3E}">
        <p14:creationId xmlns:p14="http://schemas.microsoft.com/office/powerpoint/2010/main" val="692290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C0E3E5F-6519-408F-B9A8-15D4684F3B49}" type="datetimeFigureOut">
              <a:rPr lang="es-MX" smtClean="0"/>
              <a:t>07/03/2023</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666EC5A1-8D52-45C2-9252-A8BD330DBB63}" type="slidenum">
              <a:rPr lang="es-MX" smtClean="0"/>
              <a:t>‹Nº›</a:t>
            </a:fld>
            <a:endParaRPr lang="es-MX" dirty="0"/>
          </a:p>
        </p:txBody>
      </p:sp>
    </p:spTree>
    <p:extLst>
      <p:ext uri="{BB962C8B-B14F-4D97-AF65-F5344CB8AC3E}">
        <p14:creationId xmlns:p14="http://schemas.microsoft.com/office/powerpoint/2010/main" val="3849684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E3E5F-6519-408F-B9A8-15D4684F3B49}" type="datetimeFigureOut">
              <a:rPr lang="es-MX" smtClean="0"/>
              <a:t>07/03/2023</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666EC5A1-8D52-45C2-9252-A8BD330DBB63}" type="slidenum">
              <a:rPr lang="es-MX" smtClean="0"/>
              <a:t>‹Nº›</a:t>
            </a:fld>
            <a:endParaRPr lang="es-MX" dirty="0"/>
          </a:p>
        </p:txBody>
      </p:sp>
    </p:spTree>
    <p:extLst>
      <p:ext uri="{BB962C8B-B14F-4D97-AF65-F5344CB8AC3E}">
        <p14:creationId xmlns:p14="http://schemas.microsoft.com/office/powerpoint/2010/main" val="719066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C0E3E5F-6519-408F-B9A8-15D4684F3B49}" type="datetimeFigureOut">
              <a:rPr lang="es-MX" smtClean="0"/>
              <a:t>07/03/2023</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666EC5A1-8D52-45C2-9252-A8BD330DBB63}" type="slidenum">
              <a:rPr lang="es-MX" smtClean="0"/>
              <a:t>‹Nº›</a:t>
            </a:fld>
            <a:endParaRPr lang="es-MX" dirty="0"/>
          </a:p>
        </p:txBody>
      </p:sp>
    </p:spTree>
    <p:extLst>
      <p:ext uri="{BB962C8B-B14F-4D97-AF65-F5344CB8AC3E}">
        <p14:creationId xmlns:p14="http://schemas.microsoft.com/office/powerpoint/2010/main" val="660034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C0E3E5F-6519-408F-B9A8-15D4684F3B49}" type="datetimeFigureOut">
              <a:rPr lang="es-MX" smtClean="0"/>
              <a:t>07/03/2023</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666EC5A1-8D52-45C2-9252-A8BD330DBB63}" type="slidenum">
              <a:rPr lang="es-MX" smtClean="0"/>
              <a:t>‹Nº›</a:t>
            </a:fld>
            <a:endParaRPr lang="es-MX" dirty="0"/>
          </a:p>
        </p:txBody>
      </p:sp>
    </p:spTree>
    <p:extLst>
      <p:ext uri="{BB962C8B-B14F-4D97-AF65-F5344CB8AC3E}">
        <p14:creationId xmlns:p14="http://schemas.microsoft.com/office/powerpoint/2010/main" val="2649277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E3E5F-6519-408F-B9A8-15D4684F3B49}" type="datetimeFigureOut">
              <a:rPr lang="es-MX" smtClean="0"/>
              <a:t>07/03/2023</a:t>
            </a:fld>
            <a:endParaRPr lang="es-MX"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6EC5A1-8D52-45C2-9252-A8BD330DBB63}" type="slidenum">
              <a:rPr lang="es-MX" smtClean="0"/>
              <a:t>‹Nº›</a:t>
            </a:fld>
            <a:endParaRPr lang="es-MX" dirty="0"/>
          </a:p>
        </p:txBody>
      </p:sp>
    </p:spTree>
    <p:extLst>
      <p:ext uri="{BB962C8B-B14F-4D97-AF65-F5344CB8AC3E}">
        <p14:creationId xmlns:p14="http://schemas.microsoft.com/office/powerpoint/2010/main" val="32968935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0.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0.sv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0.sv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0.sv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0.sv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0.svg"/></Relationships>
</file>

<file path=ppt/slides/_rels/slide5.xml.rels><?xml version="1.0" encoding="UTF-8" standalone="yes"?>
<Relationships xmlns="http://schemas.openxmlformats.org/package/2006/relationships"><Relationship Id="rId8" Type="http://schemas.openxmlformats.org/officeDocument/2006/relationships/hyperlink" Target="https://legislacion.edomex.gob.mx/sites/legislacion.edomex.gob.mx/files/files/pdf/gct/2022/octubre/oct101/oct101b.pdf" TargetMode="External"/><Relationship Id="rId3" Type="http://schemas.openxmlformats.org/officeDocument/2006/relationships/image" Target="../media/image2.sv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hyperlink" Target="https://legislacion.edomex.gob.mx/sites/legislacion.edomex.gob.mx/files/files/pdf/gct/2022/octubre/oct101/oct101b.pdf"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hyperlink" Target="https://legislacion.edomex.gob.mx/sites/legislacion.edomex.gob.mx/files/files/pdf/gct/2022/octubre/oct101/oct101b.pdf"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hyperlink" Target="https://legislacion.edomex.gob.mx/sites/legislacion.edomex.gob.mx/files/files/pdf/gct/2022/octubre/oct101/oct101b.pdf"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hyperlink" Target="https://legislacion.edomex.gob.mx/sites/legislacion.edomex.gob.mx/files/files/pdf/gct/2022/octubre/oct101/oct101b.pdf"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áfico 32">
            <a:extLst>
              <a:ext uri="{FF2B5EF4-FFF2-40B4-BE49-F238E27FC236}">
                <a16:creationId xmlns="" xmlns:a16="http://schemas.microsoft.com/office/drawing/2014/main" id="{E5918A84-EB8D-42E4-83BE-A4EDCBB98B9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39070" y="5578763"/>
            <a:ext cx="9004925" cy="1285397"/>
          </a:xfrm>
          <a:prstGeom prst="rect">
            <a:avLst/>
          </a:prstGeom>
        </p:spPr>
      </p:pic>
      <p:pic>
        <p:nvPicPr>
          <p:cNvPr id="9" name="Gráfico 8">
            <a:extLst>
              <a:ext uri="{FF2B5EF4-FFF2-40B4-BE49-F238E27FC236}">
                <a16:creationId xmlns="" xmlns:a16="http://schemas.microsoft.com/office/drawing/2014/main" id="{B8C283B6-3B4F-4F97-A6F8-602F787BFAA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89641" y="10885"/>
            <a:ext cx="2212243" cy="1101291"/>
          </a:xfrm>
          <a:prstGeom prst="rect">
            <a:avLst/>
          </a:prstGeom>
        </p:spPr>
      </p:pic>
      <p:grpSp>
        <p:nvGrpSpPr>
          <p:cNvPr id="16" name="Grupo 15">
            <a:extLst>
              <a:ext uri="{FF2B5EF4-FFF2-40B4-BE49-F238E27FC236}">
                <a16:creationId xmlns="" xmlns:a16="http://schemas.microsoft.com/office/drawing/2014/main" id="{718BA9DC-59C8-4B49-957C-EA4A37270DF7}"/>
              </a:ext>
            </a:extLst>
          </p:cNvPr>
          <p:cNvGrpSpPr/>
          <p:nvPr/>
        </p:nvGrpSpPr>
        <p:grpSpPr>
          <a:xfrm rot="10800000" flipH="1">
            <a:off x="11488" y="-17102"/>
            <a:ext cx="395783" cy="1136287"/>
            <a:chOff x="-36411" y="1050879"/>
            <a:chExt cx="330080" cy="2391810"/>
          </a:xfrm>
        </p:grpSpPr>
        <p:sp>
          <p:nvSpPr>
            <p:cNvPr id="14" name="Rectángulo 13">
              <a:extLst>
                <a:ext uri="{FF2B5EF4-FFF2-40B4-BE49-F238E27FC236}">
                  <a16:creationId xmlns="" xmlns:a16="http://schemas.microsoft.com/office/drawing/2014/main" id="{85DF67E2-889E-46A7-8B28-BDE59BDE6241}"/>
                </a:ext>
              </a:extLst>
            </p:cNvPr>
            <p:cNvSpPr/>
            <p:nvPr/>
          </p:nvSpPr>
          <p:spPr>
            <a:xfrm flipH="1">
              <a:off x="-36411" y="1050879"/>
              <a:ext cx="250243" cy="2391810"/>
            </a:xfrm>
            <a:prstGeom prst="rect">
              <a:avLst/>
            </a:pr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15" name="Rectángulo 14">
              <a:extLst>
                <a:ext uri="{FF2B5EF4-FFF2-40B4-BE49-F238E27FC236}">
                  <a16:creationId xmlns="" xmlns:a16="http://schemas.microsoft.com/office/drawing/2014/main" id="{3ABEFC84-99DD-412F-8253-F54D5E15AF97}"/>
                </a:ext>
              </a:extLst>
            </p:cNvPr>
            <p:cNvSpPr/>
            <p:nvPr/>
          </p:nvSpPr>
          <p:spPr>
            <a:xfrm>
              <a:off x="191069" y="1446663"/>
              <a:ext cx="102600" cy="1996025"/>
            </a:xfrm>
            <a:prstGeom prst="rect">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3" name="Gráfico 7">
            <a:extLst>
              <a:ext uri="{FF2B5EF4-FFF2-40B4-BE49-F238E27FC236}">
                <a16:creationId xmlns="" xmlns:a16="http://schemas.microsoft.com/office/drawing/2014/main" id="{B430B753-2F6A-4A7D-B5B1-DD637633A965}"/>
              </a:ext>
            </a:extLst>
          </p:cNvPr>
          <p:cNvSpPr/>
          <p:nvPr/>
        </p:nvSpPr>
        <p:spPr>
          <a:xfrm>
            <a:off x="4830621" y="5649470"/>
            <a:ext cx="4309815" cy="1246167"/>
          </a:xfrm>
          <a:custGeom>
            <a:avLst/>
            <a:gdLst>
              <a:gd name="connsiteX0" fmla="*/ 3183507 w 3183507"/>
              <a:gd name="connsiteY0" fmla="*/ 114055 h 1619036"/>
              <a:gd name="connsiteX1" fmla="*/ 2075511 w 3183507"/>
              <a:gd name="connsiteY1" fmla="*/ 184883 h 1619036"/>
              <a:gd name="connsiteX2" fmla="*/ 1174519 w 3183507"/>
              <a:gd name="connsiteY2" fmla="*/ 1123246 h 1619036"/>
              <a:gd name="connsiteX3" fmla="*/ 0 w 3183507"/>
              <a:gd name="connsiteY3" fmla="*/ 1619036 h 1619036"/>
              <a:gd name="connsiteX4" fmla="*/ 3183507 w 3183507"/>
              <a:gd name="connsiteY4" fmla="*/ 1619036 h 1619036"/>
              <a:gd name="connsiteX5" fmla="*/ 3183507 w 3183507"/>
              <a:gd name="connsiteY5" fmla="*/ 114055 h 161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3507" h="1619036">
                <a:moveTo>
                  <a:pt x="3183507" y="114055"/>
                </a:moveTo>
                <a:cubicBezTo>
                  <a:pt x="2730761" y="-79839"/>
                  <a:pt x="2367038" y="-6664"/>
                  <a:pt x="2075511" y="184883"/>
                </a:cubicBezTo>
                <a:cubicBezTo>
                  <a:pt x="1711788" y="423973"/>
                  <a:pt x="1581873" y="780457"/>
                  <a:pt x="1174519" y="1123246"/>
                </a:cubicBezTo>
                <a:cubicBezTo>
                  <a:pt x="729599" y="1497730"/>
                  <a:pt x="312657" y="1600840"/>
                  <a:pt x="0" y="1619036"/>
                </a:cubicBezTo>
                <a:lnTo>
                  <a:pt x="3183507" y="1619036"/>
                </a:lnTo>
                <a:lnTo>
                  <a:pt x="3183507" y="114055"/>
                </a:lnTo>
                <a:close/>
              </a:path>
            </a:pathLst>
          </a:custGeom>
          <a:solidFill>
            <a:srgbClr val="00A29A">
              <a:alpha val="87059"/>
            </a:srgbClr>
          </a:solidFill>
          <a:ln w="19517" cap="flat">
            <a:noFill/>
            <a:prstDash val="solid"/>
            <a:miter/>
          </a:ln>
        </p:spPr>
        <p:txBody>
          <a:bodyPr rtlCol="0" anchor="ctr"/>
          <a:lstStyle/>
          <a:p>
            <a:endParaRPr lang="es-MX" dirty="0"/>
          </a:p>
        </p:txBody>
      </p:sp>
      <p:sp>
        <p:nvSpPr>
          <p:cNvPr id="24" name="Gráfico 2">
            <a:extLst>
              <a:ext uri="{FF2B5EF4-FFF2-40B4-BE49-F238E27FC236}">
                <a16:creationId xmlns="" xmlns:a16="http://schemas.microsoft.com/office/drawing/2014/main" id="{099EC6A6-56D8-4094-A6CC-88C17C2D5DB7}"/>
              </a:ext>
            </a:extLst>
          </p:cNvPr>
          <p:cNvSpPr/>
          <p:nvPr/>
        </p:nvSpPr>
        <p:spPr>
          <a:xfrm>
            <a:off x="4102968" y="5872332"/>
            <a:ext cx="5043467" cy="1002145"/>
          </a:xfrm>
          <a:custGeom>
            <a:avLst/>
            <a:gdLst>
              <a:gd name="connsiteX0" fmla="*/ 6654768 w 6654768"/>
              <a:gd name="connsiteY0" fmla="*/ 0 h 1322313"/>
              <a:gd name="connsiteX1" fmla="*/ 6030805 w 6654768"/>
              <a:gd name="connsiteY1" fmla="*/ 939422 h 1322313"/>
              <a:gd name="connsiteX2" fmla="*/ 3937861 w 6654768"/>
              <a:gd name="connsiteY2" fmla="*/ 547048 h 1322313"/>
              <a:gd name="connsiteX3" fmla="*/ 0 w 6654768"/>
              <a:gd name="connsiteY3" fmla="*/ 1322314 h 1322313"/>
              <a:gd name="connsiteX4" fmla="*/ 6654768 w 6654768"/>
              <a:gd name="connsiteY4" fmla="*/ 1322314 h 1322313"/>
              <a:gd name="connsiteX5" fmla="*/ 6654768 w 6654768"/>
              <a:gd name="connsiteY5" fmla="*/ 0 h 132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4768" h="1322313">
                <a:moveTo>
                  <a:pt x="6654768" y="0"/>
                </a:moveTo>
                <a:cubicBezTo>
                  <a:pt x="6609252" y="352968"/>
                  <a:pt x="6471857" y="786434"/>
                  <a:pt x="6030805" y="939422"/>
                </a:cubicBezTo>
                <a:cubicBezTo>
                  <a:pt x="5453202" y="1139613"/>
                  <a:pt x="4780982" y="710994"/>
                  <a:pt x="3937861" y="547048"/>
                </a:cubicBezTo>
                <a:cubicBezTo>
                  <a:pt x="3107385" y="385420"/>
                  <a:pt x="1856718" y="431148"/>
                  <a:pt x="0" y="1322314"/>
                </a:cubicBezTo>
                <a:cubicBezTo>
                  <a:pt x="2218326" y="1322314"/>
                  <a:pt x="4436442" y="1322314"/>
                  <a:pt x="6654768" y="1322314"/>
                </a:cubicBezTo>
                <a:cubicBezTo>
                  <a:pt x="6654768" y="881472"/>
                  <a:pt x="6654768" y="440842"/>
                  <a:pt x="6654768" y="0"/>
                </a:cubicBezTo>
                <a:close/>
              </a:path>
            </a:pathLst>
          </a:cu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10" name="CuadroTexto 9">
            <a:extLst>
              <a:ext uri="{FF2B5EF4-FFF2-40B4-BE49-F238E27FC236}">
                <a16:creationId xmlns="" xmlns:a16="http://schemas.microsoft.com/office/drawing/2014/main" id="{DF57B5A4-8A78-4C7B-92A2-3A3A5E32713B}"/>
              </a:ext>
            </a:extLst>
          </p:cNvPr>
          <p:cNvSpPr txBox="1"/>
          <p:nvPr/>
        </p:nvSpPr>
        <p:spPr>
          <a:xfrm>
            <a:off x="6999316" y="6007589"/>
            <a:ext cx="1797350" cy="338554"/>
          </a:xfrm>
          <a:prstGeom prst="rect">
            <a:avLst/>
          </a:prstGeom>
          <a:noFill/>
          <a:effectLst>
            <a:outerShdw blurRad="50800" dist="38100" dir="16200000" rotWithShape="0">
              <a:srgbClr val="7C5BAD">
                <a:alpha val="40000"/>
              </a:srgbClr>
            </a:outerShdw>
          </a:effectLst>
        </p:spPr>
        <p:txBody>
          <a:bodyPr wrap="square">
            <a:spAutoFit/>
          </a:bodyPr>
          <a:lstStyle/>
          <a:p>
            <a:pPr algn="ctr"/>
            <a:r>
              <a:rPr lang="es-ES" sz="1600" cap="small" dirty="0" smtClean="0">
                <a:latin typeface="Palatino Linotype" panose="02040502050505030304" pitchFamily="18" charset="0"/>
              </a:rPr>
              <a:t>MARZO 2023</a:t>
            </a:r>
            <a:endParaRPr lang="es-MX" sz="1600" cap="small" dirty="0">
              <a:latin typeface="Palatino Linotype" panose="02040502050505030304" pitchFamily="18" charset="0"/>
            </a:endParaRPr>
          </a:p>
        </p:txBody>
      </p:sp>
      <p:pic>
        <p:nvPicPr>
          <p:cNvPr id="7" name="Imagen 6"/>
          <p:cNvPicPr>
            <a:picLocks noChangeAspect="1"/>
          </p:cNvPicPr>
          <p:nvPr/>
        </p:nvPicPr>
        <p:blipFill rotWithShape="1">
          <a:blip r:embed="rId6"/>
          <a:srcRect l="35370" t="9836" r="25371" b="42757"/>
          <a:stretch/>
        </p:blipFill>
        <p:spPr>
          <a:xfrm>
            <a:off x="6042664" y="1466052"/>
            <a:ext cx="2847335" cy="1934039"/>
          </a:xfrm>
          <a:prstGeom prst="rect">
            <a:avLst/>
          </a:prstGeom>
        </p:spPr>
      </p:pic>
      <p:sp>
        <p:nvSpPr>
          <p:cNvPr id="8" name="Rectángulo 7"/>
          <p:cNvSpPr/>
          <p:nvPr/>
        </p:nvSpPr>
        <p:spPr>
          <a:xfrm>
            <a:off x="2016280" y="3658429"/>
            <a:ext cx="4667153" cy="830997"/>
          </a:xfrm>
          <a:prstGeom prst="rect">
            <a:avLst/>
          </a:prstGeom>
        </p:spPr>
        <p:txBody>
          <a:bodyPr wrap="square">
            <a:spAutoFit/>
          </a:bodyPr>
          <a:lstStyle/>
          <a:p>
            <a:r>
              <a:rPr lang="es-MX" sz="2400" b="1" dirty="0" smtClean="0">
                <a:latin typeface="Palatino Linotype" panose="02040502050505030304" pitchFamily="18" charset="0"/>
              </a:rPr>
              <a:t>5.4.6 Reporte de Indicadores de desempeño</a:t>
            </a:r>
            <a:endParaRPr lang="es-MX" sz="2400" dirty="0"/>
          </a:p>
        </p:txBody>
      </p:sp>
    </p:spTree>
    <p:extLst>
      <p:ext uri="{BB962C8B-B14F-4D97-AF65-F5344CB8AC3E}">
        <p14:creationId xmlns:p14="http://schemas.microsoft.com/office/powerpoint/2010/main" val="1011212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10">
        <p159:morph option="byObject"/>
      </p:transition>
    </mc:Choice>
    <mc:Fallback>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xmlns="" id="{718BA9DC-59C8-4B49-957C-EA4A37270DF7}"/>
              </a:ext>
            </a:extLst>
          </p:cNvPr>
          <p:cNvGrpSpPr/>
          <p:nvPr/>
        </p:nvGrpSpPr>
        <p:grpSpPr>
          <a:xfrm rot="10800000" flipH="1">
            <a:off x="11488" y="-17102"/>
            <a:ext cx="395783" cy="1136287"/>
            <a:chOff x="-36411" y="1050879"/>
            <a:chExt cx="330080" cy="2391810"/>
          </a:xfrm>
        </p:grpSpPr>
        <p:sp>
          <p:nvSpPr>
            <p:cNvPr id="6" name="Rectángulo 5">
              <a:extLst>
                <a:ext uri="{FF2B5EF4-FFF2-40B4-BE49-F238E27FC236}">
                  <a16:creationId xmlns:a16="http://schemas.microsoft.com/office/drawing/2014/main" xmlns="" id="{85DF67E2-889E-46A7-8B28-BDE59BDE6241}"/>
                </a:ext>
              </a:extLst>
            </p:cNvPr>
            <p:cNvSpPr/>
            <p:nvPr/>
          </p:nvSpPr>
          <p:spPr>
            <a:xfrm flipH="1">
              <a:off x="-36411" y="1050879"/>
              <a:ext cx="250243" cy="2391810"/>
            </a:xfrm>
            <a:prstGeom prst="rect">
              <a:avLst/>
            </a:pr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7" name="Rectángulo 6">
              <a:extLst>
                <a:ext uri="{FF2B5EF4-FFF2-40B4-BE49-F238E27FC236}">
                  <a16:creationId xmlns:a16="http://schemas.microsoft.com/office/drawing/2014/main" xmlns="" id="{3ABEFC84-99DD-412F-8253-F54D5E15AF97}"/>
                </a:ext>
              </a:extLst>
            </p:cNvPr>
            <p:cNvSpPr/>
            <p:nvPr/>
          </p:nvSpPr>
          <p:spPr>
            <a:xfrm>
              <a:off x="191069" y="1446663"/>
              <a:ext cx="102600" cy="1996025"/>
            </a:xfrm>
            <a:prstGeom prst="rect">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8" name="Gráfico 8">
            <a:extLst>
              <a:ext uri="{FF2B5EF4-FFF2-40B4-BE49-F238E27FC236}">
                <a16:creationId xmlns:a16="http://schemas.microsoft.com/office/drawing/2014/main" xmlns="" id="{B8C283B6-3B4F-4F97-A6F8-602F787BFAA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89641" y="10885"/>
            <a:ext cx="2226324" cy="1108301"/>
          </a:xfrm>
          <a:prstGeom prst="rect">
            <a:avLst/>
          </a:prstGeom>
        </p:spPr>
      </p:pic>
      <p:sp>
        <p:nvSpPr>
          <p:cNvPr id="15" name="Elipse 14">
            <a:extLst>
              <a:ext uri="{FF2B5EF4-FFF2-40B4-BE49-F238E27FC236}">
                <a16:creationId xmlns="" xmlns:a16="http://schemas.microsoft.com/office/drawing/2014/main" id="{4605A2D0-B23B-461E-B0A9-B97F6942FC5C}"/>
              </a:ext>
            </a:extLst>
          </p:cNvPr>
          <p:cNvSpPr/>
          <p:nvPr/>
        </p:nvSpPr>
        <p:spPr>
          <a:xfrm>
            <a:off x="8330089" y="6291943"/>
            <a:ext cx="530882" cy="444889"/>
          </a:xfrm>
          <a:prstGeom prst="ellipse">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1" b="1" dirty="0" smtClean="0"/>
              <a:t>19</a:t>
            </a:r>
            <a:endParaRPr lang="es-MX" sz="1351" b="1" dirty="0"/>
          </a:p>
        </p:txBody>
      </p:sp>
      <p:sp>
        <p:nvSpPr>
          <p:cNvPr id="16" name="Título 3"/>
          <p:cNvSpPr>
            <a:spLocks noGrp="1"/>
          </p:cNvSpPr>
          <p:nvPr>
            <p:ph type="title"/>
          </p:nvPr>
        </p:nvSpPr>
        <p:spPr>
          <a:xfrm>
            <a:off x="2540948" y="740620"/>
            <a:ext cx="4918734" cy="757130"/>
          </a:xfr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MX" sz="1600" dirty="0">
                <a:solidFill>
                  <a:schemeClr val="dk1"/>
                </a:solidFill>
                <a:latin typeface="Palatino Linotype" panose="02040502050505030304" pitchFamily="18" charset="0"/>
              </a:rPr>
              <a:t>Ficha de Indicadores </a:t>
            </a:r>
            <a:r>
              <a:rPr lang="es-MX" sz="1600" dirty="0" smtClean="0">
                <a:solidFill>
                  <a:schemeClr val="dk1"/>
                </a:solidFill>
                <a:latin typeface="Palatino Linotype" panose="02040502050505030304" pitchFamily="18" charset="0"/>
              </a:rPr>
              <a:t>del </a:t>
            </a:r>
            <a:r>
              <a:rPr lang="es-MX" sz="1600" b="1" dirty="0">
                <a:solidFill>
                  <a:schemeClr val="dk1"/>
                </a:solidFill>
                <a:latin typeface="Palatino Linotype" panose="02040502050505030304" pitchFamily="18" charset="0"/>
              </a:rPr>
              <a:t>Manual para la Planeación, Programación y Presupuesto de Egresos Municipal</a:t>
            </a:r>
            <a:r>
              <a:rPr lang="es-MX" sz="1600" dirty="0">
                <a:solidFill>
                  <a:schemeClr val="dk1"/>
                </a:solidFill>
                <a:latin typeface="Palatino Linotype" panose="02040502050505030304" pitchFamily="18" charset="0"/>
              </a:rPr>
              <a:t> para el ejercicio fiscal 2023</a:t>
            </a:r>
          </a:p>
        </p:txBody>
      </p:sp>
      <p:pic>
        <p:nvPicPr>
          <p:cNvPr id="17" name="Marcador de contenido 5"/>
          <p:cNvPicPr>
            <a:picLocks noGrp="1" noChangeAspect="1"/>
          </p:cNvPicPr>
          <p:nvPr>
            <p:ph idx="1"/>
          </p:nvPr>
        </p:nvPicPr>
        <p:blipFill rotWithShape="1">
          <a:blip r:embed="rId6"/>
          <a:srcRect l="5629" r="15167"/>
          <a:stretch/>
        </p:blipFill>
        <p:spPr>
          <a:xfrm>
            <a:off x="130150" y="1695373"/>
            <a:ext cx="4609519" cy="4960494"/>
          </a:xfrm>
          <a:prstGeom prst="rect">
            <a:avLst/>
          </a:prstGeom>
          <a:ln>
            <a:noFill/>
          </a:ln>
          <a:effectLst>
            <a:outerShdw blurRad="190500" algn="tl" rotWithShape="0">
              <a:srgbClr val="000000">
                <a:alpha val="70000"/>
              </a:srgbClr>
            </a:outerShdw>
          </a:effectLst>
        </p:spPr>
      </p:pic>
      <p:sp>
        <p:nvSpPr>
          <p:cNvPr id="18" name="Flecha derecha 17"/>
          <p:cNvSpPr/>
          <p:nvPr/>
        </p:nvSpPr>
        <p:spPr>
          <a:xfrm>
            <a:off x="5000315" y="3766130"/>
            <a:ext cx="639854" cy="253756"/>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sp>
        <p:nvSpPr>
          <p:cNvPr id="19" name="Rectángulo redondeado 18"/>
          <p:cNvSpPr/>
          <p:nvPr/>
        </p:nvSpPr>
        <p:spPr>
          <a:xfrm>
            <a:off x="5702703" y="3095483"/>
            <a:ext cx="2396315" cy="15950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MX" sz="1400" dirty="0" smtClean="0">
                <a:latin typeface="Palatino Linotype" panose="02040502050505030304" pitchFamily="18" charset="0"/>
              </a:rPr>
              <a:t>Esta ficha corresponde al formato 1-d,  tiene como finalidad el registro de los indicadores de gestión del </a:t>
            </a:r>
            <a:r>
              <a:rPr lang="es-MX" sz="1400" dirty="0" err="1" smtClean="0">
                <a:latin typeface="Palatino Linotype" panose="02040502050505030304" pitchFamily="18" charset="0"/>
              </a:rPr>
              <a:t>SEGEMUN</a:t>
            </a:r>
            <a:r>
              <a:rPr lang="es-MX" sz="1400" dirty="0" smtClean="0">
                <a:latin typeface="Palatino Linotype" panose="02040502050505030304" pitchFamily="18" charset="0"/>
              </a:rPr>
              <a:t>. </a:t>
            </a:r>
            <a:r>
              <a:rPr lang="es-MX" sz="1400" dirty="0" err="1" smtClean="0">
                <a:solidFill>
                  <a:schemeClr val="tx1"/>
                </a:solidFill>
                <a:latin typeface="Palatino Linotype" panose="02040502050505030304" pitchFamily="18" charset="0"/>
              </a:rPr>
              <a:t>Pág</a:t>
            </a:r>
            <a:r>
              <a:rPr lang="es-MX" sz="1400" dirty="0" smtClean="0">
                <a:solidFill>
                  <a:schemeClr val="tx1"/>
                </a:solidFill>
                <a:latin typeface="Palatino Linotype" panose="02040502050505030304" pitchFamily="18" charset="0"/>
              </a:rPr>
              <a:t> 176.</a:t>
            </a:r>
            <a:endParaRPr lang="es-MX" sz="1400" dirty="0">
              <a:solidFill>
                <a:schemeClr val="tx1"/>
              </a:solidFill>
              <a:latin typeface="Palatino Linotype" panose="02040502050505030304" pitchFamily="18" charset="0"/>
            </a:endParaRPr>
          </a:p>
        </p:txBody>
      </p:sp>
    </p:spTree>
    <p:extLst>
      <p:ext uri="{BB962C8B-B14F-4D97-AF65-F5344CB8AC3E}">
        <p14:creationId xmlns:p14="http://schemas.microsoft.com/office/powerpoint/2010/main" val="95359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áfico 8">
            <a:extLst>
              <a:ext uri="{FF2B5EF4-FFF2-40B4-BE49-F238E27FC236}">
                <a16:creationId xmlns:a16="http://schemas.microsoft.com/office/drawing/2014/main" xmlns="" id="{B8C283B6-3B4F-4F97-A6F8-602F787BFAA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89641" y="10885"/>
            <a:ext cx="2226324" cy="1108301"/>
          </a:xfrm>
          <a:prstGeom prst="rect">
            <a:avLst/>
          </a:prstGeom>
        </p:spPr>
      </p:pic>
      <p:grpSp>
        <p:nvGrpSpPr>
          <p:cNvPr id="16" name="Grupo 15">
            <a:extLst>
              <a:ext uri="{FF2B5EF4-FFF2-40B4-BE49-F238E27FC236}">
                <a16:creationId xmlns:a16="http://schemas.microsoft.com/office/drawing/2014/main" xmlns="" id="{718BA9DC-59C8-4B49-957C-EA4A37270DF7}"/>
              </a:ext>
            </a:extLst>
          </p:cNvPr>
          <p:cNvGrpSpPr/>
          <p:nvPr/>
        </p:nvGrpSpPr>
        <p:grpSpPr>
          <a:xfrm rot="10800000" flipH="1">
            <a:off x="11488" y="-17102"/>
            <a:ext cx="395783" cy="1136287"/>
            <a:chOff x="-36411" y="1050879"/>
            <a:chExt cx="330080" cy="2391810"/>
          </a:xfrm>
        </p:grpSpPr>
        <p:sp>
          <p:nvSpPr>
            <p:cNvPr id="14" name="Rectángulo 13">
              <a:extLst>
                <a:ext uri="{FF2B5EF4-FFF2-40B4-BE49-F238E27FC236}">
                  <a16:creationId xmlns:a16="http://schemas.microsoft.com/office/drawing/2014/main" xmlns="" id="{85DF67E2-889E-46A7-8B28-BDE59BDE6241}"/>
                </a:ext>
              </a:extLst>
            </p:cNvPr>
            <p:cNvSpPr/>
            <p:nvPr/>
          </p:nvSpPr>
          <p:spPr>
            <a:xfrm flipH="1">
              <a:off x="-36411" y="1050879"/>
              <a:ext cx="250243" cy="2391810"/>
            </a:xfrm>
            <a:prstGeom prst="rect">
              <a:avLst/>
            </a:pr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15" name="Rectángulo 14">
              <a:extLst>
                <a:ext uri="{FF2B5EF4-FFF2-40B4-BE49-F238E27FC236}">
                  <a16:creationId xmlns:a16="http://schemas.microsoft.com/office/drawing/2014/main" xmlns="" id="{3ABEFC84-99DD-412F-8253-F54D5E15AF97}"/>
                </a:ext>
              </a:extLst>
            </p:cNvPr>
            <p:cNvSpPr/>
            <p:nvPr/>
          </p:nvSpPr>
          <p:spPr>
            <a:xfrm>
              <a:off x="191069" y="1446663"/>
              <a:ext cx="102600" cy="1996025"/>
            </a:xfrm>
            <a:prstGeom prst="rect">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0" name="Título 1"/>
          <p:cNvSpPr txBox="1">
            <a:spLocks/>
          </p:cNvSpPr>
          <p:nvPr/>
        </p:nvSpPr>
        <p:spPr>
          <a:xfrm>
            <a:off x="311543" y="3078872"/>
            <a:ext cx="1835498" cy="75589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MX" sz="1400" dirty="0" smtClean="0">
                <a:solidFill>
                  <a:schemeClr val="tx1"/>
                </a:solidFill>
                <a:latin typeface="Palatino Linotype" panose="02040502050505030304" pitchFamily="18" charset="0"/>
              </a:rPr>
              <a:t>Instructivo de Llenado de la Ficha de Indicadores</a:t>
            </a:r>
            <a:endParaRPr lang="es-MX" sz="1400" dirty="0">
              <a:solidFill>
                <a:schemeClr val="tx1"/>
              </a:solidFill>
              <a:latin typeface="Palatino Linotype" panose="02040502050505030304" pitchFamily="18" charset="0"/>
            </a:endParaRPr>
          </a:p>
        </p:txBody>
      </p:sp>
      <p:pic>
        <p:nvPicPr>
          <p:cNvPr id="11" name="Marcador de contenido 3"/>
          <p:cNvPicPr>
            <a:picLocks noChangeAspect="1"/>
          </p:cNvPicPr>
          <p:nvPr/>
        </p:nvPicPr>
        <p:blipFill rotWithShape="1">
          <a:blip r:embed="rId6"/>
          <a:srcRect t="929"/>
          <a:stretch/>
        </p:blipFill>
        <p:spPr>
          <a:xfrm>
            <a:off x="2928623" y="125920"/>
            <a:ext cx="5387395" cy="6509635"/>
          </a:xfrm>
          <a:prstGeom prst="rect">
            <a:avLst/>
          </a:prstGeom>
          <a:ln>
            <a:noFill/>
          </a:ln>
          <a:effectLst>
            <a:outerShdw blurRad="190500" algn="tl" rotWithShape="0">
              <a:srgbClr val="000000">
                <a:alpha val="70000"/>
              </a:srgbClr>
            </a:outerShdw>
          </a:effectLst>
        </p:spPr>
      </p:pic>
      <p:sp>
        <p:nvSpPr>
          <p:cNvPr id="2" name="Flecha derecha 1"/>
          <p:cNvSpPr/>
          <p:nvPr/>
        </p:nvSpPr>
        <p:spPr>
          <a:xfrm>
            <a:off x="2212797" y="3380737"/>
            <a:ext cx="559497" cy="2660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Elipse 12">
            <a:extLst>
              <a:ext uri="{FF2B5EF4-FFF2-40B4-BE49-F238E27FC236}">
                <a16:creationId xmlns="" xmlns:a16="http://schemas.microsoft.com/office/drawing/2014/main" id="{4605A2D0-B23B-461E-B0A9-B97F6942FC5C}"/>
              </a:ext>
            </a:extLst>
          </p:cNvPr>
          <p:cNvSpPr/>
          <p:nvPr/>
        </p:nvSpPr>
        <p:spPr>
          <a:xfrm>
            <a:off x="8472347" y="6296733"/>
            <a:ext cx="530882" cy="444889"/>
          </a:xfrm>
          <a:prstGeom prst="ellipse">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1" b="1" dirty="0" smtClean="0"/>
              <a:t>20</a:t>
            </a:r>
            <a:endParaRPr lang="es-MX" sz="1351" b="1" dirty="0"/>
          </a:p>
        </p:txBody>
      </p:sp>
    </p:spTree>
    <p:extLst>
      <p:ext uri="{BB962C8B-B14F-4D97-AF65-F5344CB8AC3E}">
        <p14:creationId xmlns:p14="http://schemas.microsoft.com/office/powerpoint/2010/main" val="27869139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p14:dur="10">
        <p159:morph option="byObject"/>
      </p:transition>
    </mc:Choice>
    <mc:Fallback>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áfico 8">
            <a:extLst>
              <a:ext uri="{FF2B5EF4-FFF2-40B4-BE49-F238E27FC236}">
                <a16:creationId xmlns:a16="http://schemas.microsoft.com/office/drawing/2014/main" xmlns="" id="{B8C283B6-3B4F-4F97-A6F8-602F787BFAA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89641" y="10885"/>
            <a:ext cx="2226324" cy="1108301"/>
          </a:xfrm>
          <a:prstGeom prst="rect">
            <a:avLst/>
          </a:prstGeom>
        </p:spPr>
      </p:pic>
      <p:grpSp>
        <p:nvGrpSpPr>
          <p:cNvPr id="16" name="Grupo 15">
            <a:extLst>
              <a:ext uri="{FF2B5EF4-FFF2-40B4-BE49-F238E27FC236}">
                <a16:creationId xmlns:a16="http://schemas.microsoft.com/office/drawing/2014/main" xmlns="" id="{718BA9DC-59C8-4B49-957C-EA4A37270DF7}"/>
              </a:ext>
            </a:extLst>
          </p:cNvPr>
          <p:cNvGrpSpPr/>
          <p:nvPr/>
        </p:nvGrpSpPr>
        <p:grpSpPr>
          <a:xfrm rot="10800000" flipH="1">
            <a:off x="11488" y="-17102"/>
            <a:ext cx="395783" cy="1136287"/>
            <a:chOff x="-36411" y="1050879"/>
            <a:chExt cx="330080" cy="2391810"/>
          </a:xfrm>
        </p:grpSpPr>
        <p:sp>
          <p:nvSpPr>
            <p:cNvPr id="14" name="Rectángulo 13">
              <a:extLst>
                <a:ext uri="{FF2B5EF4-FFF2-40B4-BE49-F238E27FC236}">
                  <a16:creationId xmlns:a16="http://schemas.microsoft.com/office/drawing/2014/main" xmlns="" id="{85DF67E2-889E-46A7-8B28-BDE59BDE6241}"/>
                </a:ext>
              </a:extLst>
            </p:cNvPr>
            <p:cNvSpPr/>
            <p:nvPr/>
          </p:nvSpPr>
          <p:spPr>
            <a:xfrm flipH="1">
              <a:off x="-36411" y="1050879"/>
              <a:ext cx="250243" cy="2391810"/>
            </a:xfrm>
            <a:prstGeom prst="rect">
              <a:avLst/>
            </a:pr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15" name="Rectángulo 14">
              <a:extLst>
                <a:ext uri="{FF2B5EF4-FFF2-40B4-BE49-F238E27FC236}">
                  <a16:creationId xmlns:a16="http://schemas.microsoft.com/office/drawing/2014/main" xmlns="" id="{3ABEFC84-99DD-412F-8253-F54D5E15AF97}"/>
                </a:ext>
              </a:extLst>
            </p:cNvPr>
            <p:cNvSpPr/>
            <p:nvPr/>
          </p:nvSpPr>
          <p:spPr>
            <a:xfrm>
              <a:off x="191069" y="1446663"/>
              <a:ext cx="102600" cy="1996025"/>
            </a:xfrm>
            <a:prstGeom prst="rect">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2" name="Título 3"/>
          <p:cNvSpPr txBox="1">
            <a:spLocks/>
          </p:cNvSpPr>
          <p:nvPr/>
        </p:nvSpPr>
        <p:spPr>
          <a:xfrm>
            <a:off x="2557776" y="1215299"/>
            <a:ext cx="4918734" cy="313932"/>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sz="1600" b="1" dirty="0" smtClean="0">
                <a:latin typeface="Palatino Linotype" panose="02040502050505030304" pitchFamily="18" charset="0"/>
              </a:rPr>
              <a:t>Ejemplos de Indicadores del </a:t>
            </a:r>
            <a:r>
              <a:rPr lang="es-MX" sz="1600" b="1" dirty="0" err="1" smtClean="0">
                <a:latin typeface="Palatino Linotype" panose="02040502050505030304" pitchFamily="18" charset="0"/>
              </a:rPr>
              <a:t>Infoem</a:t>
            </a:r>
            <a:endParaRPr lang="es-MX" sz="1600" b="1" dirty="0">
              <a:latin typeface="Palatino Linotype" panose="02040502050505030304" pitchFamily="18" charset="0"/>
            </a:endParaRPr>
          </a:p>
        </p:txBody>
      </p:sp>
      <p:sp>
        <p:nvSpPr>
          <p:cNvPr id="17" name="Rectángulo redondeado 16"/>
          <p:cNvSpPr/>
          <p:nvPr/>
        </p:nvSpPr>
        <p:spPr>
          <a:xfrm>
            <a:off x="656876" y="1939276"/>
            <a:ext cx="7963592" cy="202589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MX" sz="1400" b="1" u="sng" dirty="0" smtClean="0">
                <a:latin typeface="Palatino Linotype" panose="02040502050505030304" pitchFamily="18" charset="0"/>
              </a:rPr>
              <a:t>Ejemplo 1</a:t>
            </a:r>
          </a:p>
          <a:p>
            <a:pPr algn="just"/>
            <a:endParaRPr lang="es-MX" sz="1400" b="1" u="sng" dirty="0" smtClean="0">
              <a:latin typeface="Palatino Linotype" panose="02040502050505030304" pitchFamily="18" charset="0"/>
            </a:endParaRPr>
          </a:p>
          <a:p>
            <a:pPr algn="just"/>
            <a:r>
              <a:rPr lang="es-MX" sz="1400" b="1" dirty="0" smtClean="0">
                <a:latin typeface="Palatino Linotype" panose="02040502050505030304" pitchFamily="18" charset="0"/>
              </a:rPr>
              <a:t>Nombre del Indicador</a:t>
            </a:r>
            <a:r>
              <a:rPr lang="es-MX" sz="1400" dirty="0" smtClean="0">
                <a:latin typeface="Palatino Linotype" panose="02040502050505030304" pitchFamily="18" charset="0"/>
              </a:rPr>
              <a:t>: Porcentaje de </a:t>
            </a:r>
            <a:r>
              <a:rPr lang="es-MX" sz="1400" dirty="0" err="1" smtClean="0">
                <a:latin typeface="Palatino Linotype" panose="02040502050505030304" pitchFamily="18" charset="0"/>
              </a:rPr>
              <a:t>recurribilidad</a:t>
            </a:r>
            <a:r>
              <a:rPr lang="es-MX" sz="1400" dirty="0" smtClean="0">
                <a:latin typeface="Palatino Linotype" panose="02040502050505030304" pitchFamily="18" charset="0"/>
              </a:rPr>
              <a:t> de solicitudes de acceso a la información presentadas por la población del Estado de México.</a:t>
            </a:r>
          </a:p>
          <a:p>
            <a:pPr algn="just"/>
            <a:r>
              <a:rPr lang="es-MX" sz="1400" b="1" dirty="0" smtClean="0">
                <a:latin typeface="Palatino Linotype" panose="02040502050505030304" pitchFamily="18" charset="0"/>
              </a:rPr>
              <a:t>Interpretación</a:t>
            </a:r>
            <a:r>
              <a:rPr lang="es-MX" sz="1400" dirty="0" smtClean="0">
                <a:latin typeface="Palatino Linotype" panose="02040502050505030304" pitchFamily="18" charset="0"/>
              </a:rPr>
              <a:t>: Mide el porcentaje de solicitudes de información de acceso a la información que son recurridas por los particulares ante la posible falta de acceso por parte de los Sujetos Obligados.</a:t>
            </a:r>
          </a:p>
          <a:p>
            <a:pPr algn="just"/>
            <a:r>
              <a:rPr lang="es-MX" sz="1400" b="1" dirty="0" smtClean="0">
                <a:latin typeface="Palatino Linotype" panose="02040502050505030304" pitchFamily="18" charset="0"/>
              </a:rPr>
              <a:t>Formula</a:t>
            </a:r>
            <a:r>
              <a:rPr lang="es-MX" sz="1400" dirty="0" smtClean="0">
                <a:latin typeface="Palatino Linotype" panose="02040502050505030304" pitchFamily="18" charset="0"/>
              </a:rPr>
              <a:t>:</a:t>
            </a:r>
          </a:p>
          <a:p>
            <a:pPr algn="just"/>
            <a:r>
              <a:rPr lang="es-MX" sz="1400" dirty="0" smtClean="0">
                <a:latin typeface="Palatino Linotype" panose="02040502050505030304" pitchFamily="18" charset="0"/>
              </a:rPr>
              <a:t>((Recursos de revisión presentados / Solicitudes de acceso a la información presentadas)*100)</a:t>
            </a:r>
            <a:endParaRPr lang="es-MX" sz="1400" dirty="0">
              <a:latin typeface="Palatino Linotype" panose="02040502050505030304" pitchFamily="18" charset="0"/>
            </a:endParaRPr>
          </a:p>
        </p:txBody>
      </p:sp>
      <p:sp>
        <p:nvSpPr>
          <p:cNvPr id="18" name="Rectángulo redondeado 17"/>
          <p:cNvSpPr/>
          <p:nvPr/>
        </p:nvSpPr>
        <p:spPr>
          <a:xfrm>
            <a:off x="656876" y="4165543"/>
            <a:ext cx="7963592" cy="213119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MX" sz="1400" b="1" u="sng" dirty="0" smtClean="0">
                <a:latin typeface="Palatino Linotype" panose="02040502050505030304" pitchFamily="18" charset="0"/>
              </a:rPr>
              <a:t>Ejemplo 2</a:t>
            </a:r>
          </a:p>
          <a:p>
            <a:pPr algn="just"/>
            <a:endParaRPr lang="es-MX" sz="1400" b="1" u="sng" dirty="0" smtClean="0">
              <a:latin typeface="Palatino Linotype" panose="02040502050505030304" pitchFamily="18" charset="0"/>
            </a:endParaRPr>
          </a:p>
          <a:p>
            <a:pPr algn="just"/>
            <a:r>
              <a:rPr lang="es-MX" sz="1400" b="1" dirty="0" smtClean="0">
                <a:latin typeface="Palatino Linotype" panose="02040502050505030304" pitchFamily="18" charset="0"/>
              </a:rPr>
              <a:t>Nombre del Indicador</a:t>
            </a:r>
            <a:r>
              <a:rPr lang="es-MX" sz="1400" dirty="0" smtClean="0">
                <a:latin typeface="Palatino Linotype" panose="02040502050505030304" pitchFamily="18" charset="0"/>
              </a:rPr>
              <a:t>: Tasa de variación de solicitudes de información gubernamental presentadas por la Población del Estado de México.</a:t>
            </a:r>
          </a:p>
          <a:p>
            <a:pPr algn="just"/>
            <a:r>
              <a:rPr lang="es-MX" sz="1400" b="1" dirty="0" smtClean="0">
                <a:latin typeface="Palatino Linotype" panose="02040502050505030304" pitchFamily="18" charset="0"/>
              </a:rPr>
              <a:t>Interpretación</a:t>
            </a:r>
            <a:r>
              <a:rPr lang="es-MX" sz="1400" dirty="0" smtClean="0">
                <a:latin typeface="Palatino Linotype" panose="02040502050505030304" pitchFamily="18" charset="0"/>
              </a:rPr>
              <a:t>: Mide la variación de la participación ciudadana en el ejercicio de sus derechos de acceso a la información y protección de datos personales entre ejercicios fiscales.</a:t>
            </a:r>
          </a:p>
          <a:p>
            <a:pPr algn="just"/>
            <a:r>
              <a:rPr lang="es-MX" sz="1400" b="1" dirty="0" smtClean="0">
                <a:latin typeface="Palatino Linotype" panose="02040502050505030304" pitchFamily="18" charset="0"/>
              </a:rPr>
              <a:t>Formula</a:t>
            </a:r>
            <a:r>
              <a:rPr lang="es-MX" sz="1400" dirty="0" smtClean="0">
                <a:latin typeface="Palatino Linotype" panose="02040502050505030304" pitchFamily="18" charset="0"/>
              </a:rPr>
              <a:t>:</a:t>
            </a:r>
          </a:p>
          <a:p>
            <a:pPr algn="just"/>
            <a:r>
              <a:rPr lang="es-MX" sz="1400" dirty="0" smtClean="0">
                <a:latin typeface="Palatino Linotype" panose="02040502050505030304" pitchFamily="18" charset="0"/>
              </a:rPr>
              <a:t>(((Solicitudes de información gubernamental en el año actual / Solicitudes de información gubernamental del año anterior)-1*)100)</a:t>
            </a:r>
            <a:endParaRPr lang="es-MX" sz="1400" dirty="0">
              <a:latin typeface="Palatino Linotype" panose="02040502050505030304" pitchFamily="18" charset="0"/>
            </a:endParaRPr>
          </a:p>
        </p:txBody>
      </p:sp>
      <p:sp>
        <p:nvSpPr>
          <p:cNvPr id="19" name="Elipse 18">
            <a:extLst>
              <a:ext uri="{FF2B5EF4-FFF2-40B4-BE49-F238E27FC236}">
                <a16:creationId xmlns="" xmlns:a16="http://schemas.microsoft.com/office/drawing/2014/main" id="{4605A2D0-B23B-461E-B0A9-B97F6942FC5C}"/>
              </a:ext>
            </a:extLst>
          </p:cNvPr>
          <p:cNvSpPr/>
          <p:nvPr/>
        </p:nvSpPr>
        <p:spPr>
          <a:xfrm>
            <a:off x="8472347" y="6296733"/>
            <a:ext cx="530882" cy="444889"/>
          </a:xfrm>
          <a:prstGeom prst="ellipse">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1" b="1" dirty="0" smtClean="0"/>
              <a:t>21</a:t>
            </a:r>
            <a:endParaRPr lang="es-MX" sz="1351" b="1" dirty="0"/>
          </a:p>
        </p:txBody>
      </p:sp>
    </p:spTree>
    <p:extLst>
      <p:ext uri="{BB962C8B-B14F-4D97-AF65-F5344CB8AC3E}">
        <p14:creationId xmlns:p14="http://schemas.microsoft.com/office/powerpoint/2010/main" val="5474005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p14:dur="10">
        <p159:morph option="byObject"/>
      </p:transition>
    </mc:Choice>
    <mc:Fallback>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áfico 8">
            <a:extLst>
              <a:ext uri="{FF2B5EF4-FFF2-40B4-BE49-F238E27FC236}">
                <a16:creationId xmlns="" xmlns:a16="http://schemas.microsoft.com/office/drawing/2014/main" id="{B8C283B6-3B4F-4F97-A6F8-602F787BFAA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89641" y="10885"/>
            <a:ext cx="2226324" cy="1108301"/>
          </a:xfrm>
          <a:prstGeom prst="rect">
            <a:avLst/>
          </a:prstGeom>
        </p:spPr>
      </p:pic>
      <p:grpSp>
        <p:nvGrpSpPr>
          <p:cNvPr id="16" name="Grupo 15">
            <a:extLst>
              <a:ext uri="{FF2B5EF4-FFF2-40B4-BE49-F238E27FC236}">
                <a16:creationId xmlns="" xmlns:a16="http://schemas.microsoft.com/office/drawing/2014/main" id="{718BA9DC-59C8-4B49-957C-EA4A37270DF7}"/>
              </a:ext>
            </a:extLst>
          </p:cNvPr>
          <p:cNvGrpSpPr/>
          <p:nvPr/>
        </p:nvGrpSpPr>
        <p:grpSpPr>
          <a:xfrm rot="10800000" flipH="1">
            <a:off x="11488" y="-17102"/>
            <a:ext cx="395783" cy="1136287"/>
            <a:chOff x="-36411" y="1050879"/>
            <a:chExt cx="330080" cy="2391810"/>
          </a:xfrm>
        </p:grpSpPr>
        <p:sp>
          <p:nvSpPr>
            <p:cNvPr id="14" name="Rectángulo 13">
              <a:extLst>
                <a:ext uri="{FF2B5EF4-FFF2-40B4-BE49-F238E27FC236}">
                  <a16:creationId xmlns="" xmlns:a16="http://schemas.microsoft.com/office/drawing/2014/main" id="{85DF67E2-889E-46A7-8B28-BDE59BDE6241}"/>
                </a:ext>
              </a:extLst>
            </p:cNvPr>
            <p:cNvSpPr/>
            <p:nvPr/>
          </p:nvSpPr>
          <p:spPr>
            <a:xfrm flipH="1">
              <a:off x="-36411" y="1050879"/>
              <a:ext cx="250243" cy="2391810"/>
            </a:xfrm>
            <a:prstGeom prst="rect">
              <a:avLst/>
            </a:pr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15" name="Rectángulo 14">
              <a:extLst>
                <a:ext uri="{FF2B5EF4-FFF2-40B4-BE49-F238E27FC236}">
                  <a16:creationId xmlns="" xmlns:a16="http://schemas.microsoft.com/office/drawing/2014/main" id="{3ABEFC84-99DD-412F-8253-F54D5E15AF97}"/>
                </a:ext>
              </a:extLst>
            </p:cNvPr>
            <p:cNvSpPr/>
            <p:nvPr/>
          </p:nvSpPr>
          <p:spPr>
            <a:xfrm>
              <a:off x="191069" y="1446663"/>
              <a:ext cx="102600" cy="1996025"/>
            </a:xfrm>
            <a:prstGeom prst="rect">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2" name="Grupo 1"/>
          <p:cNvGrpSpPr/>
          <p:nvPr/>
        </p:nvGrpSpPr>
        <p:grpSpPr>
          <a:xfrm>
            <a:off x="139070" y="5595388"/>
            <a:ext cx="9007365" cy="1316874"/>
            <a:chOff x="139070" y="5578763"/>
            <a:chExt cx="9007365" cy="1316874"/>
          </a:xfrm>
        </p:grpSpPr>
        <p:pic>
          <p:nvPicPr>
            <p:cNvPr id="22" name="Gráfico 32">
              <a:extLst>
                <a:ext uri="{FF2B5EF4-FFF2-40B4-BE49-F238E27FC236}">
                  <a16:creationId xmlns="" xmlns:a16="http://schemas.microsoft.com/office/drawing/2014/main" id="{E5918A84-EB8D-42E4-83BE-A4EDCBB98B9B}"/>
                </a:ext>
              </a:extLst>
            </p:cNvPr>
            <p:cNvPicPr>
              <a:picLocks noChangeAspect="1"/>
            </p:cNvPicPr>
            <p:nvPr/>
          </p:nvPicPr>
          <p:blipFill>
            <a:blip r:embed="rId6">
              <a:extLst>
                <a:ext uri="{96DAC541-7B7A-43D3-8B79-37D633B846F1}">
                  <asvg:svgBlip xmlns:asvg="http://schemas.microsoft.com/office/drawing/2016/SVG/main" xmlns="" r:embed="rId3"/>
                </a:ext>
              </a:extLst>
            </a:blip>
            <a:stretch>
              <a:fillRect/>
            </a:stretch>
          </p:blipFill>
          <p:spPr>
            <a:xfrm>
              <a:off x="139070" y="5578763"/>
              <a:ext cx="9004925" cy="1285397"/>
            </a:xfrm>
            <a:prstGeom prst="rect">
              <a:avLst/>
            </a:prstGeom>
          </p:spPr>
        </p:pic>
        <p:sp>
          <p:nvSpPr>
            <p:cNvPr id="23" name="Gráfico 7">
              <a:extLst>
                <a:ext uri="{FF2B5EF4-FFF2-40B4-BE49-F238E27FC236}">
                  <a16:creationId xmlns="" xmlns:a16="http://schemas.microsoft.com/office/drawing/2014/main" id="{B430B753-2F6A-4A7D-B5B1-DD637633A965}"/>
                </a:ext>
              </a:extLst>
            </p:cNvPr>
            <p:cNvSpPr/>
            <p:nvPr/>
          </p:nvSpPr>
          <p:spPr>
            <a:xfrm>
              <a:off x="4830621" y="5649470"/>
              <a:ext cx="4309815" cy="1246167"/>
            </a:xfrm>
            <a:custGeom>
              <a:avLst/>
              <a:gdLst>
                <a:gd name="connsiteX0" fmla="*/ 3183507 w 3183507"/>
                <a:gd name="connsiteY0" fmla="*/ 114055 h 1619036"/>
                <a:gd name="connsiteX1" fmla="*/ 2075511 w 3183507"/>
                <a:gd name="connsiteY1" fmla="*/ 184883 h 1619036"/>
                <a:gd name="connsiteX2" fmla="*/ 1174519 w 3183507"/>
                <a:gd name="connsiteY2" fmla="*/ 1123246 h 1619036"/>
                <a:gd name="connsiteX3" fmla="*/ 0 w 3183507"/>
                <a:gd name="connsiteY3" fmla="*/ 1619036 h 1619036"/>
                <a:gd name="connsiteX4" fmla="*/ 3183507 w 3183507"/>
                <a:gd name="connsiteY4" fmla="*/ 1619036 h 1619036"/>
                <a:gd name="connsiteX5" fmla="*/ 3183507 w 3183507"/>
                <a:gd name="connsiteY5" fmla="*/ 114055 h 161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3507" h="1619036">
                  <a:moveTo>
                    <a:pt x="3183507" y="114055"/>
                  </a:moveTo>
                  <a:cubicBezTo>
                    <a:pt x="2730761" y="-79839"/>
                    <a:pt x="2367038" y="-6664"/>
                    <a:pt x="2075511" y="184883"/>
                  </a:cubicBezTo>
                  <a:cubicBezTo>
                    <a:pt x="1711788" y="423973"/>
                    <a:pt x="1581873" y="780457"/>
                    <a:pt x="1174519" y="1123246"/>
                  </a:cubicBezTo>
                  <a:cubicBezTo>
                    <a:pt x="729599" y="1497730"/>
                    <a:pt x="312657" y="1600840"/>
                    <a:pt x="0" y="1619036"/>
                  </a:cubicBezTo>
                  <a:lnTo>
                    <a:pt x="3183507" y="1619036"/>
                  </a:lnTo>
                  <a:lnTo>
                    <a:pt x="3183507" y="114055"/>
                  </a:lnTo>
                  <a:close/>
                </a:path>
              </a:pathLst>
            </a:custGeom>
            <a:solidFill>
              <a:srgbClr val="00A29A">
                <a:alpha val="87059"/>
              </a:srgbClr>
            </a:solidFill>
            <a:ln w="19517" cap="flat">
              <a:noFill/>
              <a:prstDash val="solid"/>
              <a:miter/>
            </a:ln>
          </p:spPr>
          <p:txBody>
            <a:bodyPr rtlCol="0" anchor="ctr"/>
            <a:lstStyle/>
            <a:p>
              <a:endParaRPr lang="es-MX" dirty="0"/>
            </a:p>
          </p:txBody>
        </p:sp>
        <p:sp>
          <p:nvSpPr>
            <p:cNvPr id="24" name="Gráfico 2">
              <a:extLst>
                <a:ext uri="{FF2B5EF4-FFF2-40B4-BE49-F238E27FC236}">
                  <a16:creationId xmlns="" xmlns:a16="http://schemas.microsoft.com/office/drawing/2014/main" id="{099EC6A6-56D8-4094-A6CC-88C17C2D5DB7}"/>
                </a:ext>
              </a:extLst>
            </p:cNvPr>
            <p:cNvSpPr/>
            <p:nvPr/>
          </p:nvSpPr>
          <p:spPr>
            <a:xfrm>
              <a:off x="4102968" y="5872332"/>
              <a:ext cx="5043467" cy="1002145"/>
            </a:xfrm>
            <a:custGeom>
              <a:avLst/>
              <a:gdLst>
                <a:gd name="connsiteX0" fmla="*/ 6654768 w 6654768"/>
                <a:gd name="connsiteY0" fmla="*/ 0 h 1322313"/>
                <a:gd name="connsiteX1" fmla="*/ 6030805 w 6654768"/>
                <a:gd name="connsiteY1" fmla="*/ 939422 h 1322313"/>
                <a:gd name="connsiteX2" fmla="*/ 3937861 w 6654768"/>
                <a:gd name="connsiteY2" fmla="*/ 547048 h 1322313"/>
                <a:gd name="connsiteX3" fmla="*/ 0 w 6654768"/>
                <a:gd name="connsiteY3" fmla="*/ 1322314 h 1322313"/>
                <a:gd name="connsiteX4" fmla="*/ 6654768 w 6654768"/>
                <a:gd name="connsiteY4" fmla="*/ 1322314 h 1322313"/>
                <a:gd name="connsiteX5" fmla="*/ 6654768 w 6654768"/>
                <a:gd name="connsiteY5" fmla="*/ 0 h 132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4768" h="1322313">
                  <a:moveTo>
                    <a:pt x="6654768" y="0"/>
                  </a:moveTo>
                  <a:cubicBezTo>
                    <a:pt x="6609252" y="352968"/>
                    <a:pt x="6471857" y="786434"/>
                    <a:pt x="6030805" y="939422"/>
                  </a:cubicBezTo>
                  <a:cubicBezTo>
                    <a:pt x="5453202" y="1139613"/>
                    <a:pt x="4780982" y="710994"/>
                    <a:pt x="3937861" y="547048"/>
                  </a:cubicBezTo>
                  <a:cubicBezTo>
                    <a:pt x="3107385" y="385420"/>
                    <a:pt x="1856718" y="431148"/>
                    <a:pt x="0" y="1322314"/>
                  </a:cubicBezTo>
                  <a:cubicBezTo>
                    <a:pt x="2218326" y="1322314"/>
                    <a:pt x="4436442" y="1322314"/>
                    <a:pt x="6654768" y="1322314"/>
                  </a:cubicBezTo>
                  <a:cubicBezTo>
                    <a:pt x="6654768" y="881472"/>
                    <a:pt x="6654768" y="440842"/>
                    <a:pt x="6654768" y="0"/>
                  </a:cubicBezTo>
                  <a:close/>
                </a:path>
              </a:pathLst>
            </a:cu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grpSp>
      <p:sp>
        <p:nvSpPr>
          <p:cNvPr id="18" name="Elipse 17">
            <a:extLst>
              <a:ext uri="{FF2B5EF4-FFF2-40B4-BE49-F238E27FC236}">
                <a16:creationId xmlns:a16="http://schemas.microsoft.com/office/drawing/2014/main" xmlns="" id="{4605A2D0-B23B-461E-B0A9-B97F6942FC5C}"/>
              </a:ext>
            </a:extLst>
          </p:cNvPr>
          <p:cNvSpPr/>
          <p:nvPr/>
        </p:nvSpPr>
        <p:spPr>
          <a:xfrm>
            <a:off x="8330089" y="6291943"/>
            <a:ext cx="530882" cy="444889"/>
          </a:xfrm>
          <a:prstGeom prst="ellipse">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1" b="1" dirty="0" smtClean="0"/>
              <a:t>11</a:t>
            </a:r>
            <a:endParaRPr lang="es-MX" sz="1351" b="1" dirty="0"/>
          </a:p>
        </p:txBody>
      </p:sp>
      <p:sp>
        <p:nvSpPr>
          <p:cNvPr id="21" name="Rectángulo redondeado 20"/>
          <p:cNvSpPr/>
          <p:nvPr/>
        </p:nvSpPr>
        <p:spPr>
          <a:xfrm>
            <a:off x="284247" y="1154020"/>
            <a:ext cx="5561267" cy="38497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b="1" dirty="0" smtClean="0">
                <a:latin typeface="Palatino Linotype" panose="02040502050505030304" pitchFamily="18" charset="0"/>
              </a:rPr>
              <a:t>                                                                           Apreciaciones</a:t>
            </a:r>
          </a:p>
          <a:p>
            <a:pPr algn="just"/>
            <a:endParaRPr lang="es-MX" dirty="0" smtClean="0">
              <a:latin typeface="Palatino Linotype" panose="02040502050505030304" pitchFamily="18" charset="0"/>
            </a:endParaRPr>
          </a:p>
          <a:p>
            <a:pPr marL="171450" indent="-171450" algn="just">
              <a:buFont typeface="Arial" panose="020B0604020202020204" pitchFamily="34" charset="0"/>
              <a:buChar char="•"/>
            </a:pPr>
            <a:r>
              <a:rPr lang="es-MX" sz="1600" dirty="0" smtClean="0">
                <a:latin typeface="Palatino Linotype" panose="02040502050505030304" pitchFamily="18" charset="0"/>
              </a:rPr>
              <a:t>Monitorear, evaluar y reportar el avance de procesos.</a:t>
            </a:r>
          </a:p>
          <a:p>
            <a:pPr marL="171450" indent="-171450" algn="just">
              <a:buFont typeface="Arial" panose="020B0604020202020204" pitchFamily="34" charset="0"/>
              <a:buChar char="•"/>
            </a:pPr>
            <a:r>
              <a:rPr lang="es-MX" sz="1600" dirty="0" smtClean="0">
                <a:latin typeface="Palatino Linotype" panose="02040502050505030304" pitchFamily="18" charset="0"/>
              </a:rPr>
              <a:t>Mecanismo de evaluación a través de batería de indicadores.</a:t>
            </a:r>
          </a:p>
          <a:p>
            <a:pPr marL="171450" indent="-171450" algn="just">
              <a:buFont typeface="Arial" panose="020B0604020202020204" pitchFamily="34" charset="0"/>
              <a:buChar char="•"/>
            </a:pPr>
            <a:r>
              <a:rPr lang="es-MX" sz="1600" dirty="0" smtClean="0">
                <a:latin typeface="Palatino Linotype" panose="02040502050505030304" pitchFamily="18" charset="0"/>
              </a:rPr>
              <a:t>Analizas avances y retrocesos de las políticas.</a:t>
            </a:r>
          </a:p>
          <a:p>
            <a:pPr marL="171450" indent="-171450" algn="just">
              <a:buFont typeface="Arial" panose="020B0604020202020204" pitchFamily="34" charset="0"/>
              <a:buChar char="•"/>
            </a:pPr>
            <a:r>
              <a:rPr lang="es-MX" sz="1600" dirty="0" smtClean="0">
                <a:latin typeface="Palatino Linotype" panose="02040502050505030304" pitchFamily="18" charset="0"/>
              </a:rPr>
              <a:t>Identificar oportunidades para definir planes de mejora.</a:t>
            </a:r>
          </a:p>
          <a:p>
            <a:pPr marL="171450" indent="-171450" algn="just">
              <a:buFont typeface="Arial" panose="020B0604020202020204" pitchFamily="34" charset="0"/>
              <a:buChar char="•"/>
            </a:pPr>
            <a:r>
              <a:rPr lang="es-MX" sz="1600" dirty="0" smtClean="0">
                <a:latin typeface="Palatino Linotype" panose="02040502050505030304" pitchFamily="18" charset="0"/>
              </a:rPr>
              <a:t>Para elaborar reportes y tomar decisiones.</a:t>
            </a:r>
          </a:p>
          <a:p>
            <a:pPr marL="171450" indent="-171450" algn="just">
              <a:buFont typeface="Arial" panose="020B0604020202020204" pitchFamily="34" charset="0"/>
              <a:buChar char="•"/>
            </a:pPr>
            <a:r>
              <a:rPr lang="es-MX" sz="1600" dirty="0" smtClean="0">
                <a:latin typeface="Palatino Linotype" panose="02040502050505030304" pitchFamily="18" charset="0"/>
              </a:rPr>
              <a:t>Definir tipo y gradualidad. </a:t>
            </a:r>
          </a:p>
          <a:p>
            <a:pPr marL="628650" lvl="1" indent="-171450" algn="just">
              <a:buFont typeface="Arial" panose="020B0604020202020204" pitchFamily="34" charset="0"/>
              <a:buChar char="•"/>
            </a:pPr>
            <a:r>
              <a:rPr lang="es-MX" sz="1600" dirty="0" smtClean="0">
                <a:latin typeface="Palatino Linotype" panose="02040502050505030304" pitchFamily="18" charset="0"/>
              </a:rPr>
              <a:t>De Procesos (comportamiento).</a:t>
            </a:r>
          </a:p>
          <a:p>
            <a:pPr marL="628650" lvl="1" indent="-171450" algn="just">
              <a:buFont typeface="Arial" panose="020B0604020202020204" pitchFamily="34" charset="0"/>
              <a:buChar char="•"/>
            </a:pPr>
            <a:r>
              <a:rPr lang="es-MX" sz="1600" dirty="0" smtClean="0">
                <a:latin typeface="Palatino Linotype" panose="02040502050505030304" pitchFamily="18" charset="0"/>
              </a:rPr>
              <a:t>De Producto (desempeño de una actividad).</a:t>
            </a:r>
          </a:p>
          <a:p>
            <a:pPr marL="628650" lvl="1" indent="-171450" algn="just">
              <a:buFont typeface="Arial" panose="020B0604020202020204" pitchFamily="34" charset="0"/>
              <a:buChar char="•"/>
            </a:pPr>
            <a:r>
              <a:rPr lang="es-MX" sz="1600" dirty="0" smtClean="0">
                <a:latin typeface="Palatino Linotype" panose="02040502050505030304" pitchFamily="18" charset="0"/>
              </a:rPr>
              <a:t>De Resultado (efectos del proyecto).</a:t>
            </a:r>
          </a:p>
          <a:p>
            <a:pPr marL="0" lvl="1" algn="just"/>
            <a:endParaRPr lang="es-MX" dirty="0" smtClean="0"/>
          </a:p>
          <a:p>
            <a:endParaRPr lang="es-MX" sz="1200" dirty="0" smtClean="0"/>
          </a:p>
          <a:p>
            <a:pPr algn="just"/>
            <a:endParaRPr lang="es-MX" sz="1200" dirty="0">
              <a:latin typeface="Palatino Linotype" panose="02040502050505030304" pitchFamily="18" charset="0"/>
            </a:endParaRPr>
          </a:p>
        </p:txBody>
      </p:sp>
      <p:pic>
        <p:nvPicPr>
          <p:cNvPr id="3074" name="Picture 2" descr="TIPOS DE MONITOREO - BITECN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43974" y="2246562"/>
            <a:ext cx="2168428" cy="181359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62975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10">
        <p159:morph option="byObject"/>
      </p:transition>
    </mc:Choice>
    <mc:Fallback>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áfico 8">
            <a:extLst>
              <a:ext uri="{FF2B5EF4-FFF2-40B4-BE49-F238E27FC236}">
                <a16:creationId xmlns="" xmlns:a16="http://schemas.microsoft.com/office/drawing/2014/main" id="{B8C283B6-3B4F-4F97-A6F8-602F787BFAA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89641" y="10885"/>
            <a:ext cx="2226324" cy="1108301"/>
          </a:xfrm>
          <a:prstGeom prst="rect">
            <a:avLst/>
          </a:prstGeom>
        </p:spPr>
      </p:pic>
      <p:grpSp>
        <p:nvGrpSpPr>
          <p:cNvPr id="16" name="Grupo 15">
            <a:extLst>
              <a:ext uri="{FF2B5EF4-FFF2-40B4-BE49-F238E27FC236}">
                <a16:creationId xmlns="" xmlns:a16="http://schemas.microsoft.com/office/drawing/2014/main" id="{718BA9DC-59C8-4B49-957C-EA4A37270DF7}"/>
              </a:ext>
            </a:extLst>
          </p:cNvPr>
          <p:cNvGrpSpPr/>
          <p:nvPr/>
        </p:nvGrpSpPr>
        <p:grpSpPr>
          <a:xfrm rot="10800000" flipH="1">
            <a:off x="11488" y="-17102"/>
            <a:ext cx="395783" cy="1136287"/>
            <a:chOff x="-36411" y="1050879"/>
            <a:chExt cx="330080" cy="2391810"/>
          </a:xfrm>
        </p:grpSpPr>
        <p:sp>
          <p:nvSpPr>
            <p:cNvPr id="14" name="Rectángulo 13">
              <a:extLst>
                <a:ext uri="{FF2B5EF4-FFF2-40B4-BE49-F238E27FC236}">
                  <a16:creationId xmlns="" xmlns:a16="http://schemas.microsoft.com/office/drawing/2014/main" id="{85DF67E2-889E-46A7-8B28-BDE59BDE6241}"/>
                </a:ext>
              </a:extLst>
            </p:cNvPr>
            <p:cNvSpPr/>
            <p:nvPr/>
          </p:nvSpPr>
          <p:spPr>
            <a:xfrm flipH="1">
              <a:off x="-36411" y="1050879"/>
              <a:ext cx="250243" cy="2391810"/>
            </a:xfrm>
            <a:prstGeom prst="rect">
              <a:avLst/>
            </a:pr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15" name="Rectángulo 14">
              <a:extLst>
                <a:ext uri="{FF2B5EF4-FFF2-40B4-BE49-F238E27FC236}">
                  <a16:creationId xmlns="" xmlns:a16="http://schemas.microsoft.com/office/drawing/2014/main" id="{3ABEFC84-99DD-412F-8253-F54D5E15AF97}"/>
                </a:ext>
              </a:extLst>
            </p:cNvPr>
            <p:cNvSpPr/>
            <p:nvPr/>
          </p:nvSpPr>
          <p:spPr>
            <a:xfrm>
              <a:off x="191069" y="1446663"/>
              <a:ext cx="102600" cy="1996025"/>
            </a:xfrm>
            <a:prstGeom prst="rect">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2" name="Grupo 1"/>
          <p:cNvGrpSpPr/>
          <p:nvPr/>
        </p:nvGrpSpPr>
        <p:grpSpPr>
          <a:xfrm>
            <a:off x="136635" y="5540356"/>
            <a:ext cx="9007365" cy="1316874"/>
            <a:chOff x="139070" y="5578763"/>
            <a:chExt cx="9007365" cy="1316874"/>
          </a:xfrm>
        </p:grpSpPr>
        <p:pic>
          <p:nvPicPr>
            <p:cNvPr id="22" name="Gráfico 32">
              <a:extLst>
                <a:ext uri="{FF2B5EF4-FFF2-40B4-BE49-F238E27FC236}">
                  <a16:creationId xmlns="" xmlns:a16="http://schemas.microsoft.com/office/drawing/2014/main" id="{E5918A84-EB8D-42E4-83BE-A4EDCBB98B9B}"/>
                </a:ext>
              </a:extLst>
            </p:cNvPr>
            <p:cNvPicPr>
              <a:picLocks noChangeAspect="1"/>
            </p:cNvPicPr>
            <p:nvPr/>
          </p:nvPicPr>
          <p:blipFill>
            <a:blip r:embed="rId6">
              <a:extLst>
                <a:ext uri="{96DAC541-7B7A-43D3-8B79-37D633B846F1}">
                  <asvg:svgBlip xmlns:asvg="http://schemas.microsoft.com/office/drawing/2016/SVG/main" xmlns="" r:embed="rId3"/>
                </a:ext>
              </a:extLst>
            </a:blip>
            <a:stretch>
              <a:fillRect/>
            </a:stretch>
          </p:blipFill>
          <p:spPr>
            <a:xfrm>
              <a:off x="139070" y="5578763"/>
              <a:ext cx="9004925" cy="1285397"/>
            </a:xfrm>
            <a:prstGeom prst="rect">
              <a:avLst/>
            </a:prstGeom>
          </p:spPr>
        </p:pic>
        <p:sp>
          <p:nvSpPr>
            <p:cNvPr id="23" name="Gráfico 7">
              <a:extLst>
                <a:ext uri="{FF2B5EF4-FFF2-40B4-BE49-F238E27FC236}">
                  <a16:creationId xmlns="" xmlns:a16="http://schemas.microsoft.com/office/drawing/2014/main" id="{B430B753-2F6A-4A7D-B5B1-DD637633A965}"/>
                </a:ext>
              </a:extLst>
            </p:cNvPr>
            <p:cNvSpPr/>
            <p:nvPr/>
          </p:nvSpPr>
          <p:spPr>
            <a:xfrm>
              <a:off x="4830621" y="5649470"/>
              <a:ext cx="4309815" cy="1246167"/>
            </a:xfrm>
            <a:custGeom>
              <a:avLst/>
              <a:gdLst>
                <a:gd name="connsiteX0" fmla="*/ 3183507 w 3183507"/>
                <a:gd name="connsiteY0" fmla="*/ 114055 h 1619036"/>
                <a:gd name="connsiteX1" fmla="*/ 2075511 w 3183507"/>
                <a:gd name="connsiteY1" fmla="*/ 184883 h 1619036"/>
                <a:gd name="connsiteX2" fmla="*/ 1174519 w 3183507"/>
                <a:gd name="connsiteY2" fmla="*/ 1123246 h 1619036"/>
                <a:gd name="connsiteX3" fmla="*/ 0 w 3183507"/>
                <a:gd name="connsiteY3" fmla="*/ 1619036 h 1619036"/>
                <a:gd name="connsiteX4" fmla="*/ 3183507 w 3183507"/>
                <a:gd name="connsiteY4" fmla="*/ 1619036 h 1619036"/>
                <a:gd name="connsiteX5" fmla="*/ 3183507 w 3183507"/>
                <a:gd name="connsiteY5" fmla="*/ 114055 h 161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3507" h="1619036">
                  <a:moveTo>
                    <a:pt x="3183507" y="114055"/>
                  </a:moveTo>
                  <a:cubicBezTo>
                    <a:pt x="2730761" y="-79839"/>
                    <a:pt x="2367038" y="-6664"/>
                    <a:pt x="2075511" y="184883"/>
                  </a:cubicBezTo>
                  <a:cubicBezTo>
                    <a:pt x="1711788" y="423973"/>
                    <a:pt x="1581873" y="780457"/>
                    <a:pt x="1174519" y="1123246"/>
                  </a:cubicBezTo>
                  <a:cubicBezTo>
                    <a:pt x="729599" y="1497730"/>
                    <a:pt x="312657" y="1600840"/>
                    <a:pt x="0" y="1619036"/>
                  </a:cubicBezTo>
                  <a:lnTo>
                    <a:pt x="3183507" y="1619036"/>
                  </a:lnTo>
                  <a:lnTo>
                    <a:pt x="3183507" y="114055"/>
                  </a:lnTo>
                  <a:close/>
                </a:path>
              </a:pathLst>
            </a:custGeom>
            <a:solidFill>
              <a:srgbClr val="00A29A">
                <a:alpha val="87059"/>
              </a:srgbClr>
            </a:solidFill>
            <a:ln w="19517" cap="flat">
              <a:noFill/>
              <a:prstDash val="solid"/>
              <a:miter/>
            </a:ln>
          </p:spPr>
          <p:txBody>
            <a:bodyPr rtlCol="0" anchor="ctr"/>
            <a:lstStyle/>
            <a:p>
              <a:endParaRPr lang="es-MX" dirty="0"/>
            </a:p>
          </p:txBody>
        </p:sp>
        <p:sp>
          <p:nvSpPr>
            <p:cNvPr id="24" name="Gráfico 2">
              <a:extLst>
                <a:ext uri="{FF2B5EF4-FFF2-40B4-BE49-F238E27FC236}">
                  <a16:creationId xmlns="" xmlns:a16="http://schemas.microsoft.com/office/drawing/2014/main" id="{099EC6A6-56D8-4094-A6CC-88C17C2D5DB7}"/>
                </a:ext>
              </a:extLst>
            </p:cNvPr>
            <p:cNvSpPr/>
            <p:nvPr/>
          </p:nvSpPr>
          <p:spPr>
            <a:xfrm>
              <a:off x="4102968" y="5872332"/>
              <a:ext cx="5043467" cy="1002145"/>
            </a:xfrm>
            <a:custGeom>
              <a:avLst/>
              <a:gdLst>
                <a:gd name="connsiteX0" fmla="*/ 6654768 w 6654768"/>
                <a:gd name="connsiteY0" fmla="*/ 0 h 1322313"/>
                <a:gd name="connsiteX1" fmla="*/ 6030805 w 6654768"/>
                <a:gd name="connsiteY1" fmla="*/ 939422 h 1322313"/>
                <a:gd name="connsiteX2" fmla="*/ 3937861 w 6654768"/>
                <a:gd name="connsiteY2" fmla="*/ 547048 h 1322313"/>
                <a:gd name="connsiteX3" fmla="*/ 0 w 6654768"/>
                <a:gd name="connsiteY3" fmla="*/ 1322314 h 1322313"/>
                <a:gd name="connsiteX4" fmla="*/ 6654768 w 6654768"/>
                <a:gd name="connsiteY4" fmla="*/ 1322314 h 1322313"/>
                <a:gd name="connsiteX5" fmla="*/ 6654768 w 6654768"/>
                <a:gd name="connsiteY5" fmla="*/ 0 h 132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4768" h="1322313">
                  <a:moveTo>
                    <a:pt x="6654768" y="0"/>
                  </a:moveTo>
                  <a:cubicBezTo>
                    <a:pt x="6609252" y="352968"/>
                    <a:pt x="6471857" y="786434"/>
                    <a:pt x="6030805" y="939422"/>
                  </a:cubicBezTo>
                  <a:cubicBezTo>
                    <a:pt x="5453202" y="1139613"/>
                    <a:pt x="4780982" y="710994"/>
                    <a:pt x="3937861" y="547048"/>
                  </a:cubicBezTo>
                  <a:cubicBezTo>
                    <a:pt x="3107385" y="385420"/>
                    <a:pt x="1856718" y="431148"/>
                    <a:pt x="0" y="1322314"/>
                  </a:cubicBezTo>
                  <a:cubicBezTo>
                    <a:pt x="2218326" y="1322314"/>
                    <a:pt x="4436442" y="1322314"/>
                    <a:pt x="6654768" y="1322314"/>
                  </a:cubicBezTo>
                  <a:cubicBezTo>
                    <a:pt x="6654768" y="881472"/>
                    <a:pt x="6654768" y="440842"/>
                    <a:pt x="6654768" y="0"/>
                  </a:cubicBezTo>
                  <a:close/>
                </a:path>
              </a:pathLst>
            </a:cu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grpSp>
      <p:sp>
        <p:nvSpPr>
          <p:cNvPr id="18" name="Elipse 17">
            <a:extLst>
              <a:ext uri="{FF2B5EF4-FFF2-40B4-BE49-F238E27FC236}">
                <a16:creationId xmlns:a16="http://schemas.microsoft.com/office/drawing/2014/main" xmlns="" id="{4605A2D0-B23B-461E-B0A9-B97F6942FC5C}"/>
              </a:ext>
            </a:extLst>
          </p:cNvPr>
          <p:cNvSpPr/>
          <p:nvPr/>
        </p:nvSpPr>
        <p:spPr>
          <a:xfrm>
            <a:off x="8330089" y="6291943"/>
            <a:ext cx="530882" cy="444889"/>
          </a:xfrm>
          <a:prstGeom prst="ellipse">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1" b="1" dirty="0" smtClean="0"/>
              <a:t>12</a:t>
            </a:r>
            <a:endParaRPr lang="es-MX" sz="1351" b="1" dirty="0"/>
          </a:p>
        </p:txBody>
      </p:sp>
      <p:sp>
        <p:nvSpPr>
          <p:cNvPr id="21" name="Rectángulo redondeado 20"/>
          <p:cNvSpPr/>
          <p:nvPr/>
        </p:nvSpPr>
        <p:spPr>
          <a:xfrm>
            <a:off x="389641" y="1214488"/>
            <a:ext cx="8566849" cy="339432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dirty="0" smtClean="0">
                <a:latin typeface="Palatino Linotype" panose="02040502050505030304" pitchFamily="18" charset="0"/>
              </a:rPr>
              <a:t>Apreciaciones</a:t>
            </a:r>
          </a:p>
          <a:p>
            <a:pPr algn="just"/>
            <a:endParaRPr lang="es-MX" dirty="0" smtClean="0"/>
          </a:p>
          <a:p>
            <a:pPr marL="285750" lvl="1" indent="-285750" algn="just">
              <a:buFont typeface="Arial" panose="020B0604020202020204" pitchFamily="34" charset="0"/>
              <a:buChar char="•"/>
            </a:pPr>
            <a:r>
              <a:rPr lang="es-MX" sz="1600" dirty="0" err="1" smtClean="0">
                <a:latin typeface="Palatino Linotype" panose="02040502050505030304" pitchFamily="18" charset="0"/>
              </a:rPr>
              <a:t>Reportería</a:t>
            </a:r>
            <a:r>
              <a:rPr lang="es-MX" sz="1600" dirty="0" smtClean="0">
                <a:latin typeface="Palatino Linotype" panose="02040502050505030304" pitchFamily="18" charset="0"/>
              </a:rPr>
              <a:t>, según los tipos de indicadores:</a:t>
            </a:r>
          </a:p>
          <a:p>
            <a:pPr marL="742950" lvl="2" indent="-285750" algn="just">
              <a:buFont typeface="Arial" panose="020B0604020202020204" pitchFamily="34" charset="0"/>
              <a:buChar char="•"/>
            </a:pPr>
            <a:r>
              <a:rPr lang="es-MX" sz="1600" dirty="0" smtClean="0">
                <a:latin typeface="Palatino Linotype" panose="02040502050505030304" pitchFamily="18" charset="0"/>
              </a:rPr>
              <a:t>De Gestión Mensual (mayor frecuencia, </a:t>
            </a:r>
            <a:r>
              <a:rPr lang="es-MX" sz="1600" dirty="0" err="1" smtClean="0">
                <a:latin typeface="Palatino Linotype" panose="02040502050505030304" pitchFamily="18" charset="0"/>
              </a:rPr>
              <a:t>p.e</a:t>
            </a:r>
            <a:r>
              <a:rPr lang="es-MX" sz="1600" dirty="0" smtClean="0">
                <a:latin typeface="Palatino Linotype" panose="02040502050505030304" pitchFamily="18" charset="0"/>
              </a:rPr>
              <a:t>. # de solicitudes).</a:t>
            </a:r>
          </a:p>
          <a:p>
            <a:pPr marL="742950" lvl="2" indent="-285750" algn="just">
              <a:buFont typeface="Arial" panose="020B0604020202020204" pitchFamily="34" charset="0"/>
              <a:buChar char="•"/>
            </a:pPr>
            <a:r>
              <a:rPr lang="es-MX" sz="1600" dirty="0" smtClean="0">
                <a:latin typeface="Palatino Linotype" panose="02040502050505030304" pitchFamily="18" charset="0"/>
              </a:rPr>
              <a:t>Trimestral (nivel estratégico, en conjunto, </a:t>
            </a:r>
            <a:r>
              <a:rPr lang="es-MX" sz="1600" dirty="0" err="1" smtClean="0">
                <a:latin typeface="Palatino Linotype" panose="02040502050505030304" pitchFamily="18" charset="0"/>
              </a:rPr>
              <a:t>p.e</a:t>
            </a:r>
            <a:r>
              <a:rPr lang="es-MX" sz="1600" dirty="0" smtClean="0">
                <a:latin typeface="Palatino Linotype" panose="02040502050505030304" pitchFamily="18" charset="0"/>
              </a:rPr>
              <a:t>. solicitudes aprobadas / rechazadas).</a:t>
            </a:r>
          </a:p>
          <a:p>
            <a:pPr marL="742950" lvl="2" indent="-285750" algn="just">
              <a:buFont typeface="Arial" panose="020B0604020202020204" pitchFamily="34" charset="0"/>
              <a:buChar char="•"/>
            </a:pPr>
            <a:r>
              <a:rPr lang="es-MX" sz="1600" dirty="0" smtClean="0">
                <a:latin typeface="Palatino Linotype" panose="02040502050505030304" pitchFamily="18" charset="0"/>
              </a:rPr>
              <a:t> Anual (evaluación de la gestión, consolidada, </a:t>
            </a:r>
            <a:r>
              <a:rPr lang="es-MX" sz="1600" dirty="0" err="1" smtClean="0">
                <a:latin typeface="Palatino Linotype" panose="02040502050505030304" pitchFamily="18" charset="0"/>
              </a:rPr>
              <a:t>p.e</a:t>
            </a:r>
            <a:r>
              <a:rPr lang="es-MX" sz="1600" dirty="0" smtClean="0">
                <a:latin typeface="Palatino Linotype" panose="02040502050505030304" pitchFamily="18" charset="0"/>
              </a:rPr>
              <a:t>. satisfacción usuaria, % de cumplimiento).</a:t>
            </a:r>
          </a:p>
          <a:p>
            <a:pPr marL="0" lvl="2" indent="457200" algn="just">
              <a:buFont typeface="Arial" panose="020B0604020202020204" pitchFamily="34" charset="0"/>
              <a:buChar char="•"/>
            </a:pPr>
            <a:r>
              <a:rPr lang="es-MX" sz="1600" dirty="0" smtClean="0">
                <a:latin typeface="Palatino Linotype" panose="02040502050505030304" pitchFamily="18" charset="0"/>
              </a:rPr>
              <a:t>Implementación:	</a:t>
            </a:r>
          </a:p>
          <a:p>
            <a:pPr marL="457200" lvl="3" indent="457200" algn="just">
              <a:buFont typeface="Arial" panose="020B0604020202020204" pitchFamily="34" charset="0"/>
              <a:buChar char="•"/>
            </a:pPr>
            <a:r>
              <a:rPr lang="es-MX" sz="1600" dirty="0" smtClean="0">
                <a:latin typeface="Palatino Linotype" panose="02040502050505030304" pitchFamily="18" charset="0"/>
              </a:rPr>
              <a:t>Proponer indicadores para análisis en intervalos</a:t>
            </a:r>
          </a:p>
          <a:p>
            <a:pPr marL="457200" lvl="3" indent="457200" algn="just">
              <a:buFont typeface="Arial" panose="020B0604020202020204" pitchFamily="34" charset="0"/>
              <a:buChar char="•"/>
            </a:pPr>
            <a:r>
              <a:rPr lang="es-MX" sz="1600" dirty="0" smtClean="0">
                <a:latin typeface="Palatino Linotype" panose="02040502050505030304" pitchFamily="18" charset="0"/>
              </a:rPr>
              <a:t>Evaluar sistema de información</a:t>
            </a:r>
          </a:p>
          <a:p>
            <a:pPr marL="457200" lvl="3" indent="457200" algn="just">
              <a:buFont typeface="Arial" panose="020B0604020202020204" pitchFamily="34" charset="0"/>
              <a:buChar char="•"/>
            </a:pPr>
            <a:r>
              <a:rPr lang="es-MX" sz="1600" dirty="0" smtClean="0">
                <a:latin typeface="Palatino Linotype" panose="02040502050505030304" pitchFamily="18" charset="0"/>
              </a:rPr>
              <a:t>Diseñar formatos de reporte</a:t>
            </a:r>
          </a:p>
          <a:p>
            <a:pPr marL="457200" lvl="3" indent="457200" algn="just">
              <a:buFont typeface="Arial" panose="020B0604020202020204" pitchFamily="34" charset="0"/>
              <a:buChar char="•"/>
            </a:pPr>
            <a:r>
              <a:rPr lang="es-MX" sz="1600" dirty="0" smtClean="0">
                <a:latin typeface="Palatino Linotype" panose="02040502050505030304" pitchFamily="18" charset="0"/>
              </a:rPr>
              <a:t>Implementar instancia de análisis de resultados y mejoras</a:t>
            </a:r>
          </a:p>
          <a:p>
            <a:pPr marL="457200" lvl="3" indent="457200" algn="just">
              <a:buFont typeface="Arial" panose="020B0604020202020204" pitchFamily="34" charset="0"/>
              <a:buChar char="•"/>
            </a:pPr>
            <a:r>
              <a:rPr lang="es-MX" sz="1600" dirty="0" smtClean="0">
                <a:latin typeface="Palatino Linotype" panose="02040502050505030304" pitchFamily="18" charset="0"/>
              </a:rPr>
              <a:t>Para indicadores a la ciudadanía, difusión</a:t>
            </a:r>
            <a:endParaRPr lang="es-MX" sz="1600" dirty="0" smtClean="0"/>
          </a:p>
          <a:p>
            <a:endParaRPr lang="es-MX" sz="1200" dirty="0" smtClean="0"/>
          </a:p>
          <a:p>
            <a:pPr algn="just"/>
            <a:endParaRPr lang="es-MX" sz="1200" dirty="0">
              <a:latin typeface="Palatino Linotype" panose="02040502050505030304" pitchFamily="18" charset="0"/>
            </a:endParaRPr>
          </a:p>
        </p:txBody>
      </p:sp>
      <p:pic>
        <p:nvPicPr>
          <p:cNvPr id="17" name="Imagen 16" descr="Todo lo que debes incluir en un reporte de estado de proyecto - ITM Platform"/>
          <p:cNvPicPr/>
          <p:nvPr/>
        </p:nvPicPr>
        <p:blipFill>
          <a:blip r:embed="rId7">
            <a:extLst>
              <a:ext uri="{28A0092B-C50C-407E-A947-70E740481C1C}">
                <a14:useLocalDpi xmlns:a14="http://schemas.microsoft.com/office/drawing/2010/main" val="0"/>
              </a:ext>
            </a:extLst>
          </a:blip>
          <a:srcRect/>
          <a:stretch>
            <a:fillRect/>
          </a:stretch>
        </p:blipFill>
        <p:spPr bwMode="auto">
          <a:xfrm>
            <a:off x="894175" y="4829666"/>
            <a:ext cx="2038419" cy="156279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3763330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10">
        <p159:morph option="byObject"/>
      </p:transition>
    </mc:Choice>
    <mc:Fallback>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áfico 8">
            <a:extLst>
              <a:ext uri="{FF2B5EF4-FFF2-40B4-BE49-F238E27FC236}">
                <a16:creationId xmlns:a16="http://schemas.microsoft.com/office/drawing/2014/main" xmlns="" id="{B8C283B6-3B4F-4F97-A6F8-602F787BFAA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89641" y="10885"/>
            <a:ext cx="2226324" cy="1108301"/>
          </a:xfrm>
          <a:prstGeom prst="rect">
            <a:avLst/>
          </a:prstGeom>
        </p:spPr>
      </p:pic>
      <p:grpSp>
        <p:nvGrpSpPr>
          <p:cNvPr id="16" name="Grupo 15">
            <a:extLst>
              <a:ext uri="{FF2B5EF4-FFF2-40B4-BE49-F238E27FC236}">
                <a16:creationId xmlns:a16="http://schemas.microsoft.com/office/drawing/2014/main" xmlns="" id="{718BA9DC-59C8-4B49-957C-EA4A37270DF7}"/>
              </a:ext>
            </a:extLst>
          </p:cNvPr>
          <p:cNvGrpSpPr/>
          <p:nvPr/>
        </p:nvGrpSpPr>
        <p:grpSpPr>
          <a:xfrm rot="10800000" flipH="1">
            <a:off x="11488" y="-17102"/>
            <a:ext cx="395783" cy="1136287"/>
            <a:chOff x="-36411" y="1050879"/>
            <a:chExt cx="330080" cy="2391810"/>
          </a:xfrm>
        </p:grpSpPr>
        <p:sp>
          <p:nvSpPr>
            <p:cNvPr id="14" name="Rectángulo 13">
              <a:extLst>
                <a:ext uri="{FF2B5EF4-FFF2-40B4-BE49-F238E27FC236}">
                  <a16:creationId xmlns:a16="http://schemas.microsoft.com/office/drawing/2014/main" xmlns="" id="{85DF67E2-889E-46A7-8B28-BDE59BDE6241}"/>
                </a:ext>
              </a:extLst>
            </p:cNvPr>
            <p:cNvSpPr/>
            <p:nvPr/>
          </p:nvSpPr>
          <p:spPr>
            <a:xfrm flipH="1">
              <a:off x="-36411" y="1050879"/>
              <a:ext cx="250243" cy="2391810"/>
            </a:xfrm>
            <a:prstGeom prst="rect">
              <a:avLst/>
            </a:pr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15" name="Rectángulo 14">
              <a:extLst>
                <a:ext uri="{FF2B5EF4-FFF2-40B4-BE49-F238E27FC236}">
                  <a16:creationId xmlns:a16="http://schemas.microsoft.com/office/drawing/2014/main" xmlns="" id="{3ABEFC84-99DD-412F-8253-F54D5E15AF97}"/>
                </a:ext>
              </a:extLst>
            </p:cNvPr>
            <p:cNvSpPr/>
            <p:nvPr/>
          </p:nvSpPr>
          <p:spPr>
            <a:xfrm>
              <a:off x="191069" y="1446663"/>
              <a:ext cx="102600" cy="1996025"/>
            </a:xfrm>
            <a:prstGeom prst="rect">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8" name="Elipse 17">
            <a:extLst>
              <a:ext uri="{FF2B5EF4-FFF2-40B4-BE49-F238E27FC236}">
                <a16:creationId xmlns="" xmlns:a16="http://schemas.microsoft.com/office/drawing/2014/main" id="{4605A2D0-B23B-461E-B0A9-B97F6942FC5C}"/>
              </a:ext>
            </a:extLst>
          </p:cNvPr>
          <p:cNvSpPr/>
          <p:nvPr/>
        </p:nvSpPr>
        <p:spPr>
          <a:xfrm>
            <a:off x="8326087" y="6267681"/>
            <a:ext cx="530882" cy="444889"/>
          </a:xfrm>
          <a:prstGeom prst="ellipse">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1" b="1" dirty="0" smtClean="0"/>
              <a:t>13</a:t>
            </a:r>
            <a:endParaRPr lang="es-MX" sz="1351" b="1" dirty="0"/>
          </a:p>
        </p:txBody>
      </p:sp>
      <p:pic>
        <p:nvPicPr>
          <p:cNvPr id="17" name="Marcador de contenido 3"/>
          <p:cNvPicPr>
            <a:picLocks noChangeAspect="1"/>
          </p:cNvPicPr>
          <p:nvPr/>
        </p:nvPicPr>
        <p:blipFill>
          <a:blip r:embed="rId6"/>
          <a:stretch>
            <a:fillRect/>
          </a:stretch>
        </p:blipFill>
        <p:spPr>
          <a:xfrm>
            <a:off x="311543" y="1876416"/>
            <a:ext cx="3942322" cy="4836154"/>
          </a:xfrm>
          <a:prstGeom prst="rect">
            <a:avLst/>
          </a:prstGeom>
          <a:ln>
            <a:noFill/>
          </a:ln>
          <a:effectLst>
            <a:outerShdw blurRad="190500" algn="tl" rotWithShape="0">
              <a:srgbClr val="000000">
                <a:alpha val="70000"/>
              </a:srgbClr>
            </a:outerShdw>
          </a:effectLst>
        </p:spPr>
      </p:pic>
      <p:pic>
        <p:nvPicPr>
          <p:cNvPr id="19" name="Marcador de contenido 3"/>
          <p:cNvPicPr>
            <a:picLocks noChangeAspect="1"/>
          </p:cNvPicPr>
          <p:nvPr/>
        </p:nvPicPr>
        <p:blipFill rotWithShape="1">
          <a:blip r:embed="rId7"/>
          <a:srcRect b="59570"/>
          <a:stretch/>
        </p:blipFill>
        <p:spPr>
          <a:xfrm>
            <a:off x="4563687" y="2482754"/>
            <a:ext cx="4172593" cy="2238875"/>
          </a:xfrm>
          <a:prstGeom prst="rect">
            <a:avLst/>
          </a:prstGeom>
          <a:ln>
            <a:noFill/>
          </a:ln>
          <a:effectLst>
            <a:outerShdw blurRad="190500" algn="tl" rotWithShape="0">
              <a:srgbClr val="000000">
                <a:alpha val="70000"/>
              </a:srgbClr>
            </a:outerShdw>
          </a:effectLst>
        </p:spPr>
      </p:pic>
      <p:sp>
        <p:nvSpPr>
          <p:cNvPr id="20" name="Rectángulo 19"/>
          <p:cNvSpPr/>
          <p:nvPr/>
        </p:nvSpPr>
        <p:spPr>
          <a:xfrm>
            <a:off x="311543" y="1218060"/>
            <a:ext cx="3942322"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MX" sz="1400" dirty="0">
                <a:solidFill>
                  <a:schemeClr val="tx1"/>
                </a:solidFill>
                <a:latin typeface="Palatino Linotype" panose="02040502050505030304" pitchFamily="18" charset="0"/>
              </a:rPr>
              <a:t>Propuesta de </a:t>
            </a:r>
            <a:r>
              <a:rPr lang="es-MX" sz="1400" dirty="0" smtClean="0">
                <a:solidFill>
                  <a:schemeClr val="tx1"/>
                </a:solidFill>
                <a:latin typeface="Palatino Linotype" panose="02040502050505030304" pitchFamily="18" charset="0"/>
              </a:rPr>
              <a:t>Indicadores para los procesos de Transparencia</a:t>
            </a:r>
            <a:endParaRPr lang="es-MX" sz="1400" b="1" dirty="0">
              <a:solidFill>
                <a:schemeClr val="tx1"/>
              </a:solidFill>
              <a:latin typeface="Palatino Linotype" panose="02040502050505030304" pitchFamily="18" charset="0"/>
            </a:endParaRPr>
          </a:p>
        </p:txBody>
      </p:sp>
      <p:sp>
        <p:nvSpPr>
          <p:cNvPr id="21" name="Rectángulo redondeado 20"/>
          <p:cNvSpPr/>
          <p:nvPr/>
        </p:nvSpPr>
        <p:spPr>
          <a:xfrm>
            <a:off x="3388330" y="410559"/>
            <a:ext cx="2141453" cy="4427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b="1" dirty="0" smtClean="0">
                <a:latin typeface="Palatino Linotype" panose="02040502050505030304" pitchFamily="18" charset="0"/>
              </a:rPr>
              <a:t>Herramienta 5.46</a:t>
            </a:r>
            <a:endParaRPr lang="es-MX" b="1" dirty="0">
              <a:latin typeface="Palatino Linotype" panose="02040502050505030304" pitchFamily="18" charset="0"/>
            </a:endParaRPr>
          </a:p>
        </p:txBody>
      </p:sp>
      <p:pic>
        <p:nvPicPr>
          <p:cNvPr id="25" name="Imagen 24"/>
          <p:cNvPicPr>
            <a:picLocks noChangeAspect="1"/>
          </p:cNvPicPr>
          <p:nvPr/>
        </p:nvPicPr>
        <p:blipFill>
          <a:blip r:embed="rId8"/>
          <a:stretch>
            <a:fillRect/>
          </a:stretch>
        </p:blipFill>
        <p:spPr>
          <a:xfrm>
            <a:off x="5144824" y="1200474"/>
            <a:ext cx="3010320" cy="342948"/>
          </a:xfrm>
          <a:prstGeom prst="rect">
            <a:avLst/>
          </a:prstGeom>
        </p:spPr>
      </p:pic>
    </p:spTree>
    <p:extLst>
      <p:ext uri="{BB962C8B-B14F-4D97-AF65-F5344CB8AC3E}">
        <p14:creationId xmlns:p14="http://schemas.microsoft.com/office/powerpoint/2010/main" val="393517807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p14:dur="10">
        <p159:morph option="byObject"/>
      </p:transition>
    </mc:Choice>
    <mc:Fallback>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xmlns="" id="{718BA9DC-59C8-4B49-957C-EA4A37270DF7}"/>
              </a:ext>
            </a:extLst>
          </p:cNvPr>
          <p:cNvGrpSpPr/>
          <p:nvPr/>
        </p:nvGrpSpPr>
        <p:grpSpPr>
          <a:xfrm rot="10800000" flipH="1">
            <a:off x="11488" y="-17102"/>
            <a:ext cx="395783" cy="1136287"/>
            <a:chOff x="-36411" y="1050879"/>
            <a:chExt cx="330080" cy="2391810"/>
          </a:xfrm>
        </p:grpSpPr>
        <p:sp>
          <p:nvSpPr>
            <p:cNvPr id="6" name="Rectángulo 5">
              <a:extLst>
                <a:ext uri="{FF2B5EF4-FFF2-40B4-BE49-F238E27FC236}">
                  <a16:creationId xmlns:a16="http://schemas.microsoft.com/office/drawing/2014/main" xmlns="" id="{85DF67E2-889E-46A7-8B28-BDE59BDE6241}"/>
                </a:ext>
              </a:extLst>
            </p:cNvPr>
            <p:cNvSpPr/>
            <p:nvPr/>
          </p:nvSpPr>
          <p:spPr>
            <a:xfrm flipH="1">
              <a:off x="-36411" y="1050879"/>
              <a:ext cx="250243" cy="2391810"/>
            </a:xfrm>
            <a:prstGeom prst="rect">
              <a:avLst/>
            </a:pr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7" name="Rectángulo 6">
              <a:extLst>
                <a:ext uri="{FF2B5EF4-FFF2-40B4-BE49-F238E27FC236}">
                  <a16:creationId xmlns:a16="http://schemas.microsoft.com/office/drawing/2014/main" xmlns="" id="{3ABEFC84-99DD-412F-8253-F54D5E15AF97}"/>
                </a:ext>
              </a:extLst>
            </p:cNvPr>
            <p:cNvSpPr/>
            <p:nvPr/>
          </p:nvSpPr>
          <p:spPr>
            <a:xfrm>
              <a:off x="191069" y="1446663"/>
              <a:ext cx="102600" cy="1996025"/>
            </a:xfrm>
            <a:prstGeom prst="rect">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8" name="Gráfico 8">
            <a:extLst>
              <a:ext uri="{FF2B5EF4-FFF2-40B4-BE49-F238E27FC236}">
                <a16:creationId xmlns:a16="http://schemas.microsoft.com/office/drawing/2014/main" xmlns="" id="{B8C283B6-3B4F-4F97-A6F8-602F787BFAA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89641" y="10885"/>
            <a:ext cx="2226324" cy="1108301"/>
          </a:xfrm>
          <a:prstGeom prst="rect">
            <a:avLst/>
          </a:prstGeom>
        </p:spPr>
      </p:pic>
      <p:grpSp>
        <p:nvGrpSpPr>
          <p:cNvPr id="11" name="Grupo 10"/>
          <p:cNvGrpSpPr/>
          <p:nvPr/>
        </p:nvGrpSpPr>
        <p:grpSpPr>
          <a:xfrm>
            <a:off x="139070" y="5694217"/>
            <a:ext cx="9007365" cy="1201419"/>
            <a:chOff x="139070" y="5578763"/>
            <a:chExt cx="9007365" cy="1316874"/>
          </a:xfrm>
        </p:grpSpPr>
        <p:pic>
          <p:nvPicPr>
            <p:cNvPr id="12" name="Gráfico 32">
              <a:extLst>
                <a:ext uri="{FF2B5EF4-FFF2-40B4-BE49-F238E27FC236}">
                  <a16:creationId xmlns:a16="http://schemas.microsoft.com/office/drawing/2014/main" xmlns="" id="{E5918A84-EB8D-42E4-83BE-A4EDCBB98B9B}"/>
                </a:ext>
              </a:extLst>
            </p:cNvPr>
            <p:cNvPicPr>
              <a:picLocks noChangeAspect="1"/>
            </p:cNvPicPr>
            <p:nvPr/>
          </p:nvPicPr>
          <p:blipFill>
            <a:blip r:embed="rId6">
              <a:extLst>
                <a:ext uri="{96DAC541-7B7A-43D3-8B79-37D633B846F1}">
                  <asvg:svgBlip xmlns="" xmlns:asvg="http://schemas.microsoft.com/office/drawing/2016/SVG/main" r:embed="rId3"/>
                </a:ext>
              </a:extLst>
            </a:blip>
            <a:stretch>
              <a:fillRect/>
            </a:stretch>
          </p:blipFill>
          <p:spPr>
            <a:xfrm>
              <a:off x="139070" y="5578763"/>
              <a:ext cx="9004925" cy="1285397"/>
            </a:xfrm>
            <a:prstGeom prst="rect">
              <a:avLst/>
            </a:prstGeom>
          </p:spPr>
        </p:pic>
        <p:sp>
          <p:nvSpPr>
            <p:cNvPr id="13" name="Gráfico 7">
              <a:extLst>
                <a:ext uri="{FF2B5EF4-FFF2-40B4-BE49-F238E27FC236}">
                  <a16:creationId xmlns:a16="http://schemas.microsoft.com/office/drawing/2014/main" xmlns="" id="{B430B753-2F6A-4A7D-B5B1-DD637633A965}"/>
                </a:ext>
              </a:extLst>
            </p:cNvPr>
            <p:cNvSpPr/>
            <p:nvPr/>
          </p:nvSpPr>
          <p:spPr>
            <a:xfrm>
              <a:off x="4830621" y="5649470"/>
              <a:ext cx="4309815" cy="1246167"/>
            </a:xfrm>
            <a:custGeom>
              <a:avLst/>
              <a:gdLst>
                <a:gd name="connsiteX0" fmla="*/ 3183507 w 3183507"/>
                <a:gd name="connsiteY0" fmla="*/ 114055 h 1619036"/>
                <a:gd name="connsiteX1" fmla="*/ 2075511 w 3183507"/>
                <a:gd name="connsiteY1" fmla="*/ 184883 h 1619036"/>
                <a:gd name="connsiteX2" fmla="*/ 1174519 w 3183507"/>
                <a:gd name="connsiteY2" fmla="*/ 1123246 h 1619036"/>
                <a:gd name="connsiteX3" fmla="*/ 0 w 3183507"/>
                <a:gd name="connsiteY3" fmla="*/ 1619036 h 1619036"/>
                <a:gd name="connsiteX4" fmla="*/ 3183507 w 3183507"/>
                <a:gd name="connsiteY4" fmla="*/ 1619036 h 1619036"/>
                <a:gd name="connsiteX5" fmla="*/ 3183507 w 3183507"/>
                <a:gd name="connsiteY5" fmla="*/ 114055 h 161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3507" h="1619036">
                  <a:moveTo>
                    <a:pt x="3183507" y="114055"/>
                  </a:moveTo>
                  <a:cubicBezTo>
                    <a:pt x="2730761" y="-79839"/>
                    <a:pt x="2367038" y="-6664"/>
                    <a:pt x="2075511" y="184883"/>
                  </a:cubicBezTo>
                  <a:cubicBezTo>
                    <a:pt x="1711788" y="423973"/>
                    <a:pt x="1581873" y="780457"/>
                    <a:pt x="1174519" y="1123246"/>
                  </a:cubicBezTo>
                  <a:cubicBezTo>
                    <a:pt x="729599" y="1497730"/>
                    <a:pt x="312657" y="1600840"/>
                    <a:pt x="0" y="1619036"/>
                  </a:cubicBezTo>
                  <a:lnTo>
                    <a:pt x="3183507" y="1619036"/>
                  </a:lnTo>
                  <a:lnTo>
                    <a:pt x="3183507" y="114055"/>
                  </a:lnTo>
                  <a:close/>
                </a:path>
              </a:pathLst>
            </a:custGeom>
            <a:solidFill>
              <a:srgbClr val="00A29A">
                <a:alpha val="87059"/>
              </a:srgbClr>
            </a:solidFill>
            <a:ln w="19517" cap="flat">
              <a:noFill/>
              <a:prstDash val="solid"/>
              <a:miter/>
            </a:ln>
          </p:spPr>
          <p:txBody>
            <a:bodyPr rtlCol="0" anchor="ctr"/>
            <a:lstStyle/>
            <a:p>
              <a:endParaRPr lang="es-MX" dirty="0"/>
            </a:p>
          </p:txBody>
        </p:sp>
        <p:sp>
          <p:nvSpPr>
            <p:cNvPr id="14" name="Gráfico 2">
              <a:extLst>
                <a:ext uri="{FF2B5EF4-FFF2-40B4-BE49-F238E27FC236}">
                  <a16:creationId xmlns:a16="http://schemas.microsoft.com/office/drawing/2014/main" xmlns="" id="{099EC6A6-56D8-4094-A6CC-88C17C2D5DB7}"/>
                </a:ext>
              </a:extLst>
            </p:cNvPr>
            <p:cNvSpPr/>
            <p:nvPr/>
          </p:nvSpPr>
          <p:spPr>
            <a:xfrm>
              <a:off x="4102968" y="5872332"/>
              <a:ext cx="5043467" cy="1002145"/>
            </a:xfrm>
            <a:custGeom>
              <a:avLst/>
              <a:gdLst>
                <a:gd name="connsiteX0" fmla="*/ 6654768 w 6654768"/>
                <a:gd name="connsiteY0" fmla="*/ 0 h 1322313"/>
                <a:gd name="connsiteX1" fmla="*/ 6030805 w 6654768"/>
                <a:gd name="connsiteY1" fmla="*/ 939422 h 1322313"/>
                <a:gd name="connsiteX2" fmla="*/ 3937861 w 6654768"/>
                <a:gd name="connsiteY2" fmla="*/ 547048 h 1322313"/>
                <a:gd name="connsiteX3" fmla="*/ 0 w 6654768"/>
                <a:gd name="connsiteY3" fmla="*/ 1322314 h 1322313"/>
                <a:gd name="connsiteX4" fmla="*/ 6654768 w 6654768"/>
                <a:gd name="connsiteY4" fmla="*/ 1322314 h 1322313"/>
                <a:gd name="connsiteX5" fmla="*/ 6654768 w 6654768"/>
                <a:gd name="connsiteY5" fmla="*/ 0 h 132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4768" h="1322313">
                  <a:moveTo>
                    <a:pt x="6654768" y="0"/>
                  </a:moveTo>
                  <a:cubicBezTo>
                    <a:pt x="6609252" y="352968"/>
                    <a:pt x="6471857" y="786434"/>
                    <a:pt x="6030805" y="939422"/>
                  </a:cubicBezTo>
                  <a:cubicBezTo>
                    <a:pt x="5453202" y="1139613"/>
                    <a:pt x="4780982" y="710994"/>
                    <a:pt x="3937861" y="547048"/>
                  </a:cubicBezTo>
                  <a:cubicBezTo>
                    <a:pt x="3107385" y="385420"/>
                    <a:pt x="1856718" y="431148"/>
                    <a:pt x="0" y="1322314"/>
                  </a:cubicBezTo>
                  <a:cubicBezTo>
                    <a:pt x="2218326" y="1322314"/>
                    <a:pt x="4436442" y="1322314"/>
                    <a:pt x="6654768" y="1322314"/>
                  </a:cubicBezTo>
                  <a:cubicBezTo>
                    <a:pt x="6654768" y="881472"/>
                    <a:pt x="6654768" y="440842"/>
                    <a:pt x="6654768" y="0"/>
                  </a:cubicBezTo>
                  <a:close/>
                </a:path>
              </a:pathLst>
            </a:cu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grpSp>
      <p:sp>
        <p:nvSpPr>
          <p:cNvPr id="15" name="Elipse 14">
            <a:extLst>
              <a:ext uri="{FF2B5EF4-FFF2-40B4-BE49-F238E27FC236}">
                <a16:creationId xmlns="" xmlns:a16="http://schemas.microsoft.com/office/drawing/2014/main" id="{4605A2D0-B23B-461E-B0A9-B97F6942FC5C}"/>
              </a:ext>
            </a:extLst>
          </p:cNvPr>
          <p:cNvSpPr/>
          <p:nvPr/>
        </p:nvSpPr>
        <p:spPr>
          <a:xfrm>
            <a:off x="8330089" y="6291943"/>
            <a:ext cx="530882" cy="444889"/>
          </a:xfrm>
          <a:prstGeom prst="ellipse">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1" b="1" dirty="0" smtClean="0"/>
              <a:t>14</a:t>
            </a:r>
            <a:endParaRPr lang="es-MX" sz="1351" b="1" dirty="0"/>
          </a:p>
        </p:txBody>
      </p:sp>
      <p:sp>
        <p:nvSpPr>
          <p:cNvPr id="16" name="Título 1"/>
          <p:cNvSpPr>
            <a:spLocks noGrp="1"/>
          </p:cNvSpPr>
          <p:nvPr>
            <p:ph type="title"/>
          </p:nvPr>
        </p:nvSpPr>
        <p:spPr>
          <a:xfrm>
            <a:off x="3306100" y="2199517"/>
            <a:ext cx="3049039" cy="510910"/>
          </a:xfrm>
        </p:spPr>
        <p:style>
          <a:lnRef idx="2">
            <a:schemeClr val="accent1"/>
          </a:lnRef>
          <a:fillRef idx="1">
            <a:schemeClr val="lt1"/>
          </a:fillRef>
          <a:effectRef idx="0">
            <a:schemeClr val="accent1"/>
          </a:effectRef>
          <a:fontRef idx="minor">
            <a:schemeClr val="dk1"/>
          </a:fontRef>
        </p:style>
        <p:txBody>
          <a:bodyPr>
            <a:noAutofit/>
          </a:bodyPr>
          <a:lstStyle/>
          <a:p>
            <a:pPr algn="ctr"/>
            <a:r>
              <a:rPr lang="es-MX" sz="1400" b="1" dirty="0">
                <a:latin typeface="Palatino Linotype" panose="02040502050505030304" pitchFamily="18" charset="0"/>
              </a:rPr>
              <a:t>Definición de indicadores</a:t>
            </a:r>
            <a:endParaRPr lang="es-MX" sz="1400" b="1" dirty="0">
              <a:solidFill>
                <a:schemeClr val="tx1"/>
              </a:solidFill>
              <a:latin typeface="Palatino Linotype" panose="02040502050505030304" pitchFamily="18" charset="0"/>
            </a:endParaRPr>
          </a:p>
        </p:txBody>
      </p:sp>
      <p:sp>
        <p:nvSpPr>
          <p:cNvPr id="2" name="Flecha abajo 1"/>
          <p:cNvSpPr/>
          <p:nvPr/>
        </p:nvSpPr>
        <p:spPr>
          <a:xfrm>
            <a:off x="4676835" y="1808972"/>
            <a:ext cx="307571" cy="3342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3"/>
          <p:cNvSpPr/>
          <p:nvPr/>
        </p:nvSpPr>
        <p:spPr>
          <a:xfrm>
            <a:off x="1321332" y="2806622"/>
            <a:ext cx="7171865"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MX" sz="1600" dirty="0">
                <a:latin typeface="Palatino Linotype" panose="02040502050505030304" pitchFamily="18" charset="0"/>
              </a:rPr>
              <a:t>La construcción de indicadores implica </a:t>
            </a:r>
            <a:r>
              <a:rPr lang="es-MX" sz="1600" dirty="0" smtClean="0">
                <a:latin typeface="Palatino Linotype" panose="02040502050505030304" pitchFamily="18" charset="0"/>
              </a:rPr>
              <a:t>establecer </a:t>
            </a:r>
            <a:r>
              <a:rPr lang="es-MX" sz="1600" dirty="0">
                <a:latin typeface="Palatino Linotype" panose="02040502050505030304" pitchFamily="18" charset="0"/>
              </a:rPr>
              <a:t>su </a:t>
            </a:r>
            <a:r>
              <a:rPr lang="es-MX" sz="1600" dirty="0" smtClean="0">
                <a:latin typeface="Palatino Linotype" panose="02040502050505030304" pitchFamily="18" charset="0"/>
              </a:rPr>
              <a:t>nombre y </a:t>
            </a:r>
            <a:r>
              <a:rPr lang="es-MX" sz="1600" dirty="0">
                <a:latin typeface="Palatino Linotype" panose="02040502050505030304" pitchFamily="18" charset="0"/>
              </a:rPr>
              <a:t>su fórmula de </a:t>
            </a:r>
            <a:r>
              <a:rPr lang="es-MX" sz="1600" dirty="0" smtClean="0">
                <a:latin typeface="Palatino Linotype" panose="02040502050505030304" pitchFamily="18" charset="0"/>
              </a:rPr>
              <a:t>cálculo</a:t>
            </a:r>
            <a:r>
              <a:rPr lang="es-MX" sz="1600" dirty="0">
                <a:latin typeface="Palatino Linotype" panose="02040502050505030304" pitchFamily="18" charset="0"/>
              </a:rPr>
              <a:t>. Se realiza con la identificación de las variables que representen la manera más factible de medir el desempeño del objetivo que dio origen al indicador. Cada indicador contará con un resultado esperado en cuanto a cada uno de sus componentes y evaluará la relación entre variables, por ejemplo</a:t>
            </a:r>
            <a:r>
              <a:rPr lang="es-MX" sz="1600" dirty="0" smtClean="0"/>
              <a:t>:</a:t>
            </a:r>
            <a:endParaRPr lang="es-MX" sz="1600" dirty="0">
              <a:latin typeface="Palatino Linotype" panose="02040502050505030304" pitchFamily="18" charset="0"/>
            </a:endParaRPr>
          </a:p>
        </p:txBody>
      </p:sp>
      <p:pic>
        <p:nvPicPr>
          <p:cNvPr id="10" name="Imagen 9"/>
          <p:cNvPicPr>
            <a:picLocks noChangeAspect="1"/>
          </p:cNvPicPr>
          <p:nvPr/>
        </p:nvPicPr>
        <p:blipFill>
          <a:blip r:embed="rId7"/>
          <a:stretch>
            <a:fillRect/>
          </a:stretch>
        </p:blipFill>
        <p:spPr>
          <a:xfrm>
            <a:off x="1553606" y="4546956"/>
            <a:ext cx="6496026" cy="1066240"/>
          </a:xfrm>
          <a:prstGeom prst="rect">
            <a:avLst/>
          </a:prstGeom>
          <a:ln>
            <a:noFill/>
          </a:ln>
          <a:effectLst>
            <a:outerShdw blurRad="190500" algn="tl" rotWithShape="0">
              <a:srgbClr val="000000">
                <a:alpha val="70000"/>
              </a:srgbClr>
            </a:outerShdw>
          </a:effectLst>
        </p:spPr>
      </p:pic>
      <p:sp>
        <p:nvSpPr>
          <p:cNvPr id="17" name="Rectángulo 16"/>
          <p:cNvSpPr/>
          <p:nvPr/>
        </p:nvSpPr>
        <p:spPr>
          <a:xfrm>
            <a:off x="2694063" y="760010"/>
            <a:ext cx="4426404" cy="8925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MX" sz="1400" dirty="0" smtClean="0">
                <a:latin typeface="Palatino Linotype" panose="02040502050505030304" pitchFamily="18" charset="0"/>
              </a:rPr>
              <a:t>Manual para la Planeación, Programación y </a:t>
            </a:r>
            <a:r>
              <a:rPr lang="es-MX" sz="1400" dirty="0">
                <a:latin typeface="Palatino Linotype" panose="02040502050505030304" pitchFamily="18" charset="0"/>
              </a:rPr>
              <a:t>P</a:t>
            </a:r>
            <a:r>
              <a:rPr lang="es-MX" sz="1400" dirty="0" smtClean="0">
                <a:latin typeface="Palatino Linotype" panose="02040502050505030304" pitchFamily="18" charset="0"/>
              </a:rPr>
              <a:t>resupuestación del </a:t>
            </a:r>
            <a:r>
              <a:rPr lang="es-MX" sz="1400" b="1" dirty="0" smtClean="0">
                <a:latin typeface="Palatino Linotype" panose="02040502050505030304" pitchFamily="18" charset="0"/>
              </a:rPr>
              <a:t>Gobierno del Estado de México. </a:t>
            </a:r>
          </a:p>
          <a:p>
            <a:r>
              <a:rPr lang="es-MX" sz="1200" b="1" dirty="0" smtClean="0">
                <a:latin typeface="Palatino Linotype" panose="02040502050505030304" pitchFamily="18" charset="0"/>
                <a:hlinkClick r:id="rId8"/>
              </a:rPr>
              <a:t>https</a:t>
            </a:r>
            <a:r>
              <a:rPr lang="es-MX" sz="1200" b="1" dirty="0">
                <a:latin typeface="Palatino Linotype" panose="02040502050505030304" pitchFamily="18" charset="0"/>
                <a:hlinkClick r:id="rId8"/>
              </a:rPr>
              <a:t>://</a:t>
            </a:r>
            <a:r>
              <a:rPr lang="es-MX" sz="1200" b="1" dirty="0" smtClean="0">
                <a:latin typeface="Palatino Linotype" panose="02040502050505030304" pitchFamily="18" charset="0"/>
                <a:hlinkClick r:id="rId8"/>
              </a:rPr>
              <a:t>legislacion.edomex.gob.mx/sites/legislacion.edomex.gob.mx/files/files/pdf/gct/2022/octubre/oct101/oct101b.pdf</a:t>
            </a:r>
            <a:r>
              <a:rPr lang="es-MX" sz="1200" b="1" dirty="0" smtClean="0">
                <a:latin typeface="Palatino Linotype" panose="02040502050505030304" pitchFamily="18" charset="0"/>
              </a:rPr>
              <a:t> </a:t>
            </a:r>
            <a:endParaRPr lang="es-MX" sz="1200" b="1" dirty="0">
              <a:latin typeface="Palatino Linotype" panose="02040502050505030304" pitchFamily="18" charset="0"/>
            </a:endParaRPr>
          </a:p>
        </p:txBody>
      </p:sp>
    </p:spTree>
    <p:extLst>
      <p:ext uri="{BB962C8B-B14F-4D97-AF65-F5344CB8AC3E}">
        <p14:creationId xmlns:p14="http://schemas.microsoft.com/office/powerpoint/2010/main" val="117254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xmlns="" id="{718BA9DC-59C8-4B49-957C-EA4A37270DF7}"/>
              </a:ext>
            </a:extLst>
          </p:cNvPr>
          <p:cNvGrpSpPr/>
          <p:nvPr/>
        </p:nvGrpSpPr>
        <p:grpSpPr>
          <a:xfrm rot="10800000" flipH="1">
            <a:off x="11488" y="-17102"/>
            <a:ext cx="395783" cy="1136287"/>
            <a:chOff x="-36411" y="1050879"/>
            <a:chExt cx="330080" cy="2391810"/>
          </a:xfrm>
        </p:grpSpPr>
        <p:sp>
          <p:nvSpPr>
            <p:cNvPr id="5" name="Rectángulo 4">
              <a:extLst>
                <a:ext uri="{FF2B5EF4-FFF2-40B4-BE49-F238E27FC236}">
                  <a16:creationId xmlns:a16="http://schemas.microsoft.com/office/drawing/2014/main" xmlns="" id="{85DF67E2-889E-46A7-8B28-BDE59BDE6241}"/>
                </a:ext>
              </a:extLst>
            </p:cNvPr>
            <p:cNvSpPr/>
            <p:nvPr/>
          </p:nvSpPr>
          <p:spPr>
            <a:xfrm flipH="1">
              <a:off x="-36411" y="1050879"/>
              <a:ext cx="250243" cy="2391810"/>
            </a:xfrm>
            <a:prstGeom prst="rect">
              <a:avLst/>
            </a:pr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6" name="Rectángulo 5">
              <a:extLst>
                <a:ext uri="{FF2B5EF4-FFF2-40B4-BE49-F238E27FC236}">
                  <a16:creationId xmlns:a16="http://schemas.microsoft.com/office/drawing/2014/main" xmlns="" id="{3ABEFC84-99DD-412F-8253-F54D5E15AF97}"/>
                </a:ext>
              </a:extLst>
            </p:cNvPr>
            <p:cNvSpPr/>
            <p:nvPr/>
          </p:nvSpPr>
          <p:spPr>
            <a:xfrm>
              <a:off x="191069" y="1446663"/>
              <a:ext cx="102600" cy="1996025"/>
            </a:xfrm>
            <a:prstGeom prst="rect">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Gráfico 8">
            <a:extLst>
              <a:ext uri="{FF2B5EF4-FFF2-40B4-BE49-F238E27FC236}">
                <a16:creationId xmlns:a16="http://schemas.microsoft.com/office/drawing/2014/main" xmlns="" id="{B8C283B6-3B4F-4F97-A6F8-602F787BFAA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89641" y="10885"/>
            <a:ext cx="2226324" cy="1108301"/>
          </a:xfrm>
          <a:prstGeom prst="rect">
            <a:avLst/>
          </a:prstGeom>
        </p:spPr>
      </p:pic>
      <p:grpSp>
        <p:nvGrpSpPr>
          <p:cNvPr id="10" name="Grupo 9"/>
          <p:cNvGrpSpPr/>
          <p:nvPr/>
        </p:nvGrpSpPr>
        <p:grpSpPr>
          <a:xfrm>
            <a:off x="139070" y="5810595"/>
            <a:ext cx="9007365" cy="1085041"/>
            <a:chOff x="139070" y="5578763"/>
            <a:chExt cx="9007365" cy="1316874"/>
          </a:xfrm>
        </p:grpSpPr>
        <p:pic>
          <p:nvPicPr>
            <p:cNvPr id="11" name="Gráfico 32">
              <a:extLst>
                <a:ext uri="{FF2B5EF4-FFF2-40B4-BE49-F238E27FC236}">
                  <a16:creationId xmlns:a16="http://schemas.microsoft.com/office/drawing/2014/main" xmlns="" id="{E5918A84-EB8D-42E4-83BE-A4EDCBB98B9B}"/>
                </a:ext>
              </a:extLst>
            </p:cNvPr>
            <p:cNvPicPr>
              <a:picLocks noChangeAspect="1"/>
            </p:cNvPicPr>
            <p:nvPr/>
          </p:nvPicPr>
          <p:blipFill>
            <a:blip r:embed="rId6">
              <a:extLst>
                <a:ext uri="{96DAC541-7B7A-43D3-8B79-37D633B846F1}">
                  <asvg:svgBlip xmlns="" xmlns:asvg="http://schemas.microsoft.com/office/drawing/2016/SVG/main" r:embed="rId3"/>
                </a:ext>
              </a:extLst>
            </a:blip>
            <a:stretch>
              <a:fillRect/>
            </a:stretch>
          </p:blipFill>
          <p:spPr>
            <a:xfrm>
              <a:off x="139070" y="5578763"/>
              <a:ext cx="9004925" cy="1285397"/>
            </a:xfrm>
            <a:prstGeom prst="rect">
              <a:avLst/>
            </a:prstGeom>
          </p:spPr>
        </p:pic>
        <p:sp>
          <p:nvSpPr>
            <p:cNvPr id="12" name="Gráfico 7">
              <a:extLst>
                <a:ext uri="{FF2B5EF4-FFF2-40B4-BE49-F238E27FC236}">
                  <a16:creationId xmlns:a16="http://schemas.microsoft.com/office/drawing/2014/main" xmlns="" id="{B430B753-2F6A-4A7D-B5B1-DD637633A965}"/>
                </a:ext>
              </a:extLst>
            </p:cNvPr>
            <p:cNvSpPr/>
            <p:nvPr/>
          </p:nvSpPr>
          <p:spPr>
            <a:xfrm>
              <a:off x="4830621" y="5649470"/>
              <a:ext cx="4309815" cy="1246167"/>
            </a:xfrm>
            <a:custGeom>
              <a:avLst/>
              <a:gdLst>
                <a:gd name="connsiteX0" fmla="*/ 3183507 w 3183507"/>
                <a:gd name="connsiteY0" fmla="*/ 114055 h 1619036"/>
                <a:gd name="connsiteX1" fmla="*/ 2075511 w 3183507"/>
                <a:gd name="connsiteY1" fmla="*/ 184883 h 1619036"/>
                <a:gd name="connsiteX2" fmla="*/ 1174519 w 3183507"/>
                <a:gd name="connsiteY2" fmla="*/ 1123246 h 1619036"/>
                <a:gd name="connsiteX3" fmla="*/ 0 w 3183507"/>
                <a:gd name="connsiteY3" fmla="*/ 1619036 h 1619036"/>
                <a:gd name="connsiteX4" fmla="*/ 3183507 w 3183507"/>
                <a:gd name="connsiteY4" fmla="*/ 1619036 h 1619036"/>
                <a:gd name="connsiteX5" fmla="*/ 3183507 w 3183507"/>
                <a:gd name="connsiteY5" fmla="*/ 114055 h 161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3507" h="1619036">
                  <a:moveTo>
                    <a:pt x="3183507" y="114055"/>
                  </a:moveTo>
                  <a:cubicBezTo>
                    <a:pt x="2730761" y="-79839"/>
                    <a:pt x="2367038" y="-6664"/>
                    <a:pt x="2075511" y="184883"/>
                  </a:cubicBezTo>
                  <a:cubicBezTo>
                    <a:pt x="1711788" y="423973"/>
                    <a:pt x="1581873" y="780457"/>
                    <a:pt x="1174519" y="1123246"/>
                  </a:cubicBezTo>
                  <a:cubicBezTo>
                    <a:pt x="729599" y="1497730"/>
                    <a:pt x="312657" y="1600840"/>
                    <a:pt x="0" y="1619036"/>
                  </a:cubicBezTo>
                  <a:lnTo>
                    <a:pt x="3183507" y="1619036"/>
                  </a:lnTo>
                  <a:lnTo>
                    <a:pt x="3183507" y="114055"/>
                  </a:lnTo>
                  <a:close/>
                </a:path>
              </a:pathLst>
            </a:custGeom>
            <a:solidFill>
              <a:srgbClr val="00A29A">
                <a:alpha val="87059"/>
              </a:srgbClr>
            </a:solidFill>
            <a:ln w="19517" cap="flat">
              <a:noFill/>
              <a:prstDash val="solid"/>
              <a:miter/>
            </a:ln>
          </p:spPr>
          <p:txBody>
            <a:bodyPr rtlCol="0" anchor="ctr"/>
            <a:lstStyle/>
            <a:p>
              <a:endParaRPr lang="es-MX" dirty="0"/>
            </a:p>
          </p:txBody>
        </p:sp>
        <p:sp>
          <p:nvSpPr>
            <p:cNvPr id="13" name="Gráfico 2">
              <a:extLst>
                <a:ext uri="{FF2B5EF4-FFF2-40B4-BE49-F238E27FC236}">
                  <a16:creationId xmlns:a16="http://schemas.microsoft.com/office/drawing/2014/main" xmlns="" id="{099EC6A6-56D8-4094-A6CC-88C17C2D5DB7}"/>
                </a:ext>
              </a:extLst>
            </p:cNvPr>
            <p:cNvSpPr/>
            <p:nvPr/>
          </p:nvSpPr>
          <p:spPr>
            <a:xfrm>
              <a:off x="4102968" y="5872332"/>
              <a:ext cx="5043467" cy="1002145"/>
            </a:xfrm>
            <a:custGeom>
              <a:avLst/>
              <a:gdLst>
                <a:gd name="connsiteX0" fmla="*/ 6654768 w 6654768"/>
                <a:gd name="connsiteY0" fmla="*/ 0 h 1322313"/>
                <a:gd name="connsiteX1" fmla="*/ 6030805 w 6654768"/>
                <a:gd name="connsiteY1" fmla="*/ 939422 h 1322313"/>
                <a:gd name="connsiteX2" fmla="*/ 3937861 w 6654768"/>
                <a:gd name="connsiteY2" fmla="*/ 547048 h 1322313"/>
                <a:gd name="connsiteX3" fmla="*/ 0 w 6654768"/>
                <a:gd name="connsiteY3" fmla="*/ 1322314 h 1322313"/>
                <a:gd name="connsiteX4" fmla="*/ 6654768 w 6654768"/>
                <a:gd name="connsiteY4" fmla="*/ 1322314 h 1322313"/>
                <a:gd name="connsiteX5" fmla="*/ 6654768 w 6654768"/>
                <a:gd name="connsiteY5" fmla="*/ 0 h 132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4768" h="1322313">
                  <a:moveTo>
                    <a:pt x="6654768" y="0"/>
                  </a:moveTo>
                  <a:cubicBezTo>
                    <a:pt x="6609252" y="352968"/>
                    <a:pt x="6471857" y="786434"/>
                    <a:pt x="6030805" y="939422"/>
                  </a:cubicBezTo>
                  <a:cubicBezTo>
                    <a:pt x="5453202" y="1139613"/>
                    <a:pt x="4780982" y="710994"/>
                    <a:pt x="3937861" y="547048"/>
                  </a:cubicBezTo>
                  <a:cubicBezTo>
                    <a:pt x="3107385" y="385420"/>
                    <a:pt x="1856718" y="431148"/>
                    <a:pt x="0" y="1322314"/>
                  </a:cubicBezTo>
                  <a:cubicBezTo>
                    <a:pt x="2218326" y="1322314"/>
                    <a:pt x="4436442" y="1322314"/>
                    <a:pt x="6654768" y="1322314"/>
                  </a:cubicBezTo>
                  <a:cubicBezTo>
                    <a:pt x="6654768" y="881472"/>
                    <a:pt x="6654768" y="440842"/>
                    <a:pt x="6654768" y="0"/>
                  </a:cubicBezTo>
                  <a:close/>
                </a:path>
              </a:pathLst>
            </a:cu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grpSp>
      <p:sp>
        <p:nvSpPr>
          <p:cNvPr id="14" name="Elipse 13">
            <a:extLst>
              <a:ext uri="{FF2B5EF4-FFF2-40B4-BE49-F238E27FC236}">
                <a16:creationId xmlns="" xmlns:a16="http://schemas.microsoft.com/office/drawing/2014/main" id="{4605A2D0-B23B-461E-B0A9-B97F6942FC5C}"/>
              </a:ext>
            </a:extLst>
          </p:cNvPr>
          <p:cNvSpPr/>
          <p:nvPr/>
        </p:nvSpPr>
        <p:spPr>
          <a:xfrm>
            <a:off x="8330089" y="6291943"/>
            <a:ext cx="530882" cy="444889"/>
          </a:xfrm>
          <a:prstGeom prst="ellipse">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1" b="1" dirty="0" smtClean="0"/>
              <a:t>15</a:t>
            </a:r>
            <a:endParaRPr lang="es-MX" sz="1351" b="1" dirty="0"/>
          </a:p>
        </p:txBody>
      </p:sp>
      <p:sp>
        <p:nvSpPr>
          <p:cNvPr id="15" name="Título 1"/>
          <p:cNvSpPr>
            <a:spLocks noGrp="1"/>
          </p:cNvSpPr>
          <p:nvPr>
            <p:ph type="title"/>
          </p:nvPr>
        </p:nvSpPr>
        <p:spPr>
          <a:xfrm>
            <a:off x="747668" y="2893131"/>
            <a:ext cx="8113303" cy="368219"/>
          </a:xfrm>
        </p:spPr>
        <p:style>
          <a:lnRef idx="2">
            <a:schemeClr val="accent1"/>
          </a:lnRef>
          <a:fillRef idx="1">
            <a:schemeClr val="lt1"/>
          </a:fillRef>
          <a:effectRef idx="0">
            <a:schemeClr val="accent1"/>
          </a:effectRef>
          <a:fontRef idx="minor">
            <a:schemeClr val="dk1"/>
          </a:fontRef>
        </p:style>
        <p:txBody>
          <a:bodyPr>
            <a:noAutofit/>
          </a:bodyPr>
          <a:lstStyle/>
          <a:p>
            <a:r>
              <a:rPr lang="es-MX" sz="1600" dirty="0">
                <a:latin typeface="Palatino Linotype" panose="02040502050505030304" pitchFamily="18" charset="0"/>
              </a:rPr>
              <a:t>Para lograr indicadores </a:t>
            </a:r>
            <a:r>
              <a:rPr lang="es-MX" sz="1600" dirty="0" smtClean="0">
                <a:latin typeface="Palatino Linotype" panose="02040502050505030304" pitchFamily="18" charset="0"/>
              </a:rPr>
              <a:t>relevantes </a:t>
            </a:r>
            <a:r>
              <a:rPr lang="es-MX" sz="1600" dirty="0">
                <a:latin typeface="Palatino Linotype" panose="02040502050505030304" pitchFamily="18" charset="0"/>
              </a:rPr>
              <a:t>que midan los logros, avance o impacto, es </a:t>
            </a:r>
            <a:r>
              <a:rPr lang="es-MX" sz="1600" dirty="0" smtClean="0">
                <a:latin typeface="Palatino Linotype" panose="02040502050505030304" pitchFamily="18" charset="0"/>
              </a:rPr>
              <a:t>necesario:</a:t>
            </a:r>
            <a:endParaRPr lang="es-MX" sz="1600" dirty="0">
              <a:latin typeface="Palatino Linotype" panose="02040502050505030304" pitchFamily="18" charset="0"/>
            </a:endParaRPr>
          </a:p>
        </p:txBody>
      </p:sp>
      <p:sp>
        <p:nvSpPr>
          <p:cNvPr id="16" name="Marcador de contenido 2"/>
          <p:cNvSpPr>
            <a:spLocks noGrp="1"/>
          </p:cNvSpPr>
          <p:nvPr>
            <p:ph idx="1"/>
          </p:nvPr>
        </p:nvSpPr>
        <p:spPr>
          <a:xfrm>
            <a:off x="747668" y="3565489"/>
            <a:ext cx="7923275" cy="1688155"/>
          </a:xfrm>
          <a:ln>
            <a:noFill/>
          </a:ln>
        </p:spPr>
        <p:style>
          <a:lnRef idx="2">
            <a:schemeClr val="accent1"/>
          </a:lnRef>
          <a:fillRef idx="1">
            <a:schemeClr val="lt1"/>
          </a:fillRef>
          <a:effectRef idx="0">
            <a:schemeClr val="accent1"/>
          </a:effectRef>
          <a:fontRef idx="minor">
            <a:schemeClr val="dk1"/>
          </a:fontRef>
        </p:style>
        <p:txBody>
          <a:bodyPr>
            <a:noAutofit/>
          </a:bodyPr>
          <a:lstStyle/>
          <a:p>
            <a:pPr marL="342900" indent="-342900" algn="just">
              <a:buAutoNum type="arabicPeriod"/>
            </a:pPr>
            <a:r>
              <a:rPr lang="es-MX" sz="1600" dirty="0" smtClean="0">
                <a:latin typeface="Palatino Linotype" panose="02040502050505030304" pitchFamily="18" charset="0"/>
              </a:rPr>
              <a:t>Los </a:t>
            </a:r>
            <a:r>
              <a:rPr lang="es-MX" sz="1600" dirty="0">
                <a:latin typeface="Palatino Linotype" panose="02040502050505030304" pitchFamily="18" charset="0"/>
              </a:rPr>
              <a:t>indicadores deben permitir conocer o dimensionar el logro de los objetivos de los Programas presupuestarios y en su caso los </a:t>
            </a:r>
            <a:r>
              <a:rPr lang="es-MX" sz="1600" dirty="0" smtClean="0">
                <a:latin typeface="Palatino Linotype" panose="02040502050505030304" pitchFamily="18" charset="0"/>
              </a:rPr>
              <a:t>Proyectos.</a:t>
            </a:r>
          </a:p>
          <a:p>
            <a:pPr marL="342900" indent="-342900" algn="just">
              <a:buAutoNum type="arabicPeriod"/>
            </a:pPr>
            <a:r>
              <a:rPr lang="es-MX" sz="1600" dirty="0" smtClean="0">
                <a:latin typeface="Palatino Linotype" panose="02040502050505030304" pitchFamily="18" charset="0"/>
              </a:rPr>
              <a:t>Definir </a:t>
            </a:r>
            <a:r>
              <a:rPr lang="es-MX" sz="1600" dirty="0">
                <a:latin typeface="Palatino Linotype" panose="02040502050505030304" pitchFamily="18" charset="0"/>
              </a:rPr>
              <a:t>los componentes críticos del éxito (variables del indicador), </a:t>
            </a:r>
            <a:r>
              <a:rPr lang="es-MX" sz="1600" dirty="0" smtClean="0">
                <a:latin typeface="Palatino Linotype" panose="02040502050505030304" pitchFamily="18" charset="0"/>
              </a:rPr>
              <a:t>las </a:t>
            </a:r>
            <a:r>
              <a:rPr lang="es-MX" sz="1600" dirty="0">
                <a:latin typeface="Palatino Linotype" panose="02040502050505030304" pitchFamily="18" charset="0"/>
              </a:rPr>
              <a:t>acciones que señalan los resultados concretos, observando que deben obtenerse y correlacionarse para estar ciertos de que se ha tenido éxito en el logro de los </a:t>
            </a:r>
            <a:r>
              <a:rPr lang="es-MX" sz="1600" dirty="0" smtClean="0">
                <a:latin typeface="Palatino Linotype" panose="02040502050505030304" pitchFamily="18" charset="0"/>
              </a:rPr>
              <a:t>objetivos. </a:t>
            </a:r>
          </a:p>
          <a:p>
            <a:pPr marL="342900" indent="-342900" algn="just">
              <a:buAutoNum type="arabicPeriod"/>
            </a:pPr>
            <a:r>
              <a:rPr lang="es-MX" sz="1600" dirty="0" smtClean="0">
                <a:latin typeface="Palatino Linotype" panose="02040502050505030304" pitchFamily="18" charset="0"/>
              </a:rPr>
              <a:t>Definición </a:t>
            </a:r>
            <a:r>
              <a:rPr lang="es-MX" sz="1600" dirty="0">
                <a:latin typeface="Palatino Linotype" panose="02040502050505030304" pitchFamily="18" charset="0"/>
              </a:rPr>
              <a:t>de indicadores. La construcción de indicadores implica establecer, su denominación (nombre del indicador) y su fórmula de cálculo</a:t>
            </a:r>
            <a:r>
              <a:rPr lang="es-MX" sz="1600" dirty="0"/>
              <a:t>.</a:t>
            </a:r>
            <a:endParaRPr lang="es-MX" sz="1600" dirty="0" smtClean="0"/>
          </a:p>
        </p:txBody>
      </p:sp>
      <p:sp>
        <p:nvSpPr>
          <p:cNvPr id="18" name="Rectángulo 17"/>
          <p:cNvSpPr/>
          <p:nvPr/>
        </p:nvSpPr>
        <p:spPr>
          <a:xfrm>
            <a:off x="2484635" y="1495652"/>
            <a:ext cx="4441097" cy="8925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MX" sz="1400" dirty="0" smtClean="0">
                <a:latin typeface="Palatino Linotype" panose="02040502050505030304" pitchFamily="18" charset="0"/>
              </a:rPr>
              <a:t>Manual para la Planeación, Programación y </a:t>
            </a:r>
            <a:r>
              <a:rPr lang="es-MX" sz="1400" dirty="0">
                <a:latin typeface="Palatino Linotype" panose="02040502050505030304" pitchFamily="18" charset="0"/>
              </a:rPr>
              <a:t>P</a:t>
            </a:r>
            <a:r>
              <a:rPr lang="es-MX" sz="1400" dirty="0" smtClean="0">
                <a:latin typeface="Palatino Linotype" panose="02040502050505030304" pitchFamily="18" charset="0"/>
              </a:rPr>
              <a:t>resupuestación del </a:t>
            </a:r>
            <a:r>
              <a:rPr lang="es-MX" sz="1400" b="1" dirty="0" smtClean="0">
                <a:latin typeface="Palatino Linotype" panose="02040502050505030304" pitchFamily="18" charset="0"/>
              </a:rPr>
              <a:t>Gobierno del Estado de México. </a:t>
            </a:r>
          </a:p>
          <a:p>
            <a:r>
              <a:rPr lang="es-MX" sz="1200" b="1" dirty="0" smtClean="0">
                <a:latin typeface="Palatino Linotype" panose="02040502050505030304" pitchFamily="18" charset="0"/>
                <a:hlinkClick r:id="rId7"/>
              </a:rPr>
              <a:t>https</a:t>
            </a:r>
            <a:r>
              <a:rPr lang="es-MX" sz="1200" b="1" dirty="0">
                <a:latin typeface="Palatino Linotype" panose="02040502050505030304" pitchFamily="18" charset="0"/>
                <a:hlinkClick r:id="rId7"/>
              </a:rPr>
              <a:t>://</a:t>
            </a:r>
            <a:r>
              <a:rPr lang="es-MX" sz="1200" b="1" dirty="0" smtClean="0">
                <a:latin typeface="Palatino Linotype" panose="02040502050505030304" pitchFamily="18" charset="0"/>
                <a:hlinkClick r:id="rId7"/>
              </a:rPr>
              <a:t>legislacion.edomex.gob.mx/sites/legislacion.edomex.gob.mx/files/files/pdf/gct/2022/octubre/oct101/oct101b.pdf</a:t>
            </a:r>
            <a:r>
              <a:rPr lang="es-MX" sz="1200" b="1" dirty="0" smtClean="0">
                <a:latin typeface="Palatino Linotype" panose="02040502050505030304" pitchFamily="18" charset="0"/>
              </a:rPr>
              <a:t> </a:t>
            </a:r>
            <a:endParaRPr lang="es-MX" sz="1200" b="1" dirty="0">
              <a:latin typeface="Palatino Linotype" panose="02040502050505030304" pitchFamily="18" charset="0"/>
            </a:endParaRPr>
          </a:p>
        </p:txBody>
      </p:sp>
    </p:spTree>
    <p:extLst>
      <p:ext uri="{BB962C8B-B14F-4D97-AF65-F5344CB8AC3E}">
        <p14:creationId xmlns:p14="http://schemas.microsoft.com/office/powerpoint/2010/main" val="275658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xmlns="" id="{718BA9DC-59C8-4B49-957C-EA4A37270DF7}"/>
              </a:ext>
            </a:extLst>
          </p:cNvPr>
          <p:cNvGrpSpPr/>
          <p:nvPr/>
        </p:nvGrpSpPr>
        <p:grpSpPr>
          <a:xfrm rot="10800000" flipH="1">
            <a:off x="11488" y="-17102"/>
            <a:ext cx="395783" cy="1136287"/>
            <a:chOff x="-36411" y="1050879"/>
            <a:chExt cx="330080" cy="2391810"/>
          </a:xfrm>
        </p:grpSpPr>
        <p:sp>
          <p:nvSpPr>
            <p:cNvPr id="6" name="Rectángulo 5">
              <a:extLst>
                <a:ext uri="{FF2B5EF4-FFF2-40B4-BE49-F238E27FC236}">
                  <a16:creationId xmlns:a16="http://schemas.microsoft.com/office/drawing/2014/main" xmlns="" id="{85DF67E2-889E-46A7-8B28-BDE59BDE6241}"/>
                </a:ext>
              </a:extLst>
            </p:cNvPr>
            <p:cNvSpPr/>
            <p:nvPr/>
          </p:nvSpPr>
          <p:spPr>
            <a:xfrm flipH="1">
              <a:off x="-36411" y="1050879"/>
              <a:ext cx="250243" cy="2391810"/>
            </a:xfrm>
            <a:prstGeom prst="rect">
              <a:avLst/>
            </a:pr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7" name="Rectángulo 6">
              <a:extLst>
                <a:ext uri="{FF2B5EF4-FFF2-40B4-BE49-F238E27FC236}">
                  <a16:creationId xmlns:a16="http://schemas.microsoft.com/office/drawing/2014/main" xmlns="" id="{3ABEFC84-99DD-412F-8253-F54D5E15AF97}"/>
                </a:ext>
              </a:extLst>
            </p:cNvPr>
            <p:cNvSpPr/>
            <p:nvPr/>
          </p:nvSpPr>
          <p:spPr>
            <a:xfrm>
              <a:off x="191069" y="1446663"/>
              <a:ext cx="102600" cy="1996025"/>
            </a:xfrm>
            <a:prstGeom prst="rect">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8" name="Gráfico 8">
            <a:extLst>
              <a:ext uri="{FF2B5EF4-FFF2-40B4-BE49-F238E27FC236}">
                <a16:creationId xmlns:a16="http://schemas.microsoft.com/office/drawing/2014/main" xmlns="" id="{B8C283B6-3B4F-4F97-A6F8-602F787BFAA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89641" y="10885"/>
            <a:ext cx="2226324" cy="1108301"/>
          </a:xfrm>
          <a:prstGeom prst="rect">
            <a:avLst/>
          </a:prstGeom>
        </p:spPr>
      </p:pic>
      <p:grpSp>
        <p:nvGrpSpPr>
          <p:cNvPr id="11" name="Grupo 10"/>
          <p:cNvGrpSpPr/>
          <p:nvPr/>
        </p:nvGrpSpPr>
        <p:grpSpPr>
          <a:xfrm>
            <a:off x="136635" y="5508430"/>
            <a:ext cx="9007365" cy="1316874"/>
            <a:chOff x="139070" y="5578763"/>
            <a:chExt cx="9007365" cy="1316874"/>
          </a:xfrm>
        </p:grpSpPr>
        <p:pic>
          <p:nvPicPr>
            <p:cNvPr id="12" name="Gráfico 32">
              <a:extLst>
                <a:ext uri="{FF2B5EF4-FFF2-40B4-BE49-F238E27FC236}">
                  <a16:creationId xmlns:a16="http://schemas.microsoft.com/office/drawing/2014/main" xmlns="" id="{E5918A84-EB8D-42E4-83BE-A4EDCBB98B9B}"/>
                </a:ext>
              </a:extLst>
            </p:cNvPr>
            <p:cNvPicPr>
              <a:picLocks noChangeAspect="1"/>
            </p:cNvPicPr>
            <p:nvPr/>
          </p:nvPicPr>
          <p:blipFill>
            <a:blip r:embed="rId6">
              <a:extLst>
                <a:ext uri="{96DAC541-7B7A-43D3-8B79-37D633B846F1}">
                  <asvg:svgBlip xmlns="" xmlns:asvg="http://schemas.microsoft.com/office/drawing/2016/SVG/main" r:embed="rId3"/>
                </a:ext>
              </a:extLst>
            </a:blip>
            <a:stretch>
              <a:fillRect/>
            </a:stretch>
          </p:blipFill>
          <p:spPr>
            <a:xfrm>
              <a:off x="139070" y="5578763"/>
              <a:ext cx="9004925" cy="1285397"/>
            </a:xfrm>
            <a:prstGeom prst="rect">
              <a:avLst/>
            </a:prstGeom>
          </p:spPr>
        </p:pic>
        <p:sp>
          <p:nvSpPr>
            <p:cNvPr id="13" name="Gráfico 7">
              <a:extLst>
                <a:ext uri="{FF2B5EF4-FFF2-40B4-BE49-F238E27FC236}">
                  <a16:creationId xmlns:a16="http://schemas.microsoft.com/office/drawing/2014/main" xmlns="" id="{B430B753-2F6A-4A7D-B5B1-DD637633A965}"/>
                </a:ext>
              </a:extLst>
            </p:cNvPr>
            <p:cNvSpPr/>
            <p:nvPr/>
          </p:nvSpPr>
          <p:spPr>
            <a:xfrm>
              <a:off x="4830621" y="5649470"/>
              <a:ext cx="4309815" cy="1246167"/>
            </a:xfrm>
            <a:custGeom>
              <a:avLst/>
              <a:gdLst>
                <a:gd name="connsiteX0" fmla="*/ 3183507 w 3183507"/>
                <a:gd name="connsiteY0" fmla="*/ 114055 h 1619036"/>
                <a:gd name="connsiteX1" fmla="*/ 2075511 w 3183507"/>
                <a:gd name="connsiteY1" fmla="*/ 184883 h 1619036"/>
                <a:gd name="connsiteX2" fmla="*/ 1174519 w 3183507"/>
                <a:gd name="connsiteY2" fmla="*/ 1123246 h 1619036"/>
                <a:gd name="connsiteX3" fmla="*/ 0 w 3183507"/>
                <a:gd name="connsiteY3" fmla="*/ 1619036 h 1619036"/>
                <a:gd name="connsiteX4" fmla="*/ 3183507 w 3183507"/>
                <a:gd name="connsiteY4" fmla="*/ 1619036 h 1619036"/>
                <a:gd name="connsiteX5" fmla="*/ 3183507 w 3183507"/>
                <a:gd name="connsiteY5" fmla="*/ 114055 h 161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3507" h="1619036">
                  <a:moveTo>
                    <a:pt x="3183507" y="114055"/>
                  </a:moveTo>
                  <a:cubicBezTo>
                    <a:pt x="2730761" y="-79839"/>
                    <a:pt x="2367038" y="-6664"/>
                    <a:pt x="2075511" y="184883"/>
                  </a:cubicBezTo>
                  <a:cubicBezTo>
                    <a:pt x="1711788" y="423973"/>
                    <a:pt x="1581873" y="780457"/>
                    <a:pt x="1174519" y="1123246"/>
                  </a:cubicBezTo>
                  <a:cubicBezTo>
                    <a:pt x="729599" y="1497730"/>
                    <a:pt x="312657" y="1600840"/>
                    <a:pt x="0" y="1619036"/>
                  </a:cubicBezTo>
                  <a:lnTo>
                    <a:pt x="3183507" y="1619036"/>
                  </a:lnTo>
                  <a:lnTo>
                    <a:pt x="3183507" y="114055"/>
                  </a:lnTo>
                  <a:close/>
                </a:path>
              </a:pathLst>
            </a:custGeom>
            <a:solidFill>
              <a:srgbClr val="00A29A">
                <a:alpha val="87059"/>
              </a:srgbClr>
            </a:solidFill>
            <a:ln w="19517" cap="flat">
              <a:noFill/>
              <a:prstDash val="solid"/>
              <a:miter/>
            </a:ln>
          </p:spPr>
          <p:txBody>
            <a:bodyPr rtlCol="0" anchor="ctr"/>
            <a:lstStyle/>
            <a:p>
              <a:endParaRPr lang="es-MX" dirty="0"/>
            </a:p>
          </p:txBody>
        </p:sp>
        <p:sp>
          <p:nvSpPr>
            <p:cNvPr id="14" name="Gráfico 2">
              <a:extLst>
                <a:ext uri="{FF2B5EF4-FFF2-40B4-BE49-F238E27FC236}">
                  <a16:creationId xmlns:a16="http://schemas.microsoft.com/office/drawing/2014/main" xmlns="" id="{099EC6A6-56D8-4094-A6CC-88C17C2D5DB7}"/>
                </a:ext>
              </a:extLst>
            </p:cNvPr>
            <p:cNvSpPr/>
            <p:nvPr/>
          </p:nvSpPr>
          <p:spPr>
            <a:xfrm>
              <a:off x="4102968" y="5872332"/>
              <a:ext cx="5043467" cy="1002145"/>
            </a:xfrm>
            <a:custGeom>
              <a:avLst/>
              <a:gdLst>
                <a:gd name="connsiteX0" fmla="*/ 6654768 w 6654768"/>
                <a:gd name="connsiteY0" fmla="*/ 0 h 1322313"/>
                <a:gd name="connsiteX1" fmla="*/ 6030805 w 6654768"/>
                <a:gd name="connsiteY1" fmla="*/ 939422 h 1322313"/>
                <a:gd name="connsiteX2" fmla="*/ 3937861 w 6654768"/>
                <a:gd name="connsiteY2" fmla="*/ 547048 h 1322313"/>
                <a:gd name="connsiteX3" fmla="*/ 0 w 6654768"/>
                <a:gd name="connsiteY3" fmla="*/ 1322314 h 1322313"/>
                <a:gd name="connsiteX4" fmla="*/ 6654768 w 6654768"/>
                <a:gd name="connsiteY4" fmla="*/ 1322314 h 1322313"/>
                <a:gd name="connsiteX5" fmla="*/ 6654768 w 6654768"/>
                <a:gd name="connsiteY5" fmla="*/ 0 h 132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4768" h="1322313">
                  <a:moveTo>
                    <a:pt x="6654768" y="0"/>
                  </a:moveTo>
                  <a:cubicBezTo>
                    <a:pt x="6609252" y="352968"/>
                    <a:pt x="6471857" y="786434"/>
                    <a:pt x="6030805" y="939422"/>
                  </a:cubicBezTo>
                  <a:cubicBezTo>
                    <a:pt x="5453202" y="1139613"/>
                    <a:pt x="4780982" y="710994"/>
                    <a:pt x="3937861" y="547048"/>
                  </a:cubicBezTo>
                  <a:cubicBezTo>
                    <a:pt x="3107385" y="385420"/>
                    <a:pt x="1856718" y="431148"/>
                    <a:pt x="0" y="1322314"/>
                  </a:cubicBezTo>
                  <a:cubicBezTo>
                    <a:pt x="2218326" y="1322314"/>
                    <a:pt x="4436442" y="1322314"/>
                    <a:pt x="6654768" y="1322314"/>
                  </a:cubicBezTo>
                  <a:cubicBezTo>
                    <a:pt x="6654768" y="881472"/>
                    <a:pt x="6654768" y="440842"/>
                    <a:pt x="6654768" y="0"/>
                  </a:cubicBezTo>
                  <a:close/>
                </a:path>
              </a:pathLst>
            </a:cu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grpSp>
      <p:sp>
        <p:nvSpPr>
          <p:cNvPr id="15" name="Elipse 14">
            <a:extLst>
              <a:ext uri="{FF2B5EF4-FFF2-40B4-BE49-F238E27FC236}">
                <a16:creationId xmlns="" xmlns:a16="http://schemas.microsoft.com/office/drawing/2014/main" id="{4605A2D0-B23B-461E-B0A9-B97F6942FC5C}"/>
              </a:ext>
            </a:extLst>
          </p:cNvPr>
          <p:cNvSpPr/>
          <p:nvPr/>
        </p:nvSpPr>
        <p:spPr>
          <a:xfrm>
            <a:off x="8330089" y="6291943"/>
            <a:ext cx="530882" cy="444889"/>
          </a:xfrm>
          <a:prstGeom prst="ellipse">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1" b="1" dirty="0" smtClean="0"/>
              <a:t>16</a:t>
            </a:r>
            <a:endParaRPr lang="es-MX" sz="1351" b="1" dirty="0"/>
          </a:p>
        </p:txBody>
      </p:sp>
      <p:sp>
        <p:nvSpPr>
          <p:cNvPr id="16" name="Título 1"/>
          <p:cNvSpPr>
            <a:spLocks noGrp="1"/>
          </p:cNvSpPr>
          <p:nvPr>
            <p:ph type="title"/>
          </p:nvPr>
        </p:nvSpPr>
        <p:spPr>
          <a:xfrm>
            <a:off x="1090485" y="2146020"/>
            <a:ext cx="7097223" cy="311847"/>
          </a:xfrm>
        </p:spPr>
        <p:style>
          <a:lnRef idx="2">
            <a:schemeClr val="accent1"/>
          </a:lnRef>
          <a:fillRef idx="1">
            <a:schemeClr val="lt1"/>
          </a:fillRef>
          <a:effectRef idx="0">
            <a:schemeClr val="accent1"/>
          </a:effectRef>
          <a:fontRef idx="minor">
            <a:schemeClr val="dk1"/>
          </a:fontRef>
        </p:style>
        <p:txBody>
          <a:bodyPr>
            <a:normAutofit/>
          </a:bodyPr>
          <a:lstStyle/>
          <a:p>
            <a:pPr algn="ctr"/>
            <a:r>
              <a:rPr lang="es-MX" sz="1400" dirty="0">
                <a:latin typeface="Palatino Linotype" panose="02040502050505030304" pitchFamily="18" charset="0"/>
              </a:rPr>
              <a:t>Para la construcción de los indicadores es necesario tener presente lo siguiente:</a:t>
            </a:r>
          </a:p>
        </p:txBody>
      </p:sp>
      <p:sp>
        <p:nvSpPr>
          <p:cNvPr id="17" name="Rectángulo redondeado 16"/>
          <p:cNvSpPr/>
          <p:nvPr/>
        </p:nvSpPr>
        <p:spPr>
          <a:xfrm>
            <a:off x="548077" y="2719844"/>
            <a:ext cx="3017520" cy="11675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MX" sz="1400" b="1" dirty="0" smtClean="0">
                <a:latin typeface="Palatino Linotype" panose="02040502050505030304" pitchFamily="18" charset="0"/>
              </a:rPr>
              <a:t>1) </a:t>
            </a:r>
            <a:r>
              <a:rPr lang="es-MX" sz="1400" dirty="0" smtClean="0">
                <a:latin typeface="Palatino Linotype" panose="02040502050505030304" pitchFamily="18" charset="0"/>
              </a:rPr>
              <a:t>Identificar </a:t>
            </a:r>
            <a:r>
              <a:rPr lang="es-MX" sz="1400" dirty="0">
                <a:latin typeface="Palatino Linotype" panose="02040502050505030304" pitchFamily="18" charset="0"/>
              </a:rPr>
              <a:t>los objetivos de cada Programa o Proyecto </a:t>
            </a:r>
            <a:r>
              <a:rPr lang="es-MX" sz="1400" dirty="0" smtClean="0">
                <a:latin typeface="Palatino Linotype" panose="02040502050505030304" pitchFamily="18" charset="0"/>
              </a:rPr>
              <a:t>presupuestario </a:t>
            </a:r>
            <a:r>
              <a:rPr lang="es-MX" sz="1400" dirty="0">
                <a:latin typeface="Palatino Linotype" panose="02040502050505030304" pitchFamily="18" charset="0"/>
              </a:rPr>
              <a:t>(saber qué se quiere medir</a:t>
            </a:r>
            <a:r>
              <a:rPr lang="es-MX" sz="1400" dirty="0" smtClean="0">
                <a:latin typeface="Palatino Linotype" panose="02040502050505030304" pitchFamily="18" charset="0"/>
              </a:rPr>
              <a:t>).</a:t>
            </a:r>
            <a:endParaRPr lang="es-MX" sz="1400" dirty="0">
              <a:latin typeface="Palatino Linotype" panose="02040502050505030304" pitchFamily="18" charset="0"/>
            </a:endParaRPr>
          </a:p>
        </p:txBody>
      </p:sp>
      <p:sp>
        <p:nvSpPr>
          <p:cNvPr id="18" name="Rectángulo redondeado 17"/>
          <p:cNvSpPr/>
          <p:nvPr/>
        </p:nvSpPr>
        <p:spPr>
          <a:xfrm>
            <a:off x="5472058" y="2754384"/>
            <a:ext cx="3145772" cy="10984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MX" sz="1400" b="1" dirty="0" smtClean="0">
                <a:latin typeface="Palatino Linotype" panose="02040502050505030304" pitchFamily="18" charset="0"/>
              </a:rPr>
              <a:t>2) </a:t>
            </a:r>
            <a:r>
              <a:rPr lang="es-MX" sz="1400" dirty="0" smtClean="0">
                <a:latin typeface="Palatino Linotype" panose="02040502050505030304" pitchFamily="18" charset="0"/>
              </a:rPr>
              <a:t>Verificar </a:t>
            </a:r>
            <a:r>
              <a:rPr lang="es-MX" sz="1400" dirty="0">
                <a:latin typeface="Palatino Linotype" panose="02040502050505030304" pitchFamily="18" charset="0"/>
              </a:rPr>
              <a:t>que se tengan las dimensiones necesarias (eficacia, eficiencia, economía, calidad), para reflejar el logro </a:t>
            </a:r>
            <a:r>
              <a:rPr lang="es-MX" sz="1400" dirty="0" smtClean="0">
                <a:latin typeface="Palatino Linotype" panose="02040502050505030304" pitchFamily="18" charset="0"/>
              </a:rPr>
              <a:t>esperado.</a:t>
            </a:r>
            <a:endParaRPr lang="es-MX" sz="1400" dirty="0">
              <a:latin typeface="Palatino Linotype" panose="02040502050505030304" pitchFamily="18" charset="0"/>
            </a:endParaRPr>
          </a:p>
        </p:txBody>
      </p:sp>
      <p:sp>
        <p:nvSpPr>
          <p:cNvPr id="19" name="Rectángulo redondeado 18"/>
          <p:cNvSpPr/>
          <p:nvPr/>
        </p:nvSpPr>
        <p:spPr>
          <a:xfrm>
            <a:off x="5520809" y="4486759"/>
            <a:ext cx="3145772" cy="10109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MX" sz="1400" b="1" dirty="0" smtClean="0">
                <a:latin typeface="Palatino Linotype" panose="02040502050505030304" pitchFamily="18" charset="0"/>
              </a:rPr>
              <a:t>4) </a:t>
            </a:r>
            <a:r>
              <a:rPr lang="es-MX" sz="1400" dirty="0" smtClean="0">
                <a:latin typeface="Palatino Linotype" panose="02040502050505030304" pitchFamily="18" charset="0"/>
              </a:rPr>
              <a:t>Identificar </a:t>
            </a:r>
            <a:r>
              <a:rPr lang="es-MX" sz="1400" dirty="0">
                <a:latin typeface="Palatino Linotype" panose="02040502050505030304" pitchFamily="18" charset="0"/>
              </a:rPr>
              <a:t>las acciones o productos (unidad de medida) que se entregan a la </a:t>
            </a:r>
            <a:r>
              <a:rPr lang="es-MX" sz="1400" dirty="0" smtClean="0">
                <a:latin typeface="Palatino Linotype" panose="02040502050505030304" pitchFamily="18" charset="0"/>
              </a:rPr>
              <a:t>población.</a:t>
            </a:r>
            <a:endParaRPr lang="es-MX" sz="1400" dirty="0">
              <a:latin typeface="Palatino Linotype" panose="02040502050505030304" pitchFamily="18" charset="0"/>
            </a:endParaRPr>
          </a:p>
        </p:txBody>
      </p:sp>
      <p:sp>
        <p:nvSpPr>
          <p:cNvPr id="20" name="Rectángulo redondeado 19"/>
          <p:cNvSpPr/>
          <p:nvPr/>
        </p:nvSpPr>
        <p:spPr>
          <a:xfrm>
            <a:off x="514826" y="4494839"/>
            <a:ext cx="3084022" cy="11798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MX" sz="1400" b="1" dirty="0" smtClean="0">
                <a:latin typeface="Palatino Linotype" panose="02040502050505030304" pitchFamily="18" charset="0"/>
              </a:rPr>
              <a:t>3) </a:t>
            </a:r>
            <a:r>
              <a:rPr lang="es-MX" sz="1400" dirty="0" smtClean="0">
                <a:latin typeface="Palatino Linotype" panose="02040502050505030304" pitchFamily="18" charset="0"/>
              </a:rPr>
              <a:t>Establecer </a:t>
            </a:r>
            <a:r>
              <a:rPr lang="es-MX" sz="1400" dirty="0">
                <a:latin typeface="Palatino Linotype" panose="02040502050505030304" pitchFamily="18" charset="0"/>
              </a:rPr>
              <a:t>las metas compromiso para el ejercicio fiscal anual, producto de la relación de variables y el factor multiplicador</a:t>
            </a:r>
            <a:r>
              <a:rPr lang="es-MX" sz="1400" dirty="0" smtClean="0">
                <a:latin typeface="Palatino Linotype" panose="02040502050505030304" pitchFamily="18" charset="0"/>
              </a:rPr>
              <a:t>.</a:t>
            </a:r>
            <a:endParaRPr lang="es-MX" sz="1400" dirty="0">
              <a:latin typeface="Palatino Linotype" panose="02040502050505030304" pitchFamily="18" charset="0"/>
            </a:endParaRPr>
          </a:p>
        </p:txBody>
      </p:sp>
      <p:sp>
        <p:nvSpPr>
          <p:cNvPr id="21" name="Flecha cuádruple 20"/>
          <p:cNvSpPr/>
          <p:nvPr/>
        </p:nvSpPr>
        <p:spPr>
          <a:xfrm>
            <a:off x="3821870" y="3516117"/>
            <a:ext cx="1393915" cy="1449634"/>
          </a:xfrm>
          <a:prstGeom prst="quad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23" name="Rectángulo 22"/>
          <p:cNvSpPr/>
          <p:nvPr/>
        </p:nvSpPr>
        <p:spPr>
          <a:xfrm>
            <a:off x="2514160" y="1054419"/>
            <a:ext cx="4468933" cy="8925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MX" sz="1400" dirty="0" smtClean="0">
                <a:latin typeface="Palatino Linotype" panose="02040502050505030304" pitchFamily="18" charset="0"/>
              </a:rPr>
              <a:t>Manual para la Planeación, Programación y </a:t>
            </a:r>
            <a:r>
              <a:rPr lang="es-MX" sz="1400" dirty="0">
                <a:latin typeface="Palatino Linotype" panose="02040502050505030304" pitchFamily="18" charset="0"/>
              </a:rPr>
              <a:t>P</a:t>
            </a:r>
            <a:r>
              <a:rPr lang="es-MX" sz="1400" dirty="0" smtClean="0">
                <a:latin typeface="Palatino Linotype" panose="02040502050505030304" pitchFamily="18" charset="0"/>
              </a:rPr>
              <a:t>resupuestación del </a:t>
            </a:r>
            <a:r>
              <a:rPr lang="es-MX" sz="1400" b="1" dirty="0" smtClean="0">
                <a:latin typeface="Palatino Linotype" panose="02040502050505030304" pitchFamily="18" charset="0"/>
              </a:rPr>
              <a:t>Gobierno del Estado de México. </a:t>
            </a:r>
          </a:p>
          <a:p>
            <a:r>
              <a:rPr lang="es-MX" sz="1200" b="1" dirty="0" smtClean="0">
                <a:latin typeface="Palatino Linotype" panose="02040502050505030304" pitchFamily="18" charset="0"/>
                <a:hlinkClick r:id="rId7"/>
              </a:rPr>
              <a:t>https</a:t>
            </a:r>
            <a:r>
              <a:rPr lang="es-MX" sz="1200" b="1" dirty="0">
                <a:latin typeface="Palatino Linotype" panose="02040502050505030304" pitchFamily="18" charset="0"/>
                <a:hlinkClick r:id="rId7"/>
              </a:rPr>
              <a:t>://</a:t>
            </a:r>
            <a:r>
              <a:rPr lang="es-MX" sz="1200" b="1" dirty="0" smtClean="0">
                <a:latin typeface="Palatino Linotype" panose="02040502050505030304" pitchFamily="18" charset="0"/>
                <a:hlinkClick r:id="rId7"/>
              </a:rPr>
              <a:t>legislacion.edomex.gob.mx/sites/legislacion.edomex.gob.mx/files/files/pdf/gct/2022/octubre/oct101/oct101b.pdf</a:t>
            </a:r>
            <a:r>
              <a:rPr lang="es-MX" sz="1200" b="1" dirty="0" smtClean="0">
                <a:latin typeface="Palatino Linotype" panose="02040502050505030304" pitchFamily="18" charset="0"/>
              </a:rPr>
              <a:t> </a:t>
            </a:r>
            <a:endParaRPr lang="es-MX" sz="1200" b="1" dirty="0">
              <a:latin typeface="Palatino Linotype" panose="02040502050505030304" pitchFamily="18" charset="0"/>
            </a:endParaRPr>
          </a:p>
        </p:txBody>
      </p:sp>
    </p:spTree>
    <p:extLst>
      <p:ext uri="{BB962C8B-B14F-4D97-AF65-F5344CB8AC3E}">
        <p14:creationId xmlns:p14="http://schemas.microsoft.com/office/powerpoint/2010/main" val="220331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xmlns="" id="{718BA9DC-59C8-4B49-957C-EA4A37270DF7}"/>
              </a:ext>
            </a:extLst>
          </p:cNvPr>
          <p:cNvGrpSpPr/>
          <p:nvPr/>
        </p:nvGrpSpPr>
        <p:grpSpPr>
          <a:xfrm rot="10800000" flipH="1">
            <a:off x="11488" y="-17102"/>
            <a:ext cx="395783" cy="1136287"/>
            <a:chOff x="-36411" y="1050879"/>
            <a:chExt cx="330080" cy="2391810"/>
          </a:xfrm>
        </p:grpSpPr>
        <p:sp>
          <p:nvSpPr>
            <p:cNvPr id="6" name="Rectángulo 5">
              <a:extLst>
                <a:ext uri="{FF2B5EF4-FFF2-40B4-BE49-F238E27FC236}">
                  <a16:creationId xmlns:a16="http://schemas.microsoft.com/office/drawing/2014/main" xmlns="" id="{85DF67E2-889E-46A7-8B28-BDE59BDE6241}"/>
                </a:ext>
              </a:extLst>
            </p:cNvPr>
            <p:cNvSpPr/>
            <p:nvPr/>
          </p:nvSpPr>
          <p:spPr>
            <a:xfrm flipH="1">
              <a:off x="-36411" y="1050879"/>
              <a:ext cx="250243" cy="2391810"/>
            </a:xfrm>
            <a:prstGeom prst="rect">
              <a:avLst/>
            </a:pr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7" name="Rectángulo 6">
              <a:extLst>
                <a:ext uri="{FF2B5EF4-FFF2-40B4-BE49-F238E27FC236}">
                  <a16:creationId xmlns:a16="http://schemas.microsoft.com/office/drawing/2014/main" xmlns="" id="{3ABEFC84-99DD-412F-8253-F54D5E15AF97}"/>
                </a:ext>
              </a:extLst>
            </p:cNvPr>
            <p:cNvSpPr/>
            <p:nvPr/>
          </p:nvSpPr>
          <p:spPr>
            <a:xfrm>
              <a:off x="191069" y="1446663"/>
              <a:ext cx="102600" cy="1996025"/>
            </a:xfrm>
            <a:prstGeom prst="rect">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8" name="Gráfico 8">
            <a:extLst>
              <a:ext uri="{FF2B5EF4-FFF2-40B4-BE49-F238E27FC236}">
                <a16:creationId xmlns:a16="http://schemas.microsoft.com/office/drawing/2014/main" xmlns="" id="{B8C283B6-3B4F-4F97-A6F8-602F787BFAA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89641" y="10885"/>
            <a:ext cx="2226324" cy="1108301"/>
          </a:xfrm>
          <a:prstGeom prst="rect">
            <a:avLst/>
          </a:prstGeom>
        </p:spPr>
      </p:pic>
      <p:grpSp>
        <p:nvGrpSpPr>
          <p:cNvPr id="11" name="Grupo 10"/>
          <p:cNvGrpSpPr/>
          <p:nvPr/>
        </p:nvGrpSpPr>
        <p:grpSpPr>
          <a:xfrm>
            <a:off x="139070" y="5578763"/>
            <a:ext cx="9007365" cy="1316874"/>
            <a:chOff x="139070" y="5578763"/>
            <a:chExt cx="9007365" cy="1316874"/>
          </a:xfrm>
        </p:grpSpPr>
        <p:pic>
          <p:nvPicPr>
            <p:cNvPr id="12" name="Gráfico 32">
              <a:extLst>
                <a:ext uri="{FF2B5EF4-FFF2-40B4-BE49-F238E27FC236}">
                  <a16:creationId xmlns:a16="http://schemas.microsoft.com/office/drawing/2014/main" xmlns="" id="{E5918A84-EB8D-42E4-83BE-A4EDCBB98B9B}"/>
                </a:ext>
              </a:extLst>
            </p:cNvPr>
            <p:cNvPicPr>
              <a:picLocks noChangeAspect="1"/>
            </p:cNvPicPr>
            <p:nvPr/>
          </p:nvPicPr>
          <p:blipFill>
            <a:blip r:embed="rId6">
              <a:extLst>
                <a:ext uri="{96DAC541-7B7A-43D3-8B79-37D633B846F1}">
                  <asvg:svgBlip xmlns="" xmlns:asvg="http://schemas.microsoft.com/office/drawing/2016/SVG/main" r:embed="rId3"/>
                </a:ext>
              </a:extLst>
            </a:blip>
            <a:stretch>
              <a:fillRect/>
            </a:stretch>
          </p:blipFill>
          <p:spPr>
            <a:xfrm>
              <a:off x="139070" y="5578763"/>
              <a:ext cx="9004925" cy="1285397"/>
            </a:xfrm>
            <a:prstGeom prst="rect">
              <a:avLst/>
            </a:prstGeom>
          </p:spPr>
        </p:pic>
        <p:sp>
          <p:nvSpPr>
            <p:cNvPr id="13" name="Gráfico 7">
              <a:extLst>
                <a:ext uri="{FF2B5EF4-FFF2-40B4-BE49-F238E27FC236}">
                  <a16:creationId xmlns:a16="http://schemas.microsoft.com/office/drawing/2014/main" xmlns="" id="{B430B753-2F6A-4A7D-B5B1-DD637633A965}"/>
                </a:ext>
              </a:extLst>
            </p:cNvPr>
            <p:cNvSpPr/>
            <p:nvPr/>
          </p:nvSpPr>
          <p:spPr>
            <a:xfrm>
              <a:off x="4830621" y="5649470"/>
              <a:ext cx="4309815" cy="1246167"/>
            </a:xfrm>
            <a:custGeom>
              <a:avLst/>
              <a:gdLst>
                <a:gd name="connsiteX0" fmla="*/ 3183507 w 3183507"/>
                <a:gd name="connsiteY0" fmla="*/ 114055 h 1619036"/>
                <a:gd name="connsiteX1" fmla="*/ 2075511 w 3183507"/>
                <a:gd name="connsiteY1" fmla="*/ 184883 h 1619036"/>
                <a:gd name="connsiteX2" fmla="*/ 1174519 w 3183507"/>
                <a:gd name="connsiteY2" fmla="*/ 1123246 h 1619036"/>
                <a:gd name="connsiteX3" fmla="*/ 0 w 3183507"/>
                <a:gd name="connsiteY3" fmla="*/ 1619036 h 1619036"/>
                <a:gd name="connsiteX4" fmla="*/ 3183507 w 3183507"/>
                <a:gd name="connsiteY4" fmla="*/ 1619036 h 1619036"/>
                <a:gd name="connsiteX5" fmla="*/ 3183507 w 3183507"/>
                <a:gd name="connsiteY5" fmla="*/ 114055 h 161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3507" h="1619036">
                  <a:moveTo>
                    <a:pt x="3183507" y="114055"/>
                  </a:moveTo>
                  <a:cubicBezTo>
                    <a:pt x="2730761" y="-79839"/>
                    <a:pt x="2367038" y="-6664"/>
                    <a:pt x="2075511" y="184883"/>
                  </a:cubicBezTo>
                  <a:cubicBezTo>
                    <a:pt x="1711788" y="423973"/>
                    <a:pt x="1581873" y="780457"/>
                    <a:pt x="1174519" y="1123246"/>
                  </a:cubicBezTo>
                  <a:cubicBezTo>
                    <a:pt x="729599" y="1497730"/>
                    <a:pt x="312657" y="1600840"/>
                    <a:pt x="0" y="1619036"/>
                  </a:cubicBezTo>
                  <a:lnTo>
                    <a:pt x="3183507" y="1619036"/>
                  </a:lnTo>
                  <a:lnTo>
                    <a:pt x="3183507" y="114055"/>
                  </a:lnTo>
                  <a:close/>
                </a:path>
              </a:pathLst>
            </a:custGeom>
            <a:solidFill>
              <a:srgbClr val="00A29A">
                <a:alpha val="87059"/>
              </a:srgbClr>
            </a:solidFill>
            <a:ln w="19517" cap="flat">
              <a:noFill/>
              <a:prstDash val="solid"/>
              <a:miter/>
            </a:ln>
          </p:spPr>
          <p:txBody>
            <a:bodyPr rtlCol="0" anchor="ctr"/>
            <a:lstStyle/>
            <a:p>
              <a:endParaRPr lang="es-MX" dirty="0"/>
            </a:p>
          </p:txBody>
        </p:sp>
        <p:sp>
          <p:nvSpPr>
            <p:cNvPr id="14" name="Gráfico 2">
              <a:extLst>
                <a:ext uri="{FF2B5EF4-FFF2-40B4-BE49-F238E27FC236}">
                  <a16:creationId xmlns:a16="http://schemas.microsoft.com/office/drawing/2014/main" xmlns="" id="{099EC6A6-56D8-4094-A6CC-88C17C2D5DB7}"/>
                </a:ext>
              </a:extLst>
            </p:cNvPr>
            <p:cNvSpPr/>
            <p:nvPr/>
          </p:nvSpPr>
          <p:spPr>
            <a:xfrm>
              <a:off x="4102968" y="5872332"/>
              <a:ext cx="5043467" cy="1002145"/>
            </a:xfrm>
            <a:custGeom>
              <a:avLst/>
              <a:gdLst>
                <a:gd name="connsiteX0" fmla="*/ 6654768 w 6654768"/>
                <a:gd name="connsiteY0" fmla="*/ 0 h 1322313"/>
                <a:gd name="connsiteX1" fmla="*/ 6030805 w 6654768"/>
                <a:gd name="connsiteY1" fmla="*/ 939422 h 1322313"/>
                <a:gd name="connsiteX2" fmla="*/ 3937861 w 6654768"/>
                <a:gd name="connsiteY2" fmla="*/ 547048 h 1322313"/>
                <a:gd name="connsiteX3" fmla="*/ 0 w 6654768"/>
                <a:gd name="connsiteY3" fmla="*/ 1322314 h 1322313"/>
                <a:gd name="connsiteX4" fmla="*/ 6654768 w 6654768"/>
                <a:gd name="connsiteY4" fmla="*/ 1322314 h 1322313"/>
                <a:gd name="connsiteX5" fmla="*/ 6654768 w 6654768"/>
                <a:gd name="connsiteY5" fmla="*/ 0 h 132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4768" h="1322313">
                  <a:moveTo>
                    <a:pt x="6654768" y="0"/>
                  </a:moveTo>
                  <a:cubicBezTo>
                    <a:pt x="6609252" y="352968"/>
                    <a:pt x="6471857" y="786434"/>
                    <a:pt x="6030805" y="939422"/>
                  </a:cubicBezTo>
                  <a:cubicBezTo>
                    <a:pt x="5453202" y="1139613"/>
                    <a:pt x="4780982" y="710994"/>
                    <a:pt x="3937861" y="547048"/>
                  </a:cubicBezTo>
                  <a:cubicBezTo>
                    <a:pt x="3107385" y="385420"/>
                    <a:pt x="1856718" y="431148"/>
                    <a:pt x="0" y="1322314"/>
                  </a:cubicBezTo>
                  <a:cubicBezTo>
                    <a:pt x="2218326" y="1322314"/>
                    <a:pt x="4436442" y="1322314"/>
                    <a:pt x="6654768" y="1322314"/>
                  </a:cubicBezTo>
                  <a:cubicBezTo>
                    <a:pt x="6654768" y="881472"/>
                    <a:pt x="6654768" y="440842"/>
                    <a:pt x="6654768" y="0"/>
                  </a:cubicBezTo>
                  <a:close/>
                </a:path>
              </a:pathLst>
            </a:cu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grpSp>
      <p:sp>
        <p:nvSpPr>
          <p:cNvPr id="15" name="Elipse 14">
            <a:extLst>
              <a:ext uri="{FF2B5EF4-FFF2-40B4-BE49-F238E27FC236}">
                <a16:creationId xmlns="" xmlns:a16="http://schemas.microsoft.com/office/drawing/2014/main" id="{4605A2D0-B23B-461E-B0A9-B97F6942FC5C}"/>
              </a:ext>
            </a:extLst>
          </p:cNvPr>
          <p:cNvSpPr/>
          <p:nvPr/>
        </p:nvSpPr>
        <p:spPr>
          <a:xfrm>
            <a:off x="8330089" y="6291943"/>
            <a:ext cx="530882" cy="444889"/>
          </a:xfrm>
          <a:prstGeom prst="ellipse">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1" b="1" dirty="0" smtClean="0"/>
              <a:t>17</a:t>
            </a:r>
            <a:endParaRPr lang="es-MX" sz="1351" b="1" dirty="0"/>
          </a:p>
        </p:txBody>
      </p:sp>
      <p:sp>
        <p:nvSpPr>
          <p:cNvPr id="16" name="Título 1"/>
          <p:cNvSpPr>
            <a:spLocks noGrp="1"/>
          </p:cNvSpPr>
          <p:nvPr>
            <p:ph type="title"/>
          </p:nvPr>
        </p:nvSpPr>
        <p:spPr>
          <a:xfrm>
            <a:off x="1960003" y="2356868"/>
            <a:ext cx="5295930" cy="324318"/>
          </a:xfrm>
        </p:spPr>
        <p:style>
          <a:lnRef idx="2">
            <a:schemeClr val="accent1"/>
          </a:lnRef>
          <a:fillRef idx="1">
            <a:schemeClr val="lt1"/>
          </a:fillRef>
          <a:effectRef idx="0">
            <a:schemeClr val="accent1"/>
          </a:effectRef>
          <a:fontRef idx="minor">
            <a:schemeClr val="dk1"/>
          </a:fontRef>
        </p:style>
        <p:txBody>
          <a:bodyPr>
            <a:noAutofit/>
          </a:bodyPr>
          <a:lstStyle/>
          <a:p>
            <a:pPr algn="ctr"/>
            <a:r>
              <a:rPr lang="es-MX" sz="1400" b="1" dirty="0">
                <a:solidFill>
                  <a:schemeClr val="tx1"/>
                </a:solidFill>
                <a:latin typeface="Palatino Linotype" panose="02040502050505030304" pitchFamily="18" charset="0"/>
              </a:rPr>
              <a:t>Características de las metas de un indicador</a:t>
            </a:r>
          </a:p>
        </p:txBody>
      </p:sp>
      <p:sp>
        <p:nvSpPr>
          <p:cNvPr id="17" name="Rectángulo redondeado 16"/>
          <p:cNvSpPr/>
          <p:nvPr/>
        </p:nvSpPr>
        <p:spPr>
          <a:xfrm>
            <a:off x="936804" y="4738566"/>
            <a:ext cx="7409456" cy="7128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buFont typeface="Wingdings" panose="05000000000000000000" pitchFamily="2" charset="2"/>
              <a:buChar char="ü"/>
            </a:pPr>
            <a:r>
              <a:rPr lang="es-MX" sz="1400" b="1" dirty="0">
                <a:latin typeface="Palatino Linotype" panose="02040502050505030304" pitchFamily="18" charset="0"/>
              </a:rPr>
              <a:t>Alcanzables. </a:t>
            </a:r>
            <a:r>
              <a:rPr lang="es-MX" sz="1400" dirty="0">
                <a:latin typeface="Palatino Linotype" panose="02040502050505030304" pitchFamily="18" charset="0"/>
              </a:rPr>
              <a:t>Es decir, factibles de </a:t>
            </a:r>
            <a:r>
              <a:rPr lang="es-MX" sz="1400" dirty="0" smtClean="0">
                <a:latin typeface="Palatino Linotype" panose="02040502050505030304" pitchFamily="18" charset="0"/>
              </a:rPr>
              <a:t>lograr</a:t>
            </a:r>
            <a:r>
              <a:rPr lang="es-MX" sz="1400" dirty="0">
                <a:latin typeface="Palatino Linotype" panose="02040502050505030304" pitchFamily="18" charset="0"/>
              </a:rPr>
              <a:t>. Las unidades responsables deben realizar un análisis del desempeño histórico del factor en cuestión, identificar las necesidades de los beneficiarios</a:t>
            </a:r>
            <a:r>
              <a:rPr lang="es-MX" sz="1400" dirty="0" smtClean="0">
                <a:latin typeface="Palatino Linotype" panose="02040502050505030304" pitchFamily="18" charset="0"/>
              </a:rPr>
              <a:t>.</a:t>
            </a:r>
            <a:endParaRPr lang="es-MX" sz="1400" dirty="0"/>
          </a:p>
        </p:txBody>
      </p:sp>
      <p:sp>
        <p:nvSpPr>
          <p:cNvPr id="18" name="Rectángulo redondeado 17"/>
          <p:cNvSpPr/>
          <p:nvPr/>
        </p:nvSpPr>
        <p:spPr>
          <a:xfrm>
            <a:off x="936805" y="2808513"/>
            <a:ext cx="7409455" cy="86801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buFont typeface="Wingdings" panose="05000000000000000000" pitchFamily="2" charset="2"/>
              <a:buChar char="ü"/>
            </a:pPr>
            <a:r>
              <a:rPr lang="es-MX" sz="1400" b="1" dirty="0">
                <a:latin typeface="Palatino Linotype" panose="02040502050505030304" pitchFamily="18" charset="0"/>
              </a:rPr>
              <a:t>Medibles.</a:t>
            </a:r>
            <a:r>
              <a:rPr lang="es-MX" sz="1400" dirty="0">
                <a:latin typeface="Palatino Linotype" panose="02040502050505030304" pitchFamily="18" charset="0"/>
              </a:rPr>
              <a:t> Se debe contar con los datos de las variables, preferentemente la información debe ser emitida por instituciones generadoras de estadística oficial, de no ser así, se deberá asegurar que sea veraz y oportuna</a:t>
            </a:r>
            <a:r>
              <a:rPr lang="es-MX" sz="1400" dirty="0" smtClean="0">
                <a:latin typeface="Palatino Linotype" panose="02040502050505030304" pitchFamily="18" charset="0"/>
              </a:rPr>
              <a:t>.</a:t>
            </a:r>
            <a:endParaRPr lang="es-MX" dirty="0"/>
          </a:p>
        </p:txBody>
      </p:sp>
      <p:sp>
        <p:nvSpPr>
          <p:cNvPr id="19" name="Rectángulo redondeado 18"/>
          <p:cNvSpPr/>
          <p:nvPr/>
        </p:nvSpPr>
        <p:spPr>
          <a:xfrm>
            <a:off x="936804" y="3819479"/>
            <a:ext cx="7409457" cy="77613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buFont typeface="Wingdings" panose="05000000000000000000" pitchFamily="2" charset="2"/>
              <a:buChar char="ü"/>
            </a:pPr>
            <a:r>
              <a:rPr lang="es-MX" sz="1400" b="1" dirty="0">
                <a:latin typeface="Palatino Linotype" panose="02040502050505030304" pitchFamily="18" charset="0"/>
              </a:rPr>
              <a:t>Retadoras. </a:t>
            </a:r>
            <a:r>
              <a:rPr lang="es-MX" sz="1400" dirty="0">
                <a:latin typeface="Palatino Linotype" panose="02040502050505030304" pitchFamily="18" charset="0"/>
              </a:rPr>
              <a:t>Con base en el objetivo fundamental de mejorar la efectividad del sistema </a:t>
            </a:r>
            <a:r>
              <a:rPr lang="es-MX" sz="1400" dirty="0" smtClean="0">
                <a:latin typeface="Palatino Linotype" panose="02040502050505030304" pitchFamily="18" charset="0"/>
              </a:rPr>
              <a:t>gubernamental y </a:t>
            </a:r>
            <a:r>
              <a:rPr lang="es-MX" sz="1400" dirty="0">
                <a:latin typeface="Palatino Linotype" panose="02040502050505030304" pitchFamily="18" charset="0"/>
              </a:rPr>
              <a:t>satisfacer eficazmente las necesidades de la población objetivo</a:t>
            </a:r>
            <a:r>
              <a:rPr lang="es-MX" sz="1400" dirty="0" smtClean="0">
                <a:latin typeface="Palatino Linotype" panose="02040502050505030304" pitchFamily="18" charset="0"/>
              </a:rPr>
              <a:t>.</a:t>
            </a:r>
            <a:endParaRPr lang="es-MX" dirty="0"/>
          </a:p>
        </p:txBody>
      </p:sp>
      <p:sp>
        <p:nvSpPr>
          <p:cNvPr id="21" name="Rectángulo 20"/>
          <p:cNvSpPr/>
          <p:nvPr/>
        </p:nvSpPr>
        <p:spPr>
          <a:xfrm>
            <a:off x="2484636" y="904368"/>
            <a:ext cx="4313792" cy="110799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MX" sz="1400" dirty="0" smtClean="0">
                <a:latin typeface="Palatino Linotype" panose="02040502050505030304" pitchFamily="18" charset="0"/>
              </a:rPr>
              <a:t>Manual para la Planeación, Programación y </a:t>
            </a:r>
            <a:r>
              <a:rPr lang="es-MX" sz="1400" dirty="0">
                <a:latin typeface="Palatino Linotype" panose="02040502050505030304" pitchFamily="18" charset="0"/>
              </a:rPr>
              <a:t>P</a:t>
            </a:r>
            <a:r>
              <a:rPr lang="es-MX" sz="1400" dirty="0" smtClean="0">
                <a:latin typeface="Palatino Linotype" panose="02040502050505030304" pitchFamily="18" charset="0"/>
              </a:rPr>
              <a:t>resupuestación del </a:t>
            </a:r>
            <a:r>
              <a:rPr lang="es-MX" sz="1400" b="1" dirty="0" smtClean="0">
                <a:latin typeface="Palatino Linotype" panose="02040502050505030304" pitchFamily="18" charset="0"/>
              </a:rPr>
              <a:t>Gobierno del Estado de México. </a:t>
            </a:r>
          </a:p>
          <a:p>
            <a:r>
              <a:rPr lang="es-MX" sz="1200" b="1" dirty="0" smtClean="0">
                <a:latin typeface="Palatino Linotype" panose="02040502050505030304" pitchFamily="18" charset="0"/>
                <a:hlinkClick r:id="rId7"/>
              </a:rPr>
              <a:t>https</a:t>
            </a:r>
            <a:r>
              <a:rPr lang="es-MX" sz="1200" b="1" dirty="0">
                <a:latin typeface="Palatino Linotype" panose="02040502050505030304" pitchFamily="18" charset="0"/>
                <a:hlinkClick r:id="rId7"/>
              </a:rPr>
              <a:t>://</a:t>
            </a:r>
            <a:r>
              <a:rPr lang="es-MX" sz="1200" b="1" dirty="0" smtClean="0">
                <a:latin typeface="Palatino Linotype" panose="02040502050505030304" pitchFamily="18" charset="0"/>
                <a:hlinkClick r:id="rId7"/>
              </a:rPr>
              <a:t>legislacion.edomex.gob.mx/sites/legislacion.edomex.gob.mx/files/files/pdf/gct/2022/octubre/oct101/oct101b.pdf</a:t>
            </a:r>
            <a:r>
              <a:rPr lang="es-MX" sz="1200" b="1" dirty="0" smtClean="0">
                <a:latin typeface="Palatino Linotype" panose="02040502050505030304" pitchFamily="18" charset="0"/>
              </a:rPr>
              <a:t> </a:t>
            </a:r>
            <a:endParaRPr lang="es-MX" sz="1200" b="1" dirty="0">
              <a:latin typeface="Palatino Linotype" panose="02040502050505030304" pitchFamily="18" charset="0"/>
            </a:endParaRPr>
          </a:p>
        </p:txBody>
      </p:sp>
    </p:spTree>
    <p:extLst>
      <p:ext uri="{BB962C8B-B14F-4D97-AF65-F5344CB8AC3E}">
        <p14:creationId xmlns:p14="http://schemas.microsoft.com/office/powerpoint/2010/main" val="156642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xmlns="" id="{718BA9DC-59C8-4B49-957C-EA4A37270DF7}"/>
              </a:ext>
            </a:extLst>
          </p:cNvPr>
          <p:cNvGrpSpPr/>
          <p:nvPr/>
        </p:nvGrpSpPr>
        <p:grpSpPr>
          <a:xfrm rot="10800000" flipH="1">
            <a:off x="11488" y="-17102"/>
            <a:ext cx="395783" cy="1136287"/>
            <a:chOff x="-36411" y="1050879"/>
            <a:chExt cx="330080" cy="2391810"/>
          </a:xfrm>
        </p:grpSpPr>
        <p:sp>
          <p:nvSpPr>
            <p:cNvPr id="6" name="Rectángulo 5">
              <a:extLst>
                <a:ext uri="{FF2B5EF4-FFF2-40B4-BE49-F238E27FC236}">
                  <a16:creationId xmlns:a16="http://schemas.microsoft.com/office/drawing/2014/main" xmlns="" id="{85DF67E2-889E-46A7-8B28-BDE59BDE6241}"/>
                </a:ext>
              </a:extLst>
            </p:cNvPr>
            <p:cNvSpPr/>
            <p:nvPr/>
          </p:nvSpPr>
          <p:spPr>
            <a:xfrm flipH="1">
              <a:off x="-36411" y="1050879"/>
              <a:ext cx="250243" cy="2391810"/>
            </a:xfrm>
            <a:prstGeom prst="rect">
              <a:avLst/>
            </a:pr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7" name="Rectángulo 6">
              <a:extLst>
                <a:ext uri="{FF2B5EF4-FFF2-40B4-BE49-F238E27FC236}">
                  <a16:creationId xmlns:a16="http://schemas.microsoft.com/office/drawing/2014/main" xmlns="" id="{3ABEFC84-99DD-412F-8253-F54D5E15AF97}"/>
                </a:ext>
              </a:extLst>
            </p:cNvPr>
            <p:cNvSpPr/>
            <p:nvPr/>
          </p:nvSpPr>
          <p:spPr>
            <a:xfrm>
              <a:off x="191069" y="1446663"/>
              <a:ext cx="102600" cy="1996025"/>
            </a:xfrm>
            <a:prstGeom prst="rect">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8" name="Gráfico 8">
            <a:extLst>
              <a:ext uri="{FF2B5EF4-FFF2-40B4-BE49-F238E27FC236}">
                <a16:creationId xmlns:a16="http://schemas.microsoft.com/office/drawing/2014/main" xmlns="" id="{B8C283B6-3B4F-4F97-A6F8-602F787BFAA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89641" y="10885"/>
            <a:ext cx="2226324" cy="1108301"/>
          </a:xfrm>
          <a:prstGeom prst="rect">
            <a:avLst/>
          </a:prstGeom>
        </p:spPr>
      </p:pic>
      <p:grpSp>
        <p:nvGrpSpPr>
          <p:cNvPr id="11" name="Grupo 10"/>
          <p:cNvGrpSpPr/>
          <p:nvPr/>
        </p:nvGrpSpPr>
        <p:grpSpPr>
          <a:xfrm>
            <a:off x="139070" y="5578763"/>
            <a:ext cx="9007365" cy="1316874"/>
            <a:chOff x="139070" y="5578763"/>
            <a:chExt cx="9007365" cy="1316874"/>
          </a:xfrm>
        </p:grpSpPr>
        <p:pic>
          <p:nvPicPr>
            <p:cNvPr id="12" name="Gráfico 32">
              <a:extLst>
                <a:ext uri="{FF2B5EF4-FFF2-40B4-BE49-F238E27FC236}">
                  <a16:creationId xmlns:a16="http://schemas.microsoft.com/office/drawing/2014/main" xmlns="" id="{E5918A84-EB8D-42E4-83BE-A4EDCBB98B9B}"/>
                </a:ext>
              </a:extLst>
            </p:cNvPr>
            <p:cNvPicPr>
              <a:picLocks noChangeAspect="1"/>
            </p:cNvPicPr>
            <p:nvPr/>
          </p:nvPicPr>
          <p:blipFill>
            <a:blip r:embed="rId6">
              <a:extLst>
                <a:ext uri="{96DAC541-7B7A-43D3-8B79-37D633B846F1}">
                  <asvg:svgBlip xmlns="" xmlns:asvg="http://schemas.microsoft.com/office/drawing/2016/SVG/main" r:embed="rId3"/>
                </a:ext>
              </a:extLst>
            </a:blip>
            <a:stretch>
              <a:fillRect/>
            </a:stretch>
          </p:blipFill>
          <p:spPr>
            <a:xfrm>
              <a:off x="139070" y="5578763"/>
              <a:ext cx="9004925" cy="1285397"/>
            </a:xfrm>
            <a:prstGeom prst="rect">
              <a:avLst/>
            </a:prstGeom>
          </p:spPr>
        </p:pic>
        <p:sp>
          <p:nvSpPr>
            <p:cNvPr id="13" name="Gráfico 7">
              <a:extLst>
                <a:ext uri="{FF2B5EF4-FFF2-40B4-BE49-F238E27FC236}">
                  <a16:creationId xmlns:a16="http://schemas.microsoft.com/office/drawing/2014/main" xmlns="" id="{B430B753-2F6A-4A7D-B5B1-DD637633A965}"/>
                </a:ext>
              </a:extLst>
            </p:cNvPr>
            <p:cNvSpPr/>
            <p:nvPr/>
          </p:nvSpPr>
          <p:spPr>
            <a:xfrm>
              <a:off x="4830621" y="5649470"/>
              <a:ext cx="4309815" cy="1246167"/>
            </a:xfrm>
            <a:custGeom>
              <a:avLst/>
              <a:gdLst>
                <a:gd name="connsiteX0" fmla="*/ 3183507 w 3183507"/>
                <a:gd name="connsiteY0" fmla="*/ 114055 h 1619036"/>
                <a:gd name="connsiteX1" fmla="*/ 2075511 w 3183507"/>
                <a:gd name="connsiteY1" fmla="*/ 184883 h 1619036"/>
                <a:gd name="connsiteX2" fmla="*/ 1174519 w 3183507"/>
                <a:gd name="connsiteY2" fmla="*/ 1123246 h 1619036"/>
                <a:gd name="connsiteX3" fmla="*/ 0 w 3183507"/>
                <a:gd name="connsiteY3" fmla="*/ 1619036 h 1619036"/>
                <a:gd name="connsiteX4" fmla="*/ 3183507 w 3183507"/>
                <a:gd name="connsiteY4" fmla="*/ 1619036 h 1619036"/>
                <a:gd name="connsiteX5" fmla="*/ 3183507 w 3183507"/>
                <a:gd name="connsiteY5" fmla="*/ 114055 h 161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3507" h="1619036">
                  <a:moveTo>
                    <a:pt x="3183507" y="114055"/>
                  </a:moveTo>
                  <a:cubicBezTo>
                    <a:pt x="2730761" y="-79839"/>
                    <a:pt x="2367038" y="-6664"/>
                    <a:pt x="2075511" y="184883"/>
                  </a:cubicBezTo>
                  <a:cubicBezTo>
                    <a:pt x="1711788" y="423973"/>
                    <a:pt x="1581873" y="780457"/>
                    <a:pt x="1174519" y="1123246"/>
                  </a:cubicBezTo>
                  <a:cubicBezTo>
                    <a:pt x="729599" y="1497730"/>
                    <a:pt x="312657" y="1600840"/>
                    <a:pt x="0" y="1619036"/>
                  </a:cubicBezTo>
                  <a:lnTo>
                    <a:pt x="3183507" y="1619036"/>
                  </a:lnTo>
                  <a:lnTo>
                    <a:pt x="3183507" y="114055"/>
                  </a:lnTo>
                  <a:close/>
                </a:path>
              </a:pathLst>
            </a:custGeom>
            <a:solidFill>
              <a:srgbClr val="00A29A">
                <a:alpha val="87059"/>
              </a:srgbClr>
            </a:solidFill>
            <a:ln w="19517" cap="flat">
              <a:noFill/>
              <a:prstDash val="solid"/>
              <a:miter/>
            </a:ln>
          </p:spPr>
          <p:txBody>
            <a:bodyPr rtlCol="0" anchor="ctr"/>
            <a:lstStyle/>
            <a:p>
              <a:endParaRPr lang="es-MX" dirty="0"/>
            </a:p>
          </p:txBody>
        </p:sp>
        <p:sp>
          <p:nvSpPr>
            <p:cNvPr id="14" name="Gráfico 2">
              <a:extLst>
                <a:ext uri="{FF2B5EF4-FFF2-40B4-BE49-F238E27FC236}">
                  <a16:creationId xmlns:a16="http://schemas.microsoft.com/office/drawing/2014/main" xmlns="" id="{099EC6A6-56D8-4094-A6CC-88C17C2D5DB7}"/>
                </a:ext>
              </a:extLst>
            </p:cNvPr>
            <p:cNvSpPr/>
            <p:nvPr/>
          </p:nvSpPr>
          <p:spPr>
            <a:xfrm>
              <a:off x="4102968" y="5872332"/>
              <a:ext cx="5043467" cy="1002145"/>
            </a:xfrm>
            <a:custGeom>
              <a:avLst/>
              <a:gdLst>
                <a:gd name="connsiteX0" fmla="*/ 6654768 w 6654768"/>
                <a:gd name="connsiteY0" fmla="*/ 0 h 1322313"/>
                <a:gd name="connsiteX1" fmla="*/ 6030805 w 6654768"/>
                <a:gd name="connsiteY1" fmla="*/ 939422 h 1322313"/>
                <a:gd name="connsiteX2" fmla="*/ 3937861 w 6654768"/>
                <a:gd name="connsiteY2" fmla="*/ 547048 h 1322313"/>
                <a:gd name="connsiteX3" fmla="*/ 0 w 6654768"/>
                <a:gd name="connsiteY3" fmla="*/ 1322314 h 1322313"/>
                <a:gd name="connsiteX4" fmla="*/ 6654768 w 6654768"/>
                <a:gd name="connsiteY4" fmla="*/ 1322314 h 1322313"/>
                <a:gd name="connsiteX5" fmla="*/ 6654768 w 6654768"/>
                <a:gd name="connsiteY5" fmla="*/ 0 h 132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4768" h="1322313">
                  <a:moveTo>
                    <a:pt x="6654768" y="0"/>
                  </a:moveTo>
                  <a:cubicBezTo>
                    <a:pt x="6609252" y="352968"/>
                    <a:pt x="6471857" y="786434"/>
                    <a:pt x="6030805" y="939422"/>
                  </a:cubicBezTo>
                  <a:cubicBezTo>
                    <a:pt x="5453202" y="1139613"/>
                    <a:pt x="4780982" y="710994"/>
                    <a:pt x="3937861" y="547048"/>
                  </a:cubicBezTo>
                  <a:cubicBezTo>
                    <a:pt x="3107385" y="385420"/>
                    <a:pt x="1856718" y="431148"/>
                    <a:pt x="0" y="1322314"/>
                  </a:cubicBezTo>
                  <a:cubicBezTo>
                    <a:pt x="2218326" y="1322314"/>
                    <a:pt x="4436442" y="1322314"/>
                    <a:pt x="6654768" y="1322314"/>
                  </a:cubicBezTo>
                  <a:cubicBezTo>
                    <a:pt x="6654768" y="881472"/>
                    <a:pt x="6654768" y="440842"/>
                    <a:pt x="6654768" y="0"/>
                  </a:cubicBezTo>
                  <a:close/>
                </a:path>
              </a:pathLst>
            </a:custGeom>
            <a:gradFill flip="none" rotWithShape="1">
              <a:gsLst>
                <a:gs pos="0">
                  <a:srgbClr val="753589">
                    <a:shade val="30000"/>
                    <a:satMod val="115000"/>
                  </a:srgbClr>
                </a:gs>
                <a:gs pos="50000">
                  <a:srgbClr val="753589">
                    <a:shade val="67500"/>
                    <a:satMod val="115000"/>
                  </a:srgbClr>
                </a:gs>
                <a:gs pos="100000">
                  <a:srgbClr val="75358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grpSp>
      <p:sp>
        <p:nvSpPr>
          <p:cNvPr id="15" name="Elipse 14">
            <a:extLst>
              <a:ext uri="{FF2B5EF4-FFF2-40B4-BE49-F238E27FC236}">
                <a16:creationId xmlns="" xmlns:a16="http://schemas.microsoft.com/office/drawing/2014/main" id="{4605A2D0-B23B-461E-B0A9-B97F6942FC5C}"/>
              </a:ext>
            </a:extLst>
          </p:cNvPr>
          <p:cNvSpPr/>
          <p:nvPr/>
        </p:nvSpPr>
        <p:spPr>
          <a:xfrm>
            <a:off x="8330089" y="6291943"/>
            <a:ext cx="530882" cy="444889"/>
          </a:xfrm>
          <a:prstGeom prst="ellipse">
            <a:avLst/>
          </a:prstGeom>
          <a:gradFill flip="none" rotWithShape="1">
            <a:gsLst>
              <a:gs pos="0">
                <a:srgbClr val="00A29A">
                  <a:shade val="30000"/>
                  <a:satMod val="115000"/>
                </a:srgbClr>
              </a:gs>
              <a:gs pos="50000">
                <a:srgbClr val="00A29A">
                  <a:shade val="67500"/>
                  <a:satMod val="115000"/>
                </a:srgbClr>
              </a:gs>
              <a:gs pos="100000">
                <a:srgbClr val="00A29A">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1" b="1" dirty="0" smtClean="0"/>
              <a:t>18</a:t>
            </a:r>
            <a:endParaRPr lang="es-MX" sz="1351" b="1" dirty="0"/>
          </a:p>
        </p:txBody>
      </p:sp>
      <p:sp>
        <p:nvSpPr>
          <p:cNvPr id="16" name="Título 1"/>
          <p:cNvSpPr>
            <a:spLocks noGrp="1"/>
          </p:cNvSpPr>
          <p:nvPr>
            <p:ph type="title"/>
          </p:nvPr>
        </p:nvSpPr>
        <p:spPr>
          <a:xfrm>
            <a:off x="2033502" y="2520919"/>
            <a:ext cx="5160463" cy="365585"/>
          </a:xfrm>
        </p:spPr>
        <p:style>
          <a:lnRef idx="2">
            <a:schemeClr val="accent1"/>
          </a:lnRef>
          <a:fillRef idx="1">
            <a:schemeClr val="lt1"/>
          </a:fillRef>
          <a:effectRef idx="0">
            <a:schemeClr val="accent1"/>
          </a:effectRef>
          <a:fontRef idx="minor">
            <a:schemeClr val="dk1"/>
          </a:fontRef>
        </p:style>
        <p:txBody>
          <a:bodyPr>
            <a:noAutofit/>
          </a:bodyPr>
          <a:lstStyle/>
          <a:p>
            <a:pPr algn="ctr"/>
            <a:r>
              <a:rPr lang="es-MX" sz="1400" b="1" dirty="0" smtClean="0">
                <a:solidFill>
                  <a:schemeClr val="tx1"/>
                </a:solidFill>
                <a:latin typeface="Palatino Linotype" panose="02040502050505030304" pitchFamily="18" charset="0"/>
              </a:rPr>
              <a:t>Tipos de indicadores que se aplican en el ámbito Municipal</a:t>
            </a:r>
            <a:endParaRPr lang="es-MX" sz="1400" b="1" dirty="0">
              <a:solidFill>
                <a:schemeClr val="tx1"/>
              </a:solidFill>
              <a:latin typeface="Palatino Linotype" panose="02040502050505030304" pitchFamily="18" charset="0"/>
            </a:endParaRPr>
          </a:p>
        </p:txBody>
      </p:sp>
      <p:sp>
        <p:nvSpPr>
          <p:cNvPr id="17" name="Rectángulo redondeado 16"/>
          <p:cNvSpPr/>
          <p:nvPr/>
        </p:nvSpPr>
        <p:spPr>
          <a:xfrm>
            <a:off x="631938" y="3119683"/>
            <a:ext cx="7963592" cy="9980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MX" sz="1400" b="1" dirty="0">
                <a:latin typeface="Palatino Linotype" panose="02040502050505030304" pitchFamily="18" charset="0"/>
              </a:rPr>
              <a:t>Estratégicos: </a:t>
            </a:r>
            <a:r>
              <a:rPr lang="es-MX" sz="1400" dirty="0">
                <a:latin typeface="Palatino Linotype" panose="02040502050505030304" pitchFamily="18" charset="0"/>
              </a:rPr>
              <a:t>Miden el grado de cumplimiento de los objetivos de las Políticas Públicas y Programas presupuestarios, así como también contribuyen a fortalecer o corregir las estrategias y la orientación de los recursos. Regularmente se identifican en la MIR a nivel de Fin y Propósito.</a:t>
            </a:r>
          </a:p>
        </p:txBody>
      </p:sp>
      <p:sp>
        <p:nvSpPr>
          <p:cNvPr id="18" name="Rectángulo redondeado 17"/>
          <p:cNvSpPr/>
          <p:nvPr/>
        </p:nvSpPr>
        <p:spPr>
          <a:xfrm>
            <a:off x="631938" y="4276157"/>
            <a:ext cx="8046549" cy="115582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MX" sz="1400" b="1" dirty="0">
                <a:latin typeface="Palatino Linotype" panose="02040502050505030304" pitchFamily="18" charset="0"/>
              </a:rPr>
              <a:t>De Gestión</a:t>
            </a:r>
            <a:r>
              <a:rPr lang="es-MX" sz="1400" dirty="0">
                <a:latin typeface="Palatino Linotype" panose="02040502050505030304" pitchFamily="18" charset="0"/>
              </a:rPr>
              <a:t>: Miden el avance y logro en procesos y actividades, es decir la forma en que los bienes y servicios públicos son generados y entregados. Estos se identifican a nivel de Componente y Actividad y se vinculan con los distintos proyectos de la Estructura Programática y determinan el logro, alcance o beneficio obtenido con la ejecución de acciones y la entrega de servicios y/o productos.</a:t>
            </a:r>
          </a:p>
        </p:txBody>
      </p:sp>
      <p:sp>
        <p:nvSpPr>
          <p:cNvPr id="20" name="Rectángulo 19"/>
          <p:cNvSpPr/>
          <p:nvPr/>
        </p:nvSpPr>
        <p:spPr>
          <a:xfrm>
            <a:off x="2456837" y="1184531"/>
            <a:ext cx="4313792" cy="110799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MX" sz="1400" dirty="0" smtClean="0">
                <a:latin typeface="Palatino Linotype" panose="02040502050505030304" pitchFamily="18" charset="0"/>
              </a:rPr>
              <a:t>Manual para la Planeación, Programación y </a:t>
            </a:r>
            <a:r>
              <a:rPr lang="es-MX" sz="1400" dirty="0">
                <a:latin typeface="Palatino Linotype" panose="02040502050505030304" pitchFamily="18" charset="0"/>
              </a:rPr>
              <a:t>P</a:t>
            </a:r>
            <a:r>
              <a:rPr lang="es-MX" sz="1400" dirty="0" smtClean="0">
                <a:latin typeface="Palatino Linotype" panose="02040502050505030304" pitchFamily="18" charset="0"/>
              </a:rPr>
              <a:t>resupuestación del </a:t>
            </a:r>
            <a:r>
              <a:rPr lang="es-MX" sz="1400" b="1" dirty="0" smtClean="0">
                <a:latin typeface="Palatino Linotype" panose="02040502050505030304" pitchFamily="18" charset="0"/>
              </a:rPr>
              <a:t>Gobierno del Estado de México. </a:t>
            </a:r>
          </a:p>
          <a:p>
            <a:r>
              <a:rPr lang="es-MX" sz="1200" b="1" dirty="0" smtClean="0">
                <a:latin typeface="Palatino Linotype" panose="02040502050505030304" pitchFamily="18" charset="0"/>
                <a:hlinkClick r:id="rId7"/>
              </a:rPr>
              <a:t>https</a:t>
            </a:r>
            <a:r>
              <a:rPr lang="es-MX" sz="1200" b="1" dirty="0">
                <a:latin typeface="Palatino Linotype" panose="02040502050505030304" pitchFamily="18" charset="0"/>
                <a:hlinkClick r:id="rId7"/>
              </a:rPr>
              <a:t>://</a:t>
            </a:r>
            <a:r>
              <a:rPr lang="es-MX" sz="1200" b="1" dirty="0" smtClean="0">
                <a:latin typeface="Palatino Linotype" panose="02040502050505030304" pitchFamily="18" charset="0"/>
                <a:hlinkClick r:id="rId7"/>
              </a:rPr>
              <a:t>legislacion.edomex.gob.mx/sites/legislacion.edomex.gob.mx/files/files/pdf/gct/2022/octubre/oct101/oct101b.pdf</a:t>
            </a:r>
            <a:r>
              <a:rPr lang="es-MX" sz="1200" b="1" dirty="0" smtClean="0">
                <a:latin typeface="Palatino Linotype" panose="02040502050505030304" pitchFamily="18" charset="0"/>
              </a:rPr>
              <a:t> </a:t>
            </a:r>
            <a:endParaRPr lang="es-MX" sz="1200" b="1" dirty="0">
              <a:latin typeface="Palatino Linotype" panose="02040502050505030304" pitchFamily="18" charset="0"/>
            </a:endParaRPr>
          </a:p>
        </p:txBody>
      </p:sp>
    </p:spTree>
    <p:extLst>
      <p:ext uri="{BB962C8B-B14F-4D97-AF65-F5344CB8AC3E}">
        <p14:creationId xmlns:p14="http://schemas.microsoft.com/office/powerpoint/2010/main" val="15616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6006</TotalTime>
  <Words>955</Words>
  <Application>Microsoft Office PowerPoint</Application>
  <PresentationFormat>Carta (216 x 279 mm)</PresentationFormat>
  <Paragraphs>83</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Arial</vt:lpstr>
      <vt:lpstr>Calibri</vt:lpstr>
      <vt:lpstr>Calibri Light</vt:lpstr>
      <vt:lpstr>Palatino Linotype</vt:lpstr>
      <vt:lpstr>Wingdings</vt:lpstr>
      <vt:lpstr>Tema de Office</vt:lpstr>
      <vt:lpstr>Presentación de PowerPoint</vt:lpstr>
      <vt:lpstr>Presentación de PowerPoint</vt:lpstr>
      <vt:lpstr>Presentación de PowerPoint</vt:lpstr>
      <vt:lpstr>Presentación de PowerPoint</vt:lpstr>
      <vt:lpstr>Definición de indicadores</vt:lpstr>
      <vt:lpstr>Para lograr indicadores relevantes que midan los logros, avance o impacto, es necesario:</vt:lpstr>
      <vt:lpstr>Para la construcción de los indicadores es necesario tener presente lo siguiente:</vt:lpstr>
      <vt:lpstr>Características de las metas de un indicador</vt:lpstr>
      <vt:lpstr>Tipos de indicadores que se aplican en el ámbito Municipal</vt:lpstr>
      <vt:lpstr>Ficha de Indicadores del Manual para la Planeación, Programación y Presupuesto de Egresos Municipal para el ejercicio fiscal 2023</vt:lpstr>
      <vt:lpstr>Presentación de PowerPoint</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Herrera - UIPPE</dc:creator>
  <cp:lastModifiedBy>DGTAIPGA </cp:lastModifiedBy>
  <cp:revision>333</cp:revision>
  <cp:lastPrinted>2023-01-27T16:44:32Z</cp:lastPrinted>
  <dcterms:created xsi:type="dcterms:W3CDTF">2021-10-07T01:04:10Z</dcterms:created>
  <dcterms:modified xsi:type="dcterms:W3CDTF">2023-03-07T15:18:29Z</dcterms:modified>
</cp:coreProperties>
</file>