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95" r:id="rId3"/>
    <p:sldId id="297" r:id="rId4"/>
    <p:sldId id="298" r:id="rId5"/>
    <p:sldId id="299" r:id="rId6"/>
    <p:sldId id="293" r:id="rId7"/>
    <p:sldId id="296" r:id="rId8"/>
  </p:sldIdLst>
  <p:sldSz cx="9144000" cy="6858000" type="letter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A7"/>
    <a:srgbClr val="904799"/>
    <a:srgbClr val="CC99FF"/>
    <a:srgbClr val="F4F4F4"/>
    <a:srgbClr val="009999"/>
    <a:srgbClr val="CC00FF"/>
    <a:srgbClr val="33CCFF"/>
    <a:srgbClr val="CCCCFF"/>
    <a:srgbClr val="6699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438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67AD-D51C-4E4E-B51F-8935B3AF25CB}" type="datetimeFigureOut">
              <a:rPr lang="es-MX" smtClean="0"/>
              <a:t>22/02/2023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8928-DC30-4C1A-99E5-51CFFF835E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991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67AD-D51C-4E4E-B51F-8935B3AF25CB}" type="datetimeFigureOut">
              <a:rPr lang="es-MX" smtClean="0"/>
              <a:t>22/02/2023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8928-DC30-4C1A-99E5-51CFFF835E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566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67AD-D51C-4E4E-B51F-8935B3AF25CB}" type="datetimeFigureOut">
              <a:rPr lang="es-MX" smtClean="0"/>
              <a:t>22/02/2023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8928-DC30-4C1A-99E5-51CFFF835E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466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67AD-D51C-4E4E-B51F-8935B3AF25CB}" type="datetimeFigureOut">
              <a:rPr lang="es-MX" smtClean="0"/>
              <a:t>22/02/2023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8928-DC30-4C1A-99E5-51CFFF835E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04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67AD-D51C-4E4E-B51F-8935B3AF25CB}" type="datetimeFigureOut">
              <a:rPr lang="es-MX" smtClean="0"/>
              <a:t>22/02/2023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8928-DC30-4C1A-99E5-51CFFF835E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696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67AD-D51C-4E4E-B51F-8935B3AF25CB}" type="datetimeFigureOut">
              <a:rPr lang="es-MX" smtClean="0"/>
              <a:t>22/02/2023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8928-DC30-4C1A-99E5-51CFFF835E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430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67AD-D51C-4E4E-B51F-8935B3AF25CB}" type="datetimeFigureOut">
              <a:rPr lang="es-MX" smtClean="0"/>
              <a:t>22/02/2023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8928-DC30-4C1A-99E5-51CFFF835E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541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67AD-D51C-4E4E-B51F-8935B3AF25CB}" type="datetimeFigureOut">
              <a:rPr lang="es-MX" smtClean="0"/>
              <a:t>22/02/2023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8928-DC30-4C1A-99E5-51CFFF835E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8975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67AD-D51C-4E4E-B51F-8935B3AF25CB}" type="datetimeFigureOut">
              <a:rPr lang="es-MX" smtClean="0"/>
              <a:t>22/02/2023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8928-DC30-4C1A-99E5-51CFFF835E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277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67AD-D51C-4E4E-B51F-8935B3AF25CB}" type="datetimeFigureOut">
              <a:rPr lang="es-MX" smtClean="0"/>
              <a:t>22/02/2023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8928-DC30-4C1A-99E5-51CFFF835E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254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67AD-D51C-4E4E-B51F-8935B3AF25CB}" type="datetimeFigureOut">
              <a:rPr lang="es-MX" smtClean="0"/>
              <a:t>22/02/2023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8928-DC30-4C1A-99E5-51CFFF835E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4731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A67AD-D51C-4E4E-B51F-8935B3AF25CB}" type="datetimeFigureOut">
              <a:rPr lang="es-MX" smtClean="0"/>
              <a:t>22/02/2023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D8928-DC30-4C1A-99E5-51CFFF835E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637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0" t="42548" r="13102" b="33916"/>
          <a:stretch/>
        </p:blipFill>
        <p:spPr bwMode="auto">
          <a:xfrm>
            <a:off x="83566" y="5614396"/>
            <a:ext cx="8976867" cy="11658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28650" y="128847"/>
            <a:ext cx="7886700" cy="891879"/>
          </a:xfrm>
        </p:spPr>
        <p:txBody>
          <a:bodyPr>
            <a:noAutofit/>
          </a:bodyPr>
          <a:lstStyle/>
          <a:p>
            <a:pPr algn="ctr"/>
            <a:r>
              <a:rPr lang="es-MX" sz="1400" b="1" dirty="0" smtClean="0">
                <a:latin typeface="Palatino Linotype" panose="02040502050505030304" pitchFamily="18" charset="0"/>
              </a:rPr>
              <a:t>DIMENSIÓN 5</a:t>
            </a:r>
            <a:br>
              <a:rPr lang="es-MX" sz="1400" b="1" dirty="0" smtClean="0">
                <a:latin typeface="Palatino Linotype" panose="02040502050505030304" pitchFamily="18" charset="0"/>
              </a:rPr>
            </a:br>
            <a:r>
              <a:rPr lang="es-MX" sz="1400" b="1" dirty="0" smtClean="0">
                <a:latin typeface="Palatino Linotype" panose="02040502050505030304" pitchFamily="18" charset="0"/>
              </a:rPr>
              <a:t/>
            </a:r>
            <a:br>
              <a:rPr lang="es-MX" sz="1400" b="1" dirty="0" smtClean="0">
                <a:latin typeface="Palatino Linotype" panose="02040502050505030304" pitchFamily="18" charset="0"/>
              </a:rPr>
            </a:br>
            <a:r>
              <a:rPr lang="es-MX" sz="1400" b="1" dirty="0" smtClean="0">
                <a:latin typeface="Palatino Linotype" panose="02040502050505030304" pitchFamily="18" charset="0"/>
              </a:rPr>
              <a:t>SATISFACCIÓN USUARIA</a:t>
            </a:r>
            <a:endParaRPr lang="es-MX" sz="1400" b="1" dirty="0">
              <a:latin typeface="Palatino Linotype" panose="02040502050505030304" pitchFamily="18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3"/>
          <a:srcRect l="21200" t="36453" r="35480" b="32827"/>
          <a:stretch/>
        </p:blipFill>
        <p:spPr>
          <a:xfrm>
            <a:off x="6894035" y="195505"/>
            <a:ext cx="1901673" cy="75856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9" y="128847"/>
            <a:ext cx="2024261" cy="758562"/>
          </a:xfrm>
          <a:prstGeom prst="rect">
            <a:avLst/>
          </a:prstGeom>
        </p:spPr>
      </p:pic>
      <p:sp>
        <p:nvSpPr>
          <p:cNvPr id="16" name="Subtítulo 2"/>
          <p:cNvSpPr txBox="1">
            <a:spLocks/>
          </p:cNvSpPr>
          <p:nvPr/>
        </p:nvSpPr>
        <p:spPr>
          <a:xfrm>
            <a:off x="5592725" y="6048335"/>
            <a:ext cx="3138819" cy="203610"/>
          </a:xfrm>
          <a:prstGeom prst="rect">
            <a:avLst/>
          </a:prstGeom>
          <a:solidFill>
            <a:srgbClr val="904799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MX" sz="14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UNIDAD DE TRANSPARENCIA</a:t>
            </a:r>
            <a:endParaRPr lang="es-MX" sz="14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" name="Marcador de contenido 14"/>
          <p:cNvSpPr>
            <a:spLocks noGrp="1"/>
          </p:cNvSpPr>
          <p:nvPr>
            <p:ph idx="1"/>
          </p:nvPr>
        </p:nvSpPr>
        <p:spPr>
          <a:xfrm>
            <a:off x="628650" y="1454665"/>
            <a:ext cx="7886700" cy="39254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MX" sz="1400" dirty="0" smtClean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s-MX" sz="14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s-MX" sz="1400" dirty="0" smtClean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s-MX" sz="14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s-MX" sz="1400" dirty="0">
              <a:latin typeface="Palatino Linotype" panose="0204050205050503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19209" y="1020726"/>
            <a:ext cx="829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435935" y="1127051"/>
            <a:ext cx="8079415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Palatino Linotype" panose="02040502050505030304" pitchFamily="18" charset="0"/>
              </a:rPr>
              <a:t>¿Para que sirve?</a:t>
            </a:r>
          </a:p>
          <a:p>
            <a:pPr algn="ctr"/>
            <a:endParaRPr lang="es-MX" sz="1400" b="1" dirty="0" smtClean="0">
              <a:latin typeface="Palatino Linotype" panose="02040502050505030304" pitchFamily="18" charset="0"/>
            </a:endParaRPr>
          </a:p>
          <a:p>
            <a:pPr algn="just"/>
            <a:r>
              <a:rPr lang="es-MX" sz="1400" dirty="0" smtClean="0">
                <a:latin typeface="Palatino Linotype" panose="02040502050505030304" pitchFamily="18" charset="0"/>
              </a:rPr>
              <a:t>La Herramienta sirve para evaluar  el proceso de atención de solicitudes de acceso a la información, la publicación de la información, así como el servicio brindado por los servidores públicos a los ciudadanos, teniendo como finalidad principal de mejorar la atención brindada a los particulares enfocada a una mejor comprensión de sus necesidades, para el ejercicio del Derecho de Acceso a la Información.</a:t>
            </a:r>
          </a:p>
          <a:p>
            <a:pPr algn="just"/>
            <a:endParaRPr lang="es-MX" sz="1400" dirty="0">
              <a:latin typeface="Palatino Linotype" panose="02040502050505030304" pitchFamily="18" charset="0"/>
            </a:endParaRPr>
          </a:p>
          <a:p>
            <a:pPr algn="ctr"/>
            <a:r>
              <a:rPr lang="es-MX" sz="1400" b="1" dirty="0" smtClean="0">
                <a:latin typeface="Palatino Linotype" panose="02040502050505030304" pitchFamily="18" charset="0"/>
              </a:rPr>
              <a:t>¿Qué contempla?</a:t>
            </a:r>
          </a:p>
          <a:p>
            <a:pPr algn="ctr"/>
            <a:endParaRPr lang="es-MX" sz="1400" b="1" dirty="0" smtClean="0">
              <a:latin typeface="Palatino Linotype" panose="02040502050505030304" pitchFamily="18" charset="0"/>
            </a:endParaRPr>
          </a:p>
          <a:p>
            <a:pPr algn="just"/>
            <a:r>
              <a:rPr lang="es-MX" sz="1400" dirty="0" smtClean="0">
                <a:latin typeface="Palatino Linotype" panose="02040502050505030304" pitchFamily="18" charset="0"/>
              </a:rPr>
              <a:t>La evaluación contempla los procesos de atención de consultas hechas por los particulares, en materia de acceso a la información, gestión de solicitudes de información y publicación de la Información establecidas en las obligaciones de transparencia comunes y especificas.</a:t>
            </a:r>
          </a:p>
          <a:p>
            <a:pPr algn="ctr"/>
            <a:r>
              <a:rPr lang="es-MX" sz="1400" b="1" dirty="0" smtClean="0">
                <a:latin typeface="Palatino Linotype" panose="02040502050505030304" pitchFamily="18" charset="0"/>
              </a:rPr>
              <a:t> </a:t>
            </a:r>
          </a:p>
          <a:p>
            <a:pPr algn="ctr"/>
            <a:r>
              <a:rPr lang="es-MX" sz="1400" b="1" dirty="0" smtClean="0">
                <a:latin typeface="Palatino Linotype" panose="02040502050505030304" pitchFamily="18" charset="0"/>
              </a:rPr>
              <a:t>¿Quiénes son los responsables de aplicarla?</a:t>
            </a:r>
          </a:p>
          <a:p>
            <a:pPr algn="ctr"/>
            <a:endParaRPr lang="es-MX" sz="1400" dirty="0" smtClean="0">
              <a:latin typeface="Palatino Linotype" panose="020405020505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Palatino Linotype" panose="02040502050505030304" pitchFamily="18" charset="0"/>
              </a:rPr>
              <a:t>Responsable de la Unidad de Transparencia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Palatino Linotype" panose="02040502050505030304" pitchFamily="18" charset="0"/>
              </a:rPr>
              <a:t>Personal designado para brindar atención en materia de transparencia y acceso a la información pública.</a:t>
            </a:r>
            <a:endParaRPr lang="es-MX" sz="1400" dirty="0">
              <a:latin typeface="Palatino Linotype" panose="02040502050505030304" pitchFamily="18" charset="0"/>
            </a:endParaRPr>
          </a:p>
          <a:p>
            <a:pPr algn="ctr"/>
            <a:endParaRPr lang="es-MX" sz="1400" b="1" dirty="0" smtClean="0">
              <a:latin typeface="Palatino Linotype" panose="02040502050505030304" pitchFamily="18" charset="0"/>
            </a:endParaRPr>
          </a:p>
          <a:p>
            <a:pPr algn="ctr"/>
            <a:endParaRPr lang="es-MX" sz="1400" b="1" dirty="0">
              <a:latin typeface="Palatino Linotype" panose="02040502050505030304" pitchFamily="18" charset="0"/>
            </a:endParaRPr>
          </a:p>
          <a:p>
            <a:pPr algn="ctr"/>
            <a:endParaRPr lang="es-MX" sz="1400" b="1" dirty="0" smtClean="0">
              <a:latin typeface="Palatino Linotype" panose="02040502050505030304" pitchFamily="18" charset="0"/>
            </a:endParaRPr>
          </a:p>
          <a:p>
            <a:pPr algn="ctr"/>
            <a:endParaRPr lang="es-MX" sz="1400" b="1" dirty="0">
              <a:latin typeface="Palatino Linotype" panose="02040502050505030304" pitchFamily="18" charset="0"/>
            </a:endParaRPr>
          </a:p>
          <a:p>
            <a:pPr algn="ctr"/>
            <a:endParaRPr lang="es-MX" sz="1400" b="1" dirty="0" smtClean="0">
              <a:latin typeface="Palatino Linotype" panose="02040502050505030304" pitchFamily="18" charset="0"/>
            </a:endParaRPr>
          </a:p>
          <a:p>
            <a:pPr algn="ctr"/>
            <a:endParaRPr lang="es-MX" sz="1400" b="1" dirty="0">
              <a:latin typeface="Palatino Linotype" panose="02040502050505030304" pitchFamily="18" charset="0"/>
            </a:endParaRPr>
          </a:p>
          <a:p>
            <a:pPr algn="ctr"/>
            <a:endParaRPr lang="es-MX" sz="1400" b="1" dirty="0" smtClean="0">
              <a:latin typeface="Palatino Linotype" panose="02040502050505030304" pitchFamily="18" charset="0"/>
            </a:endParaRPr>
          </a:p>
          <a:p>
            <a:pPr algn="ctr"/>
            <a:endParaRPr lang="es-MX" sz="1400" b="1" dirty="0">
              <a:latin typeface="Palatino Linotype" panose="02040502050505030304" pitchFamily="18" charset="0"/>
            </a:endParaRPr>
          </a:p>
          <a:p>
            <a:pPr algn="ctr"/>
            <a:endParaRPr lang="es-MX" sz="1400" b="1" dirty="0" smtClean="0">
              <a:latin typeface="Palatino Linotype" panose="02040502050505030304" pitchFamily="18" charset="0"/>
            </a:endParaRPr>
          </a:p>
          <a:p>
            <a:pPr algn="ctr"/>
            <a:endParaRPr lang="es-MX" sz="1400" b="1" dirty="0">
              <a:latin typeface="Palatino Linotype" panose="02040502050505030304" pitchFamily="18" charset="0"/>
            </a:endParaRPr>
          </a:p>
          <a:p>
            <a:pPr algn="ctr"/>
            <a:endParaRPr lang="es-MX" sz="1400" b="1" dirty="0" smtClean="0">
              <a:latin typeface="Palatino Linotype" panose="02040502050505030304" pitchFamily="18" charset="0"/>
            </a:endParaRPr>
          </a:p>
          <a:p>
            <a:pPr algn="ctr"/>
            <a:endParaRPr lang="es-MX" sz="1400" b="1" dirty="0">
              <a:latin typeface="Palatino Linotype" panose="02040502050505030304" pitchFamily="18" charset="0"/>
            </a:endParaRPr>
          </a:p>
          <a:p>
            <a:pPr algn="ctr"/>
            <a:endParaRPr lang="es-MX" sz="1400" b="1" dirty="0" smtClean="0">
              <a:latin typeface="Palatino Linotype" panose="02040502050505030304" pitchFamily="18" charset="0"/>
            </a:endParaRPr>
          </a:p>
          <a:p>
            <a:pPr algn="ctr"/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786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0" t="42548" r="13102" b="33916"/>
          <a:stretch/>
        </p:blipFill>
        <p:spPr bwMode="auto">
          <a:xfrm>
            <a:off x="83566" y="5614396"/>
            <a:ext cx="8976867" cy="11658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28650" y="128847"/>
            <a:ext cx="7886700" cy="891879"/>
          </a:xfrm>
        </p:spPr>
        <p:txBody>
          <a:bodyPr>
            <a:noAutofit/>
          </a:bodyPr>
          <a:lstStyle/>
          <a:p>
            <a:pPr algn="ctr"/>
            <a:r>
              <a:rPr lang="es-MX" sz="1400" b="1" dirty="0" smtClean="0">
                <a:latin typeface="Palatino Linotype" panose="02040502050505030304" pitchFamily="18" charset="0"/>
              </a:rPr>
              <a:t>DIMENSIÓN 5</a:t>
            </a:r>
            <a:br>
              <a:rPr lang="es-MX" sz="1400" b="1" dirty="0" smtClean="0">
                <a:latin typeface="Palatino Linotype" panose="02040502050505030304" pitchFamily="18" charset="0"/>
              </a:rPr>
            </a:br>
            <a:r>
              <a:rPr lang="es-MX" sz="1400" b="1" dirty="0" smtClean="0">
                <a:latin typeface="Palatino Linotype" panose="02040502050505030304" pitchFamily="18" charset="0"/>
              </a:rPr>
              <a:t/>
            </a:r>
            <a:br>
              <a:rPr lang="es-MX" sz="1400" b="1" dirty="0" smtClean="0">
                <a:latin typeface="Palatino Linotype" panose="02040502050505030304" pitchFamily="18" charset="0"/>
              </a:rPr>
            </a:br>
            <a:r>
              <a:rPr lang="es-MX" sz="1400" b="1" dirty="0" smtClean="0">
                <a:latin typeface="Palatino Linotype" panose="02040502050505030304" pitchFamily="18" charset="0"/>
              </a:rPr>
              <a:t>APARTADOS DE LA ENCUENTA DE SATISFACCIÓN  </a:t>
            </a:r>
            <a:br>
              <a:rPr lang="es-MX" sz="1400" b="1" dirty="0" smtClean="0">
                <a:latin typeface="Palatino Linotype" panose="02040502050505030304" pitchFamily="18" charset="0"/>
              </a:rPr>
            </a:br>
            <a:endParaRPr lang="es-MX" sz="1400" b="1" dirty="0">
              <a:latin typeface="Palatino Linotype" panose="02040502050505030304" pitchFamily="18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3"/>
          <a:srcRect l="21200" t="36453" r="35480" b="32827"/>
          <a:stretch/>
        </p:blipFill>
        <p:spPr>
          <a:xfrm>
            <a:off x="6894035" y="195505"/>
            <a:ext cx="1901673" cy="75856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9" y="128847"/>
            <a:ext cx="2024261" cy="758562"/>
          </a:xfrm>
          <a:prstGeom prst="rect">
            <a:avLst/>
          </a:prstGeom>
        </p:spPr>
      </p:pic>
      <p:sp>
        <p:nvSpPr>
          <p:cNvPr id="16" name="Subtítulo 2"/>
          <p:cNvSpPr txBox="1">
            <a:spLocks/>
          </p:cNvSpPr>
          <p:nvPr/>
        </p:nvSpPr>
        <p:spPr>
          <a:xfrm>
            <a:off x="5592725" y="6048335"/>
            <a:ext cx="3138819" cy="203610"/>
          </a:xfrm>
          <a:prstGeom prst="rect">
            <a:avLst/>
          </a:prstGeom>
          <a:solidFill>
            <a:srgbClr val="904799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MX" sz="14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UNIDAD DE TRANSPARENCIA</a:t>
            </a:r>
            <a:endParaRPr lang="es-MX" sz="14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" name="Marcador de contenido 14"/>
          <p:cNvSpPr>
            <a:spLocks noGrp="1"/>
          </p:cNvSpPr>
          <p:nvPr>
            <p:ph idx="1"/>
          </p:nvPr>
        </p:nvSpPr>
        <p:spPr>
          <a:xfrm>
            <a:off x="628650" y="1454665"/>
            <a:ext cx="7886700" cy="39254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MX" sz="1400" dirty="0" smtClean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s-MX" sz="14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s-MX" sz="1400" dirty="0" smtClean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s-MX" sz="14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s-MX" sz="1400" dirty="0">
              <a:latin typeface="Palatino Linotype" panose="0204050205050503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19209" y="1020726"/>
            <a:ext cx="829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435935" y="1121731"/>
            <a:ext cx="80794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latin typeface="Palatino Linotype" panose="02040502050505030304" pitchFamily="18" charset="0"/>
              </a:rPr>
              <a:t>De acuerdo al Modelo Regional de Transparencia Municipal se encuentra integrada conforme a los apartados siguientes: </a:t>
            </a:r>
          </a:p>
          <a:p>
            <a:pPr algn="just"/>
            <a:endParaRPr lang="es-MX" sz="1400" b="1" dirty="0" smtClean="0">
              <a:latin typeface="Palatino Linotype" panose="02040502050505030304" pitchFamily="18" charset="0"/>
            </a:endParaRPr>
          </a:p>
          <a:p>
            <a:pPr algn="just"/>
            <a:r>
              <a:rPr lang="es-MX" sz="1400" b="1" dirty="0" smtClean="0">
                <a:latin typeface="Palatino Linotype" panose="02040502050505030304" pitchFamily="18" charset="0"/>
              </a:rPr>
              <a:t>I. Datos de Identificación: </a:t>
            </a:r>
            <a:r>
              <a:rPr lang="es-MX" sz="1400" dirty="0" smtClean="0">
                <a:latin typeface="Palatino Linotype" panose="02040502050505030304" pitchFamily="18" charset="0"/>
              </a:rPr>
              <a:t>Mismos que pueden ser omitidos, toda vez que son solicitados para fines estadísticos.</a:t>
            </a:r>
          </a:p>
          <a:p>
            <a:pPr algn="just"/>
            <a:endParaRPr lang="es-MX" sz="1400" dirty="0" smtClean="0">
              <a:latin typeface="Palatino Linotype" panose="02040502050505030304" pitchFamily="18" charset="0"/>
            </a:endParaRPr>
          </a:p>
        </p:txBody>
      </p:sp>
      <p:pic>
        <p:nvPicPr>
          <p:cNvPr id="12" name="Imagen 11"/>
          <p:cNvPicPr/>
          <p:nvPr/>
        </p:nvPicPr>
        <p:blipFill rotWithShape="1">
          <a:blip r:embed="rId5"/>
          <a:srcRect l="28173" t="21726" r="27020" b="10380"/>
          <a:stretch/>
        </p:blipFill>
        <p:spPr bwMode="auto">
          <a:xfrm>
            <a:off x="2574472" y="2506726"/>
            <a:ext cx="2930978" cy="24898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0234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0" t="42548" r="13102" b="33916"/>
          <a:stretch/>
        </p:blipFill>
        <p:spPr bwMode="auto">
          <a:xfrm>
            <a:off x="83566" y="5614396"/>
            <a:ext cx="8976867" cy="11658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28650" y="128847"/>
            <a:ext cx="7886700" cy="891879"/>
          </a:xfrm>
        </p:spPr>
        <p:txBody>
          <a:bodyPr>
            <a:noAutofit/>
          </a:bodyPr>
          <a:lstStyle/>
          <a:p>
            <a:pPr algn="ctr"/>
            <a:r>
              <a:rPr lang="es-MX" sz="1400" b="1" dirty="0" smtClean="0">
                <a:latin typeface="Palatino Linotype" panose="02040502050505030304" pitchFamily="18" charset="0"/>
              </a:rPr>
              <a:t>DIMENSIÓN 5</a:t>
            </a:r>
            <a:br>
              <a:rPr lang="es-MX" sz="1400" b="1" dirty="0" smtClean="0">
                <a:latin typeface="Palatino Linotype" panose="02040502050505030304" pitchFamily="18" charset="0"/>
              </a:rPr>
            </a:br>
            <a:r>
              <a:rPr lang="es-MX" sz="1400" b="1" dirty="0" smtClean="0">
                <a:latin typeface="Palatino Linotype" panose="02040502050505030304" pitchFamily="18" charset="0"/>
              </a:rPr>
              <a:t/>
            </a:r>
            <a:br>
              <a:rPr lang="es-MX" sz="1400" b="1" dirty="0" smtClean="0">
                <a:latin typeface="Palatino Linotype" panose="02040502050505030304" pitchFamily="18" charset="0"/>
              </a:rPr>
            </a:br>
            <a:r>
              <a:rPr lang="es-MX" sz="1400" b="1" dirty="0" smtClean="0">
                <a:latin typeface="Palatino Linotype" panose="02040502050505030304" pitchFamily="18" charset="0"/>
              </a:rPr>
              <a:t>APARTADOS DE LA ENCUENTA DE SATISFACCIÓN  </a:t>
            </a:r>
            <a:br>
              <a:rPr lang="es-MX" sz="1400" b="1" dirty="0" smtClean="0">
                <a:latin typeface="Palatino Linotype" panose="02040502050505030304" pitchFamily="18" charset="0"/>
              </a:rPr>
            </a:br>
            <a:endParaRPr lang="es-MX" sz="1400" b="1" dirty="0">
              <a:latin typeface="Palatino Linotype" panose="02040502050505030304" pitchFamily="18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3"/>
          <a:srcRect l="21200" t="36453" r="35480" b="32827"/>
          <a:stretch/>
        </p:blipFill>
        <p:spPr>
          <a:xfrm>
            <a:off x="6894035" y="195505"/>
            <a:ext cx="1901673" cy="75856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9" y="128847"/>
            <a:ext cx="2024261" cy="758562"/>
          </a:xfrm>
          <a:prstGeom prst="rect">
            <a:avLst/>
          </a:prstGeom>
        </p:spPr>
      </p:pic>
      <p:sp>
        <p:nvSpPr>
          <p:cNvPr id="16" name="Subtítulo 2"/>
          <p:cNvSpPr txBox="1">
            <a:spLocks/>
          </p:cNvSpPr>
          <p:nvPr/>
        </p:nvSpPr>
        <p:spPr>
          <a:xfrm>
            <a:off x="5592725" y="6048335"/>
            <a:ext cx="3138819" cy="203610"/>
          </a:xfrm>
          <a:prstGeom prst="rect">
            <a:avLst/>
          </a:prstGeom>
          <a:solidFill>
            <a:srgbClr val="904799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MX" sz="14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UNIDAD DE TRANSPARENCIA</a:t>
            </a:r>
            <a:endParaRPr lang="es-MX" sz="14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" name="Marcador de contenido 14"/>
          <p:cNvSpPr>
            <a:spLocks noGrp="1"/>
          </p:cNvSpPr>
          <p:nvPr>
            <p:ph idx="1"/>
          </p:nvPr>
        </p:nvSpPr>
        <p:spPr>
          <a:xfrm>
            <a:off x="628650" y="1454665"/>
            <a:ext cx="7886700" cy="39254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MX" sz="1400" dirty="0" smtClean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s-MX" sz="14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s-MX" sz="1400" dirty="0" smtClean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s-MX" sz="14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s-MX" sz="1400" dirty="0">
              <a:latin typeface="Palatino Linotype" panose="0204050205050503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19209" y="1020726"/>
            <a:ext cx="829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435935" y="1121731"/>
            <a:ext cx="80794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latin typeface="Palatino Linotype" panose="02040502050505030304" pitchFamily="18" charset="0"/>
              </a:rPr>
              <a:t>II. Percepción de la Política de Transparencia: </a:t>
            </a:r>
            <a:r>
              <a:rPr lang="es-MX" sz="1400" dirty="0" smtClean="0">
                <a:latin typeface="Palatino Linotype" panose="02040502050505030304" pitchFamily="18" charset="0"/>
              </a:rPr>
              <a:t>El cual se califica del 1 al 5, donde 1 es Totalmente desacuerdo y 5 Totalmente de acuerdo, encontrándose preguntas sobre el conocimiento de los ciudadanos de las instancias en las que puede ejercer su derecho de acceso a la información.</a:t>
            </a:r>
          </a:p>
        </p:txBody>
      </p:sp>
      <p:pic>
        <p:nvPicPr>
          <p:cNvPr id="10" name="Imagen 9"/>
          <p:cNvPicPr/>
          <p:nvPr/>
        </p:nvPicPr>
        <p:blipFill rotWithShape="1">
          <a:blip r:embed="rId5"/>
          <a:srcRect l="34114" t="17803" r="26510" b="13398"/>
          <a:stretch/>
        </p:blipFill>
        <p:spPr bwMode="auto">
          <a:xfrm>
            <a:off x="1231338" y="2144022"/>
            <a:ext cx="2483411" cy="25466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/>
          <p:cNvPicPr/>
          <p:nvPr/>
        </p:nvPicPr>
        <p:blipFill rotWithShape="1">
          <a:blip r:embed="rId6"/>
          <a:srcRect l="27834" t="20217" r="27020" b="6760"/>
          <a:stretch/>
        </p:blipFill>
        <p:spPr bwMode="auto">
          <a:xfrm>
            <a:off x="5046223" y="2144021"/>
            <a:ext cx="2533650" cy="25466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8792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0" t="42548" r="13102" b="33916"/>
          <a:stretch/>
        </p:blipFill>
        <p:spPr bwMode="auto">
          <a:xfrm>
            <a:off x="83566" y="5614396"/>
            <a:ext cx="8976867" cy="11658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28650" y="128847"/>
            <a:ext cx="7886700" cy="891879"/>
          </a:xfrm>
        </p:spPr>
        <p:txBody>
          <a:bodyPr>
            <a:noAutofit/>
          </a:bodyPr>
          <a:lstStyle/>
          <a:p>
            <a:pPr algn="ctr"/>
            <a:r>
              <a:rPr lang="es-MX" sz="1400" b="1" dirty="0" smtClean="0">
                <a:latin typeface="Palatino Linotype" panose="02040502050505030304" pitchFamily="18" charset="0"/>
              </a:rPr>
              <a:t>DIMENSIÓN 5</a:t>
            </a:r>
            <a:br>
              <a:rPr lang="es-MX" sz="1400" b="1" dirty="0" smtClean="0">
                <a:latin typeface="Palatino Linotype" panose="02040502050505030304" pitchFamily="18" charset="0"/>
              </a:rPr>
            </a:br>
            <a:r>
              <a:rPr lang="es-MX" sz="1400" b="1" dirty="0" smtClean="0">
                <a:latin typeface="Palatino Linotype" panose="02040502050505030304" pitchFamily="18" charset="0"/>
              </a:rPr>
              <a:t/>
            </a:r>
            <a:br>
              <a:rPr lang="es-MX" sz="1400" b="1" dirty="0" smtClean="0">
                <a:latin typeface="Palatino Linotype" panose="02040502050505030304" pitchFamily="18" charset="0"/>
              </a:rPr>
            </a:br>
            <a:r>
              <a:rPr lang="es-MX" sz="1400" b="1" dirty="0" smtClean="0">
                <a:latin typeface="Palatino Linotype" panose="02040502050505030304" pitchFamily="18" charset="0"/>
              </a:rPr>
              <a:t>APARTADOS DE LA ENCUENTA DE SATISFACCIÓN  </a:t>
            </a:r>
            <a:br>
              <a:rPr lang="es-MX" sz="1400" b="1" dirty="0" smtClean="0">
                <a:latin typeface="Palatino Linotype" panose="02040502050505030304" pitchFamily="18" charset="0"/>
              </a:rPr>
            </a:br>
            <a:endParaRPr lang="es-MX" sz="1400" b="1" dirty="0">
              <a:latin typeface="Palatino Linotype" panose="02040502050505030304" pitchFamily="18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3"/>
          <a:srcRect l="21200" t="36453" r="35480" b="32827"/>
          <a:stretch/>
        </p:blipFill>
        <p:spPr>
          <a:xfrm>
            <a:off x="6894035" y="195505"/>
            <a:ext cx="1901673" cy="75856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9" y="128847"/>
            <a:ext cx="2024261" cy="758562"/>
          </a:xfrm>
          <a:prstGeom prst="rect">
            <a:avLst/>
          </a:prstGeom>
        </p:spPr>
      </p:pic>
      <p:sp>
        <p:nvSpPr>
          <p:cNvPr id="16" name="Subtítulo 2"/>
          <p:cNvSpPr txBox="1">
            <a:spLocks/>
          </p:cNvSpPr>
          <p:nvPr/>
        </p:nvSpPr>
        <p:spPr>
          <a:xfrm>
            <a:off x="5592725" y="6048335"/>
            <a:ext cx="3138819" cy="203610"/>
          </a:xfrm>
          <a:prstGeom prst="rect">
            <a:avLst/>
          </a:prstGeom>
          <a:solidFill>
            <a:srgbClr val="904799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MX" sz="14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UNIDAD DE TRANSPARENCIA</a:t>
            </a:r>
            <a:endParaRPr lang="es-MX" sz="14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" name="Marcador de contenido 14"/>
          <p:cNvSpPr>
            <a:spLocks noGrp="1"/>
          </p:cNvSpPr>
          <p:nvPr>
            <p:ph idx="1"/>
          </p:nvPr>
        </p:nvSpPr>
        <p:spPr>
          <a:xfrm>
            <a:off x="628650" y="1454665"/>
            <a:ext cx="7886700" cy="39254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MX" sz="1400" dirty="0" smtClean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s-MX" sz="14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s-MX" sz="1400" dirty="0" smtClean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s-MX" sz="14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s-MX" sz="1400" dirty="0">
              <a:latin typeface="Palatino Linotype" panose="0204050205050503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19209" y="1020726"/>
            <a:ext cx="829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435935" y="1121731"/>
            <a:ext cx="80794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latin typeface="Palatino Linotype" panose="02040502050505030304" pitchFamily="18" charset="0"/>
              </a:rPr>
              <a:t>III. Ejercicio del Derecho de Acceso a la Información: </a:t>
            </a:r>
            <a:r>
              <a:rPr lang="es-MX" sz="1400" dirty="0" smtClean="0">
                <a:latin typeface="Palatino Linotype" panose="02040502050505030304" pitchFamily="18" charset="0"/>
              </a:rPr>
              <a:t>Se realizan preguntas al ciudadano sobre la calidad de servicio brindado.</a:t>
            </a:r>
          </a:p>
          <a:p>
            <a:pPr algn="just"/>
            <a:endParaRPr lang="es-MX" sz="1400" dirty="0">
              <a:latin typeface="Palatino Linotype" panose="02040502050505030304" pitchFamily="18" charset="0"/>
            </a:endParaRPr>
          </a:p>
        </p:txBody>
      </p:sp>
      <p:pic>
        <p:nvPicPr>
          <p:cNvPr id="10" name="Imagen 9"/>
          <p:cNvPicPr/>
          <p:nvPr/>
        </p:nvPicPr>
        <p:blipFill rotWithShape="1">
          <a:blip r:embed="rId5"/>
          <a:srcRect l="28004" t="22028" r="27190" b="19734"/>
          <a:stretch/>
        </p:blipFill>
        <p:spPr bwMode="auto">
          <a:xfrm>
            <a:off x="986169" y="1978564"/>
            <a:ext cx="3138156" cy="25267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/>
          <p:cNvPicPr/>
          <p:nvPr/>
        </p:nvPicPr>
        <p:blipFill rotWithShape="1">
          <a:blip r:embed="rId6"/>
          <a:srcRect l="27495" t="37417" r="25831" b="5552"/>
          <a:stretch/>
        </p:blipFill>
        <p:spPr bwMode="auto">
          <a:xfrm>
            <a:off x="4571999" y="1978564"/>
            <a:ext cx="2981326" cy="25267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703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0" t="42548" r="13102" b="33916"/>
          <a:stretch/>
        </p:blipFill>
        <p:spPr bwMode="auto">
          <a:xfrm>
            <a:off x="83566" y="5614396"/>
            <a:ext cx="8976867" cy="11658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28650" y="128847"/>
            <a:ext cx="7886700" cy="891879"/>
          </a:xfrm>
        </p:spPr>
        <p:txBody>
          <a:bodyPr>
            <a:noAutofit/>
          </a:bodyPr>
          <a:lstStyle/>
          <a:p>
            <a:pPr algn="ctr"/>
            <a:r>
              <a:rPr lang="es-MX" sz="1400" b="1" dirty="0" smtClean="0">
                <a:latin typeface="Palatino Linotype" panose="02040502050505030304" pitchFamily="18" charset="0"/>
              </a:rPr>
              <a:t>DIMENSIÓN 5</a:t>
            </a:r>
            <a:br>
              <a:rPr lang="es-MX" sz="1400" b="1" dirty="0" smtClean="0">
                <a:latin typeface="Palatino Linotype" panose="02040502050505030304" pitchFamily="18" charset="0"/>
              </a:rPr>
            </a:br>
            <a:r>
              <a:rPr lang="es-MX" sz="1400" b="1" dirty="0" smtClean="0">
                <a:latin typeface="Palatino Linotype" panose="02040502050505030304" pitchFamily="18" charset="0"/>
              </a:rPr>
              <a:t/>
            </a:r>
            <a:br>
              <a:rPr lang="es-MX" sz="1400" b="1" dirty="0" smtClean="0">
                <a:latin typeface="Palatino Linotype" panose="02040502050505030304" pitchFamily="18" charset="0"/>
              </a:rPr>
            </a:br>
            <a:r>
              <a:rPr lang="es-MX" sz="1400" b="1" dirty="0" smtClean="0">
                <a:latin typeface="Palatino Linotype" panose="02040502050505030304" pitchFamily="18" charset="0"/>
              </a:rPr>
              <a:t>APARTADOS DE LA ENCUENTA DE SATISFACCIÓN  </a:t>
            </a:r>
            <a:br>
              <a:rPr lang="es-MX" sz="1400" b="1" dirty="0" smtClean="0">
                <a:latin typeface="Palatino Linotype" panose="02040502050505030304" pitchFamily="18" charset="0"/>
              </a:rPr>
            </a:br>
            <a:endParaRPr lang="es-MX" sz="1400" b="1" dirty="0">
              <a:latin typeface="Palatino Linotype" panose="02040502050505030304" pitchFamily="18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3"/>
          <a:srcRect l="21200" t="36453" r="35480" b="32827"/>
          <a:stretch/>
        </p:blipFill>
        <p:spPr>
          <a:xfrm>
            <a:off x="6894035" y="195505"/>
            <a:ext cx="1901673" cy="75856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9" y="128847"/>
            <a:ext cx="2024261" cy="758562"/>
          </a:xfrm>
          <a:prstGeom prst="rect">
            <a:avLst/>
          </a:prstGeom>
        </p:spPr>
      </p:pic>
      <p:sp>
        <p:nvSpPr>
          <p:cNvPr id="16" name="Subtítulo 2"/>
          <p:cNvSpPr txBox="1">
            <a:spLocks/>
          </p:cNvSpPr>
          <p:nvPr/>
        </p:nvSpPr>
        <p:spPr>
          <a:xfrm>
            <a:off x="5592725" y="6048335"/>
            <a:ext cx="3138819" cy="203610"/>
          </a:xfrm>
          <a:prstGeom prst="rect">
            <a:avLst/>
          </a:prstGeom>
          <a:solidFill>
            <a:srgbClr val="904799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MX" sz="14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UNIDAD DE TRANSPARENCIA</a:t>
            </a:r>
            <a:endParaRPr lang="es-MX" sz="14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" name="Marcador de contenido 14"/>
          <p:cNvSpPr>
            <a:spLocks noGrp="1"/>
          </p:cNvSpPr>
          <p:nvPr>
            <p:ph idx="1"/>
          </p:nvPr>
        </p:nvSpPr>
        <p:spPr>
          <a:xfrm>
            <a:off x="628650" y="1454665"/>
            <a:ext cx="7886700" cy="39254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MX" sz="1400" dirty="0" smtClean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s-MX" sz="14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s-MX" sz="1400" dirty="0" smtClean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s-MX" sz="14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s-MX" sz="1400" dirty="0">
              <a:latin typeface="Palatino Linotype" panose="0204050205050503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19209" y="1020726"/>
            <a:ext cx="829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435935" y="1121731"/>
            <a:ext cx="80794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latin typeface="Palatino Linotype" panose="02040502050505030304" pitchFamily="18" charset="0"/>
              </a:rPr>
              <a:t>IV. Uso de los Portales de Información: </a:t>
            </a:r>
            <a:r>
              <a:rPr lang="es-MX" sz="1400" dirty="0" smtClean="0">
                <a:latin typeface="Palatino Linotype" panose="02040502050505030304" pitchFamily="18" charset="0"/>
              </a:rPr>
              <a:t>Se cuestiona al ciudadano, sobre el uso del Sistema web en que se publican los obligaciones comunes y específicas establecidas en la normatividad aplicable. (Ipomex)</a:t>
            </a:r>
          </a:p>
        </p:txBody>
      </p:sp>
      <p:pic>
        <p:nvPicPr>
          <p:cNvPr id="10" name="Imagen 9"/>
          <p:cNvPicPr/>
          <p:nvPr/>
        </p:nvPicPr>
        <p:blipFill rotWithShape="1">
          <a:blip r:embed="rId5"/>
          <a:srcRect l="28513" t="22028" r="27359" b="7966"/>
          <a:stretch/>
        </p:blipFill>
        <p:spPr bwMode="auto">
          <a:xfrm>
            <a:off x="1005220" y="2094717"/>
            <a:ext cx="2728580" cy="26800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/>
          <p:cNvPicPr/>
          <p:nvPr/>
        </p:nvPicPr>
        <p:blipFill rotWithShape="1">
          <a:blip r:embed="rId6"/>
          <a:srcRect l="28714" t="59017" r="28092" b="5957"/>
          <a:stretch/>
        </p:blipFill>
        <p:spPr bwMode="auto">
          <a:xfrm>
            <a:off x="4475641" y="2110633"/>
            <a:ext cx="2934809" cy="26640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5417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0" t="42548" r="13102" b="33916"/>
          <a:stretch/>
        </p:blipFill>
        <p:spPr bwMode="auto">
          <a:xfrm>
            <a:off x="83566" y="5614396"/>
            <a:ext cx="8976867" cy="11658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532026" y="366876"/>
            <a:ext cx="7886700" cy="657557"/>
          </a:xfrm>
        </p:spPr>
        <p:txBody>
          <a:bodyPr>
            <a:noAutofit/>
          </a:bodyPr>
          <a:lstStyle/>
          <a:p>
            <a:pPr algn="ctr"/>
            <a:r>
              <a:rPr lang="es-MX" sz="1400" b="1" dirty="0" smtClean="0">
                <a:latin typeface="Palatino Linotype" panose="02040502050505030304" pitchFamily="18" charset="0"/>
              </a:rPr>
              <a:t/>
            </a:r>
            <a:br>
              <a:rPr lang="es-MX" sz="1400" b="1" dirty="0" smtClean="0">
                <a:latin typeface="Palatino Linotype" panose="02040502050505030304" pitchFamily="18" charset="0"/>
              </a:rPr>
            </a:br>
            <a:r>
              <a:rPr lang="es-MX" sz="1400" b="1" dirty="0" smtClean="0">
                <a:latin typeface="Palatino Linotype" panose="02040502050505030304" pitchFamily="18" charset="0"/>
              </a:rPr>
              <a:t>DIMENSIÓN </a:t>
            </a:r>
            <a:r>
              <a:rPr lang="es-MX" sz="1400" b="1" dirty="0" smtClean="0">
                <a:latin typeface="Palatino Linotype" panose="02040502050505030304" pitchFamily="18" charset="0"/>
              </a:rPr>
              <a:t>5</a:t>
            </a:r>
            <a:br>
              <a:rPr lang="es-MX" sz="1400" b="1" dirty="0" smtClean="0">
                <a:latin typeface="Palatino Linotype" panose="02040502050505030304" pitchFamily="18" charset="0"/>
              </a:rPr>
            </a:br>
            <a:r>
              <a:rPr lang="es-MX" sz="1400" b="1" dirty="0" smtClean="0">
                <a:latin typeface="Palatino Linotype" panose="02040502050505030304" pitchFamily="18" charset="0"/>
              </a:rPr>
              <a:t/>
            </a:r>
            <a:br>
              <a:rPr lang="es-MX" sz="1400" b="1" dirty="0" smtClean="0">
                <a:latin typeface="Palatino Linotype" panose="02040502050505030304" pitchFamily="18" charset="0"/>
              </a:rPr>
            </a:br>
            <a:endParaRPr lang="es-MX" sz="1400" b="1" dirty="0">
              <a:latin typeface="Palatino Linotype" panose="02040502050505030304" pitchFamily="18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3"/>
          <a:srcRect l="21200" t="36453" r="35480" b="32827"/>
          <a:stretch/>
        </p:blipFill>
        <p:spPr>
          <a:xfrm>
            <a:off x="6894035" y="195505"/>
            <a:ext cx="1901673" cy="75856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9" y="171788"/>
            <a:ext cx="2024261" cy="758562"/>
          </a:xfrm>
          <a:prstGeom prst="rect">
            <a:avLst/>
          </a:prstGeom>
        </p:spPr>
      </p:pic>
      <p:sp>
        <p:nvSpPr>
          <p:cNvPr id="16" name="Subtítulo 2"/>
          <p:cNvSpPr txBox="1">
            <a:spLocks/>
          </p:cNvSpPr>
          <p:nvPr/>
        </p:nvSpPr>
        <p:spPr>
          <a:xfrm>
            <a:off x="5592725" y="6048335"/>
            <a:ext cx="3138819" cy="203610"/>
          </a:xfrm>
          <a:prstGeom prst="rect">
            <a:avLst/>
          </a:prstGeom>
          <a:solidFill>
            <a:srgbClr val="904799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MX" sz="14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UNIDAD DE TRANSPARENCIA</a:t>
            </a:r>
            <a:endParaRPr lang="es-MX" sz="14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" name="Marcador de contenido 14"/>
          <p:cNvSpPr>
            <a:spLocks noGrp="1"/>
          </p:cNvSpPr>
          <p:nvPr>
            <p:ph idx="1"/>
          </p:nvPr>
        </p:nvSpPr>
        <p:spPr>
          <a:xfrm>
            <a:off x="628650" y="1454665"/>
            <a:ext cx="7886700" cy="39254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MX" sz="1400" dirty="0" smtClean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s-MX" sz="14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s-MX" sz="1400" dirty="0" smtClean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s-MX" sz="14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s-MX" sz="1400" dirty="0">
              <a:latin typeface="Palatino Linotype" panose="0204050205050503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19209" y="1020726"/>
            <a:ext cx="829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219209" y="1201479"/>
            <a:ext cx="8512335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Palatino Linotype" panose="02040502050505030304" pitchFamily="18" charset="0"/>
              </a:rPr>
              <a:t>Medios de aplicación</a:t>
            </a:r>
          </a:p>
          <a:p>
            <a:pPr algn="ctr"/>
            <a:endParaRPr lang="es-MX" sz="1400" b="1" dirty="0" smtClean="0"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400" b="1" dirty="0" smtClean="0">
                <a:latin typeface="Palatino Linotype" panose="02040502050505030304" pitchFamily="18" charset="0"/>
              </a:rPr>
              <a:t>De manera física: </a:t>
            </a:r>
            <a:r>
              <a:rPr lang="es-MX" sz="1400" dirty="0" smtClean="0">
                <a:latin typeface="Palatino Linotype" panose="02040502050505030304" pitchFamily="18" charset="0"/>
              </a:rPr>
              <a:t>Por el personal que brinde la orientación o asesoría.</a:t>
            </a:r>
            <a:endParaRPr lang="es-MX" sz="1400" b="1" dirty="0" smtClean="0"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400" b="1" dirty="0" smtClean="0">
                <a:latin typeface="Palatino Linotype" panose="02040502050505030304" pitchFamily="18" charset="0"/>
              </a:rPr>
              <a:t>De manera digital: </a:t>
            </a:r>
            <a:r>
              <a:rPr lang="es-MX" sz="1400" dirty="0" smtClean="0">
                <a:latin typeface="Palatino Linotype" panose="02040502050505030304" pitchFamily="18" charset="0"/>
              </a:rPr>
              <a:t>Mediante la página web oficial del Sujeto Obligado</a:t>
            </a:r>
            <a:endParaRPr lang="es-MX" sz="1400" b="1" dirty="0" smtClean="0">
              <a:latin typeface="Palatino Linotype" panose="02040502050505030304" pitchFamily="18" charset="0"/>
            </a:endParaRPr>
          </a:p>
          <a:p>
            <a:endParaRPr lang="es-MX" sz="500" b="1" dirty="0" smtClean="0">
              <a:latin typeface="Palatino Linotype" panose="02040502050505030304" pitchFamily="18" charset="0"/>
            </a:endParaRPr>
          </a:p>
          <a:p>
            <a:r>
              <a:rPr lang="es-MX" sz="1400" b="1" dirty="0" smtClean="0">
                <a:latin typeface="Palatino Linotype" panose="02040502050505030304" pitchFamily="18" charset="0"/>
              </a:rPr>
              <a:t>Lo anterior, dependiendo de los recursos que disponga el Sujeto Obligado.</a:t>
            </a:r>
          </a:p>
          <a:p>
            <a:endParaRPr lang="es-MX" sz="1400" b="1" dirty="0" smtClean="0">
              <a:latin typeface="Palatino Linotype" panose="02040502050505030304" pitchFamily="18" charset="0"/>
            </a:endParaRPr>
          </a:p>
          <a:p>
            <a:pPr algn="ctr"/>
            <a:endParaRPr lang="es-MX" sz="1400" b="1" dirty="0" smtClean="0">
              <a:latin typeface="Palatino Linotype" panose="02040502050505030304" pitchFamily="18" charset="0"/>
            </a:endParaRPr>
          </a:p>
          <a:p>
            <a:pPr algn="ctr"/>
            <a:r>
              <a:rPr lang="es-MX" sz="1400" b="1" dirty="0" smtClean="0">
                <a:latin typeface="Palatino Linotype" panose="02040502050505030304" pitchFamily="18" charset="0"/>
              </a:rPr>
              <a:t>Tiempos de aplicación de la encuesta</a:t>
            </a:r>
          </a:p>
          <a:p>
            <a:pPr algn="ctr"/>
            <a:endParaRPr lang="es-MX" sz="1400" b="1" dirty="0" smtClean="0">
              <a:latin typeface="Palatino Linotype" panose="02040502050505030304" pitchFamily="18" charset="0"/>
            </a:endParaRPr>
          </a:p>
          <a:p>
            <a:pPr algn="just"/>
            <a:r>
              <a:rPr lang="es-MX" sz="1400" dirty="0" smtClean="0">
                <a:latin typeface="Palatino Linotype" panose="02040502050505030304" pitchFamily="18" charset="0"/>
              </a:rPr>
              <a:t>De conformidad a lo sugerido por el Modelo Regional de Transparencia Municipal, se establece que debe ser aplicada de manera </a:t>
            </a:r>
            <a:r>
              <a:rPr lang="es-MX" sz="1400" b="1" i="1" u="sng" dirty="0" smtClean="0">
                <a:latin typeface="Palatino Linotype" panose="02040502050505030304" pitchFamily="18" charset="0"/>
              </a:rPr>
              <a:t>trimestral o semestral </a:t>
            </a:r>
            <a:r>
              <a:rPr lang="es-MX" sz="1400" dirty="0" smtClean="0">
                <a:latin typeface="Palatino Linotype" panose="02040502050505030304" pitchFamily="18" charset="0"/>
              </a:rPr>
              <a:t>y una vez que se cuente con estabilidad en el monitoreo de los resultados de las encuestas, se sugiere realizarlo de manera </a:t>
            </a:r>
            <a:r>
              <a:rPr lang="es-MX" sz="1400" b="1" i="1" u="sng" dirty="0" smtClean="0">
                <a:latin typeface="Palatino Linotype" panose="02040502050505030304" pitchFamily="18" charset="0"/>
              </a:rPr>
              <a:t>anual.</a:t>
            </a:r>
          </a:p>
          <a:p>
            <a:endParaRPr lang="es-MX" sz="1400" b="1" dirty="0" smtClean="0">
              <a:latin typeface="Palatino Linotype" panose="02040502050505030304" pitchFamily="18" charset="0"/>
            </a:endParaRPr>
          </a:p>
          <a:p>
            <a:r>
              <a:rPr lang="es-MX" sz="1400" dirty="0" smtClean="0">
                <a:latin typeface="Palatino Linotype" panose="02040502050505030304" pitchFamily="18" charset="0"/>
              </a:rPr>
              <a:t>Dichos resultados deben ser dados a conocer al Titular del Sujeto Obligado, con el fin de que este tenga conocimiento de los resultados, así como de los planes y/o proyectos de mejora, sus tiempos de realización.</a:t>
            </a:r>
            <a:endParaRPr lang="es-MX" sz="1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679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0" t="42548" r="13102" b="33916"/>
          <a:stretch/>
        </p:blipFill>
        <p:spPr bwMode="auto">
          <a:xfrm>
            <a:off x="83566" y="5614396"/>
            <a:ext cx="8976867" cy="11658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28650" y="128847"/>
            <a:ext cx="7886700" cy="1091496"/>
          </a:xfrm>
        </p:spPr>
        <p:txBody>
          <a:bodyPr>
            <a:noAutofit/>
          </a:bodyPr>
          <a:lstStyle/>
          <a:p>
            <a:pPr algn="ctr"/>
            <a:r>
              <a:rPr lang="es-MX" sz="1400" b="1" dirty="0" smtClean="0">
                <a:latin typeface="Palatino Linotype" panose="02040502050505030304" pitchFamily="18" charset="0"/>
              </a:rPr>
              <a:t/>
            </a:r>
            <a:br>
              <a:rPr lang="es-MX" sz="1400" b="1" dirty="0" smtClean="0">
                <a:latin typeface="Palatino Linotype" panose="02040502050505030304" pitchFamily="18" charset="0"/>
              </a:rPr>
            </a:br>
            <a:r>
              <a:rPr lang="es-MX" sz="1400" b="1" dirty="0" smtClean="0">
                <a:latin typeface="Palatino Linotype" panose="02040502050505030304" pitchFamily="18" charset="0"/>
              </a:rPr>
              <a:t>DIMENSIÓN </a:t>
            </a:r>
            <a:r>
              <a:rPr lang="es-MX" sz="1400" b="1" dirty="0" smtClean="0">
                <a:latin typeface="Palatino Linotype" panose="02040502050505030304" pitchFamily="18" charset="0"/>
              </a:rPr>
              <a:t>5</a:t>
            </a:r>
            <a:br>
              <a:rPr lang="es-MX" sz="1400" b="1" dirty="0" smtClean="0">
                <a:latin typeface="Palatino Linotype" panose="02040502050505030304" pitchFamily="18" charset="0"/>
              </a:rPr>
            </a:br>
            <a:r>
              <a:rPr lang="es-MX" sz="1400" b="1" dirty="0" smtClean="0">
                <a:latin typeface="Palatino Linotype" panose="02040502050505030304" pitchFamily="18" charset="0"/>
              </a:rPr>
              <a:t/>
            </a:r>
            <a:br>
              <a:rPr lang="es-MX" sz="1400" b="1" dirty="0" smtClean="0">
                <a:latin typeface="Palatino Linotype" panose="02040502050505030304" pitchFamily="18" charset="0"/>
              </a:rPr>
            </a:br>
            <a:r>
              <a:rPr lang="es-MX" sz="1400" b="1" dirty="0" smtClean="0">
                <a:latin typeface="Palatino Linotype" panose="02040502050505030304" pitchFamily="18" charset="0"/>
              </a:rPr>
              <a:t>ENCUESTA DE SATISFACCIÓN DEL INFOEM</a:t>
            </a:r>
            <a:r>
              <a:rPr lang="es-MX" sz="1400" b="1" dirty="0" smtClean="0">
                <a:latin typeface="Palatino Linotype" panose="02040502050505030304" pitchFamily="18" charset="0"/>
              </a:rPr>
              <a:t/>
            </a:r>
            <a:br>
              <a:rPr lang="es-MX" sz="1400" b="1" dirty="0" smtClean="0">
                <a:latin typeface="Palatino Linotype" panose="02040502050505030304" pitchFamily="18" charset="0"/>
              </a:rPr>
            </a:br>
            <a:endParaRPr lang="es-MX" sz="1400" b="1" dirty="0">
              <a:latin typeface="Palatino Linotype" panose="02040502050505030304" pitchFamily="18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3"/>
          <a:srcRect l="21200" t="36453" r="35480" b="32827"/>
          <a:stretch/>
        </p:blipFill>
        <p:spPr>
          <a:xfrm>
            <a:off x="6894035" y="195505"/>
            <a:ext cx="1901673" cy="75856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9" y="128847"/>
            <a:ext cx="2024261" cy="758562"/>
          </a:xfrm>
          <a:prstGeom prst="rect">
            <a:avLst/>
          </a:prstGeom>
        </p:spPr>
      </p:pic>
      <p:sp>
        <p:nvSpPr>
          <p:cNvPr id="16" name="Subtítulo 2"/>
          <p:cNvSpPr txBox="1">
            <a:spLocks/>
          </p:cNvSpPr>
          <p:nvPr/>
        </p:nvSpPr>
        <p:spPr>
          <a:xfrm>
            <a:off x="5592725" y="6048335"/>
            <a:ext cx="3138819" cy="203610"/>
          </a:xfrm>
          <a:prstGeom prst="rect">
            <a:avLst/>
          </a:prstGeom>
          <a:solidFill>
            <a:srgbClr val="904799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MX" sz="14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UNIDAD DE TRANSPARENCIA</a:t>
            </a:r>
            <a:endParaRPr lang="es-MX" sz="14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" name="Marcador de contenido 14"/>
          <p:cNvSpPr>
            <a:spLocks noGrp="1"/>
          </p:cNvSpPr>
          <p:nvPr>
            <p:ph idx="1"/>
          </p:nvPr>
        </p:nvSpPr>
        <p:spPr>
          <a:xfrm>
            <a:off x="628650" y="1454665"/>
            <a:ext cx="7886700" cy="39254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MX" sz="1400" dirty="0" smtClean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s-MX" sz="14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s-MX" sz="1400" dirty="0" smtClean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s-MX" sz="14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s-MX" sz="1400" dirty="0">
              <a:latin typeface="Palatino Linotype" panose="0204050205050503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19209" y="1020726"/>
            <a:ext cx="829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219209" y="1201479"/>
            <a:ext cx="8512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1400" b="1" dirty="0" smtClean="0">
              <a:latin typeface="Palatino Linotype" panose="02040502050505030304" pitchFamily="18" charset="0"/>
            </a:endParaRPr>
          </a:p>
          <a:p>
            <a:endParaRPr lang="es-MX" sz="1400" b="1" dirty="0">
              <a:latin typeface="Palatino Linotype" panose="02040502050505030304" pitchFamily="18" charset="0"/>
            </a:endParaRPr>
          </a:p>
        </p:txBody>
      </p:sp>
      <p:pic>
        <p:nvPicPr>
          <p:cNvPr id="10" name="Imagen 9"/>
          <p:cNvPicPr/>
          <p:nvPr/>
        </p:nvPicPr>
        <p:blipFill rotWithShape="1">
          <a:blip r:embed="rId5"/>
          <a:srcRect l="31908" t="16596" r="32281" b="11889"/>
          <a:stretch/>
        </p:blipFill>
        <p:spPr bwMode="auto">
          <a:xfrm>
            <a:off x="1265274" y="1463089"/>
            <a:ext cx="2624537" cy="25560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/>
          <p:cNvPicPr/>
          <p:nvPr/>
        </p:nvPicPr>
        <p:blipFill rotWithShape="1">
          <a:blip r:embed="rId6"/>
          <a:srcRect l="32586" t="20519" r="31941" b="7363"/>
          <a:stretch/>
        </p:blipFill>
        <p:spPr bwMode="auto">
          <a:xfrm>
            <a:off x="5086350" y="1463089"/>
            <a:ext cx="2937133" cy="2565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19209" y="4327451"/>
            <a:ext cx="85123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i="1" dirty="0" smtClean="0">
                <a:latin typeface="Palatino Linotype" panose="02040502050505030304" pitchFamily="18" charset="0"/>
              </a:rPr>
              <a:t>Nota: Cabe destacar que el presente formato soló es aplicable al ejercicio del Derecho de Acceso a la Información, cuya aplicación es realizada por la Unidad de Transparencia, ya que es está lleva a cabo la orientación y asesoría de los particulares sobre solicitudes de acceso a la información.</a:t>
            </a:r>
            <a:endParaRPr lang="es-MX" sz="1400" b="1" i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4419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8524</TotalTime>
  <Words>524</Words>
  <Application>Microsoft Office PowerPoint</Application>
  <PresentationFormat>Carta (216 x 279 mm)</PresentationFormat>
  <Paragraphs>81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Palatino Linotype</vt:lpstr>
      <vt:lpstr>Wingdings</vt:lpstr>
      <vt:lpstr>Tema de Office</vt:lpstr>
      <vt:lpstr>DIMENSIÓN 5  SATISFACCIÓN USUARIA</vt:lpstr>
      <vt:lpstr>DIMENSIÓN 5  APARTADOS DE LA ENCUENTA DE SATISFACCIÓN   </vt:lpstr>
      <vt:lpstr>DIMENSIÓN 5  APARTADOS DE LA ENCUENTA DE SATISFACCIÓN   </vt:lpstr>
      <vt:lpstr>DIMENSIÓN 5  APARTADOS DE LA ENCUENTA DE SATISFACCIÓN   </vt:lpstr>
      <vt:lpstr>DIMENSIÓN 5  APARTADOS DE LA ENCUENTA DE SATISFACCIÓN   </vt:lpstr>
      <vt:lpstr> DIMENSIÓN 5  </vt:lpstr>
      <vt:lpstr> DIMENSIÓN 5  ENCUESTA DE SATISFACCIÓN DEL INFOEM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381</cp:revision>
  <cp:lastPrinted>2020-03-04T19:41:18Z</cp:lastPrinted>
  <dcterms:created xsi:type="dcterms:W3CDTF">2019-03-05T18:50:05Z</dcterms:created>
  <dcterms:modified xsi:type="dcterms:W3CDTF">2023-02-22T17:38:46Z</dcterms:modified>
</cp:coreProperties>
</file>