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3" r:id="rId2"/>
    <p:sldId id="301" r:id="rId3"/>
    <p:sldId id="299" r:id="rId4"/>
    <p:sldId id="294" r:id="rId5"/>
    <p:sldId id="300" r:id="rId6"/>
    <p:sldId id="298" r:id="rId7"/>
    <p:sldId id="295" r:id="rId8"/>
  </p:sldIdLst>
  <p:sldSz cx="9144000" cy="6858000" type="letter"/>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AA7"/>
    <a:srgbClr val="904799"/>
    <a:srgbClr val="CC99FF"/>
    <a:srgbClr val="F4F4F4"/>
    <a:srgbClr val="009999"/>
    <a:srgbClr val="CC00FF"/>
    <a:srgbClr val="33CCFF"/>
    <a:srgbClr val="CCCCFF"/>
    <a:srgbClr val="6699FF"/>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6" d="100"/>
          <a:sy n="116" d="100"/>
        </p:scale>
        <p:origin x="150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C4A67AD-D51C-4E4E-B51F-8935B3AF25CB}" type="datetimeFigureOut">
              <a:rPr lang="es-MX" smtClean="0"/>
              <a:t>22/02/2023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FD8928-DC30-4C1A-99E5-51CFFF835E10}" type="slidenum">
              <a:rPr lang="es-MX" smtClean="0"/>
              <a:t>‹Nº›</a:t>
            </a:fld>
            <a:endParaRPr lang="es-MX"/>
          </a:p>
        </p:txBody>
      </p:sp>
    </p:spTree>
    <p:extLst>
      <p:ext uri="{BB962C8B-B14F-4D97-AF65-F5344CB8AC3E}">
        <p14:creationId xmlns:p14="http://schemas.microsoft.com/office/powerpoint/2010/main" val="3909914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C4A67AD-D51C-4E4E-B51F-8935B3AF25CB}" type="datetimeFigureOut">
              <a:rPr lang="es-MX" smtClean="0"/>
              <a:t>22/02/2023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FD8928-DC30-4C1A-99E5-51CFFF835E10}" type="slidenum">
              <a:rPr lang="es-MX" smtClean="0"/>
              <a:t>‹Nº›</a:t>
            </a:fld>
            <a:endParaRPr lang="es-MX"/>
          </a:p>
        </p:txBody>
      </p:sp>
    </p:spTree>
    <p:extLst>
      <p:ext uri="{BB962C8B-B14F-4D97-AF65-F5344CB8AC3E}">
        <p14:creationId xmlns:p14="http://schemas.microsoft.com/office/powerpoint/2010/main" val="925665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C4A67AD-D51C-4E4E-B51F-8935B3AF25CB}" type="datetimeFigureOut">
              <a:rPr lang="es-MX" smtClean="0"/>
              <a:t>22/02/2023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FD8928-DC30-4C1A-99E5-51CFFF835E10}" type="slidenum">
              <a:rPr lang="es-MX" smtClean="0"/>
              <a:t>‹Nº›</a:t>
            </a:fld>
            <a:endParaRPr lang="es-MX"/>
          </a:p>
        </p:txBody>
      </p:sp>
    </p:spTree>
    <p:extLst>
      <p:ext uri="{BB962C8B-B14F-4D97-AF65-F5344CB8AC3E}">
        <p14:creationId xmlns:p14="http://schemas.microsoft.com/office/powerpoint/2010/main" val="358466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C4A67AD-D51C-4E4E-B51F-8935B3AF25CB}" type="datetimeFigureOut">
              <a:rPr lang="es-MX" smtClean="0"/>
              <a:t>22/02/2023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FD8928-DC30-4C1A-99E5-51CFFF835E10}" type="slidenum">
              <a:rPr lang="es-MX" smtClean="0"/>
              <a:t>‹Nº›</a:t>
            </a:fld>
            <a:endParaRPr lang="es-MX"/>
          </a:p>
        </p:txBody>
      </p:sp>
    </p:spTree>
    <p:extLst>
      <p:ext uri="{BB962C8B-B14F-4D97-AF65-F5344CB8AC3E}">
        <p14:creationId xmlns:p14="http://schemas.microsoft.com/office/powerpoint/2010/main" val="136042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C4A67AD-D51C-4E4E-B51F-8935B3AF25CB}" type="datetimeFigureOut">
              <a:rPr lang="es-MX" smtClean="0"/>
              <a:t>22/02/2023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FD8928-DC30-4C1A-99E5-51CFFF835E10}" type="slidenum">
              <a:rPr lang="es-MX" smtClean="0"/>
              <a:t>‹Nº›</a:t>
            </a:fld>
            <a:endParaRPr lang="es-MX"/>
          </a:p>
        </p:txBody>
      </p:sp>
    </p:spTree>
    <p:extLst>
      <p:ext uri="{BB962C8B-B14F-4D97-AF65-F5344CB8AC3E}">
        <p14:creationId xmlns:p14="http://schemas.microsoft.com/office/powerpoint/2010/main" val="936968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C4A67AD-D51C-4E4E-B51F-8935B3AF25CB}" type="datetimeFigureOut">
              <a:rPr lang="es-MX" smtClean="0"/>
              <a:t>22/02/2023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AFD8928-DC30-4C1A-99E5-51CFFF835E10}" type="slidenum">
              <a:rPr lang="es-MX" smtClean="0"/>
              <a:t>‹Nº›</a:t>
            </a:fld>
            <a:endParaRPr lang="es-MX"/>
          </a:p>
        </p:txBody>
      </p:sp>
    </p:spTree>
    <p:extLst>
      <p:ext uri="{BB962C8B-B14F-4D97-AF65-F5344CB8AC3E}">
        <p14:creationId xmlns:p14="http://schemas.microsoft.com/office/powerpoint/2010/main" val="2844300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C4A67AD-D51C-4E4E-B51F-8935B3AF25CB}" type="datetimeFigureOut">
              <a:rPr lang="es-MX" smtClean="0"/>
              <a:t>22/02/2023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6AFD8928-DC30-4C1A-99E5-51CFFF835E10}" type="slidenum">
              <a:rPr lang="es-MX" smtClean="0"/>
              <a:t>‹Nº›</a:t>
            </a:fld>
            <a:endParaRPr lang="es-MX"/>
          </a:p>
        </p:txBody>
      </p:sp>
    </p:spTree>
    <p:extLst>
      <p:ext uri="{BB962C8B-B14F-4D97-AF65-F5344CB8AC3E}">
        <p14:creationId xmlns:p14="http://schemas.microsoft.com/office/powerpoint/2010/main" val="3475416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C4A67AD-D51C-4E4E-B51F-8935B3AF25CB}" type="datetimeFigureOut">
              <a:rPr lang="es-MX" smtClean="0"/>
              <a:t>22/02/2023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6AFD8928-DC30-4C1A-99E5-51CFFF835E10}" type="slidenum">
              <a:rPr lang="es-MX" smtClean="0"/>
              <a:t>‹Nº›</a:t>
            </a:fld>
            <a:endParaRPr lang="es-MX"/>
          </a:p>
        </p:txBody>
      </p:sp>
    </p:spTree>
    <p:extLst>
      <p:ext uri="{BB962C8B-B14F-4D97-AF65-F5344CB8AC3E}">
        <p14:creationId xmlns:p14="http://schemas.microsoft.com/office/powerpoint/2010/main" val="3378975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A67AD-D51C-4E4E-B51F-8935B3AF25CB}" type="datetimeFigureOut">
              <a:rPr lang="es-MX" smtClean="0"/>
              <a:t>22/02/2023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6AFD8928-DC30-4C1A-99E5-51CFFF835E10}" type="slidenum">
              <a:rPr lang="es-MX" smtClean="0"/>
              <a:t>‹Nº›</a:t>
            </a:fld>
            <a:endParaRPr lang="es-MX"/>
          </a:p>
        </p:txBody>
      </p:sp>
    </p:spTree>
    <p:extLst>
      <p:ext uri="{BB962C8B-B14F-4D97-AF65-F5344CB8AC3E}">
        <p14:creationId xmlns:p14="http://schemas.microsoft.com/office/powerpoint/2010/main" val="1882774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C4A67AD-D51C-4E4E-B51F-8935B3AF25CB}" type="datetimeFigureOut">
              <a:rPr lang="es-MX" smtClean="0"/>
              <a:t>22/02/2023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AFD8928-DC30-4C1A-99E5-51CFFF835E10}" type="slidenum">
              <a:rPr lang="es-MX" smtClean="0"/>
              <a:t>‹Nº›</a:t>
            </a:fld>
            <a:endParaRPr lang="es-MX"/>
          </a:p>
        </p:txBody>
      </p:sp>
    </p:spTree>
    <p:extLst>
      <p:ext uri="{BB962C8B-B14F-4D97-AF65-F5344CB8AC3E}">
        <p14:creationId xmlns:p14="http://schemas.microsoft.com/office/powerpoint/2010/main" val="3262543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C4A67AD-D51C-4E4E-B51F-8935B3AF25CB}" type="datetimeFigureOut">
              <a:rPr lang="es-MX" smtClean="0"/>
              <a:t>22/02/2023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AFD8928-DC30-4C1A-99E5-51CFFF835E10}" type="slidenum">
              <a:rPr lang="es-MX" smtClean="0"/>
              <a:t>‹Nº›</a:t>
            </a:fld>
            <a:endParaRPr lang="es-MX"/>
          </a:p>
        </p:txBody>
      </p:sp>
    </p:spTree>
    <p:extLst>
      <p:ext uri="{BB962C8B-B14F-4D97-AF65-F5344CB8AC3E}">
        <p14:creationId xmlns:p14="http://schemas.microsoft.com/office/powerpoint/2010/main" val="2024731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4A67AD-D51C-4E4E-B51F-8935B3AF25CB}" type="datetimeFigureOut">
              <a:rPr lang="es-MX" smtClean="0"/>
              <a:t>22/02/2023</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FD8928-DC30-4C1A-99E5-51CFFF835E10}" type="slidenum">
              <a:rPr lang="es-MX" smtClean="0"/>
              <a:t>‹Nº›</a:t>
            </a:fld>
            <a:endParaRPr lang="es-MX"/>
          </a:p>
        </p:txBody>
      </p:sp>
    </p:spTree>
    <p:extLst>
      <p:ext uri="{BB962C8B-B14F-4D97-AF65-F5344CB8AC3E}">
        <p14:creationId xmlns:p14="http://schemas.microsoft.com/office/powerpoint/2010/main" val="20763700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saimex@infoem.org.mx" TargetMode="External"/><Relationship Id="rId5" Type="http://schemas.openxmlformats.org/officeDocument/2006/relationships/hyperlink" Target="mailto:cat@infoem.org.mx"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extLst>
              <a:ext uri="{28A0092B-C50C-407E-A947-70E740481C1C}">
                <a14:useLocalDpi xmlns:a14="http://schemas.microsoft.com/office/drawing/2010/main" val="0"/>
              </a:ext>
            </a:extLst>
          </a:blip>
          <a:srcRect l="12220" t="42548" r="13102" b="33916"/>
          <a:stretch/>
        </p:blipFill>
        <p:spPr bwMode="auto">
          <a:xfrm>
            <a:off x="83566" y="5614396"/>
            <a:ext cx="8976867" cy="1165847"/>
          </a:xfrm>
          <a:prstGeom prst="rect">
            <a:avLst/>
          </a:prstGeom>
          <a:ln>
            <a:noFill/>
          </a:ln>
          <a:extLst>
            <a:ext uri="{53640926-AAD7-44D8-BBD7-CCE9431645EC}">
              <a14:shadowObscured xmlns:a14="http://schemas.microsoft.com/office/drawing/2010/main"/>
            </a:ext>
          </a:extLst>
        </p:spPr>
      </p:pic>
      <p:sp>
        <p:nvSpPr>
          <p:cNvPr id="9" name="Título 8"/>
          <p:cNvSpPr>
            <a:spLocks noGrp="1"/>
          </p:cNvSpPr>
          <p:nvPr>
            <p:ph type="title"/>
          </p:nvPr>
        </p:nvSpPr>
        <p:spPr>
          <a:xfrm>
            <a:off x="628650" y="128847"/>
            <a:ext cx="7886700" cy="891879"/>
          </a:xfrm>
        </p:spPr>
        <p:txBody>
          <a:bodyPr>
            <a:noAutofit/>
          </a:bodyPr>
          <a:lstStyle/>
          <a:p>
            <a:pPr algn="ctr"/>
            <a:r>
              <a:rPr lang="es-MX" sz="1400" b="1" dirty="0" smtClean="0">
                <a:latin typeface="Palatino Linotype" panose="02040502050505030304" pitchFamily="18" charset="0"/>
              </a:rPr>
              <a:t>DIMENSIÓN 4</a:t>
            </a:r>
            <a:br>
              <a:rPr lang="es-MX" sz="1400" b="1" dirty="0" smtClean="0">
                <a:latin typeface="Palatino Linotype" panose="02040502050505030304" pitchFamily="18" charset="0"/>
              </a:rPr>
            </a:br>
            <a:r>
              <a:rPr lang="es-MX" sz="1400" b="1" dirty="0" smtClean="0">
                <a:latin typeface="Palatino Linotype" panose="02040502050505030304" pitchFamily="18" charset="0"/>
              </a:rPr>
              <a:t/>
            </a:r>
            <a:br>
              <a:rPr lang="es-MX" sz="1400" b="1" dirty="0" smtClean="0">
                <a:latin typeface="Palatino Linotype" panose="02040502050505030304" pitchFamily="18" charset="0"/>
              </a:rPr>
            </a:br>
            <a:r>
              <a:rPr lang="es-MX" sz="1400" b="1" dirty="0" smtClean="0">
                <a:latin typeface="Palatino Linotype" panose="02040502050505030304" pitchFamily="18" charset="0"/>
              </a:rPr>
              <a:t>FORMALIZACIÓN DE CANALES DE ATENCIÓN</a:t>
            </a:r>
            <a:endParaRPr lang="es-MX" sz="1400" b="1" dirty="0">
              <a:latin typeface="Palatino Linotype" panose="02040502050505030304" pitchFamily="18" charset="0"/>
            </a:endParaRPr>
          </a:p>
        </p:txBody>
      </p:sp>
      <p:pic>
        <p:nvPicPr>
          <p:cNvPr id="29" name="Imagen 28"/>
          <p:cNvPicPr>
            <a:picLocks noChangeAspect="1"/>
          </p:cNvPicPr>
          <p:nvPr/>
        </p:nvPicPr>
        <p:blipFill rotWithShape="1">
          <a:blip r:embed="rId3"/>
          <a:srcRect l="21200" t="36453" r="35480" b="32827"/>
          <a:stretch/>
        </p:blipFill>
        <p:spPr>
          <a:xfrm>
            <a:off x="6894035" y="195505"/>
            <a:ext cx="1901673" cy="758562"/>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209" y="128847"/>
            <a:ext cx="2024261" cy="758562"/>
          </a:xfrm>
          <a:prstGeom prst="rect">
            <a:avLst/>
          </a:prstGeom>
        </p:spPr>
      </p:pic>
      <p:sp>
        <p:nvSpPr>
          <p:cNvPr id="16" name="Subtítulo 2"/>
          <p:cNvSpPr txBox="1">
            <a:spLocks/>
          </p:cNvSpPr>
          <p:nvPr/>
        </p:nvSpPr>
        <p:spPr>
          <a:xfrm>
            <a:off x="5592725" y="6048335"/>
            <a:ext cx="3138819" cy="203610"/>
          </a:xfrm>
          <a:prstGeom prst="rect">
            <a:avLst/>
          </a:prstGeom>
          <a:solidFill>
            <a:srgbClr val="904799"/>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MX" sz="1400" b="1" dirty="0" smtClean="0">
                <a:solidFill>
                  <a:schemeClr val="bg1"/>
                </a:solidFill>
                <a:latin typeface="Palatino Linotype" panose="02040502050505030304" pitchFamily="18" charset="0"/>
              </a:rPr>
              <a:t>UNIDAD DE TRANSPARENCIA</a:t>
            </a:r>
            <a:endParaRPr lang="es-MX" sz="1400" b="1" dirty="0">
              <a:solidFill>
                <a:schemeClr val="bg1"/>
              </a:solidFill>
              <a:latin typeface="Palatino Linotype" panose="02040502050505030304" pitchFamily="18" charset="0"/>
            </a:endParaRPr>
          </a:p>
        </p:txBody>
      </p:sp>
      <p:sp>
        <p:nvSpPr>
          <p:cNvPr id="15" name="Marcador de contenido 14"/>
          <p:cNvSpPr>
            <a:spLocks noGrp="1"/>
          </p:cNvSpPr>
          <p:nvPr>
            <p:ph idx="1"/>
          </p:nvPr>
        </p:nvSpPr>
        <p:spPr>
          <a:xfrm>
            <a:off x="628650" y="1454665"/>
            <a:ext cx="7886700" cy="3925409"/>
          </a:xfrm>
        </p:spPr>
        <p:txBody>
          <a:bodyPr>
            <a:normAutofit/>
          </a:bodyPr>
          <a:lstStyle/>
          <a:p>
            <a:pPr marL="0" indent="0" algn="just">
              <a:buNone/>
            </a:pPr>
            <a:endParaRPr lang="es-MX" sz="1400" b="1" dirty="0" smtClean="0">
              <a:latin typeface="Palatino Linotype" panose="02040502050505030304" pitchFamily="18" charset="0"/>
            </a:endParaRPr>
          </a:p>
          <a:p>
            <a:pPr marL="0" indent="0" algn="just">
              <a:buNone/>
            </a:pPr>
            <a:r>
              <a:rPr lang="es-MX" sz="1400" b="1" dirty="0" smtClean="0">
                <a:latin typeface="Palatino Linotype" panose="02040502050505030304" pitchFamily="18" charset="0"/>
              </a:rPr>
              <a:t> </a:t>
            </a:r>
            <a:endParaRPr lang="es-MX" sz="1400" dirty="0" smtClean="0">
              <a:latin typeface="Palatino Linotype" panose="02040502050505030304" pitchFamily="18" charset="0"/>
            </a:endParaRPr>
          </a:p>
          <a:p>
            <a:pPr marL="0" indent="0" algn="just">
              <a:buNone/>
            </a:pPr>
            <a:endParaRPr lang="es-MX" sz="1400" dirty="0" smtClean="0">
              <a:latin typeface="Palatino Linotype" panose="02040502050505030304" pitchFamily="18" charset="0"/>
            </a:endParaRPr>
          </a:p>
          <a:p>
            <a:pPr marL="0" indent="0" algn="just">
              <a:buNone/>
            </a:pPr>
            <a:endParaRPr lang="es-MX" sz="1400" dirty="0">
              <a:latin typeface="Palatino Linotype" panose="02040502050505030304" pitchFamily="18" charset="0"/>
            </a:endParaRPr>
          </a:p>
          <a:p>
            <a:pPr marL="0" indent="0" algn="just">
              <a:buNone/>
            </a:pPr>
            <a:endParaRPr lang="es-MX" sz="1400" dirty="0" smtClean="0">
              <a:latin typeface="Palatino Linotype" panose="02040502050505030304" pitchFamily="18" charset="0"/>
            </a:endParaRPr>
          </a:p>
          <a:p>
            <a:pPr marL="0" indent="0" algn="just">
              <a:buNone/>
            </a:pPr>
            <a:endParaRPr lang="es-MX" sz="1400" dirty="0">
              <a:latin typeface="Palatino Linotype" panose="02040502050505030304" pitchFamily="18" charset="0"/>
            </a:endParaRPr>
          </a:p>
          <a:p>
            <a:pPr marL="0" indent="0" algn="just">
              <a:buNone/>
            </a:pPr>
            <a:endParaRPr lang="es-MX" sz="1400" dirty="0">
              <a:latin typeface="Palatino Linotype" panose="02040502050505030304" pitchFamily="18" charset="0"/>
            </a:endParaRPr>
          </a:p>
        </p:txBody>
      </p:sp>
      <p:pic>
        <p:nvPicPr>
          <p:cNvPr id="8" name="Imagen 7"/>
          <p:cNvPicPr/>
          <p:nvPr/>
        </p:nvPicPr>
        <p:blipFill rotWithShape="1">
          <a:blip r:embed="rId5"/>
          <a:srcRect l="28344" t="20218" r="28207" b="11284"/>
          <a:stretch/>
        </p:blipFill>
        <p:spPr bwMode="auto">
          <a:xfrm>
            <a:off x="2141220" y="1388006"/>
            <a:ext cx="4752815" cy="39920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16679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extLst>
              <a:ext uri="{28A0092B-C50C-407E-A947-70E740481C1C}">
                <a14:useLocalDpi xmlns:a14="http://schemas.microsoft.com/office/drawing/2010/main" val="0"/>
              </a:ext>
            </a:extLst>
          </a:blip>
          <a:srcRect l="12220" t="42548" r="13102" b="33916"/>
          <a:stretch/>
        </p:blipFill>
        <p:spPr bwMode="auto">
          <a:xfrm>
            <a:off x="83566" y="5614396"/>
            <a:ext cx="8976867" cy="1165847"/>
          </a:xfrm>
          <a:prstGeom prst="rect">
            <a:avLst/>
          </a:prstGeom>
          <a:ln>
            <a:noFill/>
          </a:ln>
          <a:extLst>
            <a:ext uri="{53640926-AAD7-44D8-BBD7-CCE9431645EC}">
              <a14:shadowObscured xmlns:a14="http://schemas.microsoft.com/office/drawing/2010/main"/>
            </a:ext>
          </a:extLst>
        </p:spPr>
      </p:pic>
      <p:sp>
        <p:nvSpPr>
          <p:cNvPr id="9" name="Título 8"/>
          <p:cNvSpPr>
            <a:spLocks noGrp="1"/>
          </p:cNvSpPr>
          <p:nvPr>
            <p:ph type="title"/>
          </p:nvPr>
        </p:nvSpPr>
        <p:spPr>
          <a:xfrm>
            <a:off x="628650" y="128847"/>
            <a:ext cx="7886700" cy="891879"/>
          </a:xfrm>
        </p:spPr>
        <p:txBody>
          <a:bodyPr>
            <a:noAutofit/>
          </a:bodyPr>
          <a:lstStyle/>
          <a:p>
            <a:pPr algn="ctr"/>
            <a:r>
              <a:rPr lang="es-MX" sz="1400" b="1" dirty="0" smtClean="0">
                <a:latin typeface="Palatino Linotype" panose="02040502050505030304" pitchFamily="18" charset="0"/>
              </a:rPr>
              <a:t>DIMENSIÓN 4</a:t>
            </a:r>
            <a:br>
              <a:rPr lang="es-MX" sz="1400" b="1" dirty="0" smtClean="0">
                <a:latin typeface="Palatino Linotype" panose="02040502050505030304" pitchFamily="18" charset="0"/>
              </a:rPr>
            </a:br>
            <a:r>
              <a:rPr lang="es-MX" sz="1400" b="1" dirty="0" smtClean="0">
                <a:latin typeface="Palatino Linotype" panose="02040502050505030304" pitchFamily="18" charset="0"/>
              </a:rPr>
              <a:t/>
            </a:r>
            <a:br>
              <a:rPr lang="es-MX" sz="1400" b="1" dirty="0" smtClean="0">
                <a:latin typeface="Palatino Linotype" panose="02040502050505030304" pitchFamily="18" charset="0"/>
              </a:rPr>
            </a:br>
            <a:r>
              <a:rPr lang="es-MX" sz="1400" b="1" dirty="0" smtClean="0">
                <a:latin typeface="Palatino Linotype" panose="02040502050505030304" pitchFamily="18" charset="0"/>
              </a:rPr>
              <a:t>FORMALIZACIÓN DE CANALES DE ATENCIÓN</a:t>
            </a:r>
            <a:endParaRPr lang="es-MX" sz="1400" b="1" dirty="0">
              <a:latin typeface="Palatino Linotype" panose="02040502050505030304" pitchFamily="18" charset="0"/>
            </a:endParaRPr>
          </a:p>
        </p:txBody>
      </p:sp>
      <p:pic>
        <p:nvPicPr>
          <p:cNvPr id="29" name="Imagen 28"/>
          <p:cNvPicPr>
            <a:picLocks noChangeAspect="1"/>
          </p:cNvPicPr>
          <p:nvPr/>
        </p:nvPicPr>
        <p:blipFill rotWithShape="1">
          <a:blip r:embed="rId3"/>
          <a:srcRect l="21200" t="36453" r="35480" b="32827"/>
          <a:stretch/>
        </p:blipFill>
        <p:spPr>
          <a:xfrm>
            <a:off x="6894035" y="195505"/>
            <a:ext cx="1901673" cy="758562"/>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209" y="128847"/>
            <a:ext cx="2024261" cy="758562"/>
          </a:xfrm>
          <a:prstGeom prst="rect">
            <a:avLst/>
          </a:prstGeom>
        </p:spPr>
      </p:pic>
      <p:sp>
        <p:nvSpPr>
          <p:cNvPr id="16" name="Subtítulo 2"/>
          <p:cNvSpPr txBox="1">
            <a:spLocks/>
          </p:cNvSpPr>
          <p:nvPr/>
        </p:nvSpPr>
        <p:spPr>
          <a:xfrm>
            <a:off x="5592725" y="6048335"/>
            <a:ext cx="3138819" cy="203610"/>
          </a:xfrm>
          <a:prstGeom prst="rect">
            <a:avLst/>
          </a:prstGeom>
          <a:solidFill>
            <a:srgbClr val="904799"/>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MX" sz="1400" b="1" dirty="0" smtClean="0">
                <a:solidFill>
                  <a:schemeClr val="bg1"/>
                </a:solidFill>
                <a:latin typeface="Palatino Linotype" panose="02040502050505030304" pitchFamily="18" charset="0"/>
              </a:rPr>
              <a:t>UNIDAD DE TRANSPARENCIA</a:t>
            </a:r>
            <a:endParaRPr lang="es-MX" sz="1400" b="1" dirty="0">
              <a:solidFill>
                <a:schemeClr val="bg1"/>
              </a:solidFill>
              <a:latin typeface="Palatino Linotype" panose="02040502050505030304" pitchFamily="18" charset="0"/>
            </a:endParaRPr>
          </a:p>
        </p:txBody>
      </p:sp>
      <p:sp>
        <p:nvSpPr>
          <p:cNvPr id="15" name="Marcador de contenido 14"/>
          <p:cNvSpPr>
            <a:spLocks noGrp="1"/>
          </p:cNvSpPr>
          <p:nvPr>
            <p:ph idx="1"/>
          </p:nvPr>
        </p:nvSpPr>
        <p:spPr>
          <a:xfrm>
            <a:off x="628650" y="1454665"/>
            <a:ext cx="7886700" cy="3925409"/>
          </a:xfrm>
        </p:spPr>
        <p:txBody>
          <a:bodyPr>
            <a:normAutofit/>
          </a:bodyPr>
          <a:lstStyle/>
          <a:p>
            <a:pPr marL="0" indent="0" algn="just">
              <a:buNone/>
            </a:pPr>
            <a:endParaRPr lang="es-MX" sz="1400" b="1" dirty="0" smtClean="0">
              <a:latin typeface="Palatino Linotype" panose="02040502050505030304" pitchFamily="18" charset="0"/>
            </a:endParaRPr>
          </a:p>
          <a:p>
            <a:pPr marL="0" indent="0" algn="just">
              <a:buNone/>
            </a:pPr>
            <a:r>
              <a:rPr lang="es-MX" sz="1400" b="1" dirty="0" smtClean="0">
                <a:latin typeface="Palatino Linotype" panose="02040502050505030304" pitchFamily="18" charset="0"/>
              </a:rPr>
              <a:t>¿</a:t>
            </a:r>
            <a:r>
              <a:rPr lang="es-MX" sz="1400" b="1" dirty="0">
                <a:latin typeface="Palatino Linotype" panose="02040502050505030304" pitchFamily="18" charset="0"/>
              </a:rPr>
              <a:t>Qué es un Canal de Atención? </a:t>
            </a:r>
          </a:p>
          <a:p>
            <a:pPr marL="0" indent="0" algn="just">
              <a:buNone/>
            </a:pPr>
            <a:r>
              <a:rPr lang="es-MX" sz="1400" dirty="0">
                <a:latin typeface="Palatino Linotype" panose="02040502050505030304" pitchFamily="18" charset="0"/>
              </a:rPr>
              <a:t>De acuerdo al modelo Regional, se deben entender como la formalización de los estándares para atención brindada al ciudadano en los procesos de solicitudes de Acceso a la Información, refiriendo las distintas modalidades.</a:t>
            </a:r>
          </a:p>
          <a:p>
            <a:pPr marL="0" indent="0" algn="just">
              <a:buNone/>
            </a:pPr>
            <a:endParaRPr lang="es-MX" sz="1400" b="1" dirty="0" smtClean="0">
              <a:latin typeface="Palatino Linotype" panose="02040502050505030304" pitchFamily="18" charset="0"/>
            </a:endParaRPr>
          </a:p>
          <a:p>
            <a:pPr marL="0" indent="0" algn="just">
              <a:buNone/>
            </a:pPr>
            <a:r>
              <a:rPr lang="es-MX" sz="1400" b="1" dirty="0" smtClean="0">
                <a:latin typeface="Palatino Linotype" panose="02040502050505030304" pitchFamily="18" charset="0"/>
              </a:rPr>
              <a:t>¿Qué es la unidad de Transparencia? </a:t>
            </a:r>
          </a:p>
          <a:p>
            <a:pPr marL="0" indent="0" algn="just">
              <a:buNone/>
            </a:pPr>
            <a:r>
              <a:rPr lang="es-MX" sz="1400" dirty="0" smtClean="0">
                <a:latin typeface="Palatino Linotype" panose="02040502050505030304" pitchFamily="18" charset="0"/>
              </a:rPr>
              <a:t>Es el área administrativa, dentro de los sujetos obligados, encargada de publicar la información generada en ejercicio de sus competencias y recabar, difundir y dar trámite a las solicitudes de acceso a la información  a fin de que se otorgue una respuesta en tiempo y forma al particular.  (Art. 51 de la Ley de Transparencia Local)</a:t>
            </a:r>
          </a:p>
          <a:p>
            <a:pPr marL="0" indent="0" algn="just">
              <a:buNone/>
            </a:pPr>
            <a:r>
              <a:rPr lang="es-MX" sz="1400" dirty="0" smtClean="0">
                <a:latin typeface="Palatino Linotype" panose="02040502050505030304" pitchFamily="18" charset="0"/>
              </a:rPr>
              <a:t>Las Unidades de Transparencia  deben contar con un responsable, quien fungirá como enlace entre sujeto obligado y particulares. (Art. 51 de la Ley de Transparencia Local)</a:t>
            </a:r>
          </a:p>
          <a:p>
            <a:pPr marL="0" indent="0" algn="just">
              <a:buNone/>
            </a:pPr>
            <a:endParaRPr lang="es-MX" sz="1400" dirty="0" smtClean="0">
              <a:latin typeface="Palatino Linotype" panose="02040502050505030304" pitchFamily="18" charset="0"/>
            </a:endParaRPr>
          </a:p>
          <a:p>
            <a:pPr marL="0" indent="0" algn="just">
              <a:buNone/>
            </a:pPr>
            <a:endParaRPr lang="es-MX" sz="1400" dirty="0" smtClean="0">
              <a:latin typeface="Palatino Linotype" panose="02040502050505030304" pitchFamily="18" charset="0"/>
            </a:endParaRPr>
          </a:p>
          <a:p>
            <a:pPr marL="0" indent="0" algn="just">
              <a:buNone/>
            </a:pPr>
            <a:endParaRPr lang="es-MX" sz="1400" dirty="0">
              <a:latin typeface="Palatino Linotype" panose="02040502050505030304" pitchFamily="18" charset="0"/>
            </a:endParaRPr>
          </a:p>
          <a:p>
            <a:pPr marL="0" indent="0" algn="just">
              <a:buNone/>
            </a:pPr>
            <a:endParaRPr lang="es-MX" sz="1400" dirty="0" smtClean="0">
              <a:latin typeface="Palatino Linotype" panose="02040502050505030304" pitchFamily="18" charset="0"/>
            </a:endParaRPr>
          </a:p>
          <a:p>
            <a:pPr marL="0" indent="0" algn="just">
              <a:buNone/>
            </a:pPr>
            <a:endParaRPr lang="es-MX" sz="1400" dirty="0">
              <a:latin typeface="Palatino Linotype" panose="02040502050505030304" pitchFamily="18" charset="0"/>
            </a:endParaRPr>
          </a:p>
          <a:p>
            <a:pPr marL="0" indent="0" algn="just">
              <a:buNone/>
            </a:pPr>
            <a:endParaRPr lang="es-MX" sz="1400" dirty="0">
              <a:latin typeface="Palatino Linotype" panose="02040502050505030304" pitchFamily="18" charset="0"/>
            </a:endParaRPr>
          </a:p>
        </p:txBody>
      </p:sp>
    </p:spTree>
    <p:extLst>
      <p:ext uri="{BB962C8B-B14F-4D97-AF65-F5344CB8AC3E}">
        <p14:creationId xmlns:p14="http://schemas.microsoft.com/office/powerpoint/2010/main" val="1153112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extLst>
              <a:ext uri="{28A0092B-C50C-407E-A947-70E740481C1C}">
                <a14:useLocalDpi xmlns:a14="http://schemas.microsoft.com/office/drawing/2010/main" val="0"/>
              </a:ext>
            </a:extLst>
          </a:blip>
          <a:srcRect l="12220" t="42548" r="13102" b="33916"/>
          <a:stretch/>
        </p:blipFill>
        <p:spPr bwMode="auto">
          <a:xfrm>
            <a:off x="83566" y="5614396"/>
            <a:ext cx="8976867" cy="1165847"/>
          </a:xfrm>
          <a:prstGeom prst="rect">
            <a:avLst/>
          </a:prstGeom>
          <a:ln>
            <a:noFill/>
          </a:ln>
          <a:extLst>
            <a:ext uri="{53640926-AAD7-44D8-BBD7-CCE9431645EC}">
              <a14:shadowObscured xmlns:a14="http://schemas.microsoft.com/office/drawing/2010/main"/>
            </a:ext>
          </a:extLst>
        </p:spPr>
      </p:pic>
      <p:sp>
        <p:nvSpPr>
          <p:cNvPr id="9" name="Título 8"/>
          <p:cNvSpPr>
            <a:spLocks noGrp="1"/>
          </p:cNvSpPr>
          <p:nvPr>
            <p:ph type="title"/>
          </p:nvPr>
        </p:nvSpPr>
        <p:spPr>
          <a:xfrm>
            <a:off x="628650" y="128847"/>
            <a:ext cx="7886700" cy="891879"/>
          </a:xfrm>
        </p:spPr>
        <p:txBody>
          <a:bodyPr>
            <a:noAutofit/>
          </a:bodyPr>
          <a:lstStyle/>
          <a:p>
            <a:pPr algn="ctr"/>
            <a:r>
              <a:rPr lang="es-MX" sz="1400" b="1" dirty="0" smtClean="0">
                <a:latin typeface="Palatino Linotype" panose="02040502050505030304" pitchFamily="18" charset="0"/>
              </a:rPr>
              <a:t>DIMENSIÓN 4</a:t>
            </a:r>
            <a:br>
              <a:rPr lang="es-MX" sz="1400" b="1" dirty="0" smtClean="0">
                <a:latin typeface="Palatino Linotype" panose="02040502050505030304" pitchFamily="18" charset="0"/>
              </a:rPr>
            </a:br>
            <a:r>
              <a:rPr lang="es-MX" sz="1400" b="1" dirty="0" smtClean="0">
                <a:latin typeface="Palatino Linotype" panose="02040502050505030304" pitchFamily="18" charset="0"/>
              </a:rPr>
              <a:t/>
            </a:r>
            <a:br>
              <a:rPr lang="es-MX" sz="1400" b="1" dirty="0" smtClean="0">
                <a:latin typeface="Palatino Linotype" panose="02040502050505030304" pitchFamily="18" charset="0"/>
              </a:rPr>
            </a:br>
            <a:r>
              <a:rPr lang="es-MX" sz="1400" b="1" dirty="0" smtClean="0">
                <a:latin typeface="Palatino Linotype" panose="02040502050505030304" pitchFamily="18" charset="0"/>
              </a:rPr>
              <a:t>IDENTIFICACIÓN DE CANALES DE ATENCIÓN</a:t>
            </a:r>
            <a:endParaRPr lang="es-MX" sz="1400" b="1" dirty="0">
              <a:latin typeface="Palatino Linotype" panose="02040502050505030304" pitchFamily="18" charset="0"/>
            </a:endParaRPr>
          </a:p>
        </p:txBody>
      </p:sp>
      <p:pic>
        <p:nvPicPr>
          <p:cNvPr id="29" name="Imagen 28"/>
          <p:cNvPicPr>
            <a:picLocks noChangeAspect="1"/>
          </p:cNvPicPr>
          <p:nvPr/>
        </p:nvPicPr>
        <p:blipFill rotWithShape="1">
          <a:blip r:embed="rId3"/>
          <a:srcRect l="21200" t="36453" r="35480" b="32827"/>
          <a:stretch/>
        </p:blipFill>
        <p:spPr>
          <a:xfrm>
            <a:off x="6894035" y="195505"/>
            <a:ext cx="1901673" cy="758562"/>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209" y="128847"/>
            <a:ext cx="2024261" cy="758562"/>
          </a:xfrm>
          <a:prstGeom prst="rect">
            <a:avLst/>
          </a:prstGeom>
        </p:spPr>
      </p:pic>
      <p:sp>
        <p:nvSpPr>
          <p:cNvPr id="16" name="Subtítulo 2"/>
          <p:cNvSpPr txBox="1">
            <a:spLocks/>
          </p:cNvSpPr>
          <p:nvPr/>
        </p:nvSpPr>
        <p:spPr>
          <a:xfrm>
            <a:off x="5592725" y="6048335"/>
            <a:ext cx="3138819" cy="203610"/>
          </a:xfrm>
          <a:prstGeom prst="rect">
            <a:avLst/>
          </a:prstGeom>
          <a:solidFill>
            <a:srgbClr val="904799"/>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MX" sz="1400" b="1" dirty="0" smtClean="0">
                <a:solidFill>
                  <a:schemeClr val="bg1"/>
                </a:solidFill>
                <a:latin typeface="Palatino Linotype" panose="02040502050505030304" pitchFamily="18" charset="0"/>
              </a:rPr>
              <a:t>UNIDAD DE TRANSPARENCIA</a:t>
            </a:r>
            <a:endParaRPr lang="es-MX" sz="1400" b="1" dirty="0">
              <a:solidFill>
                <a:schemeClr val="bg1"/>
              </a:solidFill>
              <a:latin typeface="Palatino Linotype" panose="02040502050505030304" pitchFamily="18" charset="0"/>
            </a:endParaRPr>
          </a:p>
        </p:txBody>
      </p:sp>
      <p:sp>
        <p:nvSpPr>
          <p:cNvPr id="15" name="Marcador de contenido 14"/>
          <p:cNvSpPr>
            <a:spLocks noGrp="1"/>
          </p:cNvSpPr>
          <p:nvPr>
            <p:ph idx="1"/>
          </p:nvPr>
        </p:nvSpPr>
        <p:spPr>
          <a:xfrm>
            <a:off x="628650" y="1454665"/>
            <a:ext cx="7886700" cy="3925409"/>
          </a:xfrm>
        </p:spPr>
        <p:txBody>
          <a:bodyPr>
            <a:normAutofit/>
          </a:bodyPr>
          <a:lstStyle/>
          <a:p>
            <a:pPr marL="0" indent="0" algn="just">
              <a:buNone/>
            </a:pPr>
            <a:r>
              <a:rPr lang="es-MX" sz="1400" dirty="0" smtClean="0">
                <a:latin typeface="Palatino Linotype" panose="02040502050505030304" pitchFamily="18" charset="0"/>
              </a:rPr>
              <a:t>De conformidad a lo establecido en el artículo 152 de la Ley de Transparencia y Acceso a la Información Pública del Estado de México y Municipios, cualquier persona puede presentar solicitud de acceso a la información  de las formas siguientes:</a:t>
            </a:r>
          </a:p>
          <a:p>
            <a:pPr marL="342900" indent="-342900" algn="just">
              <a:buAutoNum type="arabicPeriod"/>
            </a:pPr>
            <a:r>
              <a:rPr lang="es-MX" sz="1400" b="1" dirty="0" smtClean="0">
                <a:latin typeface="Palatino Linotype" panose="02040502050505030304" pitchFamily="18" charset="0"/>
              </a:rPr>
              <a:t>Sistema Electrónico o Plataforma Nacional</a:t>
            </a:r>
          </a:p>
          <a:p>
            <a:pPr marL="342900" indent="-342900" algn="just">
              <a:buAutoNum type="arabicPeriod"/>
            </a:pPr>
            <a:r>
              <a:rPr lang="es-MX" sz="1400" b="1" dirty="0" smtClean="0">
                <a:latin typeface="Palatino Linotype" panose="02040502050505030304" pitchFamily="18" charset="0"/>
              </a:rPr>
              <a:t>Oficina u oficinas designadas para ello.</a:t>
            </a:r>
          </a:p>
          <a:p>
            <a:pPr marL="342900" indent="-342900" algn="just">
              <a:buAutoNum type="arabicPeriod"/>
            </a:pPr>
            <a:r>
              <a:rPr lang="es-MX" sz="1400" b="1" dirty="0" smtClean="0">
                <a:latin typeface="Palatino Linotype" panose="02040502050505030304" pitchFamily="18" charset="0"/>
              </a:rPr>
              <a:t>Vía correo electrónico.</a:t>
            </a:r>
          </a:p>
          <a:p>
            <a:pPr marL="342900" indent="-342900" algn="just">
              <a:buAutoNum type="arabicPeriod"/>
            </a:pPr>
            <a:r>
              <a:rPr lang="es-MX" sz="1400" b="1" dirty="0" smtClean="0">
                <a:latin typeface="Palatino Linotype" panose="02040502050505030304" pitchFamily="18" charset="0"/>
              </a:rPr>
              <a:t>Correo Postal.</a:t>
            </a:r>
          </a:p>
          <a:p>
            <a:pPr marL="342900" indent="-342900" algn="just">
              <a:buAutoNum type="arabicPeriod"/>
            </a:pPr>
            <a:r>
              <a:rPr lang="es-MX" sz="1400" b="1" dirty="0" smtClean="0">
                <a:latin typeface="Palatino Linotype" panose="02040502050505030304" pitchFamily="18" charset="0"/>
              </a:rPr>
              <a:t>Mensajería.</a:t>
            </a:r>
          </a:p>
          <a:p>
            <a:pPr marL="342900" indent="-342900" algn="just">
              <a:buAutoNum type="arabicPeriod"/>
            </a:pPr>
            <a:r>
              <a:rPr lang="es-MX" sz="1400" b="1" dirty="0" smtClean="0">
                <a:latin typeface="Palatino Linotype" panose="02040502050505030304" pitchFamily="18" charset="0"/>
              </a:rPr>
              <a:t>Telégrafo.</a:t>
            </a:r>
          </a:p>
          <a:p>
            <a:pPr marL="342900" indent="-342900" algn="just">
              <a:buAutoNum type="arabicPeriod"/>
            </a:pPr>
            <a:r>
              <a:rPr lang="es-MX" sz="1400" b="1" dirty="0" smtClean="0">
                <a:latin typeface="Palatino Linotype" panose="02040502050505030304" pitchFamily="18" charset="0"/>
              </a:rPr>
              <a:t>Verbalmente.</a:t>
            </a:r>
          </a:p>
          <a:p>
            <a:pPr marL="0" indent="0" algn="just">
              <a:buNone/>
            </a:pPr>
            <a:endParaRPr lang="es-MX" sz="1400" dirty="0" smtClean="0">
              <a:latin typeface="Palatino Linotype" panose="02040502050505030304" pitchFamily="18" charset="0"/>
            </a:endParaRPr>
          </a:p>
          <a:p>
            <a:pPr marL="342900" indent="-342900" algn="just">
              <a:buAutoNum type="arabicPeriod"/>
            </a:pPr>
            <a:endParaRPr lang="es-MX" sz="1400" dirty="0">
              <a:latin typeface="Palatino Linotype" panose="02040502050505030304" pitchFamily="18" charset="0"/>
            </a:endParaRPr>
          </a:p>
          <a:p>
            <a:pPr marL="0" indent="0" algn="just">
              <a:buNone/>
            </a:pPr>
            <a:endParaRPr lang="es-MX" sz="1400" dirty="0" smtClean="0">
              <a:latin typeface="Palatino Linotype" panose="02040502050505030304" pitchFamily="18" charset="0"/>
            </a:endParaRPr>
          </a:p>
          <a:p>
            <a:pPr marL="0" indent="0" algn="just">
              <a:buNone/>
            </a:pPr>
            <a:endParaRPr lang="es-MX" sz="1400" dirty="0">
              <a:latin typeface="Palatino Linotype" panose="02040502050505030304" pitchFamily="18" charset="0"/>
            </a:endParaRPr>
          </a:p>
          <a:p>
            <a:pPr marL="0" indent="0" algn="just">
              <a:buNone/>
            </a:pPr>
            <a:endParaRPr lang="es-MX" sz="1400" dirty="0">
              <a:latin typeface="Palatino Linotype" panose="02040502050505030304" pitchFamily="18" charset="0"/>
            </a:endParaRPr>
          </a:p>
        </p:txBody>
      </p:sp>
    </p:spTree>
    <p:extLst>
      <p:ext uri="{BB962C8B-B14F-4D97-AF65-F5344CB8AC3E}">
        <p14:creationId xmlns:p14="http://schemas.microsoft.com/office/powerpoint/2010/main" val="850502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extLst>
              <a:ext uri="{28A0092B-C50C-407E-A947-70E740481C1C}">
                <a14:useLocalDpi xmlns:a14="http://schemas.microsoft.com/office/drawing/2010/main" val="0"/>
              </a:ext>
            </a:extLst>
          </a:blip>
          <a:srcRect l="12220" t="42548" r="13102" b="33916"/>
          <a:stretch/>
        </p:blipFill>
        <p:spPr bwMode="auto">
          <a:xfrm>
            <a:off x="83566" y="5614396"/>
            <a:ext cx="8976867" cy="1165847"/>
          </a:xfrm>
          <a:prstGeom prst="rect">
            <a:avLst/>
          </a:prstGeom>
          <a:ln>
            <a:noFill/>
          </a:ln>
          <a:extLst>
            <a:ext uri="{53640926-AAD7-44D8-BBD7-CCE9431645EC}">
              <a14:shadowObscured xmlns:a14="http://schemas.microsoft.com/office/drawing/2010/main"/>
            </a:ext>
          </a:extLst>
        </p:spPr>
      </p:pic>
      <p:sp>
        <p:nvSpPr>
          <p:cNvPr id="9" name="Título 8"/>
          <p:cNvSpPr>
            <a:spLocks noGrp="1"/>
          </p:cNvSpPr>
          <p:nvPr>
            <p:ph type="title"/>
          </p:nvPr>
        </p:nvSpPr>
        <p:spPr>
          <a:xfrm>
            <a:off x="628650" y="446567"/>
            <a:ext cx="7886700" cy="574159"/>
          </a:xfrm>
        </p:spPr>
        <p:txBody>
          <a:bodyPr>
            <a:noAutofit/>
          </a:bodyPr>
          <a:lstStyle/>
          <a:p>
            <a:pPr algn="ctr"/>
            <a:r>
              <a:rPr lang="es-MX" sz="1400" b="1" dirty="0" smtClean="0">
                <a:latin typeface="Palatino Linotype" panose="02040502050505030304" pitchFamily="18" charset="0"/>
              </a:rPr>
              <a:t/>
            </a:r>
            <a:br>
              <a:rPr lang="es-MX" sz="1400" b="1" dirty="0" smtClean="0">
                <a:latin typeface="Palatino Linotype" panose="02040502050505030304" pitchFamily="18" charset="0"/>
              </a:rPr>
            </a:br>
            <a:r>
              <a:rPr lang="es-MX" sz="1400" b="1" dirty="0">
                <a:latin typeface="Palatino Linotype" panose="02040502050505030304" pitchFamily="18" charset="0"/>
              </a:rPr>
              <a:t/>
            </a:r>
            <a:br>
              <a:rPr lang="es-MX" sz="1400" b="1" dirty="0">
                <a:latin typeface="Palatino Linotype" panose="02040502050505030304" pitchFamily="18" charset="0"/>
              </a:rPr>
            </a:br>
            <a:r>
              <a:rPr lang="es-MX" sz="1400" b="1" dirty="0" smtClean="0">
                <a:latin typeface="Palatino Linotype" panose="02040502050505030304" pitchFamily="18" charset="0"/>
              </a:rPr>
              <a:t>DIMENSIÓN </a:t>
            </a:r>
            <a:r>
              <a:rPr lang="es-MX" sz="1400" b="1" dirty="0">
                <a:latin typeface="Palatino Linotype" panose="02040502050505030304" pitchFamily="18" charset="0"/>
              </a:rPr>
              <a:t>4</a:t>
            </a:r>
            <a:br>
              <a:rPr lang="es-MX" sz="1400" b="1" dirty="0">
                <a:latin typeface="Palatino Linotype" panose="02040502050505030304" pitchFamily="18" charset="0"/>
              </a:rPr>
            </a:br>
            <a:r>
              <a:rPr lang="es-MX" sz="1400" b="1" dirty="0">
                <a:latin typeface="Palatino Linotype" panose="02040502050505030304" pitchFamily="18" charset="0"/>
              </a:rPr>
              <a:t>EJEMPLOS DENTRO DEL INFOEM</a:t>
            </a:r>
            <a:br>
              <a:rPr lang="es-MX" sz="1400" b="1" dirty="0">
                <a:latin typeface="Palatino Linotype" panose="02040502050505030304" pitchFamily="18" charset="0"/>
              </a:rPr>
            </a:br>
            <a:r>
              <a:rPr lang="es-MX" sz="1400" b="1" dirty="0" smtClean="0">
                <a:latin typeface="Palatino Linotype" panose="02040502050505030304" pitchFamily="18" charset="0"/>
              </a:rPr>
              <a:t/>
            </a:r>
            <a:br>
              <a:rPr lang="es-MX" sz="1400" b="1" dirty="0" smtClean="0">
                <a:latin typeface="Palatino Linotype" panose="02040502050505030304" pitchFamily="18" charset="0"/>
              </a:rPr>
            </a:br>
            <a:r>
              <a:rPr lang="es-MX" sz="1400" b="1" dirty="0" smtClean="0">
                <a:latin typeface="Palatino Linotype" panose="02040502050505030304" pitchFamily="18" charset="0"/>
              </a:rPr>
              <a:t/>
            </a:r>
            <a:br>
              <a:rPr lang="es-MX" sz="1400" b="1" dirty="0" smtClean="0">
                <a:latin typeface="Palatino Linotype" panose="02040502050505030304" pitchFamily="18" charset="0"/>
              </a:rPr>
            </a:br>
            <a:endParaRPr lang="es-MX" sz="1400" b="1" dirty="0">
              <a:latin typeface="Palatino Linotype" panose="02040502050505030304" pitchFamily="18" charset="0"/>
            </a:endParaRPr>
          </a:p>
        </p:txBody>
      </p:sp>
      <p:pic>
        <p:nvPicPr>
          <p:cNvPr id="29" name="Imagen 28"/>
          <p:cNvPicPr>
            <a:picLocks noChangeAspect="1"/>
          </p:cNvPicPr>
          <p:nvPr/>
        </p:nvPicPr>
        <p:blipFill rotWithShape="1">
          <a:blip r:embed="rId3"/>
          <a:srcRect l="21200" t="36453" r="35480" b="32827"/>
          <a:stretch/>
        </p:blipFill>
        <p:spPr>
          <a:xfrm>
            <a:off x="6894035" y="195505"/>
            <a:ext cx="1901673" cy="758562"/>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209" y="128847"/>
            <a:ext cx="2024261" cy="758562"/>
          </a:xfrm>
          <a:prstGeom prst="rect">
            <a:avLst/>
          </a:prstGeom>
        </p:spPr>
      </p:pic>
      <p:sp>
        <p:nvSpPr>
          <p:cNvPr id="16" name="Subtítulo 2"/>
          <p:cNvSpPr txBox="1">
            <a:spLocks/>
          </p:cNvSpPr>
          <p:nvPr/>
        </p:nvSpPr>
        <p:spPr>
          <a:xfrm>
            <a:off x="5592725" y="6048335"/>
            <a:ext cx="3138819" cy="203610"/>
          </a:xfrm>
          <a:prstGeom prst="rect">
            <a:avLst/>
          </a:prstGeom>
          <a:solidFill>
            <a:srgbClr val="904799"/>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MX" sz="1400" b="1" dirty="0" smtClean="0">
                <a:solidFill>
                  <a:schemeClr val="bg1"/>
                </a:solidFill>
                <a:latin typeface="Palatino Linotype" panose="02040502050505030304" pitchFamily="18" charset="0"/>
              </a:rPr>
              <a:t>UNIDAD DE TRANSPARENCIA</a:t>
            </a:r>
            <a:endParaRPr lang="es-MX" sz="1400" b="1" dirty="0">
              <a:solidFill>
                <a:schemeClr val="bg1"/>
              </a:solidFill>
              <a:latin typeface="Palatino Linotype" panose="02040502050505030304" pitchFamily="18" charset="0"/>
            </a:endParaRPr>
          </a:p>
        </p:txBody>
      </p:sp>
      <p:sp>
        <p:nvSpPr>
          <p:cNvPr id="15" name="Marcador de contenido 14"/>
          <p:cNvSpPr>
            <a:spLocks noGrp="1"/>
          </p:cNvSpPr>
          <p:nvPr>
            <p:ph idx="1"/>
          </p:nvPr>
        </p:nvSpPr>
        <p:spPr>
          <a:xfrm>
            <a:off x="628650" y="1020727"/>
            <a:ext cx="7886700" cy="4359348"/>
          </a:xfrm>
        </p:spPr>
        <p:txBody>
          <a:bodyPr>
            <a:normAutofit/>
          </a:bodyPr>
          <a:lstStyle/>
          <a:p>
            <a:pPr marL="0" indent="0" algn="just">
              <a:buNone/>
            </a:pPr>
            <a:r>
              <a:rPr lang="es-MX" sz="1400" b="1" dirty="0" smtClean="0">
                <a:latin typeface="Palatino Linotype" panose="02040502050505030304" pitchFamily="18" charset="0"/>
              </a:rPr>
              <a:t>Particular realiza la presentación de una solicitud de acceso a la información;</a:t>
            </a:r>
          </a:p>
          <a:p>
            <a:pPr algn="just">
              <a:buFont typeface="Wingdings" panose="05000000000000000000" pitchFamily="2" charset="2"/>
              <a:buChar char="Ø"/>
            </a:pPr>
            <a:endParaRPr lang="es-MX" sz="1400" dirty="0" smtClean="0">
              <a:latin typeface="Palatino Linotype" panose="02040502050505030304" pitchFamily="18" charset="0"/>
            </a:endParaRPr>
          </a:p>
          <a:p>
            <a:pPr algn="just">
              <a:buFont typeface="Wingdings" panose="05000000000000000000" pitchFamily="2" charset="2"/>
              <a:buChar char="Ø"/>
            </a:pPr>
            <a:r>
              <a:rPr lang="es-MX" sz="1400" b="1" dirty="0">
                <a:latin typeface="Palatino Linotype" panose="02040502050505030304" pitchFamily="18" charset="0"/>
              </a:rPr>
              <a:t>Sistema Electrónico o Plataforma </a:t>
            </a:r>
            <a:r>
              <a:rPr lang="es-MX" sz="1400" b="1" dirty="0" smtClean="0">
                <a:latin typeface="Palatino Linotype" panose="02040502050505030304" pitchFamily="18" charset="0"/>
              </a:rPr>
              <a:t>Nacional: </a:t>
            </a:r>
            <a:r>
              <a:rPr lang="es-MX" sz="1400" dirty="0" smtClean="0">
                <a:latin typeface="Palatino Linotype" panose="02040502050505030304" pitchFamily="18" charset="0"/>
              </a:rPr>
              <a:t>El </a:t>
            </a:r>
            <a:r>
              <a:rPr lang="es-MX" sz="1400" dirty="0" err="1" smtClean="0">
                <a:latin typeface="Palatino Linotype" panose="02040502050505030304" pitchFamily="18" charset="0"/>
              </a:rPr>
              <a:t>Infoem</a:t>
            </a:r>
            <a:r>
              <a:rPr lang="es-MX" sz="1400" dirty="0" smtClean="0">
                <a:latin typeface="Palatino Linotype" panose="02040502050505030304" pitchFamily="18" charset="0"/>
              </a:rPr>
              <a:t> da atención a las solicitudes de acceso a la información interpuestas a través del Sistema de Acceso a la Información Mexiquense (SAIMEX) y la Plataforma Nacional de Transparencia, dándoles el tramité correspondiente.</a:t>
            </a:r>
            <a:endParaRPr lang="es-MX" sz="1400" dirty="0">
              <a:latin typeface="Palatino Linotype" panose="02040502050505030304" pitchFamily="18" charset="0"/>
            </a:endParaRPr>
          </a:p>
          <a:p>
            <a:pPr algn="just">
              <a:buFont typeface="Wingdings" panose="05000000000000000000" pitchFamily="2" charset="2"/>
              <a:buChar char="Ø"/>
            </a:pPr>
            <a:endParaRPr lang="es-MX" sz="1400" dirty="0" smtClean="0">
              <a:latin typeface="Palatino Linotype" panose="02040502050505030304" pitchFamily="18" charset="0"/>
            </a:endParaRPr>
          </a:p>
          <a:p>
            <a:pPr algn="just">
              <a:buFont typeface="Wingdings" panose="05000000000000000000" pitchFamily="2" charset="2"/>
              <a:buChar char="Ø"/>
            </a:pPr>
            <a:endParaRPr lang="es-MX" sz="1400" dirty="0">
              <a:latin typeface="Palatino Linotype" panose="02040502050505030304" pitchFamily="18" charset="0"/>
            </a:endParaRPr>
          </a:p>
          <a:p>
            <a:pPr algn="just">
              <a:buFont typeface="Wingdings" panose="05000000000000000000" pitchFamily="2" charset="2"/>
              <a:buChar char="Ø"/>
            </a:pPr>
            <a:endParaRPr lang="es-MX" sz="1400" dirty="0" smtClean="0">
              <a:latin typeface="Palatino Linotype" panose="02040502050505030304" pitchFamily="18" charset="0"/>
            </a:endParaRPr>
          </a:p>
          <a:p>
            <a:pPr marL="0" indent="0" algn="just">
              <a:buNone/>
            </a:pPr>
            <a:endParaRPr lang="es-MX" sz="1400" dirty="0">
              <a:latin typeface="Palatino Linotype" panose="02040502050505030304" pitchFamily="18" charset="0"/>
            </a:endParaRPr>
          </a:p>
          <a:p>
            <a:pPr marL="0" indent="0" algn="just">
              <a:buNone/>
            </a:pPr>
            <a:endParaRPr lang="es-MX" sz="1400" dirty="0" smtClean="0">
              <a:latin typeface="Palatino Linotype" panose="02040502050505030304" pitchFamily="18" charset="0"/>
            </a:endParaRPr>
          </a:p>
          <a:p>
            <a:pPr marL="0" indent="0" algn="just">
              <a:buNone/>
            </a:pPr>
            <a:endParaRPr lang="es-MX" sz="1400" dirty="0" smtClean="0">
              <a:latin typeface="Palatino Linotype" panose="02040502050505030304" pitchFamily="18" charset="0"/>
            </a:endParaRPr>
          </a:p>
          <a:p>
            <a:pPr marL="0" indent="0" algn="just">
              <a:buNone/>
            </a:pPr>
            <a:endParaRPr lang="es-MX" sz="1400" dirty="0">
              <a:latin typeface="Palatino Linotype" panose="02040502050505030304" pitchFamily="18" charset="0"/>
            </a:endParaRPr>
          </a:p>
          <a:p>
            <a:pPr marL="0" indent="0" algn="just">
              <a:buNone/>
            </a:pPr>
            <a:endParaRPr lang="es-MX" sz="1400" dirty="0">
              <a:latin typeface="Palatino Linotype" panose="02040502050505030304" pitchFamily="18" charset="0"/>
            </a:endParaRPr>
          </a:p>
        </p:txBody>
      </p:sp>
      <p:pic>
        <p:nvPicPr>
          <p:cNvPr id="10" name="Imagen 9"/>
          <p:cNvPicPr/>
          <p:nvPr/>
        </p:nvPicPr>
        <p:blipFill rotWithShape="1">
          <a:blip r:embed="rId5"/>
          <a:srcRect l="28219" t="7135" r="28959" b="8772"/>
          <a:stretch/>
        </p:blipFill>
        <p:spPr bwMode="auto">
          <a:xfrm>
            <a:off x="4225458" y="2784990"/>
            <a:ext cx="2343784" cy="2653030"/>
          </a:xfrm>
          <a:prstGeom prst="rect">
            <a:avLst/>
          </a:prstGeom>
          <a:ln>
            <a:noFill/>
          </a:ln>
          <a:extLst>
            <a:ext uri="{53640926-AAD7-44D8-BBD7-CCE9431645EC}">
              <a14:shadowObscured xmlns:a14="http://schemas.microsoft.com/office/drawing/2010/main"/>
            </a:ext>
          </a:extLst>
        </p:spPr>
      </p:pic>
      <p:pic>
        <p:nvPicPr>
          <p:cNvPr id="11" name="Imagen 10"/>
          <p:cNvPicPr/>
          <p:nvPr/>
        </p:nvPicPr>
        <p:blipFill rotWithShape="1">
          <a:blip r:embed="rId6"/>
          <a:srcRect l="23229" t="8215" r="23976" b="7680"/>
          <a:stretch/>
        </p:blipFill>
        <p:spPr bwMode="auto">
          <a:xfrm>
            <a:off x="853623" y="2784990"/>
            <a:ext cx="2635535" cy="26536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04482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extLst>
              <a:ext uri="{28A0092B-C50C-407E-A947-70E740481C1C}">
                <a14:useLocalDpi xmlns:a14="http://schemas.microsoft.com/office/drawing/2010/main" val="0"/>
              </a:ext>
            </a:extLst>
          </a:blip>
          <a:srcRect l="12220" t="42548" r="13102" b="33916"/>
          <a:stretch/>
        </p:blipFill>
        <p:spPr bwMode="auto">
          <a:xfrm>
            <a:off x="83566" y="5614396"/>
            <a:ext cx="8976867" cy="1165847"/>
          </a:xfrm>
          <a:prstGeom prst="rect">
            <a:avLst/>
          </a:prstGeom>
          <a:ln>
            <a:noFill/>
          </a:ln>
          <a:extLst>
            <a:ext uri="{53640926-AAD7-44D8-BBD7-CCE9431645EC}">
              <a14:shadowObscured xmlns:a14="http://schemas.microsoft.com/office/drawing/2010/main"/>
            </a:ext>
          </a:extLst>
        </p:spPr>
      </p:pic>
      <p:sp>
        <p:nvSpPr>
          <p:cNvPr id="9" name="Título 8"/>
          <p:cNvSpPr>
            <a:spLocks noGrp="1"/>
          </p:cNvSpPr>
          <p:nvPr>
            <p:ph type="title"/>
          </p:nvPr>
        </p:nvSpPr>
        <p:spPr>
          <a:xfrm>
            <a:off x="628650" y="446567"/>
            <a:ext cx="7886700" cy="574159"/>
          </a:xfrm>
        </p:spPr>
        <p:txBody>
          <a:bodyPr>
            <a:noAutofit/>
          </a:bodyPr>
          <a:lstStyle/>
          <a:p>
            <a:pPr algn="ctr"/>
            <a:r>
              <a:rPr lang="es-MX" sz="1400" b="1" dirty="0" smtClean="0">
                <a:latin typeface="Palatino Linotype" panose="02040502050505030304" pitchFamily="18" charset="0"/>
              </a:rPr>
              <a:t/>
            </a:r>
            <a:br>
              <a:rPr lang="es-MX" sz="1400" b="1" dirty="0" smtClean="0">
                <a:latin typeface="Palatino Linotype" panose="02040502050505030304" pitchFamily="18" charset="0"/>
              </a:rPr>
            </a:br>
            <a:r>
              <a:rPr lang="es-MX" sz="1400" b="1" dirty="0" smtClean="0">
                <a:latin typeface="Palatino Linotype" panose="02040502050505030304" pitchFamily="18" charset="0"/>
              </a:rPr>
              <a:t>DIMENSIÓN </a:t>
            </a:r>
            <a:r>
              <a:rPr lang="es-MX" sz="1400" b="1" dirty="0">
                <a:latin typeface="Palatino Linotype" panose="02040502050505030304" pitchFamily="18" charset="0"/>
              </a:rPr>
              <a:t>4</a:t>
            </a:r>
            <a:br>
              <a:rPr lang="es-MX" sz="1400" b="1" dirty="0">
                <a:latin typeface="Palatino Linotype" panose="02040502050505030304" pitchFamily="18" charset="0"/>
              </a:rPr>
            </a:br>
            <a:r>
              <a:rPr lang="es-MX" sz="1400" b="1" dirty="0">
                <a:latin typeface="Palatino Linotype" panose="02040502050505030304" pitchFamily="18" charset="0"/>
              </a:rPr>
              <a:t>EJEMPLOS DENTRO DEL INFOEM</a:t>
            </a:r>
            <a:br>
              <a:rPr lang="es-MX" sz="1400" b="1" dirty="0">
                <a:latin typeface="Palatino Linotype" panose="02040502050505030304" pitchFamily="18" charset="0"/>
              </a:rPr>
            </a:br>
            <a:r>
              <a:rPr lang="es-MX" sz="1400" b="1" dirty="0" smtClean="0">
                <a:latin typeface="Palatino Linotype" panose="02040502050505030304" pitchFamily="18" charset="0"/>
              </a:rPr>
              <a:t/>
            </a:r>
            <a:br>
              <a:rPr lang="es-MX" sz="1400" b="1" dirty="0" smtClean="0">
                <a:latin typeface="Palatino Linotype" panose="02040502050505030304" pitchFamily="18" charset="0"/>
              </a:rPr>
            </a:br>
            <a:endParaRPr lang="es-MX" sz="1400" b="1" dirty="0">
              <a:latin typeface="Palatino Linotype" panose="02040502050505030304" pitchFamily="18" charset="0"/>
            </a:endParaRPr>
          </a:p>
        </p:txBody>
      </p:sp>
      <p:pic>
        <p:nvPicPr>
          <p:cNvPr id="29" name="Imagen 28"/>
          <p:cNvPicPr>
            <a:picLocks noChangeAspect="1"/>
          </p:cNvPicPr>
          <p:nvPr/>
        </p:nvPicPr>
        <p:blipFill rotWithShape="1">
          <a:blip r:embed="rId3"/>
          <a:srcRect l="21200" t="36453" r="35480" b="32827"/>
          <a:stretch/>
        </p:blipFill>
        <p:spPr>
          <a:xfrm>
            <a:off x="6894035" y="195505"/>
            <a:ext cx="1901673" cy="758562"/>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209" y="128847"/>
            <a:ext cx="2024261" cy="758562"/>
          </a:xfrm>
          <a:prstGeom prst="rect">
            <a:avLst/>
          </a:prstGeom>
        </p:spPr>
      </p:pic>
      <p:sp>
        <p:nvSpPr>
          <p:cNvPr id="16" name="Subtítulo 2"/>
          <p:cNvSpPr txBox="1">
            <a:spLocks/>
          </p:cNvSpPr>
          <p:nvPr/>
        </p:nvSpPr>
        <p:spPr>
          <a:xfrm>
            <a:off x="5592725" y="6048335"/>
            <a:ext cx="3138819" cy="203610"/>
          </a:xfrm>
          <a:prstGeom prst="rect">
            <a:avLst/>
          </a:prstGeom>
          <a:solidFill>
            <a:srgbClr val="904799"/>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MX" sz="1400" b="1" dirty="0" smtClean="0">
                <a:solidFill>
                  <a:schemeClr val="bg1"/>
                </a:solidFill>
                <a:latin typeface="Palatino Linotype" panose="02040502050505030304" pitchFamily="18" charset="0"/>
              </a:rPr>
              <a:t>UNIDAD DE TRANSPARENCIA</a:t>
            </a:r>
            <a:endParaRPr lang="es-MX" sz="1400" b="1" dirty="0">
              <a:solidFill>
                <a:schemeClr val="bg1"/>
              </a:solidFill>
              <a:latin typeface="Palatino Linotype" panose="02040502050505030304" pitchFamily="18" charset="0"/>
            </a:endParaRPr>
          </a:p>
        </p:txBody>
      </p:sp>
      <p:sp>
        <p:nvSpPr>
          <p:cNvPr id="15" name="Marcador de contenido 14"/>
          <p:cNvSpPr>
            <a:spLocks noGrp="1"/>
          </p:cNvSpPr>
          <p:nvPr>
            <p:ph idx="1"/>
          </p:nvPr>
        </p:nvSpPr>
        <p:spPr>
          <a:xfrm>
            <a:off x="628650" y="1020727"/>
            <a:ext cx="7886700" cy="4359348"/>
          </a:xfrm>
        </p:spPr>
        <p:txBody>
          <a:bodyPr>
            <a:normAutofit/>
          </a:bodyPr>
          <a:lstStyle/>
          <a:p>
            <a:pPr algn="just">
              <a:buFont typeface="Wingdings" panose="05000000000000000000" pitchFamily="2" charset="2"/>
              <a:buChar char="Ø"/>
            </a:pPr>
            <a:r>
              <a:rPr lang="es-MX" sz="1400" b="1" dirty="0" smtClean="0">
                <a:latin typeface="Palatino Linotype" panose="02040502050505030304" pitchFamily="18" charset="0"/>
              </a:rPr>
              <a:t>De manera física ante la Unidad de Transparencia u oficinas designadas para ello; </a:t>
            </a:r>
            <a:r>
              <a:rPr lang="es-MX" sz="1400" dirty="0" smtClean="0">
                <a:latin typeface="Palatino Linotype" panose="02040502050505030304" pitchFamily="18" charset="0"/>
              </a:rPr>
              <a:t>En el </a:t>
            </a:r>
            <a:r>
              <a:rPr lang="es-MX" sz="1400" dirty="0" err="1" smtClean="0">
                <a:latin typeface="Palatino Linotype" panose="02040502050505030304" pitchFamily="18" charset="0"/>
              </a:rPr>
              <a:t>Infoem</a:t>
            </a:r>
            <a:r>
              <a:rPr lang="es-MX" sz="1400" dirty="0" smtClean="0">
                <a:latin typeface="Palatino Linotype" panose="02040502050505030304" pitchFamily="18" charset="0"/>
              </a:rPr>
              <a:t>  además de las Instalaciones de la Unidad de Transparencia dentro del propio Instituto, se cuenta con el “Módulo de Atención Ciudadana Toluca”, ubicado en las instalaciones del Centro de Servicios Administrativos “Miguel Hidalgo y Costilla”, con equipo y personal capacitado para brindar orientación y asesoría a los particulares.</a:t>
            </a:r>
          </a:p>
          <a:p>
            <a:pPr algn="just">
              <a:buFont typeface="Wingdings" panose="05000000000000000000" pitchFamily="2" charset="2"/>
              <a:buChar char="Ø"/>
            </a:pPr>
            <a:endParaRPr lang="es-MX" sz="1400" dirty="0" smtClean="0">
              <a:latin typeface="Palatino Linotype" panose="02040502050505030304" pitchFamily="18" charset="0"/>
            </a:endParaRPr>
          </a:p>
          <a:p>
            <a:pPr algn="just">
              <a:buFont typeface="Wingdings" panose="05000000000000000000" pitchFamily="2" charset="2"/>
              <a:buChar char="Ø"/>
            </a:pPr>
            <a:endParaRPr lang="es-MX" sz="1400" dirty="0">
              <a:latin typeface="Palatino Linotype" panose="02040502050505030304" pitchFamily="18" charset="0"/>
            </a:endParaRPr>
          </a:p>
          <a:p>
            <a:pPr algn="just">
              <a:buFont typeface="Wingdings" panose="05000000000000000000" pitchFamily="2" charset="2"/>
              <a:buChar char="Ø"/>
            </a:pPr>
            <a:endParaRPr lang="es-MX" sz="1400" dirty="0" smtClean="0">
              <a:latin typeface="Palatino Linotype" panose="02040502050505030304" pitchFamily="18" charset="0"/>
            </a:endParaRPr>
          </a:p>
          <a:p>
            <a:pPr algn="just">
              <a:buFont typeface="Wingdings" panose="05000000000000000000" pitchFamily="2" charset="2"/>
              <a:buChar char="Ø"/>
            </a:pPr>
            <a:endParaRPr lang="es-MX" sz="1400" dirty="0">
              <a:latin typeface="Palatino Linotype" panose="02040502050505030304" pitchFamily="18" charset="0"/>
            </a:endParaRPr>
          </a:p>
          <a:p>
            <a:pPr algn="just">
              <a:buFont typeface="Wingdings" panose="05000000000000000000" pitchFamily="2" charset="2"/>
              <a:buChar char="Ø"/>
            </a:pPr>
            <a:endParaRPr lang="es-MX" sz="1400" dirty="0" smtClean="0">
              <a:latin typeface="Palatino Linotype" panose="02040502050505030304" pitchFamily="18" charset="0"/>
            </a:endParaRPr>
          </a:p>
          <a:p>
            <a:pPr marL="0" indent="0" algn="just">
              <a:buNone/>
            </a:pPr>
            <a:endParaRPr lang="es-MX" sz="1400" dirty="0">
              <a:latin typeface="Palatino Linotype" panose="02040502050505030304" pitchFamily="18" charset="0"/>
            </a:endParaRPr>
          </a:p>
          <a:p>
            <a:pPr marL="0" indent="0" algn="just">
              <a:buNone/>
            </a:pPr>
            <a:endParaRPr lang="es-MX" sz="1400" dirty="0" smtClean="0">
              <a:latin typeface="Palatino Linotype" panose="02040502050505030304" pitchFamily="18" charset="0"/>
            </a:endParaRPr>
          </a:p>
          <a:p>
            <a:pPr marL="0" indent="0" algn="just">
              <a:buNone/>
            </a:pPr>
            <a:endParaRPr lang="es-MX" sz="1400" dirty="0" smtClean="0">
              <a:latin typeface="Palatino Linotype" panose="02040502050505030304" pitchFamily="18" charset="0"/>
            </a:endParaRPr>
          </a:p>
          <a:p>
            <a:pPr marL="0" indent="0" algn="just">
              <a:buNone/>
            </a:pPr>
            <a:endParaRPr lang="es-MX" sz="1400" dirty="0">
              <a:latin typeface="Palatino Linotype" panose="02040502050505030304" pitchFamily="18" charset="0"/>
            </a:endParaRPr>
          </a:p>
          <a:p>
            <a:pPr marL="0" indent="0" algn="just">
              <a:buNone/>
            </a:pPr>
            <a:endParaRPr lang="es-MX" sz="1400" dirty="0">
              <a:latin typeface="Palatino Linotype" panose="02040502050505030304" pitchFamily="18" charset="0"/>
            </a:endParaRPr>
          </a:p>
        </p:txBody>
      </p:sp>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1484" y="2453369"/>
            <a:ext cx="3533366" cy="1962705"/>
          </a:xfrm>
          <a:prstGeom prst="rect">
            <a:avLst/>
          </a:prstGeom>
        </p:spPr>
      </p:pic>
    </p:spTree>
    <p:extLst>
      <p:ext uri="{BB962C8B-B14F-4D97-AF65-F5344CB8AC3E}">
        <p14:creationId xmlns:p14="http://schemas.microsoft.com/office/powerpoint/2010/main" val="307079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extLst>
              <a:ext uri="{28A0092B-C50C-407E-A947-70E740481C1C}">
                <a14:useLocalDpi xmlns:a14="http://schemas.microsoft.com/office/drawing/2010/main" val="0"/>
              </a:ext>
            </a:extLst>
          </a:blip>
          <a:srcRect l="12220" t="42548" r="13102" b="33916"/>
          <a:stretch/>
        </p:blipFill>
        <p:spPr bwMode="auto">
          <a:xfrm>
            <a:off x="83566" y="5614396"/>
            <a:ext cx="8976867" cy="1165847"/>
          </a:xfrm>
          <a:prstGeom prst="rect">
            <a:avLst/>
          </a:prstGeom>
          <a:ln>
            <a:noFill/>
          </a:ln>
          <a:extLst>
            <a:ext uri="{53640926-AAD7-44D8-BBD7-CCE9431645EC}">
              <a14:shadowObscured xmlns:a14="http://schemas.microsoft.com/office/drawing/2010/main"/>
            </a:ext>
          </a:extLst>
        </p:spPr>
      </p:pic>
      <p:sp>
        <p:nvSpPr>
          <p:cNvPr id="9" name="Título 8"/>
          <p:cNvSpPr>
            <a:spLocks noGrp="1"/>
          </p:cNvSpPr>
          <p:nvPr>
            <p:ph type="title"/>
          </p:nvPr>
        </p:nvSpPr>
        <p:spPr>
          <a:xfrm>
            <a:off x="625403" y="596878"/>
            <a:ext cx="7886700" cy="574159"/>
          </a:xfrm>
        </p:spPr>
        <p:txBody>
          <a:bodyPr>
            <a:noAutofit/>
          </a:bodyPr>
          <a:lstStyle/>
          <a:p>
            <a:pPr algn="ctr"/>
            <a:r>
              <a:rPr lang="es-MX" sz="1400" b="1" dirty="0" smtClean="0">
                <a:latin typeface="Palatino Linotype" panose="02040502050505030304" pitchFamily="18" charset="0"/>
              </a:rPr>
              <a:t>DIMENSIÓN 4</a:t>
            </a:r>
            <a:br>
              <a:rPr lang="es-MX" sz="1400" b="1" dirty="0" smtClean="0">
                <a:latin typeface="Palatino Linotype" panose="02040502050505030304" pitchFamily="18" charset="0"/>
              </a:rPr>
            </a:br>
            <a:r>
              <a:rPr lang="es-MX" sz="1400" b="1" dirty="0" smtClean="0">
                <a:latin typeface="Palatino Linotype" panose="02040502050505030304" pitchFamily="18" charset="0"/>
              </a:rPr>
              <a:t>EJEMPLOS DENTRO DEL INFOEM</a:t>
            </a:r>
            <a:br>
              <a:rPr lang="es-MX" sz="1400" b="1" dirty="0" smtClean="0">
                <a:latin typeface="Palatino Linotype" panose="02040502050505030304" pitchFamily="18" charset="0"/>
              </a:rPr>
            </a:br>
            <a:r>
              <a:rPr lang="es-MX" sz="1400" b="1" dirty="0" smtClean="0">
                <a:latin typeface="Palatino Linotype" panose="02040502050505030304" pitchFamily="18" charset="0"/>
              </a:rPr>
              <a:t/>
            </a:r>
            <a:br>
              <a:rPr lang="es-MX" sz="1400" b="1" dirty="0" smtClean="0">
                <a:latin typeface="Palatino Linotype" panose="02040502050505030304" pitchFamily="18" charset="0"/>
              </a:rPr>
            </a:br>
            <a:endParaRPr lang="es-MX" sz="1400" b="1" dirty="0">
              <a:latin typeface="Palatino Linotype" panose="02040502050505030304" pitchFamily="18" charset="0"/>
            </a:endParaRPr>
          </a:p>
        </p:txBody>
      </p:sp>
      <p:pic>
        <p:nvPicPr>
          <p:cNvPr id="29" name="Imagen 28"/>
          <p:cNvPicPr>
            <a:picLocks noChangeAspect="1"/>
          </p:cNvPicPr>
          <p:nvPr/>
        </p:nvPicPr>
        <p:blipFill rotWithShape="1">
          <a:blip r:embed="rId3"/>
          <a:srcRect l="21200" t="36453" r="35480" b="32827"/>
          <a:stretch/>
        </p:blipFill>
        <p:spPr>
          <a:xfrm>
            <a:off x="6894035" y="195505"/>
            <a:ext cx="1901673" cy="758562"/>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209" y="128847"/>
            <a:ext cx="2024261" cy="758562"/>
          </a:xfrm>
          <a:prstGeom prst="rect">
            <a:avLst/>
          </a:prstGeom>
        </p:spPr>
      </p:pic>
      <p:sp>
        <p:nvSpPr>
          <p:cNvPr id="16" name="Subtítulo 2"/>
          <p:cNvSpPr txBox="1">
            <a:spLocks/>
          </p:cNvSpPr>
          <p:nvPr/>
        </p:nvSpPr>
        <p:spPr>
          <a:xfrm>
            <a:off x="5592725" y="6048335"/>
            <a:ext cx="3138819" cy="203610"/>
          </a:xfrm>
          <a:prstGeom prst="rect">
            <a:avLst/>
          </a:prstGeom>
          <a:solidFill>
            <a:srgbClr val="904799"/>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MX" sz="1400" b="1" dirty="0" smtClean="0">
                <a:solidFill>
                  <a:schemeClr val="bg1"/>
                </a:solidFill>
                <a:latin typeface="Palatino Linotype" panose="02040502050505030304" pitchFamily="18" charset="0"/>
              </a:rPr>
              <a:t>UNIDAD DE TRANSPARENCIA</a:t>
            </a:r>
            <a:endParaRPr lang="es-MX" sz="1400" b="1" dirty="0">
              <a:solidFill>
                <a:schemeClr val="bg1"/>
              </a:solidFill>
              <a:latin typeface="Palatino Linotype" panose="02040502050505030304" pitchFamily="18" charset="0"/>
            </a:endParaRPr>
          </a:p>
        </p:txBody>
      </p:sp>
      <p:sp>
        <p:nvSpPr>
          <p:cNvPr id="15" name="Marcador de contenido 14"/>
          <p:cNvSpPr>
            <a:spLocks noGrp="1"/>
          </p:cNvSpPr>
          <p:nvPr>
            <p:ph idx="1"/>
          </p:nvPr>
        </p:nvSpPr>
        <p:spPr>
          <a:xfrm>
            <a:off x="628650" y="1171037"/>
            <a:ext cx="7886700" cy="4209037"/>
          </a:xfrm>
        </p:spPr>
        <p:txBody>
          <a:bodyPr>
            <a:normAutofit/>
          </a:bodyPr>
          <a:lstStyle/>
          <a:p>
            <a:pPr algn="just">
              <a:lnSpc>
                <a:spcPct val="100000"/>
              </a:lnSpc>
              <a:buFont typeface="Wingdings" panose="05000000000000000000" pitchFamily="2" charset="2"/>
              <a:buChar char="Ø"/>
            </a:pPr>
            <a:r>
              <a:rPr lang="es-MX" sz="1400" b="1" dirty="0" smtClean="0">
                <a:latin typeface="Palatino Linotype" panose="02040502050505030304" pitchFamily="18" charset="0"/>
              </a:rPr>
              <a:t>Correo electrónico; </a:t>
            </a:r>
            <a:r>
              <a:rPr lang="es-MX" sz="1400" dirty="0" smtClean="0">
                <a:latin typeface="Palatino Linotype" panose="02040502050505030304" pitchFamily="18" charset="0"/>
              </a:rPr>
              <a:t>La Unidad de Transparencia del </a:t>
            </a:r>
            <a:r>
              <a:rPr lang="es-MX" sz="1400" dirty="0" err="1" smtClean="0">
                <a:latin typeface="Palatino Linotype" panose="02040502050505030304" pitchFamily="18" charset="0"/>
              </a:rPr>
              <a:t>Infoem</a:t>
            </a:r>
            <a:r>
              <a:rPr lang="es-MX" sz="1400" dirty="0" smtClean="0">
                <a:latin typeface="Palatino Linotype" panose="02040502050505030304" pitchFamily="18" charset="0"/>
              </a:rPr>
              <a:t>, cuenta con las cuentas de correo </a:t>
            </a:r>
            <a:r>
              <a:rPr lang="es-MX" sz="1400" b="1" dirty="0" smtClean="0">
                <a:latin typeface="Palatino Linotype" panose="02040502050505030304" pitchFamily="18" charset="0"/>
                <a:hlinkClick r:id="rId5"/>
              </a:rPr>
              <a:t>cat@infoem.org.mx</a:t>
            </a:r>
            <a:r>
              <a:rPr lang="es-MX" sz="1400" b="1" dirty="0" smtClean="0">
                <a:latin typeface="Palatino Linotype" panose="02040502050505030304" pitchFamily="18" charset="0"/>
              </a:rPr>
              <a:t> y </a:t>
            </a:r>
            <a:r>
              <a:rPr lang="es-MX" sz="1400" b="1" dirty="0" smtClean="0">
                <a:latin typeface="Palatino Linotype" panose="02040502050505030304" pitchFamily="18" charset="0"/>
                <a:hlinkClick r:id="rId6"/>
              </a:rPr>
              <a:t>saimex@infoem.org.mx</a:t>
            </a:r>
            <a:r>
              <a:rPr lang="es-MX" sz="1400" b="1" dirty="0" smtClean="0">
                <a:latin typeface="Palatino Linotype" panose="02040502050505030304" pitchFamily="18" charset="0"/>
              </a:rPr>
              <a:t> , </a:t>
            </a:r>
            <a:r>
              <a:rPr lang="es-MX" sz="1400" dirty="0" smtClean="0">
                <a:latin typeface="Palatino Linotype" panose="02040502050505030304" pitchFamily="18" charset="0"/>
              </a:rPr>
              <a:t>mediante los cuales se reciben solicitudes de acceso a la información, dándoles el trámite establecido en la Ley de Transparencia Local. (Municipios cuentan con correo electrónico Institucional proporcionado por el </a:t>
            </a:r>
            <a:r>
              <a:rPr lang="es-MX" sz="1400" dirty="0" err="1" smtClean="0">
                <a:latin typeface="Palatino Linotype" panose="02040502050505030304" pitchFamily="18" charset="0"/>
              </a:rPr>
              <a:t>Infoem</a:t>
            </a:r>
            <a:r>
              <a:rPr lang="es-MX" sz="1400" dirty="0" smtClean="0">
                <a:latin typeface="Palatino Linotype" panose="02040502050505030304" pitchFamily="18" charset="0"/>
              </a:rPr>
              <a:t>)</a:t>
            </a:r>
          </a:p>
          <a:p>
            <a:pPr algn="just">
              <a:lnSpc>
                <a:spcPct val="100000"/>
              </a:lnSpc>
              <a:buFont typeface="Wingdings" panose="05000000000000000000" pitchFamily="2" charset="2"/>
              <a:buChar char="Ø"/>
            </a:pPr>
            <a:r>
              <a:rPr lang="es-MX" sz="1400" b="1" dirty="0" smtClean="0">
                <a:latin typeface="Palatino Linotype" panose="02040502050505030304" pitchFamily="18" charset="0"/>
              </a:rPr>
              <a:t>Vía Telefónica: </a:t>
            </a:r>
            <a:r>
              <a:rPr lang="es-MX" sz="1400" dirty="0" smtClean="0">
                <a:latin typeface="Palatino Linotype" panose="02040502050505030304" pitchFamily="18" charset="0"/>
              </a:rPr>
              <a:t>El </a:t>
            </a:r>
            <a:r>
              <a:rPr lang="es-MX" sz="1400" dirty="0" err="1" smtClean="0">
                <a:latin typeface="Palatino Linotype" panose="02040502050505030304" pitchFamily="18" charset="0"/>
              </a:rPr>
              <a:t>Infoem</a:t>
            </a:r>
            <a:r>
              <a:rPr lang="es-MX" sz="1400" dirty="0" smtClean="0">
                <a:latin typeface="Palatino Linotype" panose="02040502050505030304" pitchFamily="18" charset="0"/>
              </a:rPr>
              <a:t> cuenta con el Centro de Atención Telefónica (CAT), mediante el cual se orienta y asesora a los particulares, sobre solicitudes de acceso a la información pública, así como las línea telefónica 7222261980, extensiones 521, 522 y 523.</a:t>
            </a:r>
          </a:p>
          <a:p>
            <a:pPr algn="just">
              <a:lnSpc>
                <a:spcPct val="100000"/>
              </a:lnSpc>
              <a:buFont typeface="Wingdings" panose="05000000000000000000" pitchFamily="2" charset="2"/>
              <a:buChar char="Ø"/>
            </a:pPr>
            <a:r>
              <a:rPr lang="es-MX" sz="1400" b="1" dirty="0" smtClean="0">
                <a:latin typeface="Palatino Linotype" panose="02040502050505030304" pitchFamily="18" charset="0"/>
              </a:rPr>
              <a:t>Verbalmente: </a:t>
            </a:r>
            <a:r>
              <a:rPr lang="es-MX" sz="1400" dirty="0" smtClean="0">
                <a:latin typeface="Palatino Linotype" panose="02040502050505030304" pitchFamily="18" charset="0"/>
              </a:rPr>
              <a:t>Ante las instalaciones designadas a la Unidad de Transparencia, en el domicilio ubicado en Calle de Pino Suárez sin número, actualmente Carretera Toluca-Ixtapan #111. Colonia la Michoacana; Metepec Estado de México, C.P. 52166</a:t>
            </a:r>
            <a:r>
              <a:rPr lang="es-MX" sz="1400" dirty="0">
                <a:latin typeface="Palatino Linotype" panose="02040502050505030304" pitchFamily="18" charset="0"/>
              </a:rPr>
              <a:t> </a:t>
            </a:r>
            <a:r>
              <a:rPr lang="es-MX" sz="1400" dirty="0" smtClean="0">
                <a:latin typeface="Palatino Linotype" panose="02040502050505030304" pitchFamily="18" charset="0"/>
              </a:rPr>
              <a:t>y el “Módulo de Atención Ciudadana Toluca”.</a:t>
            </a:r>
          </a:p>
          <a:p>
            <a:pPr marL="0" indent="0" algn="just">
              <a:buNone/>
            </a:pPr>
            <a:endParaRPr lang="es-MX" sz="1400" b="1" dirty="0" smtClean="0">
              <a:latin typeface="Palatino Linotype" panose="02040502050505030304" pitchFamily="18" charset="0"/>
            </a:endParaRPr>
          </a:p>
          <a:p>
            <a:pPr marL="0" indent="0" algn="just">
              <a:buNone/>
            </a:pPr>
            <a:r>
              <a:rPr lang="es-MX" sz="1400" b="1" i="1" u="sng" dirty="0">
                <a:latin typeface="Palatino Linotype" panose="02040502050505030304" pitchFamily="18" charset="0"/>
              </a:rPr>
              <a:t>Nota: </a:t>
            </a:r>
            <a:r>
              <a:rPr lang="es-MX" sz="1400" b="1" i="1" u="sng" dirty="0" smtClean="0">
                <a:latin typeface="Palatino Linotype" panose="02040502050505030304" pitchFamily="18" charset="0"/>
              </a:rPr>
              <a:t>Lo </a:t>
            </a:r>
            <a:r>
              <a:rPr lang="es-MX" sz="1400" b="1" i="1" u="sng" dirty="0">
                <a:latin typeface="Palatino Linotype" panose="02040502050505030304" pitchFamily="18" charset="0"/>
              </a:rPr>
              <a:t>anterior de conformidad a lo establecido en </a:t>
            </a:r>
            <a:r>
              <a:rPr lang="es-MX" sz="1400" b="1" i="1" u="sng" dirty="0" smtClean="0">
                <a:latin typeface="Palatino Linotype" panose="02040502050505030304" pitchFamily="18" charset="0"/>
              </a:rPr>
              <a:t>el artículo 152 de la Ley de Transparencia Local.</a:t>
            </a:r>
            <a:endParaRPr lang="es-MX" sz="1400" b="1" i="1" u="sng" dirty="0">
              <a:latin typeface="Palatino Linotype" panose="02040502050505030304" pitchFamily="18" charset="0"/>
            </a:endParaRPr>
          </a:p>
          <a:p>
            <a:pPr marL="0" indent="0" algn="just">
              <a:buNone/>
            </a:pPr>
            <a:endParaRPr lang="es-MX" sz="1400" b="1" dirty="0">
              <a:latin typeface="Palatino Linotype" panose="02040502050505030304" pitchFamily="18" charset="0"/>
            </a:endParaRPr>
          </a:p>
          <a:p>
            <a:pPr marL="0" indent="0" algn="just">
              <a:buNone/>
            </a:pPr>
            <a:endParaRPr lang="es-MX" sz="1400" dirty="0" smtClean="0">
              <a:latin typeface="Palatino Linotype" panose="02040502050505030304" pitchFamily="18" charset="0"/>
            </a:endParaRPr>
          </a:p>
          <a:p>
            <a:pPr marL="0" indent="0" algn="just">
              <a:buNone/>
            </a:pPr>
            <a:endParaRPr lang="es-MX" sz="1400" dirty="0">
              <a:latin typeface="Palatino Linotype" panose="02040502050505030304" pitchFamily="18" charset="0"/>
            </a:endParaRPr>
          </a:p>
          <a:p>
            <a:pPr marL="0" indent="0" algn="just">
              <a:buNone/>
            </a:pPr>
            <a:endParaRPr lang="es-MX" sz="1400" dirty="0">
              <a:latin typeface="Palatino Linotype" panose="02040502050505030304" pitchFamily="18" charset="0"/>
            </a:endParaRPr>
          </a:p>
        </p:txBody>
      </p:sp>
    </p:spTree>
    <p:extLst>
      <p:ext uri="{BB962C8B-B14F-4D97-AF65-F5344CB8AC3E}">
        <p14:creationId xmlns:p14="http://schemas.microsoft.com/office/powerpoint/2010/main" val="3426378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extLst>
              <a:ext uri="{28A0092B-C50C-407E-A947-70E740481C1C}">
                <a14:useLocalDpi xmlns:a14="http://schemas.microsoft.com/office/drawing/2010/main" val="0"/>
              </a:ext>
            </a:extLst>
          </a:blip>
          <a:srcRect l="12220" t="42548" r="13102" b="33916"/>
          <a:stretch/>
        </p:blipFill>
        <p:spPr bwMode="auto">
          <a:xfrm>
            <a:off x="83566" y="5614396"/>
            <a:ext cx="8976867" cy="1165847"/>
          </a:xfrm>
          <a:prstGeom prst="rect">
            <a:avLst/>
          </a:prstGeom>
          <a:ln>
            <a:noFill/>
          </a:ln>
          <a:extLst>
            <a:ext uri="{53640926-AAD7-44D8-BBD7-CCE9431645EC}">
              <a14:shadowObscured xmlns:a14="http://schemas.microsoft.com/office/drawing/2010/main"/>
            </a:ext>
          </a:extLst>
        </p:spPr>
      </p:pic>
      <p:sp>
        <p:nvSpPr>
          <p:cNvPr id="9" name="Título 8"/>
          <p:cNvSpPr>
            <a:spLocks noGrp="1"/>
          </p:cNvSpPr>
          <p:nvPr>
            <p:ph type="title"/>
          </p:nvPr>
        </p:nvSpPr>
        <p:spPr>
          <a:xfrm>
            <a:off x="628650" y="446567"/>
            <a:ext cx="7886700" cy="574159"/>
          </a:xfrm>
        </p:spPr>
        <p:txBody>
          <a:bodyPr>
            <a:noAutofit/>
          </a:bodyPr>
          <a:lstStyle/>
          <a:p>
            <a:pPr algn="ctr"/>
            <a:r>
              <a:rPr lang="es-MX" sz="1400" b="1" dirty="0" smtClean="0">
                <a:latin typeface="Palatino Linotype" panose="02040502050505030304" pitchFamily="18" charset="0"/>
              </a:rPr>
              <a:t>DIMENSIÓN 4</a:t>
            </a:r>
            <a:br>
              <a:rPr lang="es-MX" sz="1400" b="1" dirty="0" smtClean="0">
                <a:latin typeface="Palatino Linotype" panose="02040502050505030304" pitchFamily="18" charset="0"/>
              </a:rPr>
            </a:br>
            <a:r>
              <a:rPr lang="es-MX" sz="1400" b="1" dirty="0" smtClean="0">
                <a:latin typeface="Palatino Linotype" panose="02040502050505030304" pitchFamily="18" charset="0"/>
              </a:rPr>
              <a:t/>
            </a:r>
            <a:br>
              <a:rPr lang="es-MX" sz="1400" b="1" dirty="0" smtClean="0">
                <a:latin typeface="Palatino Linotype" panose="02040502050505030304" pitchFamily="18" charset="0"/>
              </a:rPr>
            </a:br>
            <a:endParaRPr lang="es-MX" sz="1400" b="1" dirty="0">
              <a:latin typeface="Palatino Linotype" panose="02040502050505030304" pitchFamily="18" charset="0"/>
            </a:endParaRPr>
          </a:p>
        </p:txBody>
      </p:sp>
      <p:pic>
        <p:nvPicPr>
          <p:cNvPr id="29" name="Imagen 28"/>
          <p:cNvPicPr>
            <a:picLocks noChangeAspect="1"/>
          </p:cNvPicPr>
          <p:nvPr/>
        </p:nvPicPr>
        <p:blipFill rotWithShape="1">
          <a:blip r:embed="rId3"/>
          <a:srcRect l="21200" t="36453" r="35480" b="32827"/>
          <a:stretch/>
        </p:blipFill>
        <p:spPr>
          <a:xfrm>
            <a:off x="6894035" y="195505"/>
            <a:ext cx="1901673" cy="758562"/>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209" y="128847"/>
            <a:ext cx="2024261" cy="758562"/>
          </a:xfrm>
          <a:prstGeom prst="rect">
            <a:avLst/>
          </a:prstGeom>
        </p:spPr>
      </p:pic>
      <p:sp>
        <p:nvSpPr>
          <p:cNvPr id="16" name="Subtítulo 2"/>
          <p:cNvSpPr txBox="1">
            <a:spLocks/>
          </p:cNvSpPr>
          <p:nvPr/>
        </p:nvSpPr>
        <p:spPr>
          <a:xfrm>
            <a:off x="5592725" y="6048335"/>
            <a:ext cx="3138819" cy="203610"/>
          </a:xfrm>
          <a:prstGeom prst="rect">
            <a:avLst/>
          </a:prstGeom>
          <a:solidFill>
            <a:srgbClr val="904799"/>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MX" sz="1400" b="1" dirty="0" smtClean="0">
                <a:solidFill>
                  <a:schemeClr val="bg1"/>
                </a:solidFill>
                <a:latin typeface="Palatino Linotype" panose="02040502050505030304" pitchFamily="18" charset="0"/>
              </a:rPr>
              <a:t>UNIDAD DE TRANSPARENCIA</a:t>
            </a:r>
            <a:endParaRPr lang="es-MX" sz="1400" b="1" dirty="0">
              <a:solidFill>
                <a:schemeClr val="bg1"/>
              </a:solidFill>
              <a:latin typeface="Palatino Linotype" panose="02040502050505030304" pitchFamily="18" charset="0"/>
            </a:endParaRPr>
          </a:p>
        </p:txBody>
      </p:sp>
      <p:sp>
        <p:nvSpPr>
          <p:cNvPr id="15" name="Marcador de contenido 14"/>
          <p:cNvSpPr>
            <a:spLocks noGrp="1"/>
          </p:cNvSpPr>
          <p:nvPr>
            <p:ph idx="1"/>
          </p:nvPr>
        </p:nvSpPr>
        <p:spPr>
          <a:xfrm>
            <a:off x="628650" y="1020727"/>
            <a:ext cx="7886700" cy="4359348"/>
          </a:xfrm>
        </p:spPr>
        <p:txBody>
          <a:bodyPr>
            <a:normAutofit/>
          </a:bodyPr>
          <a:lstStyle/>
          <a:p>
            <a:pPr marL="0" indent="0" algn="ctr">
              <a:buNone/>
            </a:pPr>
            <a:endParaRPr lang="es-MX" sz="1400" b="1" dirty="0">
              <a:latin typeface="Palatino Linotype" panose="02040502050505030304" pitchFamily="18" charset="0"/>
            </a:endParaRPr>
          </a:p>
          <a:p>
            <a:pPr marL="0" indent="0" algn="ctr">
              <a:buNone/>
            </a:pPr>
            <a:r>
              <a:rPr lang="es-MX" sz="1400" b="1" dirty="0" smtClean="0">
                <a:latin typeface="Palatino Linotype" panose="02040502050505030304" pitchFamily="18" charset="0"/>
              </a:rPr>
              <a:t>ACTORES INVOLUCRADOS</a:t>
            </a:r>
          </a:p>
          <a:p>
            <a:pPr algn="just"/>
            <a:r>
              <a:rPr lang="es-MX" sz="1400" b="1" dirty="0" smtClean="0">
                <a:latin typeface="Palatino Linotype" panose="02040502050505030304" pitchFamily="18" charset="0"/>
              </a:rPr>
              <a:t>Titular de Unidad de Transparencia</a:t>
            </a:r>
            <a:r>
              <a:rPr lang="es-MX" sz="1400" dirty="0" smtClean="0">
                <a:latin typeface="Palatino Linotype" panose="02040502050505030304" pitchFamily="18" charset="0"/>
              </a:rPr>
              <a:t>: Debe depender directamente del Titular del Sujeto Obligado (Art. 24, </a:t>
            </a:r>
            <a:r>
              <a:rPr lang="es-MX" sz="1400" dirty="0" err="1" smtClean="0">
                <a:latin typeface="Palatino Linotype" panose="02040502050505030304" pitchFamily="18" charset="0"/>
              </a:rPr>
              <a:t>fracc</a:t>
            </a:r>
            <a:r>
              <a:rPr lang="es-MX" sz="1400" dirty="0" smtClean="0">
                <a:latin typeface="Palatino Linotype" panose="02040502050505030304" pitchFamily="18" charset="0"/>
              </a:rPr>
              <a:t>. II, de la Ley de Transparencia Local)</a:t>
            </a:r>
          </a:p>
          <a:p>
            <a:pPr algn="just"/>
            <a:r>
              <a:rPr lang="es-MX" sz="1400" b="1" dirty="0" smtClean="0">
                <a:latin typeface="Palatino Linotype" panose="02040502050505030304" pitchFamily="18" charset="0"/>
              </a:rPr>
              <a:t>Servidores Públicos Habilitados: </a:t>
            </a:r>
            <a:r>
              <a:rPr lang="es-MX" sz="1400" dirty="0" smtClean="0">
                <a:latin typeface="Palatino Linotype" panose="02040502050505030304" pitchFamily="18" charset="0"/>
              </a:rPr>
              <a:t>Designados por el Titular del Sujeto Obligado a propuesta del responsable de la Unidad de Transparencia, mismos que tendrán dentro de sus funciones las de localizar la información que le solicite la Unidad de Transparencia, apoyar a la Unidad de Transparencia en lo que solicite para el cumplimiento de sus funciones, etc. (Artículos 58 y 59 de la Ley de Transparencia Local).</a:t>
            </a:r>
          </a:p>
          <a:p>
            <a:pPr algn="just"/>
            <a:r>
              <a:rPr lang="es-MX" sz="1400" b="1" dirty="0" smtClean="0">
                <a:latin typeface="Palatino Linotype" panose="02040502050505030304" pitchFamily="18" charset="0"/>
              </a:rPr>
              <a:t>Ciudadanos.</a:t>
            </a:r>
          </a:p>
        </p:txBody>
      </p:sp>
    </p:spTree>
    <p:extLst>
      <p:ext uri="{BB962C8B-B14F-4D97-AF65-F5344CB8AC3E}">
        <p14:creationId xmlns:p14="http://schemas.microsoft.com/office/powerpoint/2010/main" val="639442319"/>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8549</TotalTime>
  <Words>654</Words>
  <Application>Microsoft Office PowerPoint</Application>
  <PresentationFormat>Carta (216 x 279 mm)</PresentationFormat>
  <Paragraphs>71</Paragraphs>
  <Slides>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vt:i4>
      </vt:variant>
    </vt:vector>
  </HeadingPairs>
  <TitlesOfParts>
    <vt:vector size="13" baseType="lpstr">
      <vt:lpstr>Arial</vt:lpstr>
      <vt:lpstr>Calibri</vt:lpstr>
      <vt:lpstr>Calibri Light</vt:lpstr>
      <vt:lpstr>Palatino Linotype</vt:lpstr>
      <vt:lpstr>Wingdings</vt:lpstr>
      <vt:lpstr>Tema de Office</vt:lpstr>
      <vt:lpstr>DIMENSIÓN 4  FORMALIZACIÓN DE CANALES DE ATENCIÓN</vt:lpstr>
      <vt:lpstr>DIMENSIÓN 4  FORMALIZACIÓN DE CANALES DE ATENCIÓN</vt:lpstr>
      <vt:lpstr>DIMENSIÓN 4  IDENTIFICACIÓN DE CANALES DE ATENCIÓN</vt:lpstr>
      <vt:lpstr>  DIMENSIÓN 4 EJEMPLOS DENTRO DEL INFOEM   </vt:lpstr>
      <vt:lpstr> DIMENSIÓN 4 EJEMPLOS DENTRO DEL INFOEM  </vt:lpstr>
      <vt:lpstr>DIMENSIÓN 4 EJEMPLOS DENTRO DEL INFOEM  </vt:lpstr>
      <vt:lpstr>DIMENSIÓN 4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384</cp:revision>
  <cp:lastPrinted>2020-03-04T19:41:18Z</cp:lastPrinted>
  <dcterms:created xsi:type="dcterms:W3CDTF">2019-03-05T18:50:05Z</dcterms:created>
  <dcterms:modified xsi:type="dcterms:W3CDTF">2023-02-22T23:54:43Z</dcterms:modified>
</cp:coreProperties>
</file>