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338" r:id="rId3"/>
    <p:sldId id="359" r:id="rId4"/>
    <p:sldId id="360" r:id="rId5"/>
    <p:sldId id="361" r:id="rId6"/>
    <p:sldId id="357" r:id="rId7"/>
    <p:sldId id="341" r:id="rId8"/>
    <p:sldId id="342" r:id="rId9"/>
    <p:sldId id="343" r:id="rId10"/>
    <p:sldId id="364" r:id="rId11"/>
    <p:sldId id="365" r:id="rId12"/>
    <p:sldId id="366" r:id="rId13"/>
    <p:sldId id="344" r:id="rId14"/>
    <p:sldId id="356" r:id="rId15"/>
    <p:sldId id="349" r:id="rId16"/>
    <p:sldId id="350" r:id="rId17"/>
    <p:sldId id="351" r:id="rId18"/>
    <p:sldId id="354" r:id="rId19"/>
    <p:sldId id="355" r:id="rId20"/>
    <p:sldId id="328" r:id="rId21"/>
    <p:sldId id="363" r:id="rId22"/>
  </p:sldIdLst>
  <p:sldSz cx="9144000" cy="6858000" type="letter"/>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9D"/>
    <a:srgbClr val="6D2A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8" autoAdjust="0"/>
    <p:restoredTop sz="94660"/>
  </p:normalViewPr>
  <p:slideViewPr>
    <p:cSldViewPr snapToGrid="0">
      <p:cViewPr varScale="1">
        <p:scale>
          <a:sx n="115" d="100"/>
          <a:sy n="115" d="100"/>
        </p:scale>
        <p:origin x="19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12357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43256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82649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116758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112078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360338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69229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384968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7190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66003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0E3E5F-6519-408F-B9A8-15D4684F3B49}" type="datetimeFigureOut">
              <a:rPr lang="es-MX" smtClean="0"/>
              <a:t>06/03/2023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2649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E3E5F-6519-408F-B9A8-15D4684F3B49}" type="datetimeFigureOut">
              <a:rPr lang="es-MX" smtClean="0"/>
              <a:t>06/03/2023</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EC5A1-8D52-45C2-9252-A8BD330DBB63}" type="slidenum">
              <a:rPr lang="es-MX" smtClean="0"/>
              <a:t>‹Nº›</a:t>
            </a:fld>
            <a:endParaRPr lang="es-MX" dirty="0"/>
          </a:p>
        </p:txBody>
      </p:sp>
    </p:spTree>
    <p:extLst>
      <p:ext uri="{BB962C8B-B14F-4D97-AF65-F5344CB8AC3E}">
        <p14:creationId xmlns:p14="http://schemas.microsoft.com/office/powerpoint/2010/main" val="3296893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hyperlink" Target="https://legislacion.edomex.gob.mx/sites/legislacion.edomex.gob.mx/files/files/pdf/gct/2022/octubre/oct101/oct101b.pdf" TargetMode="External"/><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hyperlink" Target="https://www.edomex.gob.mx/sis/newweb/pdf/guia_procedimientos.pdf" TargetMode="External"/><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12243" cy="110129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0" name="CuadroTexto 9">
            <a:extLst>
              <a:ext uri="{FF2B5EF4-FFF2-40B4-BE49-F238E27FC236}">
                <a16:creationId xmlns="" xmlns:a16="http://schemas.microsoft.com/office/drawing/2014/main" id="{DF57B5A4-8A78-4C7B-92A2-3A3A5E32713B}"/>
              </a:ext>
            </a:extLst>
          </p:cNvPr>
          <p:cNvSpPr txBox="1"/>
          <p:nvPr/>
        </p:nvSpPr>
        <p:spPr>
          <a:xfrm>
            <a:off x="6999316" y="6007589"/>
            <a:ext cx="1797350" cy="338554"/>
          </a:xfrm>
          <a:prstGeom prst="rect">
            <a:avLst/>
          </a:prstGeom>
          <a:noFill/>
          <a:effectLst>
            <a:outerShdw blurRad="50800" dist="38100" dir="16200000" rotWithShape="0">
              <a:srgbClr val="7C5BAD">
                <a:alpha val="40000"/>
              </a:srgbClr>
            </a:outerShdw>
          </a:effectLst>
        </p:spPr>
        <p:txBody>
          <a:bodyPr wrap="square">
            <a:spAutoFit/>
          </a:bodyPr>
          <a:lstStyle/>
          <a:p>
            <a:pPr algn="ctr"/>
            <a:r>
              <a:rPr lang="es-ES" sz="1600" cap="small" dirty="0" smtClean="0">
                <a:latin typeface="Palatino Linotype" panose="02040502050505030304" pitchFamily="18" charset="0"/>
              </a:rPr>
              <a:t>MARZO 2023</a:t>
            </a:r>
            <a:endParaRPr lang="es-MX" sz="1600" cap="small" dirty="0">
              <a:latin typeface="Palatino Linotype" panose="02040502050505030304" pitchFamily="18" charset="0"/>
            </a:endParaRPr>
          </a:p>
        </p:txBody>
      </p:sp>
      <p:pic>
        <p:nvPicPr>
          <p:cNvPr id="7" name="Imagen 6"/>
          <p:cNvPicPr>
            <a:picLocks noChangeAspect="1"/>
          </p:cNvPicPr>
          <p:nvPr/>
        </p:nvPicPr>
        <p:blipFill rotWithShape="1">
          <a:blip r:embed="rId6"/>
          <a:srcRect l="35370" t="9836" r="25371" b="42757"/>
          <a:stretch/>
        </p:blipFill>
        <p:spPr>
          <a:xfrm>
            <a:off x="6050977" y="1473842"/>
            <a:ext cx="2847335" cy="1934039"/>
          </a:xfrm>
          <a:prstGeom prst="rect">
            <a:avLst/>
          </a:prstGeom>
        </p:spPr>
      </p:pic>
      <p:sp>
        <p:nvSpPr>
          <p:cNvPr id="8" name="Rectángulo 7"/>
          <p:cNvSpPr/>
          <p:nvPr/>
        </p:nvSpPr>
        <p:spPr>
          <a:xfrm>
            <a:off x="1957548" y="3554666"/>
            <a:ext cx="4667153" cy="830997"/>
          </a:xfrm>
          <a:prstGeom prst="rect">
            <a:avLst/>
          </a:prstGeom>
        </p:spPr>
        <p:txBody>
          <a:bodyPr wrap="square">
            <a:spAutoFit/>
          </a:bodyPr>
          <a:lstStyle/>
          <a:p>
            <a:r>
              <a:rPr lang="es-MX" sz="2400" b="1" dirty="0" smtClean="0">
                <a:latin typeface="Palatino Linotype" panose="02040502050505030304" pitchFamily="18" charset="0"/>
              </a:rPr>
              <a:t>5.3.1 Formalización de Procesos</a:t>
            </a:r>
          </a:p>
          <a:p>
            <a:endParaRPr lang="es-MX" sz="2400" b="1" dirty="0" smtClean="0">
              <a:latin typeface="Palatino Linotype" panose="02040502050505030304" pitchFamily="18" charset="0"/>
            </a:endParaRPr>
          </a:p>
        </p:txBody>
      </p:sp>
    </p:spTree>
    <p:extLst>
      <p:ext uri="{BB962C8B-B14F-4D97-AF65-F5344CB8AC3E}">
        <p14:creationId xmlns:p14="http://schemas.microsoft.com/office/powerpoint/2010/main" val="21533873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pic>
        <p:nvPicPr>
          <p:cNvPr id="9" name="Gráfico 8">
            <a:extLst>
              <a:ext uri="{FF2B5EF4-FFF2-40B4-BE49-F238E27FC236}">
                <a16:creationId xmlns:a16="http://schemas.microsoft.com/office/drawing/2014/main" xmlns="" id="{B8C283B6-3B4F-4F97-A6F8-602F787BFA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12243" cy="1101291"/>
          </a:xfrm>
          <a:prstGeom prst="rect">
            <a:avLst/>
          </a:prstGeom>
        </p:spPr>
      </p:pic>
      <p:grpSp>
        <p:nvGrpSpPr>
          <p:cNvPr id="16" name="Grupo 15">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0" name="CuadroTexto 9">
            <a:extLst>
              <a:ext uri="{FF2B5EF4-FFF2-40B4-BE49-F238E27FC236}">
                <a16:creationId xmlns:a16="http://schemas.microsoft.com/office/drawing/2014/main" xmlns="" id="{DF57B5A4-8A78-4C7B-92A2-3A3A5E32713B}"/>
              </a:ext>
            </a:extLst>
          </p:cNvPr>
          <p:cNvSpPr txBox="1"/>
          <p:nvPr/>
        </p:nvSpPr>
        <p:spPr>
          <a:xfrm>
            <a:off x="6999316" y="6007589"/>
            <a:ext cx="1797350" cy="338554"/>
          </a:xfrm>
          <a:prstGeom prst="rect">
            <a:avLst/>
          </a:prstGeom>
          <a:noFill/>
          <a:effectLst>
            <a:outerShdw blurRad="50800" dist="38100" dir="16200000" rotWithShape="0">
              <a:srgbClr val="7C5BAD">
                <a:alpha val="40000"/>
              </a:srgbClr>
            </a:outerShdw>
          </a:effectLst>
        </p:spPr>
        <p:txBody>
          <a:bodyPr wrap="square">
            <a:spAutoFit/>
          </a:bodyPr>
          <a:lstStyle/>
          <a:p>
            <a:pPr algn="ctr"/>
            <a:r>
              <a:rPr lang="es-ES" sz="1600" cap="small" dirty="0" smtClean="0">
                <a:latin typeface="Palatino Linotype" panose="02040502050505030304" pitchFamily="18" charset="0"/>
              </a:rPr>
              <a:t>MARZO 2023</a:t>
            </a:r>
            <a:endParaRPr lang="es-MX" sz="1600" cap="small" dirty="0">
              <a:latin typeface="Palatino Linotype" panose="02040502050505030304" pitchFamily="18" charset="0"/>
            </a:endParaRPr>
          </a:p>
        </p:txBody>
      </p:sp>
      <p:pic>
        <p:nvPicPr>
          <p:cNvPr id="7" name="Imagen 6"/>
          <p:cNvPicPr>
            <a:picLocks noChangeAspect="1"/>
          </p:cNvPicPr>
          <p:nvPr/>
        </p:nvPicPr>
        <p:blipFill rotWithShape="1">
          <a:blip r:embed="rId6"/>
          <a:srcRect l="35370" t="9836" r="25371" b="42757"/>
          <a:stretch/>
        </p:blipFill>
        <p:spPr>
          <a:xfrm>
            <a:off x="6042664" y="1466052"/>
            <a:ext cx="2847335" cy="1934039"/>
          </a:xfrm>
          <a:prstGeom prst="rect">
            <a:avLst/>
          </a:prstGeom>
        </p:spPr>
      </p:pic>
      <p:sp>
        <p:nvSpPr>
          <p:cNvPr id="8" name="Rectángulo 7"/>
          <p:cNvSpPr/>
          <p:nvPr/>
        </p:nvSpPr>
        <p:spPr>
          <a:xfrm>
            <a:off x="2016280" y="3658429"/>
            <a:ext cx="4667153" cy="830997"/>
          </a:xfrm>
          <a:prstGeom prst="rect">
            <a:avLst/>
          </a:prstGeom>
        </p:spPr>
        <p:txBody>
          <a:bodyPr wrap="square">
            <a:spAutoFit/>
          </a:bodyPr>
          <a:lstStyle/>
          <a:p>
            <a:r>
              <a:rPr lang="es-MX" sz="2400" b="1" dirty="0" smtClean="0">
                <a:latin typeface="Palatino Linotype" panose="02040502050505030304" pitchFamily="18" charset="0"/>
              </a:rPr>
              <a:t>5.4.6 Reporte de </a:t>
            </a:r>
            <a:r>
              <a:rPr lang="es-MX" sz="2400" b="1" dirty="0" smtClean="0">
                <a:latin typeface="Palatino Linotype" panose="02040502050505030304" pitchFamily="18" charset="0"/>
              </a:rPr>
              <a:t>Indicadores de desempeño</a:t>
            </a:r>
            <a:endParaRPr lang="es-MX" sz="2400" dirty="0"/>
          </a:p>
        </p:txBody>
      </p:sp>
    </p:spTree>
    <p:extLst>
      <p:ext uri="{BB962C8B-B14F-4D97-AF65-F5344CB8AC3E}">
        <p14:creationId xmlns:p14="http://schemas.microsoft.com/office/powerpoint/2010/main" val="101121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95388"/>
            <a:ext cx="9007365" cy="1316874"/>
            <a:chOff x="139070" y="5578763"/>
            <a:chExt cx="9007365" cy="1316874"/>
          </a:xfrm>
        </p:grpSpPr>
        <p:pic>
          <p:nvPicPr>
            <p:cNvPr id="2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11</a:t>
            </a:r>
            <a:endParaRPr lang="es-MX" sz="1351" b="1" dirty="0"/>
          </a:p>
        </p:txBody>
      </p:sp>
      <p:sp>
        <p:nvSpPr>
          <p:cNvPr id="21" name="Rectángulo redondeado 20"/>
          <p:cNvSpPr/>
          <p:nvPr/>
        </p:nvSpPr>
        <p:spPr>
          <a:xfrm>
            <a:off x="284247" y="1154020"/>
            <a:ext cx="5561267" cy="38497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                                                                           Apreciaciones</a:t>
            </a:r>
          </a:p>
          <a:p>
            <a:pPr algn="just"/>
            <a:endParaRPr lang="es-MX" dirty="0" smtClean="0">
              <a:latin typeface="Palatino Linotype" panose="02040502050505030304" pitchFamily="18" charset="0"/>
            </a:endParaRPr>
          </a:p>
          <a:p>
            <a:pPr marL="171450" indent="-171450" algn="just">
              <a:buFont typeface="Arial" panose="020B0604020202020204" pitchFamily="34" charset="0"/>
              <a:buChar char="•"/>
            </a:pPr>
            <a:r>
              <a:rPr lang="es-MX" sz="1600" dirty="0" smtClean="0">
                <a:latin typeface="Palatino Linotype" panose="02040502050505030304" pitchFamily="18" charset="0"/>
              </a:rPr>
              <a:t>Monitorear, evaluar y reportar el avance de procesos.</a:t>
            </a:r>
          </a:p>
          <a:p>
            <a:pPr marL="171450" indent="-171450" algn="just">
              <a:buFont typeface="Arial" panose="020B0604020202020204" pitchFamily="34" charset="0"/>
              <a:buChar char="•"/>
            </a:pPr>
            <a:r>
              <a:rPr lang="es-MX" sz="1600" dirty="0" smtClean="0">
                <a:latin typeface="Palatino Linotype" panose="02040502050505030304" pitchFamily="18" charset="0"/>
              </a:rPr>
              <a:t>Mecanismo de evaluación a través de batería de indicadores.</a:t>
            </a:r>
          </a:p>
          <a:p>
            <a:pPr marL="171450" indent="-171450" algn="just">
              <a:buFont typeface="Arial" panose="020B0604020202020204" pitchFamily="34" charset="0"/>
              <a:buChar char="•"/>
            </a:pPr>
            <a:r>
              <a:rPr lang="es-MX" sz="1600" dirty="0" smtClean="0">
                <a:latin typeface="Palatino Linotype" panose="02040502050505030304" pitchFamily="18" charset="0"/>
              </a:rPr>
              <a:t>Analizas avances y retrocesos de las políticas.</a:t>
            </a:r>
          </a:p>
          <a:p>
            <a:pPr marL="171450" indent="-171450" algn="just">
              <a:buFont typeface="Arial" panose="020B0604020202020204" pitchFamily="34" charset="0"/>
              <a:buChar char="•"/>
            </a:pPr>
            <a:r>
              <a:rPr lang="es-MX" sz="1600" dirty="0" smtClean="0">
                <a:latin typeface="Palatino Linotype" panose="02040502050505030304" pitchFamily="18" charset="0"/>
              </a:rPr>
              <a:t>Identificar oportunidades para definir planes de mejora.</a:t>
            </a:r>
          </a:p>
          <a:p>
            <a:pPr marL="171450" indent="-171450" algn="just">
              <a:buFont typeface="Arial" panose="020B0604020202020204" pitchFamily="34" charset="0"/>
              <a:buChar char="•"/>
            </a:pPr>
            <a:r>
              <a:rPr lang="es-MX" sz="1600" dirty="0" smtClean="0">
                <a:latin typeface="Palatino Linotype" panose="02040502050505030304" pitchFamily="18" charset="0"/>
              </a:rPr>
              <a:t>Para elaborar reportes y tomar decisiones.</a:t>
            </a:r>
          </a:p>
          <a:p>
            <a:pPr marL="171450" indent="-171450" algn="just">
              <a:buFont typeface="Arial" panose="020B0604020202020204" pitchFamily="34" charset="0"/>
              <a:buChar char="•"/>
            </a:pPr>
            <a:r>
              <a:rPr lang="es-MX" sz="1600" dirty="0" smtClean="0">
                <a:latin typeface="Palatino Linotype" panose="02040502050505030304" pitchFamily="18" charset="0"/>
              </a:rPr>
              <a:t>Definir tipo y gradualidad. </a:t>
            </a:r>
          </a:p>
          <a:p>
            <a:pPr marL="628650" lvl="1" indent="-171450" algn="just">
              <a:buFont typeface="Arial" panose="020B0604020202020204" pitchFamily="34" charset="0"/>
              <a:buChar char="•"/>
            </a:pPr>
            <a:r>
              <a:rPr lang="es-MX" sz="1600" dirty="0" smtClean="0">
                <a:latin typeface="Palatino Linotype" panose="02040502050505030304" pitchFamily="18" charset="0"/>
              </a:rPr>
              <a:t>De Procesos (comportamiento).</a:t>
            </a:r>
          </a:p>
          <a:p>
            <a:pPr marL="628650" lvl="1" indent="-171450" algn="just">
              <a:buFont typeface="Arial" panose="020B0604020202020204" pitchFamily="34" charset="0"/>
              <a:buChar char="•"/>
            </a:pPr>
            <a:r>
              <a:rPr lang="es-MX" sz="1600" dirty="0" smtClean="0">
                <a:latin typeface="Palatino Linotype" panose="02040502050505030304" pitchFamily="18" charset="0"/>
              </a:rPr>
              <a:t>De Producto (desempeño de una actividad).</a:t>
            </a:r>
          </a:p>
          <a:p>
            <a:pPr marL="628650" lvl="1" indent="-171450" algn="just">
              <a:buFont typeface="Arial" panose="020B0604020202020204" pitchFamily="34" charset="0"/>
              <a:buChar char="•"/>
            </a:pPr>
            <a:r>
              <a:rPr lang="es-MX" sz="1600" dirty="0" smtClean="0">
                <a:latin typeface="Palatino Linotype" panose="02040502050505030304" pitchFamily="18" charset="0"/>
              </a:rPr>
              <a:t>De Resultado (efectos del proyecto).</a:t>
            </a:r>
          </a:p>
          <a:p>
            <a:pPr marL="0" lvl="1" algn="just"/>
            <a:endParaRPr lang="es-MX" dirty="0" smtClean="0"/>
          </a:p>
          <a:p>
            <a:endParaRPr lang="es-MX" sz="1200" dirty="0" smtClean="0"/>
          </a:p>
          <a:p>
            <a:pPr algn="just"/>
            <a:endParaRPr lang="es-MX" sz="1200" dirty="0">
              <a:latin typeface="Palatino Linotype" panose="02040502050505030304" pitchFamily="18" charset="0"/>
            </a:endParaRPr>
          </a:p>
        </p:txBody>
      </p:sp>
      <p:pic>
        <p:nvPicPr>
          <p:cNvPr id="3074" name="Picture 2" descr="TIPOS DE MONITOREO - BITEC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3974" y="2246562"/>
            <a:ext cx="2168428" cy="18135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297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6635" y="5540356"/>
            <a:ext cx="9007365" cy="1316874"/>
            <a:chOff x="139070" y="5578763"/>
            <a:chExt cx="9007365" cy="1316874"/>
          </a:xfrm>
        </p:grpSpPr>
        <p:pic>
          <p:nvPicPr>
            <p:cNvPr id="2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12</a:t>
            </a:r>
            <a:endParaRPr lang="es-MX" sz="1351" b="1" dirty="0"/>
          </a:p>
        </p:txBody>
      </p:sp>
      <p:sp>
        <p:nvSpPr>
          <p:cNvPr id="21" name="Rectángulo redondeado 20"/>
          <p:cNvSpPr/>
          <p:nvPr/>
        </p:nvSpPr>
        <p:spPr>
          <a:xfrm>
            <a:off x="389641" y="1214488"/>
            <a:ext cx="8566849" cy="33943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latin typeface="Palatino Linotype" panose="02040502050505030304" pitchFamily="18" charset="0"/>
              </a:rPr>
              <a:t>Apreciaciones</a:t>
            </a:r>
          </a:p>
          <a:p>
            <a:pPr algn="just"/>
            <a:endParaRPr lang="es-MX" dirty="0" smtClean="0"/>
          </a:p>
          <a:p>
            <a:pPr marL="285750" lvl="1" indent="-285750" algn="just">
              <a:buFont typeface="Arial" panose="020B0604020202020204" pitchFamily="34" charset="0"/>
              <a:buChar char="•"/>
            </a:pPr>
            <a:r>
              <a:rPr lang="es-MX" sz="1600" dirty="0" err="1" smtClean="0">
                <a:latin typeface="Palatino Linotype" panose="02040502050505030304" pitchFamily="18" charset="0"/>
              </a:rPr>
              <a:t>Reportería</a:t>
            </a:r>
            <a:r>
              <a:rPr lang="es-MX" sz="1600" dirty="0" smtClean="0">
                <a:latin typeface="Palatino Linotype" panose="02040502050505030304" pitchFamily="18" charset="0"/>
              </a:rPr>
              <a:t>, según los tipos de indicadores:</a:t>
            </a:r>
          </a:p>
          <a:p>
            <a:pPr marL="742950" lvl="2" indent="-285750" algn="just">
              <a:buFont typeface="Arial" panose="020B0604020202020204" pitchFamily="34" charset="0"/>
              <a:buChar char="•"/>
            </a:pPr>
            <a:r>
              <a:rPr lang="es-MX" sz="1600" dirty="0" smtClean="0">
                <a:latin typeface="Palatino Linotype" panose="02040502050505030304" pitchFamily="18" charset="0"/>
              </a:rPr>
              <a:t>De Gestión Mensual (mayor frecuencia, </a:t>
            </a:r>
            <a:r>
              <a:rPr lang="es-MX" sz="1600" dirty="0" err="1" smtClean="0">
                <a:latin typeface="Palatino Linotype" panose="02040502050505030304" pitchFamily="18" charset="0"/>
              </a:rPr>
              <a:t>p.e</a:t>
            </a:r>
            <a:r>
              <a:rPr lang="es-MX" sz="1600" dirty="0" smtClean="0">
                <a:latin typeface="Palatino Linotype" panose="02040502050505030304" pitchFamily="18" charset="0"/>
              </a:rPr>
              <a:t>. # de solicitudes).</a:t>
            </a:r>
          </a:p>
          <a:p>
            <a:pPr marL="742950" lvl="2" indent="-285750" algn="just">
              <a:buFont typeface="Arial" panose="020B0604020202020204" pitchFamily="34" charset="0"/>
              <a:buChar char="•"/>
            </a:pPr>
            <a:r>
              <a:rPr lang="es-MX" sz="1600" dirty="0" smtClean="0">
                <a:latin typeface="Palatino Linotype" panose="02040502050505030304" pitchFamily="18" charset="0"/>
              </a:rPr>
              <a:t>Trimestral (nivel estratégico, en conjunto, </a:t>
            </a:r>
            <a:r>
              <a:rPr lang="es-MX" sz="1600" dirty="0" err="1" smtClean="0">
                <a:latin typeface="Palatino Linotype" panose="02040502050505030304" pitchFamily="18" charset="0"/>
              </a:rPr>
              <a:t>p.e</a:t>
            </a:r>
            <a:r>
              <a:rPr lang="es-MX" sz="1600" dirty="0" smtClean="0">
                <a:latin typeface="Palatino Linotype" panose="02040502050505030304" pitchFamily="18" charset="0"/>
              </a:rPr>
              <a:t>. solicitudes aprobadas / rechazadas).</a:t>
            </a:r>
          </a:p>
          <a:p>
            <a:pPr marL="742950" lvl="2" indent="-285750" algn="just">
              <a:buFont typeface="Arial" panose="020B0604020202020204" pitchFamily="34" charset="0"/>
              <a:buChar char="•"/>
            </a:pPr>
            <a:r>
              <a:rPr lang="es-MX" sz="1600" dirty="0" smtClean="0">
                <a:latin typeface="Palatino Linotype" panose="02040502050505030304" pitchFamily="18" charset="0"/>
              </a:rPr>
              <a:t> Anual (evaluación de la gestión, consolidada, </a:t>
            </a:r>
            <a:r>
              <a:rPr lang="es-MX" sz="1600" dirty="0" err="1" smtClean="0">
                <a:latin typeface="Palatino Linotype" panose="02040502050505030304" pitchFamily="18" charset="0"/>
              </a:rPr>
              <a:t>p.e</a:t>
            </a:r>
            <a:r>
              <a:rPr lang="es-MX" sz="1600" dirty="0" smtClean="0">
                <a:latin typeface="Palatino Linotype" panose="02040502050505030304" pitchFamily="18" charset="0"/>
              </a:rPr>
              <a:t>. satisfacción usuaria, % de cumplimiento).</a:t>
            </a:r>
          </a:p>
          <a:p>
            <a:pPr marL="0" lvl="2" indent="457200" algn="just">
              <a:buFont typeface="Arial" panose="020B0604020202020204" pitchFamily="34" charset="0"/>
              <a:buChar char="•"/>
            </a:pPr>
            <a:r>
              <a:rPr lang="es-MX" sz="1600" dirty="0" smtClean="0">
                <a:latin typeface="Palatino Linotype" panose="02040502050505030304" pitchFamily="18" charset="0"/>
              </a:rPr>
              <a:t>Implementación:	</a:t>
            </a:r>
          </a:p>
          <a:p>
            <a:pPr marL="457200" lvl="3" indent="457200" algn="just">
              <a:buFont typeface="Arial" panose="020B0604020202020204" pitchFamily="34" charset="0"/>
              <a:buChar char="•"/>
            </a:pPr>
            <a:r>
              <a:rPr lang="es-MX" sz="1600" dirty="0" smtClean="0">
                <a:latin typeface="Palatino Linotype" panose="02040502050505030304" pitchFamily="18" charset="0"/>
              </a:rPr>
              <a:t>Proponer indicadores para análisis en intervalos</a:t>
            </a:r>
          </a:p>
          <a:p>
            <a:pPr marL="457200" lvl="3" indent="457200" algn="just">
              <a:buFont typeface="Arial" panose="020B0604020202020204" pitchFamily="34" charset="0"/>
              <a:buChar char="•"/>
            </a:pPr>
            <a:r>
              <a:rPr lang="es-MX" sz="1600" dirty="0" smtClean="0">
                <a:latin typeface="Palatino Linotype" panose="02040502050505030304" pitchFamily="18" charset="0"/>
              </a:rPr>
              <a:t>Evaluar sistema de información</a:t>
            </a:r>
          </a:p>
          <a:p>
            <a:pPr marL="457200" lvl="3" indent="457200" algn="just">
              <a:buFont typeface="Arial" panose="020B0604020202020204" pitchFamily="34" charset="0"/>
              <a:buChar char="•"/>
            </a:pPr>
            <a:r>
              <a:rPr lang="es-MX" sz="1600" dirty="0" smtClean="0">
                <a:latin typeface="Palatino Linotype" panose="02040502050505030304" pitchFamily="18" charset="0"/>
              </a:rPr>
              <a:t>Diseñar formatos de reporte</a:t>
            </a:r>
          </a:p>
          <a:p>
            <a:pPr marL="457200" lvl="3" indent="457200" algn="just">
              <a:buFont typeface="Arial" panose="020B0604020202020204" pitchFamily="34" charset="0"/>
              <a:buChar char="•"/>
            </a:pPr>
            <a:r>
              <a:rPr lang="es-MX" sz="1600" dirty="0" smtClean="0">
                <a:latin typeface="Palatino Linotype" panose="02040502050505030304" pitchFamily="18" charset="0"/>
              </a:rPr>
              <a:t>Implementar instancia de análisis de resultados y mejoras</a:t>
            </a:r>
          </a:p>
          <a:p>
            <a:pPr marL="457200" lvl="3" indent="457200" algn="just">
              <a:buFont typeface="Arial" panose="020B0604020202020204" pitchFamily="34" charset="0"/>
              <a:buChar char="•"/>
            </a:pPr>
            <a:r>
              <a:rPr lang="es-MX" sz="1600" dirty="0" smtClean="0">
                <a:latin typeface="Palatino Linotype" panose="02040502050505030304" pitchFamily="18" charset="0"/>
              </a:rPr>
              <a:t>Para indicadores a la ciudadanía, difusión</a:t>
            </a:r>
            <a:endParaRPr lang="es-MX" sz="1600" dirty="0" smtClean="0"/>
          </a:p>
          <a:p>
            <a:endParaRPr lang="es-MX" sz="1200" dirty="0" smtClean="0"/>
          </a:p>
          <a:p>
            <a:pPr algn="just"/>
            <a:endParaRPr lang="es-MX" sz="1200" dirty="0">
              <a:latin typeface="Palatino Linotype" panose="02040502050505030304" pitchFamily="18" charset="0"/>
            </a:endParaRPr>
          </a:p>
        </p:txBody>
      </p:sp>
      <p:pic>
        <p:nvPicPr>
          <p:cNvPr id="17" name="Imagen 16" descr="Todo lo que debes incluir en un reporte de estado de proyecto - ITM Platform"/>
          <p:cNvPicPr/>
          <p:nvPr/>
        </p:nvPicPr>
        <p:blipFill>
          <a:blip r:embed="rId7">
            <a:extLst>
              <a:ext uri="{28A0092B-C50C-407E-A947-70E740481C1C}">
                <a14:useLocalDpi xmlns:a14="http://schemas.microsoft.com/office/drawing/2010/main" val="0"/>
              </a:ext>
            </a:extLst>
          </a:blip>
          <a:srcRect/>
          <a:stretch>
            <a:fillRect/>
          </a:stretch>
        </p:blipFill>
        <p:spPr bwMode="auto">
          <a:xfrm>
            <a:off x="894175" y="4829666"/>
            <a:ext cx="2038419" cy="15627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76333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26087" y="6267681"/>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13</a:t>
            </a:r>
            <a:endParaRPr lang="es-MX" sz="1351" b="1" dirty="0"/>
          </a:p>
        </p:txBody>
      </p:sp>
      <p:pic>
        <p:nvPicPr>
          <p:cNvPr id="17" name="Marcador de contenido 3"/>
          <p:cNvPicPr>
            <a:picLocks noChangeAspect="1"/>
          </p:cNvPicPr>
          <p:nvPr/>
        </p:nvPicPr>
        <p:blipFill>
          <a:blip r:embed="rId6"/>
          <a:stretch>
            <a:fillRect/>
          </a:stretch>
        </p:blipFill>
        <p:spPr>
          <a:xfrm>
            <a:off x="311543" y="1876416"/>
            <a:ext cx="3942322" cy="4836154"/>
          </a:xfrm>
          <a:prstGeom prst="rect">
            <a:avLst/>
          </a:prstGeom>
          <a:ln>
            <a:noFill/>
          </a:ln>
          <a:effectLst>
            <a:outerShdw blurRad="190500" algn="tl" rotWithShape="0">
              <a:srgbClr val="000000">
                <a:alpha val="70000"/>
              </a:srgbClr>
            </a:outerShdw>
          </a:effectLst>
        </p:spPr>
      </p:pic>
      <p:pic>
        <p:nvPicPr>
          <p:cNvPr id="19" name="Marcador de contenido 3"/>
          <p:cNvPicPr>
            <a:picLocks noChangeAspect="1"/>
          </p:cNvPicPr>
          <p:nvPr/>
        </p:nvPicPr>
        <p:blipFill rotWithShape="1">
          <a:blip r:embed="rId7"/>
          <a:srcRect b="59570"/>
          <a:stretch/>
        </p:blipFill>
        <p:spPr>
          <a:xfrm>
            <a:off x="4563687" y="2482754"/>
            <a:ext cx="4172593" cy="2238875"/>
          </a:xfrm>
          <a:prstGeom prst="rect">
            <a:avLst/>
          </a:prstGeom>
          <a:ln>
            <a:noFill/>
          </a:ln>
          <a:effectLst>
            <a:outerShdw blurRad="190500" algn="tl" rotWithShape="0">
              <a:srgbClr val="000000">
                <a:alpha val="70000"/>
              </a:srgbClr>
            </a:outerShdw>
          </a:effectLst>
        </p:spPr>
      </p:pic>
      <p:sp>
        <p:nvSpPr>
          <p:cNvPr id="20" name="Rectángulo 19"/>
          <p:cNvSpPr/>
          <p:nvPr/>
        </p:nvSpPr>
        <p:spPr>
          <a:xfrm>
            <a:off x="311543" y="1218060"/>
            <a:ext cx="394232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sz="1400" dirty="0">
                <a:solidFill>
                  <a:schemeClr val="tx1"/>
                </a:solidFill>
                <a:latin typeface="Palatino Linotype" panose="02040502050505030304" pitchFamily="18" charset="0"/>
              </a:rPr>
              <a:t>Propuesta de </a:t>
            </a:r>
            <a:r>
              <a:rPr lang="es-MX" sz="1400" dirty="0" smtClean="0">
                <a:solidFill>
                  <a:schemeClr val="tx1"/>
                </a:solidFill>
                <a:latin typeface="Palatino Linotype" panose="02040502050505030304" pitchFamily="18" charset="0"/>
              </a:rPr>
              <a:t>Indicadores para los procesos de Transparencia</a:t>
            </a:r>
            <a:endParaRPr lang="es-MX" sz="1400" b="1" dirty="0">
              <a:solidFill>
                <a:schemeClr val="tx1"/>
              </a:solidFill>
              <a:latin typeface="Palatino Linotype" panose="02040502050505030304" pitchFamily="18" charset="0"/>
            </a:endParaRPr>
          </a:p>
        </p:txBody>
      </p:sp>
      <p:sp>
        <p:nvSpPr>
          <p:cNvPr id="21" name="Rectángulo redondeado 20"/>
          <p:cNvSpPr/>
          <p:nvPr/>
        </p:nvSpPr>
        <p:spPr>
          <a:xfrm>
            <a:off x="3388330" y="410559"/>
            <a:ext cx="2141453" cy="442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Herramienta 5.46</a:t>
            </a:r>
            <a:endParaRPr lang="es-MX" b="1" dirty="0">
              <a:latin typeface="Palatino Linotype" panose="02040502050505030304" pitchFamily="18" charset="0"/>
            </a:endParaRPr>
          </a:p>
        </p:txBody>
      </p:sp>
      <p:pic>
        <p:nvPicPr>
          <p:cNvPr id="25" name="Imagen 24"/>
          <p:cNvPicPr>
            <a:picLocks noChangeAspect="1"/>
          </p:cNvPicPr>
          <p:nvPr/>
        </p:nvPicPr>
        <p:blipFill>
          <a:blip r:embed="rId8"/>
          <a:stretch>
            <a:fillRect/>
          </a:stretch>
        </p:blipFill>
        <p:spPr>
          <a:xfrm>
            <a:off x="5144824" y="1200474"/>
            <a:ext cx="3010320" cy="342948"/>
          </a:xfrm>
          <a:prstGeom prst="rect">
            <a:avLst/>
          </a:prstGeom>
        </p:spPr>
      </p:pic>
    </p:spTree>
    <p:extLst>
      <p:ext uri="{BB962C8B-B14F-4D97-AF65-F5344CB8AC3E}">
        <p14:creationId xmlns:p14="http://schemas.microsoft.com/office/powerpoint/2010/main" val="39351780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1" name="Grupo 10"/>
          <p:cNvGrpSpPr/>
          <p:nvPr/>
        </p:nvGrpSpPr>
        <p:grpSpPr>
          <a:xfrm>
            <a:off x="139070" y="5694217"/>
            <a:ext cx="9007365" cy="1201419"/>
            <a:chOff x="139070" y="5578763"/>
            <a:chExt cx="9007365" cy="1316874"/>
          </a:xfrm>
        </p:grpSpPr>
        <p:pic>
          <p:nvPicPr>
            <p:cNvPr id="1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14</a:t>
            </a:r>
            <a:endParaRPr lang="es-MX" sz="1351" b="1" dirty="0"/>
          </a:p>
        </p:txBody>
      </p:sp>
      <p:sp>
        <p:nvSpPr>
          <p:cNvPr id="16" name="Título 1"/>
          <p:cNvSpPr>
            <a:spLocks noGrp="1"/>
          </p:cNvSpPr>
          <p:nvPr>
            <p:ph type="title"/>
          </p:nvPr>
        </p:nvSpPr>
        <p:spPr>
          <a:xfrm>
            <a:off x="3306100" y="2199517"/>
            <a:ext cx="3049039" cy="510910"/>
          </a:xfrm>
        </p:spPr>
        <p:style>
          <a:lnRef idx="2">
            <a:schemeClr val="accent1"/>
          </a:lnRef>
          <a:fillRef idx="1">
            <a:schemeClr val="lt1"/>
          </a:fillRef>
          <a:effectRef idx="0">
            <a:schemeClr val="accent1"/>
          </a:effectRef>
          <a:fontRef idx="minor">
            <a:schemeClr val="dk1"/>
          </a:fontRef>
        </p:style>
        <p:txBody>
          <a:bodyPr>
            <a:noAutofit/>
          </a:bodyPr>
          <a:lstStyle/>
          <a:p>
            <a:pPr algn="ctr"/>
            <a:r>
              <a:rPr lang="es-MX" sz="1400" b="1" dirty="0">
                <a:latin typeface="Palatino Linotype" panose="02040502050505030304" pitchFamily="18" charset="0"/>
              </a:rPr>
              <a:t>Definición de indicadores</a:t>
            </a:r>
            <a:endParaRPr lang="es-MX" sz="1400" b="1" dirty="0">
              <a:solidFill>
                <a:schemeClr val="tx1"/>
              </a:solidFill>
              <a:latin typeface="Palatino Linotype" panose="02040502050505030304" pitchFamily="18" charset="0"/>
            </a:endParaRPr>
          </a:p>
        </p:txBody>
      </p:sp>
      <p:sp>
        <p:nvSpPr>
          <p:cNvPr id="2" name="Flecha abajo 1"/>
          <p:cNvSpPr/>
          <p:nvPr/>
        </p:nvSpPr>
        <p:spPr>
          <a:xfrm>
            <a:off x="4676835" y="1808972"/>
            <a:ext cx="307571" cy="334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21332" y="2806622"/>
            <a:ext cx="7171865"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600" dirty="0">
                <a:latin typeface="Palatino Linotype" panose="02040502050505030304" pitchFamily="18" charset="0"/>
              </a:rPr>
              <a:t>La construcción de indicadores implica </a:t>
            </a:r>
            <a:r>
              <a:rPr lang="es-MX" sz="1600" dirty="0" smtClean="0">
                <a:latin typeface="Palatino Linotype" panose="02040502050505030304" pitchFamily="18" charset="0"/>
              </a:rPr>
              <a:t>establecer </a:t>
            </a:r>
            <a:r>
              <a:rPr lang="es-MX" sz="1600" dirty="0">
                <a:latin typeface="Palatino Linotype" panose="02040502050505030304" pitchFamily="18" charset="0"/>
              </a:rPr>
              <a:t>su </a:t>
            </a:r>
            <a:r>
              <a:rPr lang="es-MX" sz="1600" dirty="0" smtClean="0">
                <a:latin typeface="Palatino Linotype" panose="02040502050505030304" pitchFamily="18" charset="0"/>
              </a:rPr>
              <a:t>nombre y </a:t>
            </a:r>
            <a:r>
              <a:rPr lang="es-MX" sz="1600" dirty="0">
                <a:latin typeface="Palatino Linotype" panose="02040502050505030304" pitchFamily="18" charset="0"/>
              </a:rPr>
              <a:t>su fórmula de </a:t>
            </a:r>
            <a:r>
              <a:rPr lang="es-MX" sz="1600" dirty="0" smtClean="0">
                <a:latin typeface="Palatino Linotype" panose="02040502050505030304" pitchFamily="18" charset="0"/>
              </a:rPr>
              <a:t>cálculo</a:t>
            </a:r>
            <a:r>
              <a:rPr lang="es-MX" sz="1600" dirty="0">
                <a:latin typeface="Palatino Linotype" panose="02040502050505030304" pitchFamily="18" charset="0"/>
              </a:rPr>
              <a:t>. Se realiza con la identificación de las variables que representen la manera más factible de medir el desempeño del objetivo que dio origen al indicador. Cada indicador contará con un resultado esperado en cuanto a cada uno de sus componentes y evaluará la relación entre variables, por ejemplo</a:t>
            </a:r>
            <a:r>
              <a:rPr lang="es-MX" sz="1600" dirty="0" smtClean="0"/>
              <a:t>:</a:t>
            </a:r>
            <a:endParaRPr lang="es-MX" sz="1600" dirty="0">
              <a:latin typeface="Palatino Linotype" panose="02040502050505030304" pitchFamily="18" charset="0"/>
            </a:endParaRPr>
          </a:p>
        </p:txBody>
      </p:sp>
      <p:pic>
        <p:nvPicPr>
          <p:cNvPr id="10" name="Imagen 9"/>
          <p:cNvPicPr>
            <a:picLocks noChangeAspect="1"/>
          </p:cNvPicPr>
          <p:nvPr/>
        </p:nvPicPr>
        <p:blipFill>
          <a:blip r:embed="rId7"/>
          <a:stretch>
            <a:fillRect/>
          </a:stretch>
        </p:blipFill>
        <p:spPr>
          <a:xfrm>
            <a:off x="1553606" y="4546956"/>
            <a:ext cx="6496026" cy="1066240"/>
          </a:xfrm>
          <a:prstGeom prst="rect">
            <a:avLst/>
          </a:prstGeom>
          <a:ln>
            <a:noFill/>
          </a:ln>
          <a:effectLst>
            <a:outerShdw blurRad="190500" algn="tl" rotWithShape="0">
              <a:srgbClr val="000000">
                <a:alpha val="70000"/>
              </a:srgbClr>
            </a:outerShdw>
          </a:effectLst>
        </p:spPr>
      </p:pic>
      <p:sp>
        <p:nvSpPr>
          <p:cNvPr id="17" name="Rectángulo 16"/>
          <p:cNvSpPr/>
          <p:nvPr/>
        </p:nvSpPr>
        <p:spPr>
          <a:xfrm>
            <a:off x="2694063" y="760010"/>
            <a:ext cx="4426404"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8"/>
              </a:rPr>
              <a:t>https</a:t>
            </a:r>
            <a:r>
              <a:rPr lang="es-MX" sz="1200" b="1" dirty="0">
                <a:latin typeface="Palatino Linotype" panose="02040502050505030304" pitchFamily="18" charset="0"/>
                <a:hlinkClick r:id="rId8"/>
              </a:rPr>
              <a:t>://</a:t>
            </a:r>
            <a:r>
              <a:rPr lang="es-MX" sz="1200" b="1" dirty="0" smtClean="0">
                <a:latin typeface="Palatino Linotype" panose="02040502050505030304" pitchFamily="18" charset="0"/>
                <a:hlinkClick r:id="rId8"/>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117254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5" name="Rectángulo 4">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6" name="Rectángulo 5">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0" name="Grupo 9"/>
          <p:cNvGrpSpPr/>
          <p:nvPr/>
        </p:nvGrpSpPr>
        <p:grpSpPr>
          <a:xfrm>
            <a:off x="139070" y="5810595"/>
            <a:ext cx="9007365" cy="1085041"/>
            <a:chOff x="139070" y="5578763"/>
            <a:chExt cx="9007365" cy="1316874"/>
          </a:xfrm>
        </p:grpSpPr>
        <p:pic>
          <p:nvPicPr>
            <p:cNvPr id="11"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12"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3"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4" name="Elipse 13">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15</a:t>
            </a:r>
            <a:endParaRPr lang="es-MX" sz="1351" b="1" dirty="0"/>
          </a:p>
        </p:txBody>
      </p:sp>
      <p:sp>
        <p:nvSpPr>
          <p:cNvPr id="15" name="Título 1"/>
          <p:cNvSpPr>
            <a:spLocks noGrp="1"/>
          </p:cNvSpPr>
          <p:nvPr>
            <p:ph type="title"/>
          </p:nvPr>
        </p:nvSpPr>
        <p:spPr>
          <a:xfrm>
            <a:off x="747668" y="2893131"/>
            <a:ext cx="8113303" cy="368219"/>
          </a:xfrm>
        </p:spPr>
        <p:style>
          <a:lnRef idx="2">
            <a:schemeClr val="accent1"/>
          </a:lnRef>
          <a:fillRef idx="1">
            <a:schemeClr val="lt1"/>
          </a:fillRef>
          <a:effectRef idx="0">
            <a:schemeClr val="accent1"/>
          </a:effectRef>
          <a:fontRef idx="minor">
            <a:schemeClr val="dk1"/>
          </a:fontRef>
        </p:style>
        <p:txBody>
          <a:bodyPr>
            <a:noAutofit/>
          </a:bodyPr>
          <a:lstStyle/>
          <a:p>
            <a:r>
              <a:rPr lang="es-MX" sz="1600" dirty="0">
                <a:latin typeface="Palatino Linotype" panose="02040502050505030304" pitchFamily="18" charset="0"/>
              </a:rPr>
              <a:t>Para lograr indicadores </a:t>
            </a:r>
            <a:r>
              <a:rPr lang="es-MX" sz="1600" dirty="0" smtClean="0">
                <a:latin typeface="Palatino Linotype" panose="02040502050505030304" pitchFamily="18" charset="0"/>
              </a:rPr>
              <a:t>relevantes </a:t>
            </a:r>
            <a:r>
              <a:rPr lang="es-MX" sz="1600" dirty="0">
                <a:latin typeface="Palatino Linotype" panose="02040502050505030304" pitchFamily="18" charset="0"/>
              </a:rPr>
              <a:t>que midan los logros, avance o impacto, es </a:t>
            </a:r>
            <a:r>
              <a:rPr lang="es-MX" sz="1600" dirty="0" smtClean="0">
                <a:latin typeface="Palatino Linotype" panose="02040502050505030304" pitchFamily="18" charset="0"/>
              </a:rPr>
              <a:t>necesario:</a:t>
            </a:r>
            <a:endParaRPr lang="es-MX" sz="1600" dirty="0">
              <a:latin typeface="Palatino Linotype" panose="02040502050505030304" pitchFamily="18" charset="0"/>
            </a:endParaRPr>
          </a:p>
        </p:txBody>
      </p:sp>
      <p:sp>
        <p:nvSpPr>
          <p:cNvPr id="16" name="Marcador de contenido 2"/>
          <p:cNvSpPr>
            <a:spLocks noGrp="1"/>
          </p:cNvSpPr>
          <p:nvPr>
            <p:ph idx="1"/>
          </p:nvPr>
        </p:nvSpPr>
        <p:spPr>
          <a:xfrm>
            <a:off x="747668" y="3565489"/>
            <a:ext cx="7923275" cy="1688155"/>
          </a:xfrm>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342900" algn="just">
              <a:buAutoNum type="arabicPeriod"/>
            </a:pPr>
            <a:r>
              <a:rPr lang="es-MX" sz="1600" dirty="0" smtClean="0">
                <a:latin typeface="Palatino Linotype" panose="02040502050505030304" pitchFamily="18" charset="0"/>
              </a:rPr>
              <a:t>Los </a:t>
            </a:r>
            <a:r>
              <a:rPr lang="es-MX" sz="1600" dirty="0">
                <a:latin typeface="Palatino Linotype" panose="02040502050505030304" pitchFamily="18" charset="0"/>
              </a:rPr>
              <a:t>indicadores deben permitir conocer o dimensionar el logro de los objetivos de los Programas presupuestarios y en su caso los </a:t>
            </a:r>
            <a:r>
              <a:rPr lang="es-MX" sz="1600" dirty="0" smtClean="0">
                <a:latin typeface="Palatino Linotype" panose="02040502050505030304" pitchFamily="18" charset="0"/>
              </a:rPr>
              <a:t>Proyectos.</a:t>
            </a:r>
          </a:p>
          <a:p>
            <a:pPr marL="342900" indent="-342900" algn="just">
              <a:buAutoNum type="arabicPeriod"/>
            </a:pPr>
            <a:r>
              <a:rPr lang="es-MX" sz="1600" dirty="0" smtClean="0">
                <a:latin typeface="Palatino Linotype" panose="02040502050505030304" pitchFamily="18" charset="0"/>
              </a:rPr>
              <a:t>Definir </a:t>
            </a:r>
            <a:r>
              <a:rPr lang="es-MX" sz="1600" dirty="0">
                <a:latin typeface="Palatino Linotype" panose="02040502050505030304" pitchFamily="18" charset="0"/>
              </a:rPr>
              <a:t>los componentes críticos del éxito (variables del indicador), </a:t>
            </a:r>
            <a:r>
              <a:rPr lang="es-MX" sz="1600" dirty="0" smtClean="0">
                <a:latin typeface="Palatino Linotype" panose="02040502050505030304" pitchFamily="18" charset="0"/>
              </a:rPr>
              <a:t>las </a:t>
            </a:r>
            <a:r>
              <a:rPr lang="es-MX" sz="1600" dirty="0">
                <a:latin typeface="Palatino Linotype" panose="02040502050505030304" pitchFamily="18" charset="0"/>
              </a:rPr>
              <a:t>acciones que señalan los resultados concretos, observando que deben obtenerse y correlacionarse para estar ciertos de que se ha tenido éxito en el logro de los </a:t>
            </a:r>
            <a:r>
              <a:rPr lang="es-MX" sz="1600" dirty="0" smtClean="0">
                <a:latin typeface="Palatino Linotype" panose="02040502050505030304" pitchFamily="18" charset="0"/>
              </a:rPr>
              <a:t>objetivos. </a:t>
            </a:r>
          </a:p>
          <a:p>
            <a:pPr marL="342900" indent="-342900" algn="just">
              <a:buAutoNum type="arabicPeriod"/>
            </a:pPr>
            <a:r>
              <a:rPr lang="es-MX" sz="1600" dirty="0" smtClean="0">
                <a:latin typeface="Palatino Linotype" panose="02040502050505030304" pitchFamily="18" charset="0"/>
              </a:rPr>
              <a:t>Definición </a:t>
            </a:r>
            <a:r>
              <a:rPr lang="es-MX" sz="1600" dirty="0">
                <a:latin typeface="Palatino Linotype" panose="02040502050505030304" pitchFamily="18" charset="0"/>
              </a:rPr>
              <a:t>de indicadores. La construcción de indicadores implica establecer, su denominación (nombre del indicador) y su fórmula de cálculo</a:t>
            </a:r>
            <a:r>
              <a:rPr lang="es-MX" sz="1600" dirty="0"/>
              <a:t>.</a:t>
            </a:r>
            <a:endParaRPr lang="es-MX" sz="1600" dirty="0" smtClean="0"/>
          </a:p>
        </p:txBody>
      </p:sp>
      <p:sp>
        <p:nvSpPr>
          <p:cNvPr id="18" name="Rectángulo 17"/>
          <p:cNvSpPr/>
          <p:nvPr/>
        </p:nvSpPr>
        <p:spPr>
          <a:xfrm>
            <a:off x="2484635" y="1495652"/>
            <a:ext cx="4441097"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275658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1" name="Grupo 10"/>
          <p:cNvGrpSpPr/>
          <p:nvPr/>
        </p:nvGrpSpPr>
        <p:grpSpPr>
          <a:xfrm>
            <a:off x="136635" y="5508430"/>
            <a:ext cx="9007365" cy="1316874"/>
            <a:chOff x="139070" y="5578763"/>
            <a:chExt cx="9007365" cy="1316874"/>
          </a:xfrm>
        </p:grpSpPr>
        <p:pic>
          <p:nvPicPr>
            <p:cNvPr id="1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16</a:t>
            </a:r>
            <a:endParaRPr lang="es-MX" sz="1351" b="1" dirty="0"/>
          </a:p>
        </p:txBody>
      </p:sp>
      <p:sp>
        <p:nvSpPr>
          <p:cNvPr id="16" name="Título 1"/>
          <p:cNvSpPr>
            <a:spLocks noGrp="1"/>
          </p:cNvSpPr>
          <p:nvPr>
            <p:ph type="title"/>
          </p:nvPr>
        </p:nvSpPr>
        <p:spPr>
          <a:xfrm>
            <a:off x="1090485" y="2146020"/>
            <a:ext cx="7097223" cy="311847"/>
          </a:xfrm>
        </p:spPr>
        <p:style>
          <a:lnRef idx="2">
            <a:schemeClr val="accent1"/>
          </a:lnRef>
          <a:fillRef idx="1">
            <a:schemeClr val="lt1"/>
          </a:fillRef>
          <a:effectRef idx="0">
            <a:schemeClr val="accent1"/>
          </a:effectRef>
          <a:fontRef idx="minor">
            <a:schemeClr val="dk1"/>
          </a:fontRef>
        </p:style>
        <p:txBody>
          <a:bodyPr>
            <a:normAutofit/>
          </a:bodyPr>
          <a:lstStyle/>
          <a:p>
            <a:pPr algn="ctr"/>
            <a:r>
              <a:rPr lang="es-MX" sz="1400" dirty="0">
                <a:latin typeface="Palatino Linotype" panose="02040502050505030304" pitchFamily="18" charset="0"/>
              </a:rPr>
              <a:t>Para la construcción de los indicadores es necesario tener presente lo siguiente:</a:t>
            </a:r>
          </a:p>
        </p:txBody>
      </p:sp>
      <p:sp>
        <p:nvSpPr>
          <p:cNvPr id="17" name="Rectángulo redondeado 16"/>
          <p:cNvSpPr/>
          <p:nvPr/>
        </p:nvSpPr>
        <p:spPr>
          <a:xfrm>
            <a:off x="548077" y="2719844"/>
            <a:ext cx="3017520" cy="11675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1) </a:t>
            </a:r>
            <a:r>
              <a:rPr lang="es-MX" sz="1400" dirty="0" smtClean="0">
                <a:latin typeface="Palatino Linotype" panose="02040502050505030304" pitchFamily="18" charset="0"/>
              </a:rPr>
              <a:t>Identificar </a:t>
            </a:r>
            <a:r>
              <a:rPr lang="es-MX" sz="1400" dirty="0">
                <a:latin typeface="Palatino Linotype" panose="02040502050505030304" pitchFamily="18" charset="0"/>
              </a:rPr>
              <a:t>los objetivos de cada Programa o Proyecto </a:t>
            </a:r>
            <a:r>
              <a:rPr lang="es-MX" sz="1400" dirty="0" smtClean="0">
                <a:latin typeface="Palatino Linotype" panose="02040502050505030304" pitchFamily="18" charset="0"/>
              </a:rPr>
              <a:t>presupuestario </a:t>
            </a:r>
            <a:r>
              <a:rPr lang="es-MX" sz="1400" dirty="0">
                <a:latin typeface="Palatino Linotype" panose="02040502050505030304" pitchFamily="18" charset="0"/>
              </a:rPr>
              <a:t>(saber qué se quiere medir</a:t>
            </a:r>
            <a:r>
              <a:rPr lang="es-MX" sz="1400" dirty="0" smtClean="0">
                <a:latin typeface="Palatino Linotype" panose="02040502050505030304" pitchFamily="18" charset="0"/>
              </a:rPr>
              <a:t>).</a:t>
            </a:r>
            <a:endParaRPr lang="es-MX" sz="1400" dirty="0">
              <a:latin typeface="Palatino Linotype" panose="02040502050505030304" pitchFamily="18" charset="0"/>
            </a:endParaRPr>
          </a:p>
        </p:txBody>
      </p:sp>
      <p:sp>
        <p:nvSpPr>
          <p:cNvPr id="18" name="Rectángulo redondeado 17"/>
          <p:cNvSpPr/>
          <p:nvPr/>
        </p:nvSpPr>
        <p:spPr>
          <a:xfrm>
            <a:off x="5472058" y="2754384"/>
            <a:ext cx="3145772" cy="10984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2) </a:t>
            </a:r>
            <a:r>
              <a:rPr lang="es-MX" sz="1400" dirty="0" smtClean="0">
                <a:latin typeface="Palatino Linotype" panose="02040502050505030304" pitchFamily="18" charset="0"/>
              </a:rPr>
              <a:t>Verificar </a:t>
            </a:r>
            <a:r>
              <a:rPr lang="es-MX" sz="1400" dirty="0">
                <a:latin typeface="Palatino Linotype" panose="02040502050505030304" pitchFamily="18" charset="0"/>
              </a:rPr>
              <a:t>que se tengan las dimensiones necesarias (eficacia, eficiencia, economía, calidad), para reflejar el logro </a:t>
            </a:r>
            <a:r>
              <a:rPr lang="es-MX" sz="1400" dirty="0" smtClean="0">
                <a:latin typeface="Palatino Linotype" panose="02040502050505030304" pitchFamily="18" charset="0"/>
              </a:rPr>
              <a:t>esperado.</a:t>
            </a:r>
            <a:endParaRPr lang="es-MX" sz="1400" dirty="0">
              <a:latin typeface="Palatino Linotype" panose="02040502050505030304" pitchFamily="18" charset="0"/>
            </a:endParaRPr>
          </a:p>
        </p:txBody>
      </p:sp>
      <p:sp>
        <p:nvSpPr>
          <p:cNvPr id="19" name="Rectángulo redondeado 18"/>
          <p:cNvSpPr/>
          <p:nvPr/>
        </p:nvSpPr>
        <p:spPr>
          <a:xfrm>
            <a:off x="5520809" y="4486759"/>
            <a:ext cx="3145772" cy="10109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4) </a:t>
            </a:r>
            <a:r>
              <a:rPr lang="es-MX" sz="1400" dirty="0" smtClean="0">
                <a:latin typeface="Palatino Linotype" panose="02040502050505030304" pitchFamily="18" charset="0"/>
              </a:rPr>
              <a:t>Identificar </a:t>
            </a:r>
            <a:r>
              <a:rPr lang="es-MX" sz="1400" dirty="0">
                <a:latin typeface="Palatino Linotype" panose="02040502050505030304" pitchFamily="18" charset="0"/>
              </a:rPr>
              <a:t>las acciones o productos (unidad de medida) que se entregan a la </a:t>
            </a:r>
            <a:r>
              <a:rPr lang="es-MX" sz="1400" dirty="0" smtClean="0">
                <a:latin typeface="Palatino Linotype" panose="02040502050505030304" pitchFamily="18" charset="0"/>
              </a:rPr>
              <a:t>población.</a:t>
            </a:r>
            <a:endParaRPr lang="es-MX" sz="1400" dirty="0">
              <a:latin typeface="Palatino Linotype" panose="02040502050505030304" pitchFamily="18" charset="0"/>
            </a:endParaRPr>
          </a:p>
        </p:txBody>
      </p:sp>
      <p:sp>
        <p:nvSpPr>
          <p:cNvPr id="20" name="Rectángulo redondeado 19"/>
          <p:cNvSpPr/>
          <p:nvPr/>
        </p:nvSpPr>
        <p:spPr>
          <a:xfrm>
            <a:off x="514826" y="4494839"/>
            <a:ext cx="3084022" cy="11798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3) </a:t>
            </a:r>
            <a:r>
              <a:rPr lang="es-MX" sz="1400" dirty="0" smtClean="0">
                <a:latin typeface="Palatino Linotype" panose="02040502050505030304" pitchFamily="18" charset="0"/>
              </a:rPr>
              <a:t>Establecer </a:t>
            </a:r>
            <a:r>
              <a:rPr lang="es-MX" sz="1400" dirty="0">
                <a:latin typeface="Palatino Linotype" panose="02040502050505030304" pitchFamily="18" charset="0"/>
              </a:rPr>
              <a:t>las metas compromiso para el ejercicio fiscal anual, producto de la relación de variables y el factor multiplicador</a:t>
            </a:r>
            <a:r>
              <a:rPr lang="es-MX" sz="1400" dirty="0" smtClean="0">
                <a:latin typeface="Palatino Linotype" panose="02040502050505030304" pitchFamily="18" charset="0"/>
              </a:rPr>
              <a:t>.</a:t>
            </a:r>
            <a:endParaRPr lang="es-MX" sz="1400" dirty="0">
              <a:latin typeface="Palatino Linotype" panose="02040502050505030304" pitchFamily="18" charset="0"/>
            </a:endParaRPr>
          </a:p>
        </p:txBody>
      </p:sp>
      <p:sp>
        <p:nvSpPr>
          <p:cNvPr id="21" name="Flecha cuádruple 20"/>
          <p:cNvSpPr/>
          <p:nvPr/>
        </p:nvSpPr>
        <p:spPr>
          <a:xfrm>
            <a:off x="3821870" y="3516117"/>
            <a:ext cx="1393915" cy="1449634"/>
          </a:xfrm>
          <a:prstGeom prst="quad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3" name="Rectángulo 22"/>
          <p:cNvSpPr/>
          <p:nvPr/>
        </p:nvSpPr>
        <p:spPr>
          <a:xfrm>
            <a:off x="2514160" y="1054419"/>
            <a:ext cx="4468933"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220331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1" name="Grupo 10"/>
          <p:cNvGrpSpPr/>
          <p:nvPr/>
        </p:nvGrpSpPr>
        <p:grpSpPr>
          <a:xfrm>
            <a:off x="139070" y="5578763"/>
            <a:ext cx="9007365" cy="1316874"/>
            <a:chOff x="139070" y="5578763"/>
            <a:chExt cx="9007365" cy="1316874"/>
          </a:xfrm>
        </p:grpSpPr>
        <p:pic>
          <p:nvPicPr>
            <p:cNvPr id="1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17</a:t>
            </a:r>
            <a:endParaRPr lang="es-MX" sz="1351" b="1" dirty="0"/>
          </a:p>
        </p:txBody>
      </p:sp>
      <p:sp>
        <p:nvSpPr>
          <p:cNvPr id="16" name="Título 1"/>
          <p:cNvSpPr>
            <a:spLocks noGrp="1"/>
          </p:cNvSpPr>
          <p:nvPr>
            <p:ph type="title"/>
          </p:nvPr>
        </p:nvSpPr>
        <p:spPr>
          <a:xfrm>
            <a:off x="1960003" y="2356868"/>
            <a:ext cx="5295930" cy="324318"/>
          </a:xfrm>
        </p:spPr>
        <p:style>
          <a:lnRef idx="2">
            <a:schemeClr val="accent1"/>
          </a:lnRef>
          <a:fillRef idx="1">
            <a:schemeClr val="lt1"/>
          </a:fillRef>
          <a:effectRef idx="0">
            <a:schemeClr val="accent1"/>
          </a:effectRef>
          <a:fontRef idx="minor">
            <a:schemeClr val="dk1"/>
          </a:fontRef>
        </p:style>
        <p:txBody>
          <a:bodyPr>
            <a:noAutofit/>
          </a:bodyPr>
          <a:lstStyle/>
          <a:p>
            <a:pPr algn="ctr"/>
            <a:r>
              <a:rPr lang="es-MX" sz="1400" b="1" dirty="0">
                <a:solidFill>
                  <a:schemeClr val="tx1"/>
                </a:solidFill>
                <a:latin typeface="Palatino Linotype" panose="02040502050505030304" pitchFamily="18" charset="0"/>
              </a:rPr>
              <a:t>Características de las metas de un indicador</a:t>
            </a:r>
          </a:p>
        </p:txBody>
      </p:sp>
      <p:sp>
        <p:nvSpPr>
          <p:cNvPr id="17" name="Rectángulo redondeado 16"/>
          <p:cNvSpPr/>
          <p:nvPr/>
        </p:nvSpPr>
        <p:spPr>
          <a:xfrm>
            <a:off x="936804" y="4738566"/>
            <a:ext cx="7409456" cy="7128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Wingdings" panose="05000000000000000000" pitchFamily="2" charset="2"/>
              <a:buChar char="ü"/>
            </a:pPr>
            <a:r>
              <a:rPr lang="es-MX" sz="1400" b="1" dirty="0">
                <a:latin typeface="Palatino Linotype" panose="02040502050505030304" pitchFamily="18" charset="0"/>
              </a:rPr>
              <a:t>Alcanzables. </a:t>
            </a:r>
            <a:r>
              <a:rPr lang="es-MX" sz="1400" dirty="0">
                <a:latin typeface="Palatino Linotype" panose="02040502050505030304" pitchFamily="18" charset="0"/>
              </a:rPr>
              <a:t>Es decir, factibles de </a:t>
            </a:r>
            <a:r>
              <a:rPr lang="es-MX" sz="1400" dirty="0" smtClean="0">
                <a:latin typeface="Palatino Linotype" panose="02040502050505030304" pitchFamily="18" charset="0"/>
              </a:rPr>
              <a:t>lograr</a:t>
            </a:r>
            <a:r>
              <a:rPr lang="es-MX" sz="1400" dirty="0">
                <a:latin typeface="Palatino Linotype" panose="02040502050505030304" pitchFamily="18" charset="0"/>
              </a:rPr>
              <a:t>. Las unidades responsables deben realizar un análisis del desempeño histórico del factor en cuestión, identificar las necesidades de los beneficiarios</a:t>
            </a:r>
            <a:r>
              <a:rPr lang="es-MX" sz="1400" dirty="0" smtClean="0">
                <a:latin typeface="Palatino Linotype" panose="02040502050505030304" pitchFamily="18" charset="0"/>
              </a:rPr>
              <a:t>.</a:t>
            </a:r>
            <a:endParaRPr lang="es-MX" sz="1400" dirty="0"/>
          </a:p>
        </p:txBody>
      </p:sp>
      <p:sp>
        <p:nvSpPr>
          <p:cNvPr id="18" name="Rectángulo redondeado 17"/>
          <p:cNvSpPr/>
          <p:nvPr/>
        </p:nvSpPr>
        <p:spPr>
          <a:xfrm>
            <a:off x="936805" y="2808513"/>
            <a:ext cx="7409455" cy="8680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Wingdings" panose="05000000000000000000" pitchFamily="2" charset="2"/>
              <a:buChar char="ü"/>
            </a:pPr>
            <a:r>
              <a:rPr lang="es-MX" sz="1400" b="1" dirty="0">
                <a:latin typeface="Palatino Linotype" panose="02040502050505030304" pitchFamily="18" charset="0"/>
              </a:rPr>
              <a:t>Medibles.</a:t>
            </a:r>
            <a:r>
              <a:rPr lang="es-MX" sz="1400" dirty="0">
                <a:latin typeface="Palatino Linotype" panose="02040502050505030304" pitchFamily="18" charset="0"/>
              </a:rPr>
              <a:t> Se debe contar con los datos de las variables, preferentemente la información debe ser emitida por instituciones generadoras de estadística oficial, de no ser así, se deberá asegurar que sea veraz y oportuna</a:t>
            </a:r>
            <a:r>
              <a:rPr lang="es-MX" sz="1400" dirty="0" smtClean="0">
                <a:latin typeface="Palatino Linotype" panose="02040502050505030304" pitchFamily="18" charset="0"/>
              </a:rPr>
              <a:t>.</a:t>
            </a:r>
            <a:endParaRPr lang="es-MX" dirty="0"/>
          </a:p>
        </p:txBody>
      </p:sp>
      <p:sp>
        <p:nvSpPr>
          <p:cNvPr id="19" name="Rectángulo redondeado 18"/>
          <p:cNvSpPr/>
          <p:nvPr/>
        </p:nvSpPr>
        <p:spPr>
          <a:xfrm>
            <a:off x="936804" y="3819479"/>
            <a:ext cx="7409457" cy="776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Wingdings" panose="05000000000000000000" pitchFamily="2" charset="2"/>
              <a:buChar char="ü"/>
            </a:pPr>
            <a:r>
              <a:rPr lang="es-MX" sz="1400" b="1" dirty="0">
                <a:latin typeface="Palatino Linotype" panose="02040502050505030304" pitchFamily="18" charset="0"/>
              </a:rPr>
              <a:t>Retadoras. </a:t>
            </a:r>
            <a:r>
              <a:rPr lang="es-MX" sz="1400" dirty="0">
                <a:latin typeface="Palatino Linotype" panose="02040502050505030304" pitchFamily="18" charset="0"/>
              </a:rPr>
              <a:t>Con base en el objetivo fundamental de mejorar la efectividad del sistema </a:t>
            </a:r>
            <a:r>
              <a:rPr lang="es-MX" sz="1400" dirty="0" smtClean="0">
                <a:latin typeface="Palatino Linotype" panose="02040502050505030304" pitchFamily="18" charset="0"/>
              </a:rPr>
              <a:t>gubernamental y </a:t>
            </a:r>
            <a:r>
              <a:rPr lang="es-MX" sz="1400" dirty="0">
                <a:latin typeface="Palatino Linotype" panose="02040502050505030304" pitchFamily="18" charset="0"/>
              </a:rPr>
              <a:t>satisfacer eficazmente las necesidades de la población objetivo</a:t>
            </a:r>
            <a:r>
              <a:rPr lang="es-MX" sz="1400" dirty="0" smtClean="0">
                <a:latin typeface="Palatino Linotype" panose="02040502050505030304" pitchFamily="18" charset="0"/>
              </a:rPr>
              <a:t>.</a:t>
            </a:r>
            <a:endParaRPr lang="es-MX" dirty="0"/>
          </a:p>
        </p:txBody>
      </p:sp>
      <p:sp>
        <p:nvSpPr>
          <p:cNvPr id="21" name="Rectángulo 20"/>
          <p:cNvSpPr/>
          <p:nvPr/>
        </p:nvSpPr>
        <p:spPr>
          <a:xfrm>
            <a:off x="2484636" y="904368"/>
            <a:ext cx="4313792"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156642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1" name="Grupo 10"/>
          <p:cNvGrpSpPr/>
          <p:nvPr/>
        </p:nvGrpSpPr>
        <p:grpSpPr>
          <a:xfrm>
            <a:off x="139070" y="5578763"/>
            <a:ext cx="9007365" cy="1316874"/>
            <a:chOff x="139070" y="5578763"/>
            <a:chExt cx="9007365" cy="1316874"/>
          </a:xfrm>
        </p:grpSpPr>
        <p:pic>
          <p:nvPicPr>
            <p:cNvPr id="1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18</a:t>
            </a:r>
            <a:endParaRPr lang="es-MX" sz="1351" b="1" dirty="0"/>
          </a:p>
        </p:txBody>
      </p:sp>
      <p:sp>
        <p:nvSpPr>
          <p:cNvPr id="16" name="Título 1"/>
          <p:cNvSpPr>
            <a:spLocks noGrp="1"/>
          </p:cNvSpPr>
          <p:nvPr>
            <p:ph type="title"/>
          </p:nvPr>
        </p:nvSpPr>
        <p:spPr>
          <a:xfrm>
            <a:off x="2033502" y="2520919"/>
            <a:ext cx="5160463" cy="365585"/>
          </a:xfrm>
        </p:spPr>
        <p:style>
          <a:lnRef idx="2">
            <a:schemeClr val="accent1"/>
          </a:lnRef>
          <a:fillRef idx="1">
            <a:schemeClr val="lt1"/>
          </a:fillRef>
          <a:effectRef idx="0">
            <a:schemeClr val="accent1"/>
          </a:effectRef>
          <a:fontRef idx="minor">
            <a:schemeClr val="dk1"/>
          </a:fontRef>
        </p:style>
        <p:txBody>
          <a:bodyPr>
            <a:noAutofit/>
          </a:bodyPr>
          <a:lstStyle/>
          <a:p>
            <a:pPr algn="ctr"/>
            <a:r>
              <a:rPr lang="es-MX" sz="1400" b="1" dirty="0" smtClean="0">
                <a:solidFill>
                  <a:schemeClr val="tx1"/>
                </a:solidFill>
                <a:latin typeface="Palatino Linotype" panose="02040502050505030304" pitchFamily="18" charset="0"/>
              </a:rPr>
              <a:t>Tipos de indicadores que se aplican en el ámbito Municipal</a:t>
            </a:r>
            <a:endParaRPr lang="es-MX" sz="1400" b="1" dirty="0">
              <a:solidFill>
                <a:schemeClr val="tx1"/>
              </a:solidFill>
              <a:latin typeface="Palatino Linotype" panose="02040502050505030304" pitchFamily="18" charset="0"/>
            </a:endParaRPr>
          </a:p>
        </p:txBody>
      </p:sp>
      <p:sp>
        <p:nvSpPr>
          <p:cNvPr id="17" name="Rectángulo redondeado 16"/>
          <p:cNvSpPr/>
          <p:nvPr/>
        </p:nvSpPr>
        <p:spPr>
          <a:xfrm>
            <a:off x="631938" y="3119683"/>
            <a:ext cx="7963592" cy="998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a:latin typeface="Palatino Linotype" panose="02040502050505030304" pitchFamily="18" charset="0"/>
              </a:rPr>
              <a:t>Estratégicos: </a:t>
            </a:r>
            <a:r>
              <a:rPr lang="es-MX" sz="1400" dirty="0">
                <a:latin typeface="Palatino Linotype" panose="02040502050505030304" pitchFamily="18" charset="0"/>
              </a:rPr>
              <a:t>Miden el grado de cumplimiento de los objetivos de las Políticas Públicas y Programas presupuestarios, así como también contribuyen a fortalecer o corregir las estrategias y la orientación de los recursos. Regularmente se identifican en la MIR a nivel de Fin y Propósito.</a:t>
            </a:r>
          </a:p>
        </p:txBody>
      </p:sp>
      <p:sp>
        <p:nvSpPr>
          <p:cNvPr id="18" name="Rectángulo redondeado 17"/>
          <p:cNvSpPr/>
          <p:nvPr/>
        </p:nvSpPr>
        <p:spPr>
          <a:xfrm>
            <a:off x="631938" y="4276157"/>
            <a:ext cx="8046549" cy="11558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a:latin typeface="Palatino Linotype" panose="02040502050505030304" pitchFamily="18" charset="0"/>
              </a:rPr>
              <a:t>De Gestión</a:t>
            </a:r>
            <a:r>
              <a:rPr lang="es-MX" sz="1400" dirty="0">
                <a:latin typeface="Palatino Linotype" panose="02040502050505030304" pitchFamily="18" charset="0"/>
              </a:rPr>
              <a:t>: Miden el avance y logro en procesos y actividades, es decir la forma en que los bienes y servicios públicos son generados y entregados. Estos se identifican a nivel de Componente y Actividad y se vinculan con los distintos proyectos de la Estructura Programática y determinan el logro, alcance o beneficio obtenido con la ejecución de acciones y la entrega de servicios y/o productos.</a:t>
            </a:r>
          </a:p>
        </p:txBody>
      </p:sp>
      <p:sp>
        <p:nvSpPr>
          <p:cNvPr id="20" name="Rectángulo 19"/>
          <p:cNvSpPr/>
          <p:nvPr/>
        </p:nvSpPr>
        <p:spPr>
          <a:xfrm>
            <a:off x="2456837" y="1184531"/>
            <a:ext cx="4313792"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1561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sp>
        <p:nvSpPr>
          <p:cNvPr id="15" name="Elipse 14">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19</a:t>
            </a:r>
            <a:endParaRPr lang="es-MX" sz="1351" b="1" dirty="0"/>
          </a:p>
        </p:txBody>
      </p:sp>
      <p:sp>
        <p:nvSpPr>
          <p:cNvPr id="16" name="Título 3"/>
          <p:cNvSpPr>
            <a:spLocks noGrp="1"/>
          </p:cNvSpPr>
          <p:nvPr>
            <p:ph type="title"/>
          </p:nvPr>
        </p:nvSpPr>
        <p:spPr>
          <a:xfrm>
            <a:off x="2540948" y="740620"/>
            <a:ext cx="4918734" cy="757130"/>
          </a:xfr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600" dirty="0">
                <a:solidFill>
                  <a:schemeClr val="dk1"/>
                </a:solidFill>
                <a:latin typeface="Palatino Linotype" panose="02040502050505030304" pitchFamily="18" charset="0"/>
              </a:rPr>
              <a:t>Ficha de Indicadores </a:t>
            </a:r>
            <a:r>
              <a:rPr lang="es-MX" sz="1600" dirty="0" smtClean="0">
                <a:solidFill>
                  <a:schemeClr val="dk1"/>
                </a:solidFill>
                <a:latin typeface="Palatino Linotype" panose="02040502050505030304" pitchFamily="18" charset="0"/>
              </a:rPr>
              <a:t>del </a:t>
            </a:r>
            <a:r>
              <a:rPr lang="es-MX" sz="1600" b="1" dirty="0">
                <a:solidFill>
                  <a:schemeClr val="dk1"/>
                </a:solidFill>
                <a:latin typeface="Palatino Linotype" panose="02040502050505030304" pitchFamily="18" charset="0"/>
              </a:rPr>
              <a:t>Manual para la Planeación, Programación y Presupuesto de Egresos Municipal</a:t>
            </a:r>
            <a:r>
              <a:rPr lang="es-MX" sz="1600" dirty="0">
                <a:solidFill>
                  <a:schemeClr val="dk1"/>
                </a:solidFill>
                <a:latin typeface="Palatino Linotype" panose="02040502050505030304" pitchFamily="18" charset="0"/>
              </a:rPr>
              <a:t> para el ejercicio fiscal 2023</a:t>
            </a:r>
          </a:p>
        </p:txBody>
      </p:sp>
      <p:pic>
        <p:nvPicPr>
          <p:cNvPr id="17" name="Marcador de contenido 5"/>
          <p:cNvPicPr>
            <a:picLocks noGrp="1" noChangeAspect="1"/>
          </p:cNvPicPr>
          <p:nvPr>
            <p:ph idx="1"/>
          </p:nvPr>
        </p:nvPicPr>
        <p:blipFill rotWithShape="1">
          <a:blip r:embed="rId6"/>
          <a:srcRect l="5629" r="15167"/>
          <a:stretch/>
        </p:blipFill>
        <p:spPr>
          <a:xfrm>
            <a:off x="130150" y="1695373"/>
            <a:ext cx="4609519" cy="4960494"/>
          </a:xfrm>
          <a:prstGeom prst="rect">
            <a:avLst/>
          </a:prstGeom>
          <a:ln>
            <a:noFill/>
          </a:ln>
          <a:effectLst>
            <a:outerShdw blurRad="190500" algn="tl" rotWithShape="0">
              <a:srgbClr val="000000">
                <a:alpha val="70000"/>
              </a:srgbClr>
            </a:outerShdw>
          </a:effectLst>
        </p:spPr>
      </p:pic>
      <p:sp>
        <p:nvSpPr>
          <p:cNvPr id="18" name="Flecha derecha 17"/>
          <p:cNvSpPr/>
          <p:nvPr/>
        </p:nvSpPr>
        <p:spPr>
          <a:xfrm>
            <a:off x="5000315" y="3766130"/>
            <a:ext cx="639854" cy="2537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9" name="Rectángulo redondeado 18"/>
          <p:cNvSpPr/>
          <p:nvPr/>
        </p:nvSpPr>
        <p:spPr>
          <a:xfrm>
            <a:off x="5702703" y="3095483"/>
            <a:ext cx="2396315" cy="15950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dirty="0" smtClean="0">
                <a:latin typeface="Palatino Linotype" panose="02040502050505030304" pitchFamily="18" charset="0"/>
              </a:rPr>
              <a:t>Esta ficha corresponde al formato 1-d,  tiene como finalidad el registro de los indicadores de gestión del </a:t>
            </a:r>
            <a:r>
              <a:rPr lang="es-MX" sz="1400" dirty="0" err="1" smtClean="0">
                <a:latin typeface="Palatino Linotype" panose="02040502050505030304" pitchFamily="18" charset="0"/>
              </a:rPr>
              <a:t>SEGEMUN</a:t>
            </a:r>
            <a:r>
              <a:rPr lang="es-MX" sz="1400" dirty="0" smtClean="0">
                <a:latin typeface="Palatino Linotype" panose="02040502050505030304" pitchFamily="18" charset="0"/>
              </a:rPr>
              <a:t>. </a:t>
            </a:r>
            <a:r>
              <a:rPr lang="es-MX" sz="1400" dirty="0" err="1" smtClean="0">
                <a:solidFill>
                  <a:schemeClr val="tx1"/>
                </a:solidFill>
                <a:latin typeface="Palatino Linotype" panose="02040502050505030304" pitchFamily="18" charset="0"/>
              </a:rPr>
              <a:t>Pág</a:t>
            </a:r>
            <a:r>
              <a:rPr lang="es-MX" sz="1400" dirty="0" smtClean="0">
                <a:solidFill>
                  <a:schemeClr val="tx1"/>
                </a:solidFill>
                <a:latin typeface="Palatino Linotype" panose="02040502050505030304" pitchFamily="18" charset="0"/>
              </a:rPr>
              <a:t> 176.</a:t>
            </a:r>
            <a:endParaRPr lang="es-MX" sz="1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95359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78763"/>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2</a:t>
            </a:r>
          </a:p>
        </p:txBody>
      </p:sp>
      <p:sp>
        <p:nvSpPr>
          <p:cNvPr id="19" name="Título 3"/>
          <p:cNvSpPr txBox="1">
            <a:spLocks/>
          </p:cNvSpPr>
          <p:nvPr/>
        </p:nvSpPr>
        <p:spPr>
          <a:xfrm>
            <a:off x="363842" y="1261791"/>
            <a:ext cx="4338391" cy="48013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400" dirty="0" smtClean="0">
                <a:latin typeface="Palatino Linotype" panose="02040502050505030304" pitchFamily="18" charset="0"/>
              </a:rPr>
              <a:t>Formalización de Procesos del </a:t>
            </a:r>
            <a:r>
              <a:rPr lang="es-MX" sz="1400" b="1" dirty="0" smtClean="0">
                <a:latin typeface="Palatino Linotype" panose="02040502050505030304" pitchFamily="18" charset="0"/>
              </a:rPr>
              <a:t>Modelo Regional de Transparencia</a:t>
            </a:r>
            <a:endParaRPr lang="es-MX" sz="1400" b="1" dirty="0">
              <a:latin typeface="Palatino Linotype" panose="02040502050505030304" pitchFamily="18" charset="0"/>
            </a:endParaRPr>
          </a:p>
        </p:txBody>
      </p:sp>
      <p:sp>
        <p:nvSpPr>
          <p:cNvPr id="20" name="Rectángulo redondeado 19"/>
          <p:cNvSpPr/>
          <p:nvPr/>
        </p:nvSpPr>
        <p:spPr>
          <a:xfrm>
            <a:off x="2880172" y="557377"/>
            <a:ext cx="2166580" cy="442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Herramienta 5.3.1</a:t>
            </a:r>
            <a:endParaRPr lang="es-MX" b="1" dirty="0">
              <a:latin typeface="Palatino Linotype" panose="02040502050505030304" pitchFamily="18" charset="0"/>
            </a:endParaRPr>
          </a:p>
        </p:txBody>
      </p:sp>
      <p:sp>
        <p:nvSpPr>
          <p:cNvPr id="21" name="Rectángulo redondeado 20"/>
          <p:cNvSpPr/>
          <p:nvPr/>
        </p:nvSpPr>
        <p:spPr>
          <a:xfrm>
            <a:off x="418808" y="1946116"/>
            <a:ext cx="8566849" cy="16644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smtClean="0">
                <a:latin typeface="Palatino Linotype" panose="02040502050505030304" pitchFamily="18" charset="0"/>
              </a:rPr>
              <a:t>Apreciaciones</a:t>
            </a:r>
            <a:endParaRPr lang="es-MX" sz="1600" dirty="0" smtClean="0">
              <a:latin typeface="Palatino Linotype" panose="02040502050505030304" pitchFamily="18" charset="0"/>
            </a:endParaRPr>
          </a:p>
          <a:p>
            <a:pPr marL="171450" indent="-171450" algn="just">
              <a:buFont typeface="Arial" panose="020B0604020202020204" pitchFamily="34" charset="0"/>
              <a:buChar char="•"/>
            </a:pPr>
            <a:r>
              <a:rPr lang="es-MX" sz="1600" dirty="0" smtClean="0">
                <a:latin typeface="Palatino Linotype" panose="02040502050505030304" pitchFamily="18" charset="0"/>
              </a:rPr>
              <a:t>Formalizar estándares </a:t>
            </a:r>
            <a:r>
              <a:rPr lang="es-MX" sz="1600" dirty="0">
                <a:latin typeface="Palatino Linotype" panose="02040502050505030304" pitchFamily="18" charset="0"/>
              </a:rPr>
              <a:t>de </a:t>
            </a:r>
            <a:r>
              <a:rPr lang="es-MX" sz="1600" dirty="0" smtClean="0">
                <a:latin typeface="Palatino Linotype" panose="02040502050505030304" pitchFamily="18" charset="0"/>
              </a:rPr>
              <a:t>trabajo.</a:t>
            </a:r>
          </a:p>
          <a:p>
            <a:pPr marL="171450" indent="-171450">
              <a:buFont typeface="Arial" panose="020B0604020202020204" pitchFamily="34" charset="0"/>
              <a:buChar char="•"/>
            </a:pPr>
            <a:r>
              <a:rPr lang="es-MX" sz="1600" dirty="0" smtClean="0">
                <a:latin typeface="Palatino Linotype" panose="02040502050505030304" pitchFamily="18" charset="0"/>
              </a:rPr>
              <a:t>Detallar requerimientos de </a:t>
            </a:r>
            <a:r>
              <a:rPr lang="es-MX" sz="1600" dirty="0">
                <a:latin typeface="Palatino Linotype" panose="02040502050505030304" pitchFamily="18" charset="0"/>
              </a:rPr>
              <a:t>los </a:t>
            </a:r>
            <a:r>
              <a:rPr lang="es-MX" sz="1600" dirty="0" smtClean="0">
                <a:latin typeface="Palatino Linotype" panose="02040502050505030304" pitchFamily="18" charset="0"/>
              </a:rPr>
              <a:t>procesos e identificación </a:t>
            </a:r>
            <a:r>
              <a:rPr lang="es-MX" sz="1600" dirty="0">
                <a:latin typeface="Palatino Linotype" panose="02040502050505030304" pitchFamily="18" charset="0"/>
              </a:rPr>
              <a:t>de </a:t>
            </a:r>
            <a:r>
              <a:rPr lang="es-MX" sz="1600" dirty="0" smtClean="0">
                <a:latin typeface="Palatino Linotype" panose="02040502050505030304" pitchFamily="18" charset="0"/>
              </a:rPr>
              <a:t>actividades, </a:t>
            </a:r>
            <a:r>
              <a:rPr lang="es-MX" sz="1600" dirty="0">
                <a:latin typeface="Palatino Linotype" panose="02040502050505030304" pitchFamily="18" charset="0"/>
              </a:rPr>
              <a:t>responsables</a:t>
            </a:r>
            <a:r>
              <a:rPr lang="es-MX" sz="1600" dirty="0" smtClean="0">
                <a:latin typeface="Palatino Linotype" panose="02040502050505030304" pitchFamily="18" charset="0"/>
              </a:rPr>
              <a:t>, participantes</a:t>
            </a:r>
            <a:r>
              <a:rPr lang="es-MX" sz="1600" dirty="0">
                <a:latin typeface="Palatino Linotype" panose="02040502050505030304" pitchFamily="18" charset="0"/>
              </a:rPr>
              <a:t>, tiempos y </a:t>
            </a:r>
            <a:r>
              <a:rPr lang="es-MX" sz="1600" dirty="0" smtClean="0">
                <a:latin typeface="Palatino Linotype" panose="02040502050505030304" pitchFamily="18" charset="0"/>
              </a:rPr>
              <a:t>productos </a:t>
            </a:r>
            <a:r>
              <a:rPr lang="es-MX" sz="1600" dirty="0">
                <a:latin typeface="Palatino Linotype" panose="02040502050505030304" pitchFamily="18" charset="0"/>
              </a:rPr>
              <a:t>asociados</a:t>
            </a:r>
            <a:r>
              <a:rPr lang="es-MX" sz="1600" dirty="0" smtClean="0">
                <a:latin typeface="Palatino Linotype" panose="02040502050505030304" pitchFamily="18" charset="0"/>
              </a:rPr>
              <a:t>.</a:t>
            </a:r>
          </a:p>
          <a:p>
            <a:pPr marL="171450" indent="-171450">
              <a:buFont typeface="Arial" panose="020B0604020202020204" pitchFamily="34" charset="0"/>
              <a:buChar char="•"/>
            </a:pPr>
            <a:r>
              <a:rPr lang="es-MX" sz="1600" dirty="0" smtClean="0">
                <a:latin typeface="Palatino Linotype" panose="02040502050505030304" pitchFamily="18" charset="0"/>
              </a:rPr>
              <a:t>Resguardar </a:t>
            </a:r>
            <a:r>
              <a:rPr lang="es-MX" sz="1600" dirty="0">
                <a:latin typeface="Palatino Linotype" panose="02040502050505030304" pitchFamily="18" charset="0"/>
              </a:rPr>
              <a:t>un proceso </a:t>
            </a:r>
            <a:r>
              <a:rPr lang="es-MX" sz="1600" dirty="0" smtClean="0">
                <a:latin typeface="Palatino Linotype" panose="02040502050505030304" pitchFamily="18" charset="0"/>
              </a:rPr>
              <a:t>uniforme y </a:t>
            </a:r>
            <a:r>
              <a:rPr lang="es-MX" sz="1600" dirty="0">
                <a:latin typeface="Palatino Linotype" panose="02040502050505030304" pitchFamily="18" charset="0"/>
              </a:rPr>
              <a:t>seguimiento de sus </a:t>
            </a:r>
            <a:r>
              <a:rPr lang="es-MX" sz="1600" dirty="0" smtClean="0">
                <a:latin typeface="Palatino Linotype" panose="02040502050505030304" pitchFamily="18" charset="0"/>
              </a:rPr>
              <a:t>resultados.</a:t>
            </a:r>
          </a:p>
          <a:p>
            <a:pPr marL="171450" indent="-171450">
              <a:buFont typeface="Arial" panose="020B0604020202020204" pitchFamily="34" charset="0"/>
              <a:buChar char="•"/>
            </a:pPr>
            <a:r>
              <a:rPr lang="es-MX" sz="1600" dirty="0">
                <a:latin typeface="Palatino Linotype" panose="02040502050505030304" pitchFamily="18" charset="0"/>
              </a:rPr>
              <a:t>L</a:t>
            </a:r>
            <a:r>
              <a:rPr lang="es-MX" sz="1600" dirty="0" smtClean="0">
                <a:latin typeface="Palatino Linotype" panose="02040502050505030304" pitchFamily="18" charset="0"/>
              </a:rPr>
              <a:t>os </a:t>
            </a:r>
            <a:r>
              <a:rPr lang="es-MX" sz="1600" dirty="0">
                <a:latin typeface="Palatino Linotype" panose="02040502050505030304" pitchFamily="18" charset="0"/>
              </a:rPr>
              <a:t>órganos garantes generarán </a:t>
            </a:r>
            <a:r>
              <a:rPr lang="es-MX" sz="1600" dirty="0" smtClean="0">
                <a:latin typeface="Palatino Linotype" panose="02040502050505030304" pitchFamily="18" charset="0"/>
              </a:rPr>
              <a:t>y difundirán </a:t>
            </a:r>
            <a:r>
              <a:rPr lang="es-MX" sz="1600" dirty="0">
                <a:latin typeface="Palatino Linotype" panose="02040502050505030304" pitchFamily="18" charset="0"/>
              </a:rPr>
              <a:t>flujos de trabajo </a:t>
            </a:r>
            <a:r>
              <a:rPr lang="es-MX" sz="1600" dirty="0" smtClean="0">
                <a:latin typeface="Palatino Linotype" panose="02040502050505030304" pitchFamily="18" charset="0"/>
              </a:rPr>
              <a:t>para los municipios.</a:t>
            </a:r>
            <a:endParaRPr lang="es-MX" sz="1600" dirty="0" smtClean="0"/>
          </a:p>
          <a:p>
            <a:endParaRPr lang="es-MX" sz="1200" dirty="0" smtClean="0"/>
          </a:p>
        </p:txBody>
      </p:sp>
      <p:pic>
        <p:nvPicPr>
          <p:cNvPr id="25" name="Imagen 24"/>
          <p:cNvPicPr>
            <a:picLocks noChangeAspect="1"/>
          </p:cNvPicPr>
          <p:nvPr/>
        </p:nvPicPr>
        <p:blipFill>
          <a:blip r:embed="rId7"/>
          <a:stretch>
            <a:fillRect/>
          </a:stretch>
        </p:blipFill>
        <p:spPr>
          <a:xfrm>
            <a:off x="5660965" y="1277540"/>
            <a:ext cx="3010320" cy="342948"/>
          </a:xfrm>
          <a:prstGeom prst="rect">
            <a:avLst/>
          </a:prstGeom>
        </p:spPr>
      </p:pic>
      <p:sp>
        <p:nvSpPr>
          <p:cNvPr id="26" name="Rectángulo redondeado 25"/>
          <p:cNvSpPr/>
          <p:nvPr/>
        </p:nvSpPr>
        <p:spPr>
          <a:xfrm>
            <a:off x="418808" y="3752735"/>
            <a:ext cx="8566849" cy="18120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smtClean="0">
                <a:latin typeface="Palatino Linotype" panose="02040502050505030304" pitchFamily="18" charset="0"/>
              </a:rPr>
              <a:t>Definiciones</a:t>
            </a:r>
          </a:p>
          <a:p>
            <a:pPr marL="285750" indent="-285750">
              <a:buFont typeface="Wingdings" panose="05000000000000000000" pitchFamily="2" charset="2"/>
              <a:buChar char="v"/>
            </a:pPr>
            <a:r>
              <a:rPr lang="es-MX" sz="1600" b="1" dirty="0" smtClean="0">
                <a:latin typeface="Palatino Linotype" panose="02040502050505030304" pitchFamily="18" charset="0"/>
              </a:rPr>
              <a:t>Política</a:t>
            </a:r>
            <a:r>
              <a:rPr lang="es-MX" sz="1600" dirty="0">
                <a:latin typeface="Palatino Linotype" panose="02040502050505030304" pitchFamily="18" charset="0"/>
              </a:rPr>
              <a:t>: </a:t>
            </a:r>
            <a:r>
              <a:rPr lang="es-MX" sz="1600" dirty="0" smtClean="0">
                <a:latin typeface="Palatino Linotype" panose="02040502050505030304" pitchFamily="18" charset="0"/>
              </a:rPr>
              <a:t>Lo </a:t>
            </a:r>
            <a:r>
              <a:rPr lang="es-MX" sz="1600" dirty="0">
                <a:latin typeface="Palatino Linotype" panose="02040502050505030304" pitchFamily="18" charset="0"/>
              </a:rPr>
              <a:t>que se permite </a:t>
            </a:r>
            <a:r>
              <a:rPr lang="es-MX" sz="1600" dirty="0" smtClean="0">
                <a:latin typeface="Palatino Linotype" panose="02040502050505030304" pitchFamily="18" charset="0"/>
              </a:rPr>
              <a:t>o no </a:t>
            </a:r>
            <a:r>
              <a:rPr lang="es-MX" sz="1600" dirty="0">
                <a:latin typeface="Palatino Linotype" panose="02040502050505030304" pitchFamily="18" charset="0"/>
              </a:rPr>
              <a:t>en el proceso.</a:t>
            </a:r>
          </a:p>
          <a:p>
            <a:pPr marL="285750" indent="-285750">
              <a:buFont typeface="Wingdings" panose="05000000000000000000" pitchFamily="2" charset="2"/>
              <a:buChar char="v"/>
            </a:pPr>
            <a:r>
              <a:rPr lang="es-MX" sz="1600" b="1" dirty="0" smtClean="0">
                <a:latin typeface="Palatino Linotype" panose="02040502050505030304" pitchFamily="18" charset="0"/>
              </a:rPr>
              <a:t>Proceso</a:t>
            </a:r>
            <a:r>
              <a:rPr lang="es-MX" sz="1600" dirty="0">
                <a:latin typeface="Palatino Linotype" panose="02040502050505030304" pitchFamily="18" charset="0"/>
              </a:rPr>
              <a:t>: </a:t>
            </a:r>
            <a:r>
              <a:rPr lang="es-MX" sz="1600" dirty="0" smtClean="0">
                <a:latin typeface="Palatino Linotype" panose="02040502050505030304" pitchFamily="18" charset="0"/>
              </a:rPr>
              <a:t>Conjunto </a:t>
            </a:r>
            <a:r>
              <a:rPr lang="es-MX" sz="1600" dirty="0">
                <a:latin typeface="Palatino Linotype" panose="02040502050505030304" pitchFamily="18" charset="0"/>
              </a:rPr>
              <a:t>de </a:t>
            </a:r>
            <a:r>
              <a:rPr lang="es-MX" sz="1600" dirty="0" smtClean="0">
                <a:latin typeface="Palatino Linotype" panose="02040502050505030304" pitchFamily="18" charset="0"/>
              </a:rPr>
              <a:t>actividades relacionadas</a:t>
            </a:r>
            <a:endParaRPr lang="es-MX" sz="1600" dirty="0">
              <a:latin typeface="Palatino Linotype" panose="02040502050505030304" pitchFamily="18" charset="0"/>
            </a:endParaRPr>
          </a:p>
          <a:p>
            <a:pPr marL="285750" indent="-285750">
              <a:buFont typeface="Wingdings" panose="05000000000000000000" pitchFamily="2" charset="2"/>
              <a:buChar char="v"/>
            </a:pPr>
            <a:r>
              <a:rPr lang="es-MX" sz="1600" b="1" dirty="0" smtClean="0">
                <a:latin typeface="Palatino Linotype" panose="02040502050505030304" pitchFamily="18" charset="0"/>
              </a:rPr>
              <a:t>Procedimiento</a:t>
            </a:r>
            <a:r>
              <a:rPr lang="es-MX" sz="1600" dirty="0" smtClean="0">
                <a:latin typeface="Palatino Linotype" panose="02040502050505030304" pitchFamily="18" charset="0"/>
              </a:rPr>
              <a:t>: Forma documentada </a:t>
            </a:r>
            <a:r>
              <a:rPr lang="es-MX" sz="1600" dirty="0">
                <a:latin typeface="Palatino Linotype" panose="02040502050505030304" pitchFamily="18" charset="0"/>
              </a:rPr>
              <a:t>de llevar a cabo un proceso.</a:t>
            </a:r>
          </a:p>
          <a:p>
            <a:pPr marL="285750" indent="-285750">
              <a:buFont typeface="Wingdings" panose="05000000000000000000" pitchFamily="2" charset="2"/>
              <a:buChar char="v"/>
            </a:pPr>
            <a:r>
              <a:rPr lang="es-MX" sz="1600" b="1" dirty="0" smtClean="0">
                <a:latin typeface="Palatino Linotype" panose="02040502050505030304" pitchFamily="18" charset="0"/>
              </a:rPr>
              <a:t>Actividad</a:t>
            </a:r>
            <a:r>
              <a:rPr lang="es-MX" sz="1600" dirty="0">
                <a:latin typeface="Palatino Linotype" panose="02040502050505030304" pitchFamily="18" charset="0"/>
              </a:rPr>
              <a:t>: </a:t>
            </a:r>
            <a:r>
              <a:rPr lang="es-MX" sz="1600" dirty="0" smtClean="0">
                <a:latin typeface="Palatino Linotype" panose="02040502050505030304" pitchFamily="18" charset="0"/>
              </a:rPr>
              <a:t>Tareas necesarias para </a:t>
            </a:r>
            <a:r>
              <a:rPr lang="es-MX" sz="1600" dirty="0">
                <a:latin typeface="Palatino Linotype" panose="02040502050505030304" pitchFamily="18" charset="0"/>
              </a:rPr>
              <a:t>la obtención de un resultado.</a:t>
            </a:r>
          </a:p>
          <a:p>
            <a:pPr marL="285750" indent="-285750">
              <a:buFont typeface="Wingdings" panose="05000000000000000000" pitchFamily="2" charset="2"/>
              <a:buChar char="v"/>
            </a:pPr>
            <a:r>
              <a:rPr lang="es-MX" sz="1600" b="1" dirty="0" smtClean="0">
                <a:latin typeface="Palatino Linotype" panose="02040502050505030304" pitchFamily="18" charset="0"/>
              </a:rPr>
              <a:t>Diagrama </a:t>
            </a:r>
            <a:r>
              <a:rPr lang="es-MX" sz="1600" b="1" dirty="0">
                <a:latin typeface="Palatino Linotype" panose="02040502050505030304" pitchFamily="18" charset="0"/>
              </a:rPr>
              <a:t>de Flujo</a:t>
            </a:r>
            <a:r>
              <a:rPr lang="es-MX" sz="1600" dirty="0">
                <a:latin typeface="Palatino Linotype" panose="02040502050505030304" pitchFamily="18" charset="0"/>
              </a:rPr>
              <a:t>: </a:t>
            </a:r>
            <a:r>
              <a:rPr lang="es-MX" sz="1600" dirty="0" smtClean="0">
                <a:latin typeface="Palatino Linotype" panose="02040502050505030304" pitchFamily="18" charset="0"/>
              </a:rPr>
              <a:t>Representación gráfica de </a:t>
            </a:r>
            <a:r>
              <a:rPr lang="es-MX" sz="1600" dirty="0">
                <a:latin typeface="Palatino Linotype" panose="02040502050505030304" pitchFamily="18" charset="0"/>
              </a:rPr>
              <a:t>un </a:t>
            </a:r>
            <a:r>
              <a:rPr lang="es-MX" sz="1600" dirty="0" smtClean="0">
                <a:latin typeface="Palatino Linotype" panose="02040502050505030304" pitchFamily="18" charset="0"/>
              </a:rPr>
              <a:t>proceso. </a:t>
            </a:r>
          </a:p>
          <a:p>
            <a:pPr algn="just"/>
            <a:endParaRPr lang="es-MX" sz="1600" dirty="0">
              <a:latin typeface="Palatino Linotype" panose="02040502050505030304" pitchFamily="18" charset="0"/>
            </a:endParaRPr>
          </a:p>
        </p:txBody>
      </p:sp>
    </p:spTree>
    <p:extLst>
      <p:ext uri="{BB962C8B-B14F-4D97-AF65-F5344CB8AC3E}">
        <p14:creationId xmlns:p14="http://schemas.microsoft.com/office/powerpoint/2010/main" val="40667719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0" name="Título 1"/>
          <p:cNvSpPr txBox="1">
            <a:spLocks/>
          </p:cNvSpPr>
          <p:nvPr/>
        </p:nvSpPr>
        <p:spPr>
          <a:xfrm>
            <a:off x="311543" y="3078872"/>
            <a:ext cx="1835498" cy="7558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dirty="0" smtClean="0">
                <a:solidFill>
                  <a:schemeClr val="tx1"/>
                </a:solidFill>
                <a:latin typeface="Palatino Linotype" panose="02040502050505030304" pitchFamily="18" charset="0"/>
              </a:rPr>
              <a:t>Instructivo de Llenado de la Ficha de Indicadores</a:t>
            </a:r>
            <a:endParaRPr lang="es-MX" sz="1400" dirty="0">
              <a:solidFill>
                <a:schemeClr val="tx1"/>
              </a:solidFill>
              <a:latin typeface="Palatino Linotype" panose="02040502050505030304" pitchFamily="18" charset="0"/>
            </a:endParaRPr>
          </a:p>
        </p:txBody>
      </p:sp>
      <p:pic>
        <p:nvPicPr>
          <p:cNvPr id="11" name="Marcador de contenido 3"/>
          <p:cNvPicPr>
            <a:picLocks noChangeAspect="1"/>
          </p:cNvPicPr>
          <p:nvPr/>
        </p:nvPicPr>
        <p:blipFill rotWithShape="1">
          <a:blip r:embed="rId6"/>
          <a:srcRect t="929"/>
          <a:stretch/>
        </p:blipFill>
        <p:spPr>
          <a:xfrm>
            <a:off x="2928623" y="125920"/>
            <a:ext cx="5387395" cy="6509635"/>
          </a:xfrm>
          <a:prstGeom prst="rect">
            <a:avLst/>
          </a:prstGeom>
          <a:ln>
            <a:noFill/>
          </a:ln>
          <a:effectLst>
            <a:outerShdw blurRad="190500" algn="tl" rotWithShape="0">
              <a:srgbClr val="000000">
                <a:alpha val="70000"/>
              </a:srgbClr>
            </a:outerShdw>
          </a:effectLst>
        </p:spPr>
      </p:pic>
      <p:sp>
        <p:nvSpPr>
          <p:cNvPr id="2" name="Flecha derecha 1"/>
          <p:cNvSpPr/>
          <p:nvPr/>
        </p:nvSpPr>
        <p:spPr>
          <a:xfrm>
            <a:off x="2212797" y="3380737"/>
            <a:ext cx="559497" cy="266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xmlns="" id="{4605A2D0-B23B-461E-B0A9-B97F6942FC5C}"/>
              </a:ext>
            </a:extLst>
          </p:cNvPr>
          <p:cNvSpPr/>
          <p:nvPr/>
        </p:nvSpPr>
        <p:spPr>
          <a:xfrm>
            <a:off x="8472347" y="629673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20</a:t>
            </a:r>
            <a:endParaRPr lang="es-MX" sz="1351" b="1" dirty="0"/>
          </a:p>
        </p:txBody>
      </p:sp>
    </p:spTree>
    <p:extLst>
      <p:ext uri="{BB962C8B-B14F-4D97-AF65-F5344CB8AC3E}">
        <p14:creationId xmlns:p14="http://schemas.microsoft.com/office/powerpoint/2010/main" val="27869139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2" name="Título 3"/>
          <p:cNvSpPr txBox="1">
            <a:spLocks/>
          </p:cNvSpPr>
          <p:nvPr/>
        </p:nvSpPr>
        <p:spPr>
          <a:xfrm>
            <a:off x="2557776" y="1215299"/>
            <a:ext cx="4918734" cy="31393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latin typeface="Palatino Linotype" panose="02040502050505030304" pitchFamily="18" charset="0"/>
              </a:rPr>
              <a:t>Ejemplos de Indicadores del </a:t>
            </a:r>
            <a:r>
              <a:rPr lang="es-MX" sz="1600" b="1" dirty="0" err="1" smtClean="0">
                <a:latin typeface="Palatino Linotype" panose="02040502050505030304" pitchFamily="18" charset="0"/>
              </a:rPr>
              <a:t>Infoem</a:t>
            </a:r>
            <a:endParaRPr lang="es-MX" sz="1600" b="1" dirty="0">
              <a:latin typeface="Palatino Linotype" panose="02040502050505030304" pitchFamily="18" charset="0"/>
            </a:endParaRPr>
          </a:p>
        </p:txBody>
      </p:sp>
      <p:sp>
        <p:nvSpPr>
          <p:cNvPr id="17" name="Rectángulo redondeado 16"/>
          <p:cNvSpPr/>
          <p:nvPr/>
        </p:nvSpPr>
        <p:spPr>
          <a:xfrm>
            <a:off x="656876" y="1939276"/>
            <a:ext cx="7963592" cy="20258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u="sng" dirty="0" smtClean="0">
                <a:latin typeface="Palatino Linotype" panose="02040502050505030304" pitchFamily="18" charset="0"/>
              </a:rPr>
              <a:t>Ejemplo 1</a:t>
            </a:r>
          </a:p>
          <a:p>
            <a:pPr algn="just"/>
            <a:endParaRPr lang="es-MX" sz="1400" b="1" u="sng" dirty="0" smtClean="0">
              <a:latin typeface="Palatino Linotype" panose="02040502050505030304" pitchFamily="18" charset="0"/>
            </a:endParaRPr>
          </a:p>
          <a:p>
            <a:pPr algn="just"/>
            <a:r>
              <a:rPr lang="es-MX" sz="1400" b="1" dirty="0" smtClean="0">
                <a:latin typeface="Palatino Linotype" panose="02040502050505030304" pitchFamily="18" charset="0"/>
              </a:rPr>
              <a:t>Nombre del Indicador</a:t>
            </a:r>
            <a:r>
              <a:rPr lang="es-MX" sz="1400" dirty="0" smtClean="0">
                <a:latin typeface="Palatino Linotype" panose="02040502050505030304" pitchFamily="18" charset="0"/>
              </a:rPr>
              <a:t>: Porcentaje de </a:t>
            </a:r>
            <a:r>
              <a:rPr lang="es-MX" sz="1400" dirty="0" err="1" smtClean="0">
                <a:latin typeface="Palatino Linotype" panose="02040502050505030304" pitchFamily="18" charset="0"/>
              </a:rPr>
              <a:t>recurribilidad</a:t>
            </a:r>
            <a:r>
              <a:rPr lang="es-MX" sz="1400" dirty="0" smtClean="0">
                <a:latin typeface="Palatino Linotype" panose="02040502050505030304" pitchFamily="18" charset="0"/>
              </a:rPr>
              <a:t> de solicitudes de acceso a la información presentadas por la población del Estado de México.</a:t>
            </a:r>
          </a:p>
          <a:p>
            <a:pPr algn="just"/>
            <a:r>
              <a:rPr lang="es-MX" sz="1400" b="1" dirty="0" smtClean="0">
                <a:latin typeface="Palatino Linotype" panose="02040502050505030304" pitchFamily="18" charset="0"/>
              </a:rPr>
              <a:t>Interpretación</a:t>
            </a:r>
            <a:r>
              <a:rPr lang="es-MX" sz="1400" dirty="0" smtClean="0">
                <a:latin typeface="Palatino Linotype" panose="02040502050505030304" pitchFamily="18" charset="0"/>
              </a:rPr>
              <a:t>: Mide el porcentaje de solicitudes de información de acceso a la información que son recurridas por los particulares ante la posible falta de acceso por parte de los Sujetos Obligados.</a:t>
            </a:r>
          </a:p>
          <a:p>
            <a:pPr algn="just"/>
            <a:r>
              <a:rPr lang="es-MX" sz="1400" b="1" dirty="0" smtClean="0">
                <a:latin typeface="Palatino Linotype" panose="02040502050505030304" pitchFamily="18" charset="0"/>
              </a:rPr>
              <a:t>Formula</a:t>
            </a:r>
            <a:r>
              <a:rPr lang="es-MX" sz="1400" dirty="0" smtClean="0">
                <a:latin typeface="Palatino Linotype" panose="02040502050505030304" pitchFamily="18" charset="0"/>
              </a:rPr>
              <a:t>:</a:t>
            </a:r>
          </a:p>
          <a:p>
            <a:pPr algn="just"/>
            <a:r>
              <a:rPr lang="es-MX" sz="1400" dirty="0" smtClean="0">
                <a:latin typeface="Palatino Linotype" panose="02040502050505030304" pitchFamily="18" charset="0"/>
              </a:rPr>
              <a:t>((Recursos de revisión presentados / Solicitudes de acceso a la información presentadas)*100)</a:t>
            </a:r>
            <a:endParaRPr lang="es-MX" sz="1400" dirty="0">
              <a:latin typeface="Palatino Linotype" panose="02040502050505030304" pitchFamily="18" charset="0"/>
            </a:endParaRPr>
          </a:p>
        </p:txBody>
      </p:sp>
      <p:sp>
        <p:nvSpPr>
          <p:cNvPr id="18" name="Rectángulo redondeado 17"/>
          <p:cNvSpPr/>
          <p:nvPr/>
        </p:nvSpPr>
        <p:spPr>
          <a:xfrm>
            <a:off x="656876" y="4165543"/>
            <a:ext cx="7963592" cy="2131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u="sng" dirty="0" smtClean="0">
                <a:latin typeface="Palatino Linotype" panose="02040502050505030304" pitchFamily="18" charset="0"/>
              </a:rPr>
              <a:t>Ejemplo 2</a:t>
            </a:r>
          </a:p>
          <a:p>
            <a:pPr algn="just"/>
            <a:endParaRPr lang="es-MX" sz="1400" b="1" u="sng" dirty="0" smtClean="0">
              <a:latin typeface="Palatino Linotype" panose="02040502050505030304" pitchFamily="18" charset="0"/>
            </a:endParaRPr>
          </a:p>
          <a:p>
            <a:pPr algn="just"/>
            <a:r>
              <a:rPr lang="es-MX" sz="1400" b="1" dirty="0" smtClean="0">
                <a:latin typeface="Palatino Linotype" panose="02040502050505030304" pitchFamily="18" charset="0"/>
              </a:rPr>
              <a:t>Nombre del Indicador</a:t>
            </a:r>
            <a:r>
              <a:rPr lang="es-MX" sz="1400" dirty="0" smtClean="0">
                <a:latin typeface="Palatino Linotype" panose="02040502050505030304" pitchFamily="18" charset="0"/>
              </a:rPr>
              <a:t>: Tasa de variación de solicitudes de información gubernamental presentadas por la Población del Estado de México.</a:t>
            </a:r>
          </a:p>
          <a:p>
            <a:pPr algn="just"/>
            <a:r>
              <a:rPr lang="es-MX" sz="1400" b="1" dirty="0" smtClean="0">
                <a:latin typeface="Palatino Linotype" panose="02040502050505030304" pitchFamily="18" charset="0"/>
              </a:rPr>
              <a:t>Interpretación</a:t>
            </a:r>
            <a:r>
              <a:rPr lang="es-MX" sz="1400" dirty="0" smtClean="0">
                <a:latin typeface="Palatino Linotype" panose="02040502050505030304" pitchFamily="18" charset="0"/>
              </a:rPr>
              <a:t>: Mide la variación de la participación ciudadana en el ejercicio de sus derechos de acceso a la información y protección de datos personales entre ejercicios fiscales.</a:t>
            </a:r>
          </a:p>
          <a:p>
            <a:pPr algn="just"/>
            <a:r>
              <a:rPr lang="es-MX" sz="1400" b="1" dirty="0" smtClean="0">
                <a:latin typeface="Palatino Linotype" panose="02040502050505030304" pitchFamily="18" charset="0"/>
              </a:rPr>
              <a:t>Formula</a:t>
            </a:r>
            <a:r>
              <a:rPr lang="es-MX" sz="1400" dirty="0" smtClean="0">
                <a:latin typeface="Palatino Linotype" panose="02040502050505030304" pitchFamily="18" charset="0"/>
              </a:rPr>
              <a:t>:</a:t>
            </a:r>
          </a:p>
          <a:p>
            <a:pPr algn="just"/>
            <a:r>
              <a:rPr lang="es-MX" sz="1400" dirty="0" smtClean="0">
                <a:latin typeface="Palatino Linotype" panose="02040502050505030304" pitchFamily="18" charset="0"/>
              </a:rPr>
              <a:t>(((Solicitudes de información gubernamental en el año actual / Solicitudes de información gubernamental del año anterior)-1*)100)</a:t>
            </a:r>
            <a:endParaRPr lang="es-MX" sz="1400" dirty="0">
              <a:latin typeface="Palatino Linotype" panose="02040502050505030304" pitchFamily="18" charset="0"/>
            </a:endParaRPr>
          </a:p>
        </p:txBody>
      </p:sp>
      <p:sp>
        <p:nvSpPr>
          <p:cNvPr id="19" name="Elipse 18">
            <a:extLst>
              <a:ext uri="{FF2B5EF4-FFF2-40B4-BE49-F238E27FC236}">
                <a16:creationId xmlns:a16="http://schemas.microsoft.com/office/drawing/2014/main" xmlns="" id="{4605A2D0-B23B-461E-B0A9-B97F6942FC5C}"/>
              </a:ext>
            </a:extLst>
          </p:cNvPr>
          <p:cNvSpPr/>
          <p:nvPr/>
        </p:nvSpPr>
        <p:spPr>
          <a:xfrm>
            <a:off x="8472347" y="629673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21</a:t>
            </a:r>
            <a:endParaRPr lang="es-MX" sz="1351" b="1" dirty="0"/>
          </a:p>
        </p:txBody>
      </p:sp>
    </p:spTree>
    <p:extLst>
      <p:ext uri="{BB962C8B-B14F-4D97-AF65-F5344CB8AC3E}">
        <p14:creationId xmlns:p14="http://schemas.microsoft.com/office/powerpoint/2010/main" val="547400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78763"/>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3</a:t>
            </a:r>
          </a:p>
        </p:txBody>
      </p:sp>
      <p:sp>
        <p:nvSpPr>
          <p:cNvPr id="21" name="Rectángulo redondeado 20"/>
          <p:cNvSpPr/>
          <p:nvPr/>
        </p:nvSpPr>
        <p:spPr>
          <a:xfrm>
            <a:off x="2762273" y="1176806"/>
            <a:ext cx="3862428" cy="4134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smtClean="0">
                <a:latin typeface="Palatino Linotype" panose="02040502050505030304" pitchFamily="18" charset="0"/>
              </a:rPr>
              <a:t>Símbolos de los Diagramas de Flujo</a:t>
            </a:r>
          </a:p>
        </p:txBody>
      </p:sp>
      <p:pic>
        <p:nvPicPr>
          <p:cNvPr id="4" name="Imagen 3"/>
          <p:cNvPicPr>
            <a:picLocks noChangeAspect="1"/>
          </p:cNvPicPr>
          <p:nvPr/>
        </p:nvPicPr>
        <p:blipFill rotWithShape="1">
          <a:blip r:embed="rId7"/>
          <a:srcRect l="18571" t="20274" r="20130" b="12078"/>
          <a:stretch/>
        </p:blipFill>
        <p:spPr>
          <a:xfrm>
            <a:off x="1868029" y="1876720"/>
            <a:ext cx="5251271" cy="35906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61581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6635" y="5612121"/>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4</a:t>
            </a:r>
          </a:p>
        </p:txBody>
      </p:sp>
      <p:sp>
        <p:nvSpPr>
          <p:cNvPr id="21" name="Rectángulo redondeado 20"/>
          <p:cNvSpPr/>
          <p:nvPr/>
        </p:nvSpPr>
        <p:spPr>
          <a:xfrm>
            <a:off x="307975" y="1356358"/>
            <a:ext cx="8566849" cy="23605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smtClean="0">
                <a:latin typeface="Palatino Linotype" panose="02040502050505030304" pitchFamily="18" charset="0"/>
              </a:rPr>
              <a:t>Procesos Recomendados</a:t>
            </a:r>
          </a:p>
          <a:p>
            <a:pPr algn="ctr"/>
            <a:endParaRPr lang="es-MX" sz="1600" b="1" dirty="0" smtClean="0">
              <a:latin typeface="Palatino Linotype" panose="02040502050505030304" pitchFamily="18" charset="0"/>
            </a:endParaRPr>
          </a:p>
          <a:p>
            <a:pPr marL="285750" indent="-285750" algn="just">
              <a:buFont typeface="Arial" panose="020B0604020202020204" pitchFamily="34" charset="0"/>
              <a:buChar char="•"/>
            </a:pPr>
            <a:r>
              <a:rPr lang="es-MX" sz="1600" b="1" dirty="0" smtClean="0">
                <a:latin typeface="Palatino Linotype" panose="02040502050505030304" pitchFamily="18" charset="0"/>
              </a:rPr>
              <a:t>Transparencia Activa: </a:t>
            </a:r>
            <a:r>
              <a:rPr lang="es-MX" sz="1600" dirty="0" smtClean="0">
                <a:latin typeface="Palatino Linotype" panose="02040502050505030304" pitchFamily="18" charset="0"/>
              </a:rPr>
              <a:t>(generadores de información, comunicación, plazos, revisión, captura, responsables)</a:t>
            </a:r>
          </a:p>
          <a:p>
            <a:pPr algn="just"/>
            <a:endParaRPr lang="es-MX" sz="1600" dirty="0" smtClean="0">
              <a:latin typeface="Palatino Linotype" panose="02040502050505030304" pitchFamily="18" charset="0"/>
            </a:endParaRPr>
          </a:p>
          <a:p>
            <a:pPr marL="285750" indent="-285750" algn="just">
              <a:buFont typeface="Arial" panose="020B0604020202020204" pitchFamily="34" charset="0"/>
              <a:buChar char="•"/>
            </a:pPr>
            <a:r>
              <a:rPr lang="es-MX" sz="1600" b="1" dirty="0" smtClean="0">
                <a:latin typeface="Palatino Linotype" panose="02040502050505030304" pitchFamily="18" charset="0"/>
              </a:rPr>
              <a:t>Solicitudes de A.I.: </a:t>
            </a:r>
            <a:r>
              <a:rPr lang="es-MX" sz="1600" dirty="0" smtClean="0">
                <a:latin typeface="Palatino Linotype" panose="02040502050505030304" pitchFamily="18" charset="0"/>
              </a:rPr>
              <a:t>(recepción, requisitos, plazos, comunicación, )</a:t>
            </a:r>
          </a:p>
          <a:p>
            <a:pPr algn="just"/>
            <a:endParaRPr lang="es-MX" sz="1600" dirty="0" smtClean="0">
              <a:latin typeface="Palatino Linotype" panose="02040502050505030304" pitchFamily="18" charset="0"/>
            </a:endParaRPr>
          </a:p>
          <a:p>
            <a:pPr marL="285750" indent="-285750" algn="just">
              <a:buFont typeface="Arial" panose="020B0604020202020204" pitchFamily="34" charset="0"/>
              <a:buChar char="•"/>
            </a:pPr>
            <a:r>
              <a:rPr lang="es-MX" sz="1600" b="1" dirty="0" smtClean="0">
                <a:latin typeface="Palatino Linotype" panose="02040502050505030304" pitchFamily="18" charset="0"/>
              </a:rPr>
              <a:t>Gestión Documental: </a:t>
            </a:r>
            <a:r>
              <a:rPr lang="es-MX" sz="1600" dirty="0" smtClean="0">
                <a:latin typeface="Palatino Linotype" panose="02040502050505030304" pitchFamily="18" charset="0"/>
              </a:rPr>
              <a:t>(responsable, procedimientos, disposición, clasificación, evaluación).</a:t>
            </a:r>
          </a:p>
        </p:txBody>
      </p:sp>
      <p:sp>
        <p:nvSpPr>
          <p:cNvPr id="3" name="AutoShape 2" descr="Proceso Administrativo - Banco de fotos e imágenes de stock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8" descr="8,897,371 imágenes de Proceso - Imágenes, fotos y vectore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6" name="Imagen 25" descr="8,897,371 imágenes de Proceso - Imágenes, fotos y vectores ..."/>
          <p:cNvPicPr/>
          <p:nvPr/>
        </p:nvPicPr>
        <p:blipFill rotWithShape="1">
          <a:blip r:embed="rId7">
            <a:extLst>
              <a:ext uri="{28A0092B-C50C-407E-A947-70E740481C1C}">
                <a14:useLocalDpi xmlns:a14="http://schemas.microsoft.com/office/drawing/2010/main" val="0"/>
              </a:ext>
            </a:extLst>
          </a:blip>
          <a:srcRect b="7582"/>
          <a:stretch/>
        </p:blipFill>
        <p:spPr bwMode="auto">
          <a:xfrm>
            <a:off x="3337670" y="3813542"/>
            <a:ext cx="2253380" cy="19918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181372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6635" y="5612121"/>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5</a:t>
            </a:r>
          </a:p>
        </p:txBody>
      </p:sp>
      <p:sp>
        <p:nvSpPr>
          <p:cNvPr id="21" name="Rectángulo redondeado 20"/>
          <p:cNvSpPr/>
          <p:nvPr/>
        </p:nvSpPr>
        <p:spPr>
          <a:xfrm>
            <a:off x="284247" y="1770459"/>
            <a:ext cx="4887480" cy="2552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Implementación</a:t>
            </a:r>
          </a:p>
          <a:p>
            <a:pPr algn="ctr"/>
            <a:endParaRPr lang="es-MX" dirty="0" smtClean="0"/>
          </a:p>
          <a:p>
            <a:pPr marL="285750" indent="-285750" algn="just">
              <a:buFont typeface="Wingdings" panose="05000000000000000000" pitchFamily="2" charset="2"/>
              <a:buChar char="ü"/>
            </a:pPr>
            <a:r>
              <a:rPr lang="es-MX" sz="1600" dirty="0" smtClean="0">
                <a:latin typeface="Palatino Linotype" panose="02040502050505030304" pitchFamily="18" charset="0"/>
              </a:rPr>
              <a:t>Levantamiento de procesos (grupos de trabajo)</a:t>
            </a:r>
          </a:p>
          <a:p>
            <a:pPr marL="285750" indent="-285750" algn="just">
              <a:buFont typeface="Wingdings" panose="05000000000000000000" pitchFamily="2" charset="2"/>
              <a:buChar char="ü"/>
            </a:pPr>
            <a:r>
              <a:rPr lang="es-MX" sz="1600" dirty="0" smtClean="0">
                <a:latin typeface="Palatino Linotype" panose="02040502050505030304" pitchFamily="18" charset="0"/>
              </a:rPr>
              <a:t>Trabajar por separado</a:t>
            </a:r>
          </a:p>
          <a:p>
            <a:pPr marL="285750" indent="-285750" algn="just">
              <a:buFont typeface="Wingdings" panose="05000000000000000000" pitchFamily="2" charset="2"/>
              <a:buChar char="ü"/>
            </a:pPr>
            <a:r>
              <a:rPr lang="es-MX" sz="1600" dirty="0" smtClean="0">
                <a:latin typeface="Palatino Linotype" panose="02040502050505030304" pitchFamily="18" charset="0"/>
              </a:rPr>
              <a:t>Reuniones para un primer flujograma</a:t>
            </a:r>
          </a:p>
          <a:p>
            <a:pPr marL="285750" indent="-285750" algn="just">
              <a:buFont typeface="Wingdings" panose="05000000000000000000" pitchFamily="2" charset="2"/>
              <a:buChar char="ü"/>
            </a:pPr>
            <a:r>
              <a:rPr lang="es-MX" sz="1600" dirty="0" smtClean="0">
                <a:latin typeface="Palatino Linotype" panose="02040502050505030304" pitchFamily="18" charset="0"/>
              </a:rPr>
              <a:t>Validación</a:t>
            </a:r>
          </a:p>
          <a:p>
            <a:pPr marL="285750" indent="-285750" algn="just">
              <a:buFont typeface="Wingdings" panose="05000000000000000000" pitchFamily="2" charset="2"/>
              <a:buChar char="ü"/>
            </a:pPr>
            <a:r>
              <a:rPr lang="es-MX" sz="1600" dirty="0" smtClean="0">
                <a:latin typeface="Palatino Linotype" panose="02040502050505030304" pitchFamily="18" charset="0"/>
              </a:rPr>
              <a:t>Aprobación autoridad municipal</a:t>
            </a:r>
          </a:p>
          <a:p>
            <a:pPr marL="285750" indent="-285750" algn="just">
              <a:buFont typeface="Wingdings" panose="05000000000000000000" pitchFamily="2" charset="2"/>
              <a:buChar char="ü"/>
            </a:pPr>
            <a:r>
              <a:rPr lang="es-MX" sz="1600" dirty="0" smtClean="0">
                <a:latin typeface="Palatino Linotype" panose="02040502050505030304" pitchFamily="18" charset="0"/>
              </a:rPr>
              <a:t>Actualización</a:t>
            </a:r>
          </a:p>
        </p:txBody>
      </p:sp>
      <p:sp>
        <p:nvSpPr>
          <p:cNvPr id="3" name="AutoShape 2" descr="10 claves para lograr una reunión con resultados exitos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7" name="Imagen 16" descr="10 claves para lograr una reunión con resultados exitoso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1708" y="2381812"/>
            <a:ext cx="3637338" cy="1659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7316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78763"/>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6</a:t>
            </a:r>
          </a:p>
        </p:txBody>
      </p:sp>
      <p:pic>
        <p:nvPicPr>
          <p:cNvPr id="17" name="Marcador de contenido 6"/>
          <p:cNvPicPr>
            <a:picLocks noChangeAspect="1"/>
          </p:cNvPicPr>
          <p:nvPr/>
        </p:nvPicPr>
        <p:blipFill rotWithShape="1">
          <a:blip r:embed="rId7"/>
          <a:srcRect l="1034" r="7058"/>
          <a:stretch/>
        </p:blipFill>
        <p:spPr>
          <a:xfrm>
            <a:off x="136630" y="1224727"/>
            <a:ext cx="4792817" cy="4709619"/>
          </a:xfrm>
          <a:prstGeom prst="rect">
            <a:avLst/>
          </a:prstGeom>
        </p:spPr>
      </p:pic>
      <p:sp>
        <p:nvSpPr>
          <p:cNvPr id="21" name="Rectángulo redondeado 20"/>
          <p:cNvSpPr/>
          <p:nvPr/>
        </p:nvSpPr>
        <p:spPr>
          <a:xfrm>
            <a:off x="5850650" y="2991550"/>
            <a:ext cx="2803179" cy="14106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200" dirty="0" smtClean="0">
                <a:latin typeface="Palatino Linotype" panose="02040502050505030304" pitchFamily="18" charset="0"/>
              </a:rPr>
              <a:t>Para la implementación del Modelo Regional de Transparencia se establece que se deben desarrollar procesos (</a:t>
            </a:r>
            <a:r>
              <a:rPr lang="es-MX" sz="1200" b="1" dirty="0" smtClean="0">
                <a:latin typeface="Palatino Linotype" panose="02040502050505030304" pitchFamily="18" charset="0"/>
              </a:rPr>
              <a:t>Anexo 10 y 11</a:t>
            </a:r>
            <a:r>
              <a:rPr lang="es-MX" sz="1200" dirty="0" smtClean="0">
                <a:latin typeface="Palatino Linotype" panose="02040502050505030304" pitchFamily="18" charset="0"/>
              </a:rPr>
              <a:t>). Se sugiere considerar la Guía de elaboración, del Gobierno del Estado de México.</a:t>
            </a:r>
            <a:endParaRPr lang="es-MX" sz="1200" dirty="0">
              <a:latin typeface="Palatino Linotype" panose="02040502050505030304" pitchFamily="18" charset="0"/>
            </a:endParaRPr>
          </a:p>
        </p:txBody>
      </p:sp>
      <p:sp>
        <p:nvSpPr>
          <p:cNvPr id="3" name="Flecha izquierda y derecha 2"/>
          <p:cNvSpPr/>
          <p:nvPr/>
        </p:nvSpPr>
        <p:spPr>
          <a:xfrm>
            <a:off x="4974412" y="3508099"/>
            <a:ext cx="831273" cy="377516"/>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7225771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78763"/>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7</a:t>
            </a:r>
          </a:p>
        </p:txBody>
      </p:sp>
      <p:pic>
        <p:nvPicPr>
          <p:cNvPr id="17" name="Marcador de contenido 3"/>
          <p:cNvPicPr>
            <a:picLocks noChangeAspect="1"/>
          </p:cNvPicPr>
          <p:nvPr/>
        </p:nvPicPr>
        <p:blipFill>
          <a:blip r:embed="rId7"/>
          <a:stretch>
            <a:fillRect/>
          </a:stretch>
        </p:blipFill>
        <p:spPr>
          <a:xfrm>
            <a:off x="490308" y="2184522"/>
            <a:ext cx="3251959" cy="4088031"/>
          </a:xfrm>
          <a:prstGeom prst="rect">
            <a:avLst/>
          </a:prstGeom>
        </p:spPr>
      </p:pic>
      <p:sp>
        <p:nvSpPr>
          <p:cNvPr id="19" name="Rectángulo redondeado 18"/>
          <p:cNvSpPr/>
          <p:nvPr/>
        </p:nvSpPr>
        <p:spPr>
          <a:xfrm>
            <a:off x="1507596" y="1174341"/>
            <a:ext cx="6284592" cy="8131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Guía para la Elaboración de Manuales de Procedimientos emitida por el Gobierno del Estado de México</a:t>
            </a:r>
            <a:endParaRPr lang="es-MX" b="1" dirty="0">
              <a:latin typeface="Palatino Linotype" panose="02040502050505030304" pitchFamily="18" charset="0"/>
            </a:endParaRPr>
          </a:p>
        </p:txBody>
      </p:sp>
      <p:sp>
        <p:nvSpPr>
          <p:cNvPr id="20" name="Flecha derecha 19"/>
          <p:cNvSpPr/>
          <p:nvPr/>
        </p:nvSpPr>
        <p:spPr>
          <a:xfrm>
            <a:off x="3918687" y="3665512"/>
            <a:ext cx="1092851" cy="43226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21" name="Rectángulo redondeado 20"/>
          <p:cNvSpPr/>
          <p:nvPr/>
        </p:nvSpPr>
        <p:spPr>
          <a:xfrm>
            <a:off x="5187958" y="2901142"/>
            <a:ext cx="3639348" cy="21859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600" dirty="0" smtClean="0">
                <a:latin typeface="Palatino Linotype" panose="02040502050505030304" pitchFamily="18" charset="0"/>
              </a:rPr>
              <a:t>Esta guía puede servir para elaborar los procesos del Modelo Regional de Transparencia.</a:t>
            </a:r>
          </a:p>
          <a:p>
            <a:pPr algn="just"/>
            <a:endParaRPr lang="es-MX" sz="1400" dirty="0" smtClean="0">
              <a:latin typeface="Palatino Linotype" panose="02040502050505030304" pitchFamily="18" charset="0"/>
            </a:endParaRPr>
          </a:p>
          <a:p>
            <a:pPr algn="just"/>
            <a:r>
              <a:rPr lang="es-MX" sz="1400" dirty="0" smtClean="0">
                <a:solidFill>
                  <a:srgbClr val="00B0F0"/>
                </a:solidFill>
                <a:latin typeface="Palatino Linotype" panose="02040502050505030304" pitchFamily="18" charset="0"/>
                <a:hlinkClick r:id="rId8"/>
              </a:rPr>
              <a:t>https://www.edomex.gob.mx/sis/newweb/pdf/guia_procedimientos.pdf</a:t>
            </a:r>
            <a:r>
              <a:rPr lang="es-MX" sz="1400" dirty="0" smtClean="0">
                <a:solidFill>
                  <a:srgbClr val="00B0F0"/>
                </a:solidFill>
                <a:latin typeface="Palatino Linotype" panose="02040502050505030304" pitchFamily="18" charset="0"/>
              </a:rPr>
              <a:t> </a:t>
            </a:r>
            <a:endParaRPr lang="es-MX" sz="1400" dirty="0">
              <a:solidFill>
                <a:srgbClr val="00B0F0"/>
              </a:solidFill>
              <a:latin typeface="Palatino Linotype" panose="02040502050505030304" pitchFamily="18" charset="0"/>
            </a:endParaRPr>
          </a:p>
        </p:txBody>
      </p:sp>
    </p:spTree>
    <p:extLst>
      <p:ext uri="{BB962C8B-B14F-4D97-AF65-F5344CB8AC3E}">
        <p14:creationId xmlns:p14="http://schemas.microsoft.com/office/powerpoint/2010/main" val="32805334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78763"/>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8</a:t>
            </a:r>
          </a:p>
        </p:txBody>
      </p:sp>
      <p:sp>
        <p:nvSpPr>
          <p:cNvPr id="17" name="Título 1"/>
          <p:cNvSpPr txBox="1">
            <a:spLocks/>
          </p:cNvSpPr>
          <p:nvPr/>
        </p:nvSpPr>
        <p:spPr>
          <a:xfrm>
            <a:off x="115912" y="1218125"/>
            <a:ext cx="4798305" cy="51605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600" b="1" dirty="0" smtClean="0">
                <a:solidFill>
                  <a:schemeClr val="tx1"/>
                </a:solidFill>
                <a:latin typeface="Palatino Linotype" panose="02040502050505030304" pitchFamily="18" charset="0"/>
              </a:rPr>
              <a:t>Componentes principales de la Guía Técnica para la Elaboración de los Manuales de Procedimientos</a:t>
            </a:r>
            <a:endParaRPr lang="es-MX" sz="1600" b="1" dirty="0">
              <a:solidFill>
                <a:schemeClr val="tx1"/>
              </a:solidFill>
              <a:latin typeface="Palatino Linotype" panose="02040502050505030304" pitchFamily="18" charset="0"/>
            </a:endParaRPr>
          </a:p>
        </p:txBody>
      </p:sp>
      <p:pic>
        <p:nvPicPr>
          <p:cNvPr id="19" name="Marcador de contenido 3"/>
          <p:cNvPicPr>
            <a:picLocks noChangeAspect="1"/>
          </p:cNvPicPr>
          <p:nvPr/>
        </p:nvPicPr>
        <p:blipFill>
          <a:blip r:embed="rId7"/>
          <a:stretch>
            <a:fillRect/>
          </a:stretch>
        </p:blipFill>
        <p:spPr>
          <a:xfrm>
            <a:off x="165706" y="2172022"/>
            <a:ext cx="4530985" cy="3871470"/>
          </a:xfrm>
          <a:prstGeom prst="rect">
            <a:avLst/>
          </a:prstGeom>
          <a:ln>
            <a:noFill/>
          </a:ln>
          <a:effectLst>
            <a:outerShdw blurRad="190500" algn="tl" rotWithShape="0">
              <a:srgbClr val="000000">
                <a:alpha val="70000"/>
              </a:srgbClr>
            </a:outerShdw>
          </a:effectLst>
        </p:spPr>
      </p:pic>
      <p:pic>
        <p:nvPicPr>
          <p:cNvPr id="20" name="Imagen 19"/>
          <p:cNvPicPr>
            <a:picLocks noChangeAspect="1"/>
          </p:cNvPicPr>
          <p:nvPr/>
        </p:nvPicPr>
        <p:blipFill>
          <a:blip r:embed="rId8"/>
          <a:stretch>
            <a:fillRect/>
          </a:stretch>
        </p:blipFill>
        <p:spPr>
          <a:xfrm>
            <a:off x="5408053" y="1362640"/>
            <a:ext cx="3187477" cy="759279"/>
          </a:xfrm>
          <a:prstGeom prst="rect">
            <a:avLst/>
          </a:prstGeom>
          <a:ln>
            <a:noFill/>
          </a:ln>
          <a:effectLst>
            <a:outerShdw blurRad="190500" algn="tl" rotWithShape="0">
              <a:srgbClr val="000000">
                <a:alpha val="70000"/>
              </a:srgbClr>
            </a:outerShdw>
          </a:effectLst>
        </p:spPr>
      </p:pic>
      <p:sp>
        <p:nvSpPr>
          <p:cNvPr id="21" name="Rectángulo redondeado 20"/>
          <p:cNvSpPr/>
          <p:nvPr/>
        </p:nvSpPr>
        <p:spPr>
          <a:xfrm>
            <a:off x="5627779" y="639299"/>
            <a:ext cx="2748023" cy="2918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smtClean="0">
                <a:latin typeface="Palatino Linotype" panose="02040502050505030304" pitchFamily="18" charset="0"/>
              </a:rPr>
              <a:t>Ejemplo de Objetivo</a:t>
            </a:r>
            <a:endParaRPr lang="es-MX" sz="1600" b="1" dirty="0">
              <a:latin typeface="Palatino Linotype" panose="02040502050505030304" pitchFamily="18" charset="0"/>
            </a:endParaRPr>
          </a:p>
        </p:txBody>
      </p:sp>
      <p:pic>
        <p:nvPicPr>
          <p:cNvPr id="25" name="Imagen 24"/>
          <p:cNvPicPr>
            <a:picLocks noChangeAspect="1"/>
          </p:cNvPicPr>
          <p:nvPr/>
        </p:nvPicPr>
        <p:blipFill rotWithShape="1">
          <a:blip r:embed="rId9"/>
          <a:srcRect t="9086"/>
          <a:stretch/>
        </p:blipFill>
        <p:spPr>
          <a:xfrm>
            <a:off x="5128671" y="2358770"/>
            <a:ext cx="3841183" cy="3010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Flecha abajo 2"/>
          <p:cNvSpPr/>
          <p:nvPr/>
        </p:nvSpPr>
        <p:spPr>
          <a:xfrm>
            <a:off x="6924502" y="1006905"/>
            <a:ext cx="191193" cy="228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Flecha abajo 3"/>
          <p:cNvSpPr/>
          <p:nvPr/>
        </p:nvSpPr>
        <p:spPr>
          <a:xfrm>
            <a:off x="2440249" y="1810221"/>
            <a:ext cx="149629" cy="222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91517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78763"/>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a:t>9</a:t>
            </a:r>
          </a:p>
        </p:txBody>
      </p:sp>
      <p:sp>
        <p:nvSpPr>
          <p:cNvPr id="17" name="Título 1"/>
          <p:cNvSpPr txBox="1">
            <a:spLocks/>
          </p:cNvSpPr>
          <p:nvPr/>
        </p:nvSpPr>
        <p:spPr>
          <a:xfrm>
            <a:off x="183368" y="1427638"/>
            <a:ext cx="4082580" cy="3346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smtClean="0">
                <a:solidFill>
                  <a:schemeClr val="tx1"/>
                </a:solidFill>
                <a:latin typeface="Palatino Linotype" panose="02040502050505030304" pitchFamily="18" charset="0"/>
              </a:rPr>
              <a:t>Ejemplo de Diagrama de Flujo </a:t>
            </a:r>
            <a:endParaRPr lang="es-MX" sz="1400" b="1" dirty="0">
              <a:solidFill>
                <a:schemeClr val="tx1"/>
              </a:solidFill>
              <a:latin typeface="Palatino Linotype" panose="02040502050505030304" pitchFamily="18" charset="0"/>
            </a:endParaRPr>
          </a:p>
        </p:txBody>
      </p:sp>
      <p:pic>
        <p:nvPicPr>
          <p:cNvPr id="19" name="Marcador de contenido 3"/>
          <p:cNvPicPr>
            <a:picLocks noChangeAspect="1"/>
          </p:cNvPicPr>
          <p:nvPr/>
        </p:nvPicPr>
        <p:blipFill rotWithShape="1">
          <a:blip r:embed="rId7"/>
          <a:srcRect l="1088" b="543"/>
          <a:stretch/>
        </p:blipFill>
        <p:spPr>
          <a:xfrm>
            <a:off x="4830621" y="1264353"/>
            <a:ext cx="4187705" cy="4202979"/>
          </a:xfrm>
          <a:prstGeom prst="rect">
            <a:avLst/>
          </a:prstGeom>
          <a:ln>
            <a:noFill/>
          </a:ln>
          <a:effectLst>
            <a:outerShdw blurRad="190500" algn="tl" rotWithShape="0">
              <a:srgbClr val="000000">
                <a:alpha val="70000"/>
              </a:srgbClr>
            </a:outerShdw>
          </a:effectLst>
        </p:spPr>
      </p:pic>
      <p:pic>
        <p:nvPicPr>
          <p:cNvPr id="20" name="Imagen 19"/>
          <p:cNvPicPr>
            <a:picLocks noChangeAspect="1"/>
          </p:cNvPicPr>
          <p:nvPr/>
        </p:nvPicPr>
        <p:blipFill>
          <a:blip r:embed="rId8"/>
          <a:stretch>
            <a:fillRect/>
          </a:stretch>
        </p:blipFill>
        <p:spPr>
          <a:xfrm>
            <a:off x="244200" y="2062239"/>
            <a:ext cx="4327799" cy="31332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040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6006</TotalTime>
  <Words>1245</Words>
  <Application>Microsoft Office PowerPoint</Application>
  <PresentationFormat>Carta (216 x 279 mm)</PresentationFormat>
  <Paragraphs>130</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Palatino Linotype</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Definición de indicadores</vt:lpstr>
      <vt:lpstr>Para lograr indicadores relevantes que midan los logros, avance o impacto, es necesario:</vt:lpstr>
      <vt:lpstr>Para la construcción de los indicadores es necesario tener presente lo siguiente:</vt:lpstr>
      <vt:lpstr>Características de las metas de un indicador</vt:lpstr>
      <vt:lpstr>Tipos de indicadores que se aplican en el ámbito Municipal</vt:lpstr>
      <vt:lpstr>Ficha de Indicadores del Manual para la Planeación, Programación y Presupuesto de Egresos Municipal para el ejercicio fiscal 2023</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Herrera - UIPPE</dc:creator>
  <cp:lastModifiedBy>USUARIO</cp:lastModifiedBy>
  <cp:revision>332</cp:revision>
  <cp:lastPrinted>2023-01-27T16:44:32Z</cp:lastPrinted>
  <dcterms:created xsi:type="dcterms:W3CDTF">2021-10-07T01:04:10Z</dcterms:created>
  <dcterms:modified xsi:type="dcterms:W3CDTF">2023-03-06T15:53:32Z</dcterms:modified>
</cp:coreProperties>
</file>