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67" r:id="rId2"/>
    <p:sldId id="359" r:id="rId3"/>
    <p:sldId id="365" r:id="rId4"/>
    <p:sldId id="366" r:id="rId5"/>
    <p:sldId id="360" r:id="rId6"/>
    <p:sldId id="361" r:id="rId7"/>
    <p:sldId id="362" r:id="rId8"/>
    <p:sldId id="363" r:id="rId9"/>
    <p:sldId id="368" r:id="rId10"/>
    <p:sldId id="262" r:id="rId11"/>
    <p:sldId id="358" r:id="rId12"/>
    <p:sldId id="330" r:id="rId13"/>
  </p:sldIdLst>
  <p:sldSz cx="9144000" cy="6858000" type="letter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UARIO" initials="U" lastIdx="1" clrIdx="0">
    <p:extLst>
      <p:ext uri="{19B8F6BF-5375-455C-9EA6-DF929625EA0E}">
        <p15:presenceInfo xmlns:p15="http://schemas.microsoft.com/office/powerpoint/2012/main" userId="USUARI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59D"/>
    <a:srgbClr val="6D2A8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E3E5F-6519-408F-B9A8-15D4684F3B49}" type="datetimeFigureOut">
              <a:rPr lang="es-MX" smtClean="0"/>
              <a:t>27/02/2023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EC5A1-8D52-45C2-9252-A8BD330DBB6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35757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E3E5F-6519-408F-B9A8-15D4684F3B49}" type="datetimeFigureOut">
              <a:rPr lang="es-MX" smtClean="0"/>
              <a:t>27/02/2023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EC5A1-8D52-45C2-9252-A8BD330DBB6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32566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E3E5F-6519-408F-B9A8-15D4684F3B49}" type="datetimeFigureOut">
              <a:rPr lang="es-MX" smtClean="0"/>
              <a:t>27/02/2023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EC5A1-8D52-45C2-9252-A8BD330DBB6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26490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E3E5F-6519-408F-B9A8-15D4684F3B49}" type="datetimeFigureOut">
              <a:rPr lang="es-MX" smtClean="0"/>
              <a:t>27/02/2023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EC5A1-8D52-45C2-9252-A8BD330DBB6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67587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E3E5F-6519-408F-B9A8-15D4684F3B49}" type="datetimeFigureOut">
              <a:rPr lang="es-MX" smtClean="0"/>
              <a:t>27/02/2023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EC5A1-8D52-45C2-9252-A8BD330DBB6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20783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E3E5F-6519-408F-B9A8-15D4684F3B49}" type="datetimeFigureOut">
              <a:rPr lang="es-MX" smtClean="0"/>
              <a:t>27/02/2023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EC5A1-8D52-45C2-9252-A8BD330DBB6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03389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E3E5F-6519-408F-B9A8-15D4684F3B49}" type="datetimeFigureOut">
              <a:rPr lang="es-MX" smtClean="0"/>
              <a:t>27/02/2023</a:t>
            </a:fld>
            <a:endParaRPr lang="es-MX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EC5A1-8D52-45C2-9252-A8BD330DBB6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92290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E3E5F-6519-408F-B9A8-15D4684F3B49}" type="datetimeFigureOut">
              <a:rPr lang="es-MX" smtClean="0"/>
              <a:t>27/02/2023</a:t>
            </a:fld>
            <a:endParaRPr lang="es-MX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EC5A1-8D52-45C2-9252-A8BD330DBB6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49684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E3E5F-6519-408F-B9A8-15D4684F3B49}" type="datetimeFigureOut">
              <a:rPr lang="es-MX" smtClean="0"/>
              <a:t>27/02/2023</a:t>
            </a:fld>
            <a:endParaRPr lang="es-MX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EC5A1-8D52-45C2-9252-A8BD330DBB6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19066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E3E5F-6519-408F-B9A8-15D4684F3B49}" type="datetimeFigureOut">
              <a:rPr lang="es-MX" smtClean="0"/>
              <a:t>27/02/2023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EC5A1-8D52-45C2-9252-A8BD330DBB6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60034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E3E5F-6519-408F-B9A8-15D4684F3B49}" type="datetimeFigureOut">
              <a:rPr lang="es-MX" smtClean="0"/>
              <a:t>27/02/2023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EC5A1-8D52-45C2-9252-A8BD330DBB6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49277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E3E5F-6519-408F-B9A8-15D4684F3B49}" type="datetimeFigureOut">
              <a:rPr lang="es-MX" smtClean="0"/>
              <a:t>27/02/2023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EC5A1-8D52-45C2-9252-A8BD330DBB6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96893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0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20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20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20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0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0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20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emf"/><Relationship Id="rId5" Type="http://schemas.openxmlformats.org/officeDocument/2006/relationships/image" Target="../media/image20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emf"/><Relationship Id="rId5" Type="http://schemas.openxmlformats.org/officeDocument/2006/relationships/image" Target="../media/image20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emf"/><Relationship Id="rId5" Type="http://schemas.openxmlformats.org/officeDocument/2006/relationships/image" Target="../media/image20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ráfico 32">
            <a:extLst>
              <a:ext uri="{FF2B5EF4-FFF2-40B4-BE49-F238E27FC236}">
                <a16:creationId xmlns="" xmlns:a16="http://schemas.microsoft.com/office/drawing/2014/main" id="{E5918A84-EB8D-42E4-83BE-A4EDCBB98B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39070" y="5578763"/>
            <a:ext cx="9004925" cy="1285397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="" xmlns:a16="http://schemas.microsoft.com/office/drawing/2014/main" id="{B8C283B6-3B4F-4F97-A6F8-602F787BFA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9641" y="10885"/>
            <a:ext cx="2212243" cy="1101291"/>
          </a:xfrm>
          <a:prstGeom prst="rect">
            <a:avLst/>
          </a:prstGeom>
        </p:spPr>
      </p:pic>
      <p:grpSp>
        <p:nvGrpSpPr>
          <p:cNvPr id="16" name="Grupo 15">
            <a:extLst>
              <a:ext uri="{FF2B5EF4-FFF2-40B4-BE49-F238E27FC236}">
                <a16:creationId xmlns="" xmlns:a16="http://schemas.microsoft.com/office/drawing/2014/main" id="{718BA9DC-59C8-4B49-957C-EA4A37270DF7}"/>
              </a:ext>
            </a:extLst>
          </p:cNvPr>
          <p:cNvGrpSpPr/>
          <p:nvPr/>
        </p:nvGrpSpPr>
        <p:grpSpPr>
          <a:xfrm rot="10800000" flipH="1">
            <a:off x="11488" y="-17102"/>
            <a:ext cx="395783" cy="1136287"/>
            <a:chOff x="-36411" y="1050879"/>
            <a:chExt cx="330080" cy="2391810"/>
          </a:xfrm>
        </p:grpSpPr>
        <p:sp>
          <p:nvSpPr>
            <p:cNvPr id="14" name="Rectángulo 13">
              <a:extLst>
                <a:ext uri="{FF2B5EF4-FFF2-40B4-BE49-F238E27FC236}">
                  <a16:creationId xmlns="" xmlns:a16="http://schemas.microsoft.com/office/drawing/2014/main" id="{85DF67E2-889E-46A7-8B28-BDE59BDE6241}"/>
                </a:ext>
              </a:extLst>
            </p:cNvPr>
            <p:cNvSpPr/>
            <p:nvPr/>
          </p:nvSpPr>
          <p:spPr>
            <a:xfrm flipH="1">
              <a:off x="-36411" y="1050879"/>
              <a:ext cx="250243" cy="2391810"/>
            </a:xfrm>
            <a:prstGeom prst="rect">
              <a:avLst/>
            </a:prstGeom>
            <a:gradFill flip="none" rotWithShape="1">
              <a:gsLst>
                <a:gs pos="0">
                  <a:srgbClr val="753589">
                    <a:shade val="30000"/>
                    <a:satMod val="115000"/>
                  </a:srgbClr>
                </a:gs>
                <a:gs pos="50000">
                  <a:srgbClr val="753589">
                    <a:shade val="67500"/>
                    <a:satMod val="115000"/>
                  </a:srgbClr>
                </a:gs>
                <a:gs pos="100000">
                  <a:srgbClr val="753589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s-MX" dirty="0"/>
            </a:p>
          </p:txBody>
        </p:sp>
        <p:sp>
          <p:nvSpPr>
            <p:cNvPr id="15" name="Rectángulo 14">
              <a:extLst>
                <a:ext uri="{FF2B5EF4-FFF2-40B4-BE49-F238E27FC236}">
                  <a16:creationId xmlns="" xmlns:a16="http://schemas.microsoft.com/office/drawing/2014/main" id="{3ABEFC84-99DD-412F-8253-F54D5E15AF97}"/>
                </a:ext>
              </a:extLst>
            </p:cNvPr>
            <p:cNvSpPr/>
            <p:nvPr/>
          </p:nvSpPr>
          <p:spPr>
            <a:xfrm>
              <a:off x="191069" y="1446663"/>
              <a:ext cx="102600" cy="1996025"/>
            </a:xfrm>
            <a:prstGeom prst="rect">
              <a:avLst/>
            </a:prstGeom>
            <a:gradFill flip="none" rotWithShape="1">
              <a:gsLst>
                <a:gs pos="0">
                  <a:srgbClr val="00A29A">
                    <a:shade val="30000"/>
                    <a:satMod val="115000"/>
                  </a:srgbClr>
                </a:gs>
                <a:gs pos="50000">
                  <a:srgbClr val="00A29A">
                    <a:shade val="67500"/>
                    <a:satMod val="115000"/>
                  </a:srgbClr>
                </a:gs>
                <a:gs pos="100000">
                  <a:srgbClr val="00A29A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</p:grpSp>
      <p:sp>
        <p:nvSpPr>
          <p:cNvPr id="23" name="Gráfico 7">
            <a:extLst>
              <a:ext uri="{FF2B5EF4-FFF2-40B4-BE49-F238E27FC236}">
                <a16:creationId xmlns="" xmlns:a16="http://schemas.microsoft.com/office/drawing/2014/main" id="{B430B753-2F6A-4A7D-B5B1-DD637633A965}"/>
              </a:ext>
            </a:extLst>
          </p:cNvPr>
          <p:cNvSpPr/>
          <p:nvPr/>
        </p:nvSpPr>
        <p:spPr>
          <a:xfrm>
            <a:off x="4830621" y="5649470"/>
            <a:ext cx="4309815" cy="1246167"/>
          </a:xfrm>
          <a:custGeom>
            <a:avLst/>
            <a:gdLst>
              <a:gd name="connsiteX0" fmla="*/ 3183507 w 3183507"/>
              <a:gd name="connsiteY0" fmla="*/ 114055 h 1619036"/>
              <a:gd name="connsiteX1" fmla="*/ 2075511 w 3183507"/>
              <a:gd name="connsiteY1" fmla="*/ 184883 h 1619036"/>
              <a:gd name="connsiteX2" fmla="*/ 1174519 w 3183507"/>
              <a:gd name="connsiteY2" fmla="*/ 1123246 h 1619036"/>
              <a:gd name="connsiteX3" fmla="*/ 0 w 3183507"/>
              <a:gd name="connsiteY3" fmla="*/ 1619036 h 1619036"/>
              <a:gd name="connsiteX4" fmla="*/ 3183507 w 3183507"/>
              <a:gd name="connsiteY4" fmla="*/ 1619036 h 1619036"/>
              <a:gd name="connsiteX5" fmla="*/ 3183507 w 3183507"/>
              <a:gd name="connsiteY5" fmla="*/ 114055 h 1619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83507" h="1619036">
                <a:moveTo>
                  <a:pt x="3183507" y="114055"/>
                </a:moveTo>
                <a:cubicBezTo>
                  <a:pt x="2730761" y="-79839"/>
                  <a:pt x="2367038" y="-6664"/>
                  <a:pt x="2075511" y="184883"/>
                </a:cubicBezTo>
                <a:cubicBezTo>
                  <a:pt x="1711788" y="423973"/>
                  <a:pt x="1581873" y="780457"/>
                  <a:pt x="1174519" y="1123246"/>
                </a:cubicBezTo>
                <a:cubicBezTo>
                  <a:pt x="729599" y="1497730"/>
                  <a:pt x="312657" y="1600840"/>
                  <a:pt x="0" y="1619036"/>
                </a:cubicBezTo>
                <a:lnTo>
                  <a:pt x="3183507" y="1619036"/>
                </a:lnTo>
                <a:lnTo>
                  <a:pt x="3183507" y="114055"/>
                </a:lnTo>
                <a:close/>
              </a:path>
            </a:pathLst>
          </a:custGeom>
          <a:solidFill>
            <a:srgbClr val="00A29A">
              <a:alpha val="87059"/>
            </a:srgbClr>
          </a:solidFill>
          <a:ln w="19517" cap="flat">
            <a:noFill/>
            <a:prstDash val="solid"/>
            <a:miter/>
          </a:ln>
        </p:spPr>
        <p:txBody>
          <a:bodyPr rtlCol="0" anchor="ctr"/>
          <a:lstStyle/>
          <a:p>
            <a:endParaRPr lang="es-MX" dirty="0"/>
          </a:p>
        </p:txBody>
      </p:sp>
      <p:sp>
        <p:nvSpPr>
          <p:cNvPr id="24" name="Gráfico 2">
            <a:extLst>
              <a:ext uri="{FF2B5EF4-FFF2-40B4-BE49-F238E27FC236}">
                <a16:creationId xmlns="" xmlns:a16="http://schemas.microsoft.com/office/drawing/2014/main" id="{099EC6A6-56D8-4094-A6CC-88C17C2D5DB7}"/>
              </a:ext>
            </a:extLst>
          </p:cNvPr>
          <p:cNvSpPr/>
          <p:nvPr/>
        </p:nvSpPr>
        <p:spPr>
          <a:xfrm>
            <a:off x="4102968" y="5872332"/>
            <a:ext cx="5043467" cy="1002145"/>
          </a:xfrm>
          <a:custGeom>
            <a:avLst/>
            <a:gdLst>
              <a:gd name="connsiteX0" fmla="*/ 6654768 w 6654768"/>
              <a:gd name="connsiteY0" fmla="*/ 0 h 1322313"/>
              <a:gd name="connsiteX1" fmla="*/ 6030805 w 6654768"/>
              <a:gd name="connsiteY1" fmla="*/ 939422 h 1322313"/>
              <a:gd name="connsiteX2" fmla="*/ 3937861 w 6654768"/>
              <a:gd name="connsiteY2" fmla="*/ 547048 h 1322313"/>
              <a:gd name="connsiteX3" fmla="*/ 0 w 6654768"/>
              <a:gd name="connsiteY3" fmla="*/ 1322314 h 1322313"/>
              <a:gd name="connsiteX4" fmla="*/ 6654768 w 6654768"/>
              <a:gd name="connsiteY4" fmla="*/ 1322314 h 1322313"/>
              <a:gd name="connsiteX5" fmla="*/ 6654768 w 6654768"/>
              <a:gd name="connsiteY5" fmla="*/ 0 h 1322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54768" h="1322313">
                <a:moveTo>
                  <a:pt x="6654768" y="0"/>
                </a:moveTo>
                <a:cubicBezTo>
                  <a:pt x="6609252" y="352968"/>
                  <a:pt x="6471857" y="786434"/>
                  <a:pt x="6030805" y="939422"/>
                </a:cubicBezTo>
                <a:cubicBezTo>
                  <a:pt x="5453202" y="1139613"/>
                  <a:pt x="4780982" y="710994"/>
                  <a:pt x="3937861" y="547048"/>
                </a:cubicBezTo>
                <a:cubicBezTo>
                  <a:pt x="3107385" y="385420"/>
                  <a:pt x="1856718" y="431148"/>
                  <a:pt x="0" y="1322314"/>
                </a:cubicBezTo>
                <a:cubicBezTo>
                  <a:pt x="2218326" y="1322314"/>
                  <a:pt x="4436442" y="1322314"/>
                  <a:pt x="6654768" y="1322314"/>
                </a:cubicBezTo>
                <a:cubicBezTo>
                  <a:pt x="6654768" y="881472"/>
                  <a:pt x="6654768" y="440842"/>
                  <a:pt x="6654768" y="0"/>
                </a:cubicBezTo>
                <a:close/>
              </a:path>
            </a:pathLst>
          </a:custGeom>
          <a:gradFill flip="none" rotWithShape="1">
            <a:gsLst>
              <a:gs pos="0">
                <a:srgbClr val="753589">
                  <a:shade val="30000"/>
                  <a:satMod val="115000"/>
                </a:srgbClr>
              </a:gs>
              <a:gs pos="50000">
                <a:srgbClr val="753589">
                  <a:shade val="67500"/>
                  <a:satMod val="115000"/>
                </a:srgbClr>
              </a:gs>
              <a:gs pos="100000">
                <a:srgbClr val="753589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MX" dirty="0"/>
          </a:p>
        </p:txBody>
      </p:sp>
      <p:sp>
        <p:nvSpPr>
          <p:cNvPr id="10" name="CuadroTexto 9">
            <a:extLst>
              <a:ext uri="{FF2B5EF4-FFF2-40B4-BE49-F238E27FC236}">
                <a16:creationId xmlns="" xmlns:a16="http://schemas.microsoft.com/office/drawing/2014/main" id="{DF57B5A4-8A78-4C7B-92A2-3A3A5E32713B}"/>
              </a:ext>
            </a:extLst>
          </p:cNvPr>
          <p:cNvSpPr txBox="1"/>
          <p:nvPr/>
        </p:nvSpPr>
        <p:spPr>
          <a:xfrm>
            <a:off x="6999316" y="6007589"/>
            <a:ext cx="1797350" cy="338554"/>
          </a:xfrm>
          <a:prstGeom prst="rect">
            <a:avLst/>
          </a:prstGeom>
          <a:noFill/>
          <a:effectLst>
            <a:outerShdw blurRad="50800" dist="38100" dir="16200000" rotWithShape="0">
              <a:srgbClr val="7C5BAD">
                <a:alpha val="40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s-ES" sz="1600" cap="small" dirty="0" smtClean="0"/>
              <a:t>febrero 2023</a:t>
            </a:r>
            <a:endParaRPr lang="es-MX" sz="1600" cap="small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6"/>
          <a:srcRect l="35370" t="9836" r="25371" b="42757"/>
          <a:stretch/>
        </p:blipFill>
        <p:spPr>
          <a:xfrm>
            <a:off x="6042664" y="1466052"/>
            <a:ext cx="2847335" cy="1934039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807235" y="3400091"/>
            <a:ext cx="556862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b="1" dirty="0" smtClean="0">
                <a:latin typeface="Palatino Linotype" panose="02040502050505030304" pitchFamily="18" charset="0"/>
              </a:rPr>
              <a:t>5.2.1 </a:t>
            </a:r>
            <a:r>
              <a:rPr lang="es-MX" sz="2400" u="sng" dirty="0" smtClean="0">
                <a:latin typeface="Palatino Linotype" panose="02040502050505030304" pitchFamily="18" charset="0"/>
              </a:rPr>
              <a:t>Perfiles de Cargo</a:t>
            </a:r>
          </a:p>
          <a:p>
            <a:pPr algn="just"/>
            <a:r>
              <a:rPr lang="es-MX" sz="2400" b="1" dirty="0" smtClean="0">
                <a:latin typeface="Palatino Linotype" panose="02040502050505030304" pitchFamily="18" charset="0"/>
              </a:rPr>
              <a:t>5.2.3 </a:t>
            </a:r>
            <a:r>
              <a:rPr lang="es-MX" sz="2400" u="sng" dirty="0" smtClean="0">
                <a:latin typeface="Palatino Linotype" panose="02040502050505030304" pitchFamily="18" charset="0"/>
              </a:rPr>
              <a:t>Diagnóstico de la Infraestructura asignada a los procesos de Transparencia </a:t>
            </a:r>
            <a:endParaRPr lang="es-MX" sz="2400" u="sng" dirty="0"/>
          </a:p>
        </p:txBody>
      </p:sp>
    </p:spTree>
    <p:extLst>
      <p:ext uri="{BB962C8B-B14F-4D97-AF65-F5344CB8AC3E}">
        <p14:creationId xmlns:p14="http://schemas.microsoft.com/office/powerpoint/2010/main" val="253778565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p14:dur="10">
        <p159:morph option="byObjec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áfico 8">
            <a:extLst>
              <a:ext uri="{FF2B5EF4-FFF2-40B4-BE49-F238E27FC236}">
                <a16:creationId xmlns="" xmlns:a16="http://schemas.microsoft.com/office/drawing/2014/main" id="{B8C283B6-3B4F-4F97-A6F8-602F787BFA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9641" y="10885"/>
            <a:ext cx="2226324" cy="1108301"/>
          </a:xfrm>
          <a:prstGeom prst="rect">
            <a:avLst/>
          </a:prstGeom>
        </p:spPr>
      </p:pic>
      <p:grpSp>
        <p:nvGrpSpPr>
          <p:cNvPr id="16" name="Grupo 15">
            <a:extLst>
              <a:ext uri="{FF2B5EF4-FFF2-40B4-BE49-F238E27FC236}">
                <a16:creationId xmlns="" xmlns:a16="http://schemas.microsoft.com/office/drawing/2014/main" id="{718BA9DC-59C8-4B49-957C-EA4A37270DF7}"/>
              </a:ext>
            </a:extLst>
          </p:cNvPr>
          <p:cNvGrpSpPr/>
          <p:nvPr/>
        </p:nvGrpSpPr>
        <p:grpSpPr>
          <a:xfrm rot="10800000" flipH="1">
            <a:off x="11488" y="-17102"/>
            <a:ext cx="395783" cy="1136287"/>
            <a:chOff x="-36411" y="1050879"/>
            <a:chExt cx="330080" cy="2391810"/>
          </a:xfrm>
        </p:grpSpPr>
        <p:sp>
          <p:nvSpPr>
            <p:cNvPr id="14" name="Rectángulo 13">
              <a:extLst>
                <a:ext uri="{FF2B5EF4-FFF2-40B4-BE49-F238E27FC236}">
                  <a16:creationId xmlns="" xmlns:a16="http://schemas.microsoft.com/office/drawing/2014/main" id="{85DF67E2-889E-46A7-8B28-BDE59BDE6241}"/>
                </a:ext>
              </a:extLst>
            </p:cNvPr>
            <p:cNvSpPr/>
            <p:nvPr/>
          </p:nvSpPr>
          <p:spPr>
            <a:xfrm flipH="1">
              <a:off x="-36411" y="1050879"/>
              <a:ext cx="250243" cy="2391810"/>
            </a:xfrm>
            <a:prstGeom prst="rect">
              <a:avLst/>
            </a:prstGeom>
            <a:gradFill flip="none" rotWithShape="1">
              <a:gsLst>
                <a:gs pos="0">
                  <a:srgbClr val="753589">
                    <a:shade val="30000"/>
                    <a:satMod val="115000"/>
                  </a:srgbClr>
                </a:gs>
                <a:gs pos="50000">
                  <a:srgbClr val="753589">
                    <a:shade val="67500"/>
                    <a:satMod val="115000"/>
                  </a:srgbClr>
                </a:gs>
                <a:gs pos="100000">
                  <a:srgbClr val="753589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s-MX" dirty="0"/>
            </a:p>
          </p:txBody>
        </p:sp>
        <p:sp>
          <p:nvSpPr>
            <p:cNvPr id="15" name="Rectángulo 14">
              <a:extLst>
                <a:ext uri="{FF2B5EF4-FFF2-40B4-BE49-F238E27FC236}">
                  <a16:creationId xmlns="" xmlns:a16="http://schemas.microsoft.com/office/drawing/2014/main" id="{3ABEFC84-99DD-412F-8253-F54D5E15AF97}"/>
                </a:ext>
              </a:extLst>
            </p:cNvPr>
            <p:cNvSpPr/>
            <p:nvPr/>
          </p:nvSpPr>
          <p:spPr>
            <a:xfrm>
              <a:off x="191069" y="1446663"/>
              <a:ext cx="102600" cy="1996025"/>
            </a:xfrm>
            <a:prstGeom prst="rect">
              <a:avLst/>
            </a:prstGeom>
            <a:gradFill flip="none" rotWithShape="1">
              <a:gsLst>
                <a:gs pos="0">
                  <a:srgbClr val="00A29A">
                    <a:shade val="30000"/>
                    <a:satMod val="115000"/>
                  </a:srgbClr>
                </a:gs>
                <a:gs pos="50000">
                  <a:srgbClr val="00A29A">
                    <a:shade val="67500"/>
                    <a:satMod val="115000"/>
                  </a:srgbClr>
                </a:gs>
                <a:gs pos="100000">
                  <a:srgbClr val="00A29A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</p:grpSp>
      <p:sp>
        <p:nvSpPr>
          <p:cNvPr id="12" name="Elipse 11">
            <a:extLst>
              <a:ext uri="{FF2B5EF4-FFF2-40B4-BE49-F238E27FC236}">
                <a16:creationId xmlns:a16="http://schemas.microsoft.com/office/drawing/2014/main" xmlns="" id="{4605A2D0-B23B-461E-B0A9-B97F6942FC5C}"/>
              </a:ext>
            </a:extLst>
          </p:cNvPr>
          <p:cNvSpPr/>
          <p:nvPr/>
        </p:nvSpPr>
        <p:spPr>
          <a:xfrm>
            <a:off x="8330089" y="6348004"/>
            <a:ext cx="514653" cy="363428"/>
          </a:xfrm>
          <a:prstGeom prst="ellipse">
            <a:avLst/>
          </a:prstGeom>
          <a:gradFill flip="none" rotWithShape="1">
            <a:gsLst>
              <a:gs pos="0">
                <a:srgbClr val="00A29A">
                  <a:shade val="30000"/>
                  <a:satMod val="115000"/>
                </a:srgbClr>
              </a:gs>
              <a:gs pos="50000">
                <a:srgbClr val="00A29A">
                  <a:shade val="67500"/>
                  <a:satMod val="115000"/>
                </a:srgbClr>
              </a:gs>
              <a:gs pos="100000">
                <a:srgbClr val="00A29A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351" b="1" dirty="0"/>
              <a:t>9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07647" y="10885"/>
            <a:ext cx="5272051" cy="6711432"/>
          </a:xfrm>
          <a:prstGeom prst="rect">
            <a:avLst/>
          </a:prstGeom>
        </p:spPr>
      </p:pic>
      <p:sp>
        <p:nvSpPr>
          <p:cNvPr id="17" name="Rectángulo redondeado 16"/>
          <p:cNvSpPr/>
          <p:nvPr/>
        </p:nvSpPr>
        <p:spPr>
          <a:xfrm>
            <a:off x="407271" y="2901088"/>
            <a:ext cx="2141319" cy="46551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latin typeface="Palatino Linotype" panose="02040502050505030304" pitchFamily="18" charset="0"/>
              </a:rPr>
              <a:t>Herramienta 5.2.3.</a:t>
            </a:r>
          </a:p>
          <a:p>
            <a:pPr algn="ctr"/>
            <a:endParaRPr lang="es-MX" b="1" dirty="0">
              <a:latin typeface="Palatino Linotype" panose="02040502050505030304" pitchFamily="18" charset="0"/>
            </a:endParaRPr>
          </a:p>
        </p:txBody>
      </p:sp>
      <p:sp>
        <p:nvSpPr>
          <p:cNvPr id="18" name="Título 1"/>
          <p:cNvSpPr txBox="1">
            <a:spLocks/>
          </p:cNvSpPr>
          <p:nvPr/>
        </p:nvSpPr>
        <p:spPr>
          <a:xfrm>
            <a:off x="238434" y="3720874"/>
            <a:ext cx="2573372" cy="5493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sz="1100" b="1" dirty="0" smtClean="0">
                <a:latin typeface="Palatino Linotype" panose="02040502050505030304" pitchFamily="18" charset="0"/>
              </a:rPr>
              <a:t>Diagnóstico de la Infraestructura asignada a los procesos de Transparencia (</a:t>
            </a:r>
            <a:r>
              <a:rPr lang="es-MX" sz="1100" dirty="0" smtClean="0">
                <a:latin typeface="Palatino Linotype" panose="02040502050505030304" pitchFamily="18" charset="0"/>
              </a:rPr>
              <a:t>Formato </a:t>
            </a:r>
            <a:r>
              <a:rPr lang="es-MX" sz="1100" b="1" dirty="0" smtClean="0">
                <a:latin typeface="Palatino Linotype" panose="02040502050505030304" pitchFamily="18" charset="0"/>
              </a:rPr>
              <a:t>8</a:t>
            </a:r>
            <a:r>
              <a:rPr lang="es-MX" sz="1100" dirty="0">
                <a:latin typeface="Palatino Linotype" panose="02040502050505030304" pitchFamily="18" charset="0"/>
              </a:rPr>
              <a:t>) </a:t>
            </a:r>
            <a:r>
              <a:rPr lang="es-MX" sz="1100" dirty="0" smtClean="0">
                <a:latin typeface="Palatino Linotype" panose="02040502050505030304" pitchFamily="18" charset="0"/>
              </a:rPr>
              <a:t> </a:t>
            </a:r>
            <a:endParaRPr lang="es-MX" sz="1100" b="1" dirty="0">
              <a:latin typeface="Palatino Linotype" panose="02040502050505030304" pitchFamily="18" charset="0"/>
            </a:endParaRPr>
          </a:p>
        </p:txBody>
      </p:sp>
      <p:sp>
        <p:nvSpPr>
          <p:cNvPr id="4" name="Flecha abajo 3"/>
          <p:cNvSpPr/>
          <p:nvPr/>
        </p:nvSpPr>
        <p:spPr>
          <a:xfrm>
            <a:off x="1363038" y="3418993"/>
            <a:ext cx="197705" cy="2628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6260738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p14:dur="10">
        <p159:morph option="byObjec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áfico 8">
            <a:extLst>
              <a:ext uri="{FF2B5EF4-FFF2-40B4-BE49-F238E27FC236}">
                <a16:creationId xmlns="" xmlns:a16="http://schemas.microsoft.com/office/drawing/2014/main" id="{B8C283B6-3B4F-4F97-A6F8-602F787BFA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9641" y="10885"/>
            <a:ext cx="2226324" cy="1108301"/>
          </a:xfrm>
          <a:prstGeom prst="rect">
            <a:avLst/>
          </a:prstGeom>
        </p:spPr>
      </p:pic>
      <p:grpSp>
        <p:nvGrpSpPr>
          <p:cNvPr id="16" name="Grupo 15">
            <a:extLst>
              <a:ext uri="{FF2B5EF4-FFF2-40B4-BE49-F238E27FC236}">
                <a16:creationId xmlns="" xmlns:a16="http://schemas.microsoft.com/office/drawing/2014/main" id="{718BA9DC-59C8-4B49-957C-EA4A37270DF7}"/>
              </a:ext>
            </a:extLst>
          </p:cNvPr>
          <p:cNvGrpSpPr/>
          <p:nvPr/>
        </p:nvGrpSpPr>
        <p:grpSpPr>
          <a:xfrm rot="10800000" flipH="1">
            <a:off x="11488" y="-17102"/>
            <a:ext cx="395783" cy="1136287"/>
            <a:chOff x="-36411" y="1050879"/>
            <a:chExt cx="330080" cy="2391810"/>
          </a:xfrm>
        </p:grpSpPr>
        <p:sp>
          <p:nvSpPr>
            <p:cNvPr id="14" name="Rectángulo 13">
              <a:extLst>
                <a:ext uri="{FF2B5EF4-FFF2-40B4-BE49-F238E27FC236}">
                  <a16:creationId xmlns="" xmlns:a16="http://schemas.microsoft.com/office/drawing/2014/main" id="{85DF67E2-889E-46A7-8B28-BDE59BDE6241}"/>
                </a:ext>
              </a:extLst>
            </p:cNvPr>
            <p:cNvSpPr/>
            <p:nvPr/>
          </p:nvSpPr>
          <p:spPr>
            <a:xfrm flipH="1">
              <a:off x="-36411" y="1050879"/>
              <a:ext cx="250243" cy="2391810"/>
            </a:xfrm>
            <a:prstGeom prst="rect">
              <a:avLst/>
            </a:prstGeom>
            <a:gradFill flip="none" rotWithShape="1">
              <a:gsLst>
                <a:gs pos="0">
                  <a:srgbClr val="753589">
                    <a:shade val="30000"/>
                    <a:satMod val="115000"/>
                  </a:srgbClr>
                </a:gs>
                <a:gs pos="50000">
                  <a:srgbClr val="753589">
                    <a:shade val="67500"/>
                    <a:satMod val="115000"/>
                  </a:srgbClr>
                </a:gs>
                <a:gs pos="100000">
                  <a:srgbClr val="753589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s-MX" dirty="0"/>
            </a:p>
          </p:txBody>
        </p:sp>
        <p:sp>
          <p:nvSpPr>
            <p:cNvPr id="15" name="Rectángulo 14">
              <a:extLst>
                <a:ext uri="{FF2B5EF4-FFF2-40B4-BE49-F238E27FC236}">
                  <a16:creationId xmlns="" xmlns:a16="http://schemas.microsoft.com/office/drawing/2014/main" id="{3ABEFC84-99DD-412F-8253-F54D5E15AF97}"/>
                </a:ext>
              </a:extLst>
            </p:cNvPr>
            <p:cNvSpPr/>
            <p:nvPr/>
          </p:nvSpPr>
          <p:spPr>
            <a:xfrm>
              <a:off x="191069" y="1446663"/>
              <a:ext cx="102600" cy="1996025"/>
            </a:xfrm>
            <a:prstGeom prst="rect">
              <a:avLst/>
            </a:prstGeom>
            <a:gradFill flip="none" rotWithShape="1">
              <a:gsLst>
                <a:gs pos="0">
                  <a:srgbClr val="00A29A">
                    <a:shade val="30000"/>
                    <a:satMod val="115000"/>
                  </a:srgbClr>
                </a:gs>
                <a:gs pos="50000">
                  <a:srgbClr val="00A29A">
                    <a:shade val="67500"/>
                    <a:satMod val="115000"/>
                  </a:srgbClr>
                </a:gs>
                <a:gs pos="100000">
                  <a:srgbClr val="00A29A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</p:grpSp>
      <p:sp>
        <p:nvSpPr>
          <p:cNvPr id="12" name="Elipse 11">
            <a:extLst>
              <a:ext uri="{FF2B5EF4-FFF2-40B4-BE49-F238E27FC236}">
                <a16:creationId xmlns:a16="http://schemas.microsoft.com/office/drawing/2014/main" xmlns="" id="{4605A2D0-B23B-461E-B0A9-B97F6942FC5C}"/>
              </a:ext>
            </a:extLst>
          </p:cNvPr>
          <p:cNvSpPr/>
          <p:nvPr/>
        </p:nvSpPr>
        <p:spPr>
          <a:xfrm>
            <a:off x="8330089" y="6348004"/>
            <a:ext cx="514653" cy="363428"/>
          </a:xfrm>
          <a:prstGeom prst="ellipse">
            <a:avLst/>
          </a:prstGeom>
          <a:gradFill flip="none" rotWithShape="1">
            <a:gsLst>
              <a:gs pos="0">
                <a:srgbClr val="00A29A">
                  <a:shade val="30000"/>
                  <a:satMod val="115000"/>
                </a:srgbClr>
              </a:gs>
              <a:gs pos="50000">
                <a:srgbClr val="00A29A">
                  <a:shade val="67500"/>
                  <a:satMod val="115000"/>
                </a:srgbClr>
              </a:gs>
              <a:gs pos="100000">
                <a:srgbClr val="00A29A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351" b="1" dirty="0" smtClean="0"/>
              <a:t>10</a:t>
            </a:r>
            <a:endParaRPr lang="es-MX" sz="1351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19783" y="1433489"/>
            <a:ext cx="5658640" cy="1941479"/>
          </a:xfrm>
          <a:prstGeom prst="rect">
            <a:avLst/>
          </a:prstGeom>
        </p:spPr>
      </p:pic>
      <p:sp>
        <p:nvSpPr>
          <p:cNvPr id="18" name="Título 1"/>
          <p:cNvSpPr txBox="1">
            <a:spLocks/>
          </p:cNvSpPr>
          <p:nvPr/>
        </p:nvSpPr>
        <p:spPr>
          <a:xfrm>
            <a:off x="778761" y="2281887"/>
            <a:ext cx="975224" cy="2446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sz="1100" dirty="0" smtClean="0">
                <a:latin typeface="Palatino Linotype" panose="02040502050505030304" pitchFamily="18" charset="0"/>
              </a:rPr>
              <a:t>Formato </a:t>
            </a:r>
            <a:r>
              <a:rPr lang="es-MX" sz="1100" b="1" dirty="0" smtClean="0">
                <a:latin typeface="Palatino Linotype" panose="02040502050505030304" pitchFamily="18" charset="0"/>
              </a:rPr>
              <a:t>8</a:t>
            </a:r>
            <a:r>
              <a:rPr lang="es-MX" sz="1100" dirty="0" smtClean="0">
                <a:latin typeface="Palatino Linotype" panose="02040502050505030304" pitchFamily="18" charset="0"/>
              </a:rPr>
              <a:t>  </a:t>
            </a:r>
            <a:endParaRPr lang="es-MX" sz="1100" b="1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99389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p14:dur="10">
        <p159:morph option="byObjec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áfico 8">
            <a:extLst>
              <a:ext uri="{FF2B5EF4-FFF2-40B4-BE49-F238E27FC236}">
                <a16:creationId xmlns="" xmlns:a16="http://schemas.microsoft.com/office/drawing/2014/main" id="{B8C283B6-3B4F-4F97-A6F8-602F787BFA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9641" y="10885"/>
            <a:ext cx="2226324" cy="1108301"/>
          </a:xfrm>
          <a:prstGeom prst="rect">
            <a:avLst/>
          </a:prstGeom>
        </p:spPr>
      </p:pic>
      <p:grpSp>
        <p:nvGrpSpPr>
          <p:cNvPr id="16" name="Grupo 15">
            <a:extLst>
              <a:ext uri="{FF2B5EF4-FFF2-40B4-BE49-F238E27FC236}">
                <a16:creationId xmlns="" xmlns:a16="http://schemas.microsoft.com/office/drawing/2014/main" id="{718BA9DC-59C8-4B49-957C-EA4A37270DF7}"/>
              </a:ext>
            </a:extLst>
          </p:cNvPr>
          <p:cNvGrpSpPr/>
          <p:nvPr/>
        </p:nvGrpSpPr>
        <p:grpSpPr>
          <a:xfrm rot="10800000" flipH="1">
            <a:off x="11488" y="-17102"/>
            <a:ext cx="395783" cy="1136287"/>
            <a:chOff x="-36411" y="1050879"/>
            <a:chExt cx="330080" cy="2391810"/>
          </a:xfrm>
        </p:grpSpPr>
        <p:sp>
          <p:nvSpPr>
            <p:cNvPr id="14" name="Rectángulo 13">
              <a:extLst>
                <a:ext uri="{FF2B5EF4-FFF2-40B4-BE49-F238E27FC236}">
                  <a16:creationId xmlns="" xmlns:a16="http://schemas.microsoft.com/office/drawing/2014/main" id="{85DF67E2-889E-46A7-8B28-BDE59BDE6241}"/>
                </a:ext>
              </a:extLst>
            </p:cNvPr>
            <p:cNvSpPr/>
            <p:nvPr/>
          </p:nvSpPr>
          <p:spPr>
            <a:xfrm flipH="1">
              <a:off x="-36411" y="1050879"/>
              <a:ext cx="250243" cy="2391810"/>
            </a:xfrm>
            <a:prstGeom prst="rect">
              <a:avLst/>
            </a:prstGeom>
            <a:gradFill flip="none" rotWithShape="1">
              <a:gsLst>
                <a:gs pos="0">
                  <a:srgbClr val="753589">
                    <a:shade val="30000"/>
                    <a:satMod val="115000"/>
                  </a:srgbClr>
                </a:gs>
                <a:gs pos="50000">
                  <a:srgbClr val="753589">
                    <a:shade val="67500"/>
                    <a:satMod val="115000"/>
                  </a:srgbClr>
                </a:gs>
                <a:gs pos="100000">
                  <a:srgbClr val="753589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s-MX" dirty="0"/>
            </a:p>
          </p:txBody>
        </p:sp>
        <p:sp>
          <p:nvSpPr>
            <p:cNvPr id="15" name="Rectángulo 14">
              <a:extLst>
                <a:ext uri="{FF2B5EF4-FFF2-40B4-BE49-F238E27FC236}">
                  <a16:creationId xmlns="" xmlns:a16="http://schemas.microsoft.com/office/drawing/2014/main" id="{3ABEFC84-99DD-412F-8253-F54D5E15AF97}"/>
                </a:ext>
              </a:extLst>
            </p:cNvPr>
            <p:cNvSpPr/>
            <p:nvPr/>
          </p:nvSpPr>
          <p:spPr>
            <a:xfrm>
              <a:off x="191069" y="1446663"/>
              <a:ext cx="102600" cy="1996025"/>
            </a:xfrm>
            <a:prstGeom prst="rect">
              <a:avLst/>
            </a:prstGeom>
            <a:gradFill flip="none" rotWithShape="1">
              <a:gsLst>
                <a:gs pos="0">
                  <a:srgbClr val="00A29A">
                    <a:shade val="30000"/>
                    <a:satMod val="115000"/>
                  </a:srgbClr>
                </a:gs>
                <a:gs pos="50000">
                  <a:srgbClr val="00A29A">
                    <a:shade val="67500"/>
                    <a:satMod val="115000"/>
                  </a:srgbClr>
                </a:gs>
                <a:gs pos="100000">
                  <a:srgbClr val="00A29A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</p:grpSp>
      <p:pic>
        <p:nvPicPr>
          <p:cNvPr id="4" name="Imagen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7118" y="249382"/>
            <a:ext cx="5915851" cy="6237643"/>
          </a:xfrm>
          <a:prstGeom prst="rect">
            <a:avLst/>
          </a:prstGeom>
        </p:spPr>
      </p:pic>
      <p:sp>
        <p:nvSpPr>
          <p:cNvPr id="19" name="Elipse 18">
            <a:extLst>
              <a:ext uri="{FF2B5EF4-FFF2-40B4-BE49-F238E27FC236}">
                <a16:creationId xmlns:a16="http://schemas.microsoft.com/office/drawing/2014/main" xmlns="" id="{4605A2D0-B23B-461E-B0A9-B97F6942FC5C}"/>
              </a:ext>
            </a:extLst>
          </p:cNvPr>
          <p:cNvSpPr/>
          <p:nvPr/>
        </p:nvSpPr>
        <p:spPr>
          <a:xfrm>
            <a:off x="8512969" y="6362094"/>
            <a:ext cx="531278" cy="363428"/>
          </a:xfrm>
          <a:prstGeom prst="ellipse">
            <a:avLst/>
          </a:prstGeom>
          <a:gradFill flip="none" rotWithShape="1">
            <a:gsLst>
              <a:gs pos="0">
                <a:srgbClr val="00A29A">
                  <a:shade val="30000"/>
                  <a:satMod val="115000"/>
                </a:srgbClr>
              </a:gs>
              <a:gs pos="50000">
                <a:srgbClr val="00A29A">
                  <a:shade val="67500"/>
                  <a:satMod val="115000"/>
                </a:srgbClr>
              </a:gs>
              <a:gs pos="100000">
                <a:srgbClr val="00A29A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351" b="1" dirty="0" smtClean="0"/>
              <a:t>11</a:t>
            </a:r>
            <a:endParaRPr lang="es-MX" sz="1351" b="1" dirty="0"/>
          </a:p>
        </p:txBody>
      </p:sp>
      <p:sp>
        <p:nvSpPr>
          <p:cNvPr id="26" name="Título 1"/>
          <p:cNvSpPr txBox="1">
            <a:spLocks/>
          </p:cNvSpPr>
          <p:nvPr/>
        </p:nvSpPr>
        <p:spPr>
          <a:xfrm>
            <a:off x="284247" y="3560211"/>
            <a:ext cx="2182674" cy="7017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1100" b="1" dirty="0">
                <a:latin typeface="Palatino Linotype" panose="02040502050505030304" pitchFamily="18" charset="0"/>
              </a:rPr>
              <a:t>Diagnóstico de la Infraestructura asignada a los procesos de Transparencia (</a:t>
            </a:r>
            <a:r>
              <a:rPr lang="es-MX" sz="1100" dirty="0">
                <a:latin typeface="Palatino Linotype" panose="02040502050505030304" pitchFamily="18" charset="0"/>
              </a:rPr>
              <a:t>Formato </a:t>
            </a:r>
            <a:r>
              <a:rPr lang="es-MX" sz="1100" b="1" dirty="0" smtClean="0">
                <a:latin typeface="Palatino Linotype" panose="02040502050505030304" pitchFamily="18" charset="0"/>
              </a:rPr>
              <a:t>9</a:t>
            </a:r>
            <a:r>
              <a:rPr lang="es-MX" sz="1100" dirty="0" smtClean="0">
                <a:latin typeface="Palatino Linotype" panose="02040502050505030304" pitchFamily="18" charset="0"/>
              </a:rPr>
              <a:t>)  </a:t>
            </a:r>
            <a:endParaRPr lang="es-MX" sz="1100" b="1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95140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p14:dur="10">
        <p159:morph option="byObjec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áfico 8">
            <a:extLst>
              <a:ext uri="{FF2B5EF4-FFF2-40B4-BE49-F238E27FC236}">
                <a16:creationId xmlns="" xmlns:a16="http://schemas.microsoft.com/office/drawing/2014/main" id="{B8C283B6-3B4F-4F97-A6F8-602F787BFA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9641" y="10885"/>
            <a:ext cx="2226324" cy="1108301"/>
          </a:xfrm>
          <a:prstGeom prst="rect">
            <a:avLst/>
          </a:prstGeom>
        </p:spPr>
      </p:pic>
      <p:grpSp>
        <p:nvGrpSpPr>
          <p:cNvPr id="16" name="Grupo 15">
            <a:extLst>
              <a:ext uri="{FF2B5EF4-FFF2-40B4-BE49-F238E27FC236}">
                <a16:creationId xmlns="" xmlns:a16="http://schemas.microsoft.com/office/drawing/2014/main" id="{718BA9DC-59C8-4B49-957C-EA4A37270DF7}"/>
              </a:ext>
            </a:extLst>
          </p:cNvPr>
          <p:cNvGrpSpPr/>
          <p:nvPr/>
        </p:nvGrpSpPr>
        <p:grpSpPr>
          <a:xfrm rot="10800000" flipH="1">
            <a:off x="11488" y="-17102"/>
            <a:ext cx="395783" cy="1136287"/>
            <a:chOff x="-36411" y="1050879"/>
            <a:chExt cx="330080" cy="2391810"/>
          </a:xfrm>
        </p:grpSpPr>
        <p:sp>
          <p:nvSpPr>
            <p:cNvPr id="14" name="Rectángulo 13">
              <a:extLst>
                <a:ext uri="{FF2B5EF4-FFF2-40B4-BE49-F238E27FC236}">
                  <a16:creationId xmlns="" xmlns:a16="http://schemas.microsoft.com/office/drawing/2014/main" id="{85DF67E2-889E-46A7-8B28-BDE59BDE6241}"/>
                </a:ext>
              </a:extLst>
            </p:cNvPr>
            <p:cNvSpPr/>
            <p:nvPr/>
          </p:nvSpPr>
          <p:spPr>
            <a:xfrm flipH="1">
              <a:off x="-36411" y="1050879"/>
              <a:ext cx="250243" cy="2391810"/>
            </a:xfrm>
            <a:prstGeom prst="rect">
              <a:avLst/>
            </a:prstGeom>
            <a:gradFill flip="none" rotWithShape="1">
              <a:gsLst>
                <a:gs pos="0">
                  <a:srgbClr val="753589">
                    <a:shade val="30000"/>
                    <a:satMod val="115000"/>
                  </a:srgbClr>
                </a:gs>
                <a:gs pos="50000">
                  <a:srgbClr val="753589">
                    <a:shade val="67500"/>
                    <a:satMod val="115000"/>
                  </a:srgbClr>
                </a:gs>
                <a:gs pos="100000">
                  <a:srgbClr val="753589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s-MX" dirty="0"/>
            </a:p>
          </p:txBody>
        </p:sp>
        <p:sp>
          <p:nvSpPr>
            <p:cNvPr id="15" name="Rectángulo 14">
              <a:extLst>
                <a:ext uri="{FF2B5EF4-FFF2-40B4-BE49-F238E27FC236}">
                  <a16:creationId xmlns="" xmlns:a16="http://schemas.microsoft.com/office/drawing/2014/main" id="{3ABEFC84-99DD-412F-8253-F54D5E15AF97}"/>
                </a:ext>
              </a:extLst>
            </p:cNvPr>
            <p:cNvSpPr/>
            <p:nvPr/>
          </p:nvSpPr>
          <p:spPr>
            <a:xfrm>
              <a:off x="191069" y="1446663"/>
              <a:ext cx="102600" cy="1996025"/>
            </a:xfrm>
            <a:prstGeom prst="rect">
              <a:avLst/>
            </a:prstGeom>
            <a:gradFill flip="none" rotWithShape="1">
              <a:gsLst>
                <a:gs pos="0">
                  <a:srgbClr val="00A29A">
                    <a:shade val="30000"/>
                    <a:satMod val="115000"/>
                  </a:srgbClr>
                </a:gs>
                <a:gs pos="50000">
                  <a:srgbClr val="00A29A">
                    <a:shade val="67500"/>
                    <a:satMod val="115000"/>
                  </a:srgbClr>
                </a:gs>
                <a:gs pos="100000">
                  <a:srgbClr val="00A29A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</p:grpSp>
      <p:sp>
        <p:nvSpPr>
          <p:cNvPr id="17" name="Elipse 16">
            <a:extLst>
              <a:ext uri="{FF2B5EF4-FFF2-40B4-BE49-F238E27FC236}">
                <a16:creationId xmlns:a16="http://schemas.microsoft.com/office/drawing/2014/main" xmlns="" id="{4605A2D0-B23B-461E-B0A9-B97F6942FC5C}"/>
              </a:ext>
            </a:extLst>
          </p:cNvPr>
          <p:cNvSpPr/>
          <p:nvPr/>
        </p:nvSpPr>
        <p:spPr>
          <a:xfrm>
            <a:off x="8330089" y="6291943"/>
            <a:ext cx="530882" cy="444889"/>
          </a:xfrm>
          <a:prstGeom prst="ellipse">
            <a:avLst/>
          </a:prstGeom>
          <a:gradFill flip="none" rotWithShape="1">
            <a:gsLst>
              <a:gs pos="0">
                <a:srgbClr val="00A29A">
                  <a:shade val="30000"/>
                  <a:satMod val="115000"/>
                </a:srgbClr>
              </a:gs>
              <a:gs pos="50000">
                <a:srgbClr val="00A29A">
                  <a:shade val="67500"/>
                  <a:satMod val="115000"/>
                </a:srgbClr>
              </a:gs>
              <a:gs pos="100000">
                <a:srgbClr val="00A29A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351" b="1" dirty="0" smtClean="0"/>
              <a:t>1</a:t>
            </a:r>
            <a:endParaRPr lang="es-MX" sz="1351" b="1" dirty="0"/>
          </a:p>
        </p:txBody>
      </p:sp>
      <p:sp>
        <p:nvSpPr>
          <p:cNvPr id="18" name="Título 1"/>
          <p:cNvSpPr txBox="1">
            <a:spLocks/>
          </p:cNvSpPr>
          <p:nvPr/>
        </p:nvSpPr>
        <p:spPr>
          <a:xfrm>
            <a:off x="161516" y="3244927"/>
            <a:ext cx="2573372" cy="5493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1100" dirty="0" smtClean="0">
                <a:latin typeface="Palatino Linotype" panose="02040502050505030304" pitchFamily="18" charset="0"/>
              </a:rPr>
              <a:t>Formato para la elaboración de Perfiles de cargo del </a:t>
            </a:r>
            <a:r>
              <a:rPr lang="es-MX" sz="1100" b="1" dirty="0" smtClean="0">
                <a:latin typeface="Palatino Linotype" panose="02040502050505030304" pitchFamily="18" charset="0"/>
              </a:rPr>
              <a:t>Modelo Regional de Transparencia</a:t>
            </a:r>
            <a:endParaRPr lang="es-MX" sz="1100" b="1" dirty="0">
              <a:latin typeface="Palatino Linotype" panose="02040502050505030304" pitchFamily="18" charset="0"/>
            </a:endParaRPr>
          </a:p>
        </p:txBody>
      </p:sp>
      <p:sp>
        <p:nvSpPr>
          <p:cNvPr id="19" name="Rectángulo redondeado 18"/>
          <p:cNvSpPr/>
          <p:nvPr/>
        </p:nvSpPr>
        <p:spPr>
          <a:xfrm>
            <a:off x="345759" y="2513306"/>
            <a:ext cx="2141319" cy="4427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latin typeface="Palatino Linotype" panose="02040502050505030304" pitchFamily="18" charset="0"/>
              </a:rPr>
              <a:t>Herramienta 5.2.1</a:t>
            </a:r>
            <a:endParaRPr lang="es-MX" b="1" dirty="0">
              <a:latin typeface="Palatino Linotype" panose="02040502050505030304" pitchFamily="18" charset="0"/>
            </a:endParaRPr>
          </a:p>
        </p:txBody>
      </p:sp>
      <p:sp>
        <p:nvSpPr>
          <p:cNvPr id="4" name="Flecha abajo 3"/>
          <p:cNvSpPr/>
          <p:nvPr/>
        </p:nvSpPr>
        <p:spPr>
          <a:xfrm>
            <a:off x="1311610" y="2994895"/>
            <a:ext cx="191193" cy="2111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2986" y="145566"/>
            <a:ext cx="5566316" cy="619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7526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p14:dur="10">
        <p159:morph option="byObjec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áfico 8">
            <a:extLst>
              <a:ext uri="{FF2B5EF4-FFF2-40B4-BE49-F238E27FC236}">
                <a16:creationId xmlns="" xmlns:a16="http://schemas.microsoft.com/office/drawing/2014/main" id="{B8C283B6-3B4F-4F97-A6F8-602F787BFA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9641" y="10885"/>
            <a:ext cx="2226324" cy="1108301"/>
          </a:xfrm>
          <a:prstGeom prst="rect">
            <a:avLst/>
          </a:prstGeom>
        </p:spPr>
      </p:pic>
      <p:grpSp>
        <p:nvGrpSpPr>
          <p:cNvPr id="16" name="Grupo 15">
            <a:extLst>
              <a:ext uri="{FF2B5EF4-FFF2-40B4-BE49-F238E27FC236}">
                <a16:creationId xmlns="" xmlns:a16="http://schemas.microsoft.com/office/drawing/2014/main" id="{718BA9DC-59C8-4B49-957C-EA4A37270DF7}"/>
              </a:ext>
            </a:extLst>
          </p:cNvPr>
          <p:cNvGrpSpPr/>
          <p:nvPr/>
        </p:nvGrpSpPr>
        <p:grpSpPr>
          <a:xfrm rot="10800000" flipH="1">
            <a:off x="11488" y="-17102"/>
            <a:ext cx="395783" cy="1136287"/>
            <a:chOff x="-36411" y="1050879"/>
            <a:chExt cx="330080" cy="2391810"/>
          </a:xfrm>
        </p:grpSpPr>
        <p:sp>
          <p:nvSpPr>
            <p:cNvPr id="14" name="Rectángulo 13">
              <a:extLst>
                <a:ext uri="{FF2B5EF4-FFF2-40B4-BE49-F238E27FC236}">
                  <a16:creationId xmlns="" xmlns:a16="http://schemas.microsoft.com/office/drawing/2014/main" id="{85DF67E2-889E-46A7-8B28-BDE59BDE6241}"/>
                </a:ext>
              </a:extLst>
            </p:cNvPr>
            <p:cNvSpPr/>
            <p:nvPr/>
          </p:nvSpPr>
          <p:spPr>
            <a:xfrm flipH="1">
              <a:off x="-36411" y="1050879"/>
              <a:ext cx="250243" cy="2391810"/>
            </a:xfrm>
            <a:prstGeom prst="rect">
              <a:avLst/>
            </a:prstGeom>
            <a:gradFill flip="none" rotWithShape="1">
              <a:gsLst>
                <a:gs pos="0">
                  <a:srgbClr val="753589">
                    <a:shade val="30000"/>
                    <a:satMod val="115000"/>
                  </a:srgbClr>
                </a:gs>
                <a:gs pos="50000">
                  <a:srgbClr val="753589">
                    <a:shade val="67500"/>
                    <a:satMod val="115000"/>
                  </a:srgbClr>
                </a:gs>
                <a:gs pos="100000">
                  <a:srgbClr val="753589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s-MX" dirty="0"/>
            </a:p>
          </p:txBody>
        </p:sp>
        <p:sp>
          <p:nvSpPr>
            <p:cNvPr id="15" name="Rectángulo 14">
              <a:extLst>
                <a:ext uri="{FF2B5EF4-FFF2-40B4-BE49-F238E27FC236}">
                  <a16:creationId xmlns="" xmlns:a16="http://schemas.microsoft.com/office/drawing/2014/main" id="{3ABEFC84-99DD-412F-8253-F54D5E15AF97}"/>
                </a:ext>
              </a:extLst>
            </p:cNvPr>
            <p:cNvSpPr/>
            <p:nvPr/>
          </p:nvSpPr>
          <p:spPr>
            <a:xfrm>
              <a:off x="191069" y="1446663"/>
              <a:ext cx="102600" cy="1996025"/>
            </a:xfrm>
            <a:prstGeom prst="rect">
              <a:avLst/>
            </a:prstGeom>
            <a:gradFill flip="none" rotWithShape="1">
              <a:gsLst>
                <a:gs pos="0">
                  <a:srgbClr val="00A29A">
                    <a:shade val="30000"/>
                    <a:satMod val="115000"/>
                  </a:srgbClr>
                </a:gs>
                <a:gs pos="50000">
                  <a:srgbClr val="00A29A">
                    <a:shade val="67500"/>
                    <a:satMod val="115000"/>
                  </a:srgbClr>
                </a:gs>
                <a:gs pos="100000">
                  <a:srgbClr val="00A29A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</p:grpSp>
      <p:sp>
        <p:nvSpPr>
          <p:cNvPr id="17" name="Elipse 16">
            <a:extLst>
              <a:ext uri="{FF2B5EF4-FFF2-40B4-BE49-F238E27FC236}">
                <a16:creationId xmlns:a16="http://schemas.microsoft.com/office/drawing/2014/main" xmlns="" id="{4605A2D0-B23B-461E-B0A9-B97F6942FC5C}"/>
              </a:ext>
            </a:extLst>
          </p:cNvPr>
          <p:cNvSpPr/>
          <p:nvPr/>
        </p:nvSpPr>
        <p:spPr>
          <a:xfrm>
            <a:off x="8330089" y="6291943"/>
            <a:ext cx="530882" cy="444889"/>
          </a:xfrm>
          <a:prstGeom prst="ellipse">
            <a:avLst/>
          </a:prstGeom>
          <a:gradFill flip="none" rotWithShape="1">
            <a:gsLst>
              <a:gs pos="0">
                <a:srgbClr val="00A29A">
                  <a:shade val="30000"/>
                  <a:satMod val="115000"/>
                </a:srgbClr>
              </a:gs>
              <a:gs pos="50000">
                <a:srgbClr val="00A29A">
                  <a:shade val="67500"/>
                  <a:satMod val="115000"/>
                </a:srgbClr>
              </a:gs>
              <a:gs pos="100000">
                <a:srgbClr val="00A29A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351" b="1" dirty="0"/>
              <a:t>2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6"/>
          <a:srcRect r="1576" b="670"/>
          <a:stretch/>
        </p:blipFill>
        <p:spPr>
          <a:xfrm>
            <a:off x="2524525" y="175057"/>
            <a:ext cx="5435784" cy="6561775"/>
          </a:xfrm>
          <a:prstGeom prst="rect">
            <a:avLst/>
          </a:prstGeom>
        </p:spPr>
      </p:pic>
      <p:sp>
        <p:nvSpPr>
          <p:cNvPr id="13" name="Rectángulo redondeado 12"/>
          <p:cNvSpPr/>
          <p:nvPr/>
        </p:nvSpPr>
        <p:spPr>
          <a:xfrm>
            <a:off x="284247" y="2926080"/>
            <a:ext cx="2141319" cy="80633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200" dirty="0" smtClean="0">
                <a:latin typeface="Palatino Linotype" panose="02040502050505030304" pitchFamily="18" charset="0"/>
              </a:rPr>
              <a:t>Ejemplo de Perfil </a:t>
            </a:r>
            <a:r>
              <a:rPr lang="es-MX" sz="1200" dirty="0">
                <a:latin typeface="Palatino Linotype" panose="02040502050505030304" pitchFamily="18" charset="0"/>
              </a:rPr>
              <a:t>de Cargo </a:t>
            </a:r>
            <a:r>
              <a:rPr lang="es-MX" sz="1200" b="1" dirty="0">
                <a:latin typeface="Palatino Linotype" panose="02040502050505030304" pitchFamily="18" charset="0"/>
              </a:rPr>
              <a:t>Modelo Regional de Transparencia</a:t>
            </a:r>
          </a:p>
        </p:txBody>
      </p:sp>
    </p:spTree>
    <p:extLst>
      <p:ext uri="{BB962C8B-B14F-4D97-AF65-F5344CB8AC3E}">
        <p14:creationId xmlns:p14="http://schemas.microsoft.com/office/powerpoint/2010/main" val="258409191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p14:dur="10">
        <p159:morph option="byObjec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áfico 8">
            <a:extLst>
              <a:ext uri="{FF2B5EF4-FFF2-40B4-BE49-F238E27FC236}">
                <a16:creationId xmlns="" xmlns:a16="http://schemas.microsoft.com/office/drawing/2014/main" id="{B8C283B6-3B4F-4F97-A6F8-602F787BFA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9641" y="10885"/>
            <a:ext cx="2226324" cy="1108301"/>
          </a:xfrm>
          <a:prstGeom prst="rect">
            <a:avLst/>
          </a:prstGeom>
        </p:spPr>
      </p:pic>
      <p:grpSp>
        <p:nvGrpSpPr>
          <p:cNvPr id="16" name="Grupo 15">
            <a:extLst>
              <a:ext uri="{FF2B5EF4-FFF2-40B4-BE49-F238E27FC236}">
                <a16:creationId xmlns="" xmlns:a16="http://schemas.microsoft.com/office/drawing/2014/main" id="{718BA9DC-59C8-4B49-957C-EA4A37270DF7}"/>
              </a:ext>
            </a:extLst>
          </p:cNvPr>
          <p:cNvGrpSpPr/>
          <p:nvPr/>
        </p:nvGrpSpPr>
        <p:grpSpPr>
          <a:xfrm rot="10800000" flipH="1">
            <a:off x="11488" y="-17102"/>
            <a:ext cx="395783" cy="1136287"/>
            <a:chOff x="-36411" y="1050879"/>
            <a:chExt cx="330080" cy="2391810"/>
          </a:xfrm>
        </p:grpSpPr>
        <p:sp>
          <p:nvSpPr>
            <p:cNvPr id="14" name="Rectángulo 13">
              <a:extLst>
                <a:ext uri="{FF2B5EF4-FFF2-40B4-BE49-F238E27FC236}">
                  <a16:creationId xmlns="" xmlns:a16="http://schemas.microsoft.com/office/drawing/2014/main" id="{85DF67E2-889E-46A7-8B28-BDE59BDE6241}"/>
                </a:ext>
              </a:extLst>
            </p:cNvPr>
            <p:cNvSpPr/>
            <p:nvPr/>
          </p:nvSpPr>
          <p:spPr>
            <a:xfrm flipH="1">
              <a:off x="-36411" y="1050879"/>
              <a:ext cx="250243" cy="2391810"/>
            </a:xfrm>
            <a:prstGeom prst="rect">
              <a:avLst/>
            </a:prstGeom>
            <a:gradFill flip="none" rotWithShape="1">
              <a:gsLst>
                <a:gs pos="0">
                  <a:srgbClr val="753589">
                    <a:shade val="30000"/>
                    <a:satMod val="115000"/>
                  </a:srgbClr>
                </a:gs>
                <a:gs pos="50000">
                  <a:srgbClr val="753589">
                    <a:shade val="67500"/>
                    <a:satMod val="115000"/>
                  </a:srgbClr>
                </a:gs>
                <a:gs pos="100000">
                  <a:srgbClr val="753589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s-MX" dirty="0"/>
            </a:p>
          </p:txBody>
        </p:sp>
        <p:sp>
          <p:nvSpPr>
            <p:cNvPr id="15" name="Rectángulo 14">
              <a:extLst>
                <a:ext uri="{FF2B5EF4-FFF2-40B4-BE49-F238E27FC236}">
                  <a16:creationId xmlns="" xmlns:a16="http://schemas.microsoft.com/office/drawing/2014/main" id="{3ABEFC84-99DD-412F-8253-F54D5E15AF97}"/>
                </a:ext>
              </a:extLst>
            </p:cNvPr>
            <p:cNvSpPr/>
            <p:nvPr/>
          </p:nvSpPr>
          <p:spPr>
            <a:xfrm>
              <a:off x="191069" y="1446663"/>
              <a:ext cx="102600" cy="1996025"/>
            </a:xfrm>
            <a:prstGeom prst="rect">
              <a:avLst/>
            </a:prstGeom>
            <a:gradFill flip="none" rotWithShape="1">
              <a:gsLst>
                <a:gs pos="0">
                  <a:srgbClr val="00A29A">
                    <a:shade val="30000"/>
                    <a:satMod val="115000"/>
                  </a:srgbClr>
                </a:gs>
                <a:gs pos="50000">
                  <a:srgbClr val="00A29A">
                    <a:shade val="67500"/>
                    <a:satMod val="115000"/>
                  </a:srgbClr>
                </a:gs>
                <a:gs pos="100000">
                  <a:srgbClr val="00A29A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</p:grpSp>
      <p:sp>
        <p:nvSpPr>
          <p:cNvPr id="17" name="Elipse 16">
            <a:extLst>
              <a:ext uri="{FF2B5EF4-FFF2-40B4-BE49-F238E27FC236}">
                <a16:creationId xmlns:a16="http://schemas.microsoft.com/office/drawing/2014/main" xmlns="" id="{4605A2D0-B23B-461E-B0A9-B97F6942FC5C}"/>
              </a:ext>
            </a:extLst>
          </p:cNvPr>
          <p:cNvSpPr/>
          <p:nvPr/>
        </p:nvSpPr>
        <p:spPr>
          <a:xfrm>
            <a:off x="8330089" y="6291943"/>
            <a:ext cx="530882" cy="444889"/>
          </a:xfrm>
          <a:prstGeom prst="ellipse">
            <a:avLst/>
          </a:prstGeom>
          <a:gradFill flip="none" rotWithShape="1">
            <a:gsLst>
              <a:gs pos="0">
                <a:srgbClr val="00A29A">
                  <a:shade val="30000"/>
                  <a:satMod val="115000"/>
                </a:srgbClr>
              </a:gs>
              <a:gs pos="50000">
                <a:srgbClr val="00A29A">
                  <a:shade val="67500"/>
                  <a:satMod val="115000"/>
                </a:srgbClr>
              </a:gs>
              <a:gs pos="100000">
                <a:srgbClr val="00A29A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351" b="1" dirty="0"/>
              <a:t>3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24524" y="121170"/>
            <a:ext cx="5405817" cy="6615662"/>
          </a:xfrm>
          <a:prstGeom prst="rect">
            <a:avLst/>
          </a:prstGeom>
        </p:spPr>
      </p:pic>
      <p:sp>
        <p:nvSpPr>
          <p:cNvPr id="11" name="Rectángulo redondeado 10"/>
          <p:cNvSpPr/>
          <p:nvPr/>
        </p:nvSpPr>
        <p:spPr>
          <a:xfrm>
            <a:off x="284247" y="2926080"/>
            <a:ext cx="2141319" cy="80633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200" dirty="0" smtClean="0">
                <a:latin typeface="Palatino Linotype" panose="02040502050505030304" pitchFamily="18" charset="0"/>
              </a:rPr>
              <a:t>Ejemplo de Perfil </a:t>
            </a:r>
            <a:r>
              <a:rPr lang="es-MX" sz="1200" dirty="0">
                <a:latin typeface="Palatino Linotype" panose="02040502050505030304" pitchFamily="18" charset="0"/>
              </a:rPr>
              <a:t>de Cargo </a:t>
            </a:r>
            <a:r>
              <a:rPr lang="es-MX" sz="1200" b="1" dirty="0">
                <a:latin typeface="Palatino Linotype" panose="02040502050505030304" pitchFamily="18" charset="0"/>
              </a:rPr>
              <a:t>Modelo Regional de Transparencia</a:t>
            </a:r>
          </a:p>
        </p:txBody>
      </p:sp>
    </p:spTree>
    <p:extLst>
      <p:ext uri="{BB962C8B-B14F-4D97-AF65-F5344CB8AC3E}">
        <p14:creationId xmlns:p14="http://schemas.microsoft.com/office/powerpoint/2010/main" val="235286953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p14:dur="10">
        <p159:morph option="byObjec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áfico 8">
            <a:extLst>
              <a:ext uri="{FF2B5EF4-FFF2-40B4-BE49-F238E27FC236}">
                <a16:creationId xmlns="" xmlns:a16="http://schemas.microsoft.com/office/drawing/2014/main" id="{B8C283B6-3B4F-4F97-A6F8-602F787BFA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9641" y="10885"/>
            <a:ext cx="2226324" cy="1108301"/>
          </a:xfrm>
          <a:prstGeom prst="rect">
            <a:avLst/>
          </a:prstGeom>
        </p:spPr>
      </p:pic>
      <p:grpSp>
        <p:nvGrpSpPr>
          <p:cNvPr id="16" name="Grupo 15">
            <a:extLst>
              <a:ext uri="{FF2B5EF4-FFF2-40B4-BE49-F238E27FC236}">
                <a16:creationId xmlns="" xmlns:a16="http://schemas.microsoft.com/office/drawing/2014/main" id="{718BA9DC-59C8-4B49-957C-EA4A37270DF7}"/>
              </a:ext>
            </a:extLst>
          </p:cNvPr>
          <p:cNvGrpSpPr/>
          <p:nvPr/>
        </p:nvGrpSpPr>
        <p:grpSpPr>
          <a:xfrm rot="10800000" flipH="1">
            <a:off x="11488" y="-17102"/>
            <a:ext cx="395783" cy="1136287"/>
            <a:chOff x="-36411" y="1050879"/>
            <a:chExt cx="330080" cy="2391810"/>
          </a:xfrm>
        </p:grpSpPr>
        <p:sp>
          <p:nvSpPr>
            <p:cNvPr id="14" name="Rectángulo 13">
              <a:extLst>
                <a:ext uri="{FF2B5EF4-FFF2-40B4-BE49-F238E27FC236}">
                  <a16:creationId xmlns="" xmlns:a16="http://schemas.microsoft.com/office/drawing/2014/main" id="{85DF67E2-889E-46A7-8B28-BDE59BDE6241}"/>
                </a:ext>
              </a:extLst>
            </p:cNvPr>
            <p:cNvSpPr/>
            <p:nvPr/>
          </p:nvSpPr>
          <p:spPr>
            <a:xfrm flipH="1">
              <a:off x="-36411" y="1050879"/>
              <a:ext cx="250243" cy="2391810"/>
            </a:xfrm>
            <a:prstGeom prst="rect">
              <a:avLst/>
            </a:prstGeom>
            <a:gradFill flip="none" rotWithShape="1">
              <a:gsLst>
                <a:gs pos="0">
                  <a:srgbClr val="753589">
                    <a:shade val="30000"/>
                    <a:satMod val="115000"/>
                  </a:srgbClr>
                </a:gs>
                <a:gs pos="50000">
                  <a:srgbClr val="753589">
                    <a:shade val="67500"/>
                    <a:satMod val="115000"/>
                  </a:srgbClr>
                </a:gs>
                <a:gs pos="100000">
                  <a:srgbClr val="753589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s-MX" dirty="0"/>
            </a:p>
          </p:txBody>
        </p:sp>
        <p:sp>
          <p:nvSpPr>
            <p:cNvPr id="15" name="Rectángulo 14">
              <a:extLst>
                <a:ext uri="{FF2B5EF4-FFF2-40B4-BE49-F238E27FC236}">
                  <a16:creationId xmlns="" xmlns:a16="http://schemas.microsoft.com/office/drawing/2014/main" id="{3ABEFC84-99DD-412F-8253-F54D5E15AF97}"/>
                </a:ext>
              </a:extLst>
            </p:cNvPr>
            <p:cNvSpPr/>
            <p:nvPr/>
          </p:nvSpPr>
          <p:spPr>
            <a:xfrm>
              <a:off x="191069" y="1446663"/>
              <a:ext cx="102600" cy="1996025"/>
            </a:xfrm>
            <a:prstGeom prst="rect">
              <a:avLst/>
            </a:prstGeom>
            <a:gradFill flip="none" rotWithShape="1">
              <a:gsLst>
                <a:gs pos="0">
                  <a:srgbClr val="00A29A">
                    <a:shade val="30000"/>
                    <a:satMod val="115000"/>
                  </a:srgbClr>
                </a:gs>
                <a:gs pos="50000">
                  <a:srgbClr val="00A29A">
                    <a:shade val="67500"/>
                    <a:satMod val="115000"/>
                  </a:srgbClr>
                </a:gs>
                <a:gs pos="100000">
                  <a:srgbClr val="00A29A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</p:grpSp>
      <p:sp>
        <p:nvSpPr>
          <p:cNvPr id="18" name="Elipse 17">
            <a:extLst>
              <a:ext uri="{FF2B5EF4-FFF2-40B4-BE49-F238E27FC236}">
                <a16:creationId xmlns:a16="http://schemas.microsoft.com/office/drawing/2014/main" xmlns="" id="{4605A2D0-B23B-461E-B0A9-B97F6942FC5C}"/>
              </a:ext>
            </a:extLst>
          </p:cNvPr>
          <p:cNvSpPr/>
          <p:nvPr/>
        </p:nvSpPr>
        <p:spPr>
          <a:xfrm>
            <a:off x="8330089" y="6291943"/>
            <a:ext cx="530882" cy="444889"/>
          </a:xfrm>
          <a:prstGeom prst="ellipse">
            <a:avLst/>
          </a:prstGeom>
          <a:gradFill flip="none" rotWithShape="1">
            <a:gsLst>
              <a:gs pos="0">
                <a:srgbClr val="00A29A">
                  <a:shade val="30000"/>
                  <a:satMod val="115000"/>
                </a:srgbClr>
              </a:gs>
              <a:gs pos="50000">
                <a:srgbClr val="00A29A">
                  <a:shade val="67500"/>
                  <a:satMod val="115000"/>
                </a:srgbClr>
              </a:gs>
              <a:gs pos="100000">
                <a:srgbClr val="00A29A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351" b="1" dirty="0"/>
              <a:t>4</a:t>
            </a:r>
          </a:p>
        </p:txBody>
      </p:sp>
      <p:sp>
        <p:nvSpPr>
          <p:cNvPr id="17" name="Rectángulo redondeado 16"/>
          <p:cNvSpPr/>
          <p:nvPr/>
        </p:nvSpPr>
        <p:spPr>
          <a:xfrm>
            <a:off x="2498636" y="1287073"/>
            <a:ext cx="4285791" cy="38195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>
                <a:latin typeface="Palatino Linotype" panose="02040502050505030304" pitchFamily="18" charset="0"/>
              </a:rPr>
              <a:t>Perfiles de </a:t>
            </a:r>
            <a:r>
              <a:rPr lang="es-MX" b="1" dirty="0" smtClean="0">
                <a:latin typeface="Palatino Linotype" panose="02040502050505030304" pitchFamily="18" charset="0"/>
              </a:rPr>
              <a:t>Puesto del </a:t>
            </a:r>
            <a:r>
              <a:rPr lang="es-MX" b="1" dirty="0" err="1" smtClean="0">
                <a:latin typeface="Palatino Linotype" panose="02040502050505030304" pitchFamily="18" charset="0"/>
              </a:rPr>
              <a:t>Infoem</a:t>
            </a:r>
            <a:endParaRPr lang="es-MX" b="1" dirty="0">
              <a:latin typeface="Palatino Linotype" panose="02040502050505030304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128335" y="2096116"/>
            <a:ext cx="7201754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600" dirty="0" smtClean="0">
                <a:latin typeface="Palatino Linotype" panose="02040502050505030304" pitchFamily="18" charset="0"/>
              </a:rPr>
              <a:t>A continuación se </a:t>
            </a:r>
            <a:r>
              <a:rPr lang="es-MX" sz="1600" dirty="0">
                <a:latin typeface="Palatino Linotype" panose="02040502050505030304" pitchFamily="18" charset="0"/>
              </a:rPr>
              <a:t>muestran </a:t>
            </a:r>
            <a:r>
              <a:rPr lang="es-MX" sz="1600" dirty="0" smtClean="0">
                <a:latin typeface="Palatino Linotype" panose="02040502050505030304" pitchFamily="18" charset="0"/>
              </a:rPr>
              <a:t>perfiles del Catálogo </a:t>
            </a:r>
            <a:r>
              <a:rPr lang="es-MX" sz="1600" dirty="0">
                <a:latin typeface="Palatino Linotype" panose="02040502050505030304" pitchFamily="18" charset="0"/>
              </a:rPr>
              <a:t>de Puestos del </a:t>
            </a:r>
            <a:r>
              <a:rPr lang="es-MX" sz="1600" dirty="0" smtClean="0">
                <a:latin typeface="Palatino Linotype" panose="02040502050505030304" pitchFamily="18" charset="0"/>
              </a:rPr>
              <a:t>Infoem: </a:t>
            </a:r>
          </a:p>
          <a:p>
            <a:pPr algn="just"/>
            <a:endParaRPr lang="es-MX" sz="1600" b="1" dirty="0">
              <a:latin typeface="Palatino Linotype" panose="0204050205050503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MX" sz="1600" dirty="0" smtClean="0">
                <a:latin typeface="Palatino Linotype" panose="02040502050505030304" pitchFamily="18" charset="0"/>
              </a:rPr>
              <a:t>Titular de la Unidad de Transparencia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MX" sz="1600" dirty="0" smtClean="0">
                <a:latin typeface="Palatino Linotype" panose="02040502050505030304" pitchFamily="18" charset="0"/>
              </a:rPr>
              <a:t>Jefe Depto. </a:t>
            </a:r>
            <a:r>
              <a:rPr lang="es-MX" sz="1600" dirty="0">
                <a:latin typeface="Palatino Linotype" panose="02040502050505030304" pitchFamily="18" charset="0"/>
              </a:rPr>
              <a:t>de Acceso a la </a:t>
            </a:r>
            <a:r>
              <a:rPr lang="es-MX" sz="1600" dirty="0" smtClean="0">
                <a:latin typeface="Palatino Linotype" panose="02040502050505030304" pitchFamily="18" charset="0"/>
              </a:rPr>
              <a:t>Información y Atención </a:t>
            </a:r>
            <a:r>
              <a:rPr lang="es-MX" sz="1600" dirty="0">
                <a:latin typeface="Palatino Linotype" panose="02040502050505030304" pitchFamily="18" charset="0"/>
              </a:rPr>
              <a:t>de </a:t>
            </a:r>
            <a:r>
              <a:rPr lang="es-MX" sz="1600" dirty="0" smtClean="0">
                <a:latin typeface="Palatino Linotype" panose="02040502050505030304" pitchFamily="18" charset="0"/>
              </a:rPr>
              <a:t>Solicitudes</a:t>
            </a:r>
            <a:endParaRPr lang="es-MX" sz="1600" dirty="0">
              <a:latin typeface="Palatino Linotype" panose="0204050205050503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MX" sz="1600" dirty="0" smtClean="0">
                <a:latin typeface="Palatino Linotype" panose="02040502050505030304" pitchFamily="18" charset="0"/>
              </a:rPr>
              <a:t>Profesional </a:t>
            </a:r>
            <a:r>
              <a:rPr lang="es-MX" sz="1600" dirty="0">
                <a:latin typeface="Palatino Linotype" panose="02040502050505030304" pitchFamily="18" charset="0"/>
              </a:rPr>
              <a:t>Especialista B </a:t>
            </a:r>
            <a:endParaRPr lang="es-MX" sz="1600" dirty="0" smtClean="0">
              <a:latin typeface="Palatino Linotype" panose="02040502050505030304" pitchFamily="18" charset="0"/>
            </a:endParaRPr>
          </a:p>
          <a:p>
            <a:pPr algn="just"/>
            <a:endParaRPr lang="es-MX" sz="1600" b="1" dirty="0">
              <a:latin typeface="Palatino Linotype" panose="02040502050505030304" pitchFamily="18" charset="0"/>
            </a:endParaRPr>
          </a:p>
          <a:p>
            <a:pPr algn="just"/>
            <a:r>
              <a:rPr lang="es-MX" sz="1600" dirty="0" smtClean="0">
                <a:latin typeface="Palatino Linotype" panose="02040502050505030304" pitchFamily="18" charset="0"/>
              </a:rPr>
              <a:t>Estos </a:t>
            </a:r>
            <a:r>
              <a:rPr lang="es-MX" sz="1600" dirty="0">
                <a:latin typeface="Palatino Linotype" panose="02040502050505030304" pitchFamily="18" charset="0"/>
              </a:rPr>
              <a:t>formatos cuentan con los siguientes elementos: </a:t>
            </a:r>
            <a:endParaRPr lang="es-MX" sz="1600" dirty="0" smtClean="0">
              <a:latin typeface="Palatino Linotype" panose="02040502050505030304" pitchFamily="18" charset="0"/>
            </a:endParaRPr>
          </a:p>
          <a:p>
            <a:pPr algn="just"/>
            <a:endParaRPr lang="es-MX" sz="1600" dirty="0" smtClean="0">
              <a:latin typeface="Palatino Linotype" panose="0204050205050503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dirty="0" smtClean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Perfil </a:t>
            </a:r>
            <a:r>
              <a:rPr lang="es-MX" sz="16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(Grado de estudios, años de experiencia, áreas de estudio)</a:t>
            </a:r>
            <a:endParaRPr lang="es-MX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Formación (conocimientos específicos del puesto)</a:t>
            </a:r>
            <a:endParaRPr lang="es-MX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dirty="0" smtClean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Habilidades/Aptitudes/Competencias</a:t>
            </a:r>
            <a:endParaRPr lang="es-MX" sz="1600" dirty="0" smtClean="0">
              <a:latin typeface="Palatino Linotype" panose="0204050205050503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Objetivo del </a:t>
            </a:r>
            <a:r>
              <a:rPr lang="es-MX" sz="1600" dirty="0" smtClean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puesto</a:t>
            </a:r>
            <a:endParaRPr lang="es-MX" sz="1600" dirty="0" smtClean="0">
              <a:latin typeface="Palatino Linotype" panose="0204050205050503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Funciones del </a:t>
            </a:r>
            <a:r>
              <a:rPr lang="es-MX" sz="1600" dirty="0" smtClean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Pue</a:t>
            </a:r>
            <a:r>
              <a:rPr lang="es-MX" sz="16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sto</a:t>
            </a:r>
            <a:endParaRPr lang="es-MX" sz="1600" dirty="0"/>
          </a:p>
          <a:p>
            <a:pPr algn="just"/>
            <a:endParaRPr lang="es-MX" sz="1600" dirty="0" smtClean="0">
              <a:latin typeface="Palatino Linotype" panose="02040502050505030304" pitchFamily="18" charset="0"/>
            </a:endParaRPr>
          </a:p>
          <a:p>
            <a:pPr algn="just"/>
            <a:endParaRPr lang="es-MX" sz="1600" dirty="0" smtClean="0">
              <a:latin typeface="Palatino Linotype" panose="02040502050505030304" pitchFamily="18" charset="0"/>
            </a:endParaRPr>
          </a:p>
          <a:p>
            <a:pPr algn="just"/>
            <a:endParaRPr lang="es-MX" sz="16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79762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p14:dur="10">
        <p159:morph option="byObjec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áfico 8">
            <a:extLst>
              <a:ext uri="{FF2B5EF4-FFF2-40B4-BE49-F238E27FC236}">
                <a16:creationId xmlns="" xmlns:a16="http://schemas.microsoft.com/office/drawing/2014/main" id="{B8C283B6-3B4F-4F97-A6F8-602F787BFA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9641" y="10885"/>
            <a:ext cx="2226324" cy="1108301"/>
          </a:xfrm>
          <a:prstGeom prst="rect">
            <a:avLst/>
          </a:prstGeom>
        </p:spPr>
      </p:pic>
      <p:grpSp>
        <p:nvGrpSpPr>
          <p:cNvPr id="16" name="Grupo 15">
            <a:extLst>
              <a:ext uri="{FF2B5EF4-FFF2-40B4-BE49-F238E27FC236}">
                <a16:creationId xmlns="" xmlns:a16="http://schemas.microsoft.com/office/drawing/2014/main" id="{718BA9DC-59C8-4B49-957C-EA4A37270DF7}"/>
              </a:ext>
            </a:extLst>
          </p:cNvPr>
          <p:cNvGrpSpPr/>
          <p:nvPr/>
        </p:nvGrpSpPr>
        <p:grpSpPr>
          <a:xfrm rot="10800000" flipH="1">
            <a:off x="11488" y="-17102"/>
            <a:ext cx="395783" cy="1136287"/>
            <a:chOff x="-36411" y="1050879"/>
            <a:chExt cx="330080" cy="2391810"/>
          </a:xfrm>
        </p:grpSpPr>
        <p:sp>
          <p:nvSpPr>
            <p:cNvPr id="14" name="Rectángulo 13">
              <a:extLst>
                <a:ext uri="{FF2B5EF4-FFF2-40B4-BE49-F238E27FC236}">
                  <a16:creationId xmlns="" xmlns:a16="http://schemas.microsoft.com/office/drawing/2014/main" id="{85DF67E2-889E-46A7-8B28-BDE59BDE6241}"/>
                </a:ext>
              </a:extLst>
            </p:cNvPr>
            <p:cNvSpPr/>
            <p:nvPr/>
          </p:nvSpPr>
          <p:spPr>
            <a:xfrm flipH="1">
              <a:off x="-36411" y="1050879"/>
              <a:ext cx="250243" cy="2391810"/>
            </a:xfrm>
            <a:prstGeom prst="rect">
              <a:avLst/>
            </a:prstGeom>
            <a:gradFill flip="none" rotWithShape="1">
              <a:gsLst>
                <a:gs pos="0">
                  <a:srgbClr val="753589">
                    <a:shade val="30000"/>
                    <a:satMod val="115000"/>
                  </a:srgbClr>
                </a:gs>
                <a:gs pos="50000">
                  <a:srgbClr val="753589">
                    <a:shade val="67500"/>
                    <a:satMod val="115000"/>
                  </a:srgbClr>
                </a:gs>
                <a:gs pos="100000">
                  <a:srgbClr val="753589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s-MX" dirty="0"/>
            </a:p>
          </p:txBody>
        </p:sp>
        <p:sp>
          <p:nvSpPr>
            <p:cNvPr id="15" name="Rectángulo 14">
              <a:extLst>
                <a:ext uri="{FF2B5EF4-FFF2-40B4-BE49-F238E27FC236}">
                  <a16:creationId xmlns="" xmlns:a16="http://schemas.microsoft.com/office/drawing/2014/main" id="{3ABEFC84-99DD-412F-8253-F54D5E15AF97}"/>
                </a:ext>
              </a:extLst>
            </p:cNvPr>
            <p:cNvSpPr/>
            <p:nvPr/>
          </p:nvSpPr>
          <p:spPr>
            <a:xfrm>
              <a:off x="191069" y="1446663"/>
              <a:ext cx="102600" cy="1996025"/>
            </a:xfrm>
            <a:prstGeom prst="rect">
              <a:avLst/>
            </a:prstGeom>
            <a:gradFill flip="none" rotWithShape="1">
              <a:gsLst>
                <a:gs pos="0">
                  <a:srgbClr val="00A29A">
                    <a:shade val="30000"/>
                    <a:satMod val="115000"/>
                  </a:srgbClr>
                </a:gs>
                <a:gs pos="50000">
                  <a:srgbClr val="00A29A">
                    <a:shade val="67500"/>
                    <a:satMod val="115000"/>
                  </a:srgbClr>
                </a:gs>
                <a:gs pos="100000">
                  <a:srgbClr val="00A29A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</p:grpSp>
      <p:sp>
        <p:nvSpPr>
          <p:cNvPr id="18" name="Elipse 17">
            <a:extLst>
              <a:ext uri="{FF2B5EF4-FFF2-40B4-BE49-F238E27FC236}">
                <a16:creationId xmlns:a16="http://schemas.microsoft.com/office/drawing/2014/main" xmlns="" id="{4605A2D0-B23B-461E-B0A9-B97F6942FC5C}"/>
              </a:ext>
            </a:extLst>
          </p:cNvPr>
          <p:cNvSpPr/>
          <p:nvPr/>
        </p:nvSpPr>
        <p:spPr>
          <a:xfrm>
            <a:off x="8330089" y="6291943"/>
            <a:ext cx="530882" cy="444889"/>
          </a:xfrm>
          <a:prstGeom prst="ellipse">
            <a:avLst/>
          </a:prstGeom>
          <a:gradFill flip="none" rotWithShape="1">
            <a:gsLst>
              <a:gs pos="0">
                <a:srgbClr val="00A29A">
                  <a:shade val="30000"/>
                  <a:satMod val="115000"/>
                </a:srgbClr>
              </a:gs>
              <a:gs pos="50000">
                <a:srgbClr val="00A29A">
                  <a:shade val="67500"/>
                  <a:satMod val="115000"/>
                </a:srgbClr>
              </a:gs>
              <a:gs pos="100000">
                <a:srgbClr val="00A29A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351" b="1" dirty="0"/>
              <a:t>5</a:t>
            </a:r>
          </a:p>
        </p:txBody>
      </p:sp>
      <p:pic>
        <p:nvPicPr>
          <p:cNvPr id="13" name="Imagen 12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673" y="60407"/>
            <a:ext cx="4459333" cy="667642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ángulo redondeado 9"/>
          <p:cNvSpPr/>
          <p:nvPr/>
        </p:nvSpPr>
        <p:spPr>
          <a:xfrm>
            <a:off x="284247" y="2926080"/>
            <a:ext cx="2141319" cy="80633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200" dirty="0" smtClean="0">
                <a:latin typeface="Palatino Linotype" panose="02040502050505030304" pitchFamily="18" charset="0"/>
              </a:rPr>
              <a:t>Ejemplo de Perfil </a:t>
            </a:r>
            <a:r>
              <a:rPr lang="es-MX" sz="1200" dirty="0">
                <a:latin typeface="Palatino Linotype" panose="02040502050505030304" pitchFamily="18" charset="0"/>
              </a:rPr>
              <a:t>de </a:t>
            </a:r>
            <a:r>
              <a:rPr lang="es-MX" sz="1200" dirty="0" smtClean="0">
                <a:latin typeface="Palatino Linotype" panose="02040502050505030304" pitchFamily="18" charset="0"/>
              </a:rPr>
              <a:t>Puesto </a:t>
            </a:r>
            <a:r>
              <a:rPr lang="es-MX" sz="1200" b="1" dirty="0" smtClean="0">
                <a:latin typeface="Palatino Linotype" panose="02040502050505030304" pitchFamily="18" charset="0"/>
              </a:rPr>
              <a:t>del </a:t>
            </a:r>
            <a:r>
              <a:rPr lang="es-MX" sz="1200" b="1" dirty="0" err="1" smtClean="0">
                <a:latin typeface="Palatino Linotype" panose="02040502050505030304" pitchFamily="18" charset="0"/>
              </a:rPr>
              <a:t>Infoem</a:t>
            </a:r>
            <a:endParaRPr lang="es-MX" sz="1200" b="1" dirty="0">
              <a:latin typeface="Palatino Linotype" panose="02040502050505030304" pitchFamily="18" charset="0"/>
            </a:endParaRPr>
          </a:p>
          <a:p>
            <a:r>
              <a:rPr lang="es-MX" sz="1200" b="1" dirty="0" smtClean="0">
                <a:latin typeface="Palatino Linotype" panose="02040502050505030304" pitchFamily="18" charset="0"/>
              </a:rPr>
              <a:t>-Titular de la Unidad de Transparencia</a:t>
            </a:r>
          </a:p>
        </p:txBody>
      </p:sp>
    </p:spTree>
    <p:extLst>
      <p:ext uri="{BB962C8B-B14F-4D97-AF65-F5344CB8AC3E}">
        <p14:creationId xmlns:p14="http://schemas.microsoft.com/office/powerpoint/2010/main" val="260148805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p14:dur="10">
        <p159:morph option="byObjec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áfico 8">
            <a:extLst>
              <a:ext uri="{FF2B5EF4-FFF2-40B4-BE49-F238E27FC236}">
                <a16:creationId xmlns="" xmlns:a16="http://schemas.microsoft.com/office/drawing/2014/main" id="{B8C283B6-3B4F-4F97-A6F8-602F787BFA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9641" y="10885"/>
            <a:ext cx="2226324" cy="1108301"/>
          </a:xfrm>
          <a:prstGeom prst="rect">
            <a:avLst/>
          </a:prstGeom>
        </p:spPr>
      </p:pic>
      <p:grpSp>
        <p:nvGrpSpPr>
          <p:cNvPr id="16" name="Grupo 15">
            <a:extLst>
              <a:ext uri="{FF2B5EF4-FFF2-40B4-BE49-F238E27FC236}">
                <a16:creationId xmlns="" xmlns:a16="http://schemas.microsoft.com/office/drawing/2014/main" id="{718BA9DC-59C8-4B49-957C-EA4A37270DF7}"/>
              </a:ext>
            </a:extLst>
          </p:cNvPr>
          <p:cNvGrpSpPr/>
          <p:nvPr/>
        </p:nvGrpSpPr>
        <p:grpSpPr>
          <a:xfrm rot="10800000" flipH="1">
            <a:off x="11488" y="-17102"/>
            <a:ext cx="395783" cy="1136287"/>
            <a:chOff x="-36411" y="1050879"/>
            <a:chExt cx="330080" cy="2391810"/>
          </a:xfrm>
        </p:grpSpPr>
        <p:sp>
          <p:nvSpPr>
            <p:cNvPr id="14" name="Rectángulo 13">
              <a:extLst>
                <a:ext uri="{FF2B5EF4-FFF2-40B4-BE49-F238E27FC236}">
                  <a16:creationId xmlns="" xmlns:a16="http://schemas.microsoft.com/office/drawing/2014/main" id="{85DF67E2-889E-46A7-8B28-BDE59BDE6241}"/>
                </a:ext>
              </a:extLst>
            </p:cNvPr>
            <p:cNvSpPr/>
            <p:nvPr/>
          </p:nvSpPr>
          <p:spPr>
            <a:xfrm flipH="1">
              <a:off x="-36411" y="1050879"/>
              <a:ext cx="250243" cy="2391810"/>
            </a:xfrm>
            <a:prstGeom prst="rect">
              <a:avLst/>
            </a:prstGeom>
            <a:gradFill flip="none" rotWithShape="1">
              <a:gsLst>
                <a:gs pos="0">
                  <a:srgbClr val="753589">
                    <a:shade val="30000"/>
                    <a:satMod val="115000"/>
                  </a:srgbClr>
                </a:gs>
                <a:gs pos="50000">
                  <a:srgbClr val="753589">
                    <a:shade val="67500"/>
                    <a:satMod val="115000"/>
                  </a:srgbClr>
                </a:gs>
                <a:gs pos="100000">
                  <a:srgbClr val="753589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s-MX" dirty="0"/>
            </a:p>
          </p:txBody>
        </p:sp>
        <p:sp>
          <p:nvSpPr>
            <p:cNvPr id="15" name="Rectángulo 14">
              <a:extLst>
                <a:ext uri="{FF2B5EF4-FFF2-40B4-BE49-F238E27FC236}">
                  <a16:creationId xmlns="" xmlns:a16="http://schemas.microsoft.com/office/drawing/2014/main" id="{3ABEFC84-99DD-412F-8253-F54D5E15AF97}"/>
                </a:ext>
              </a:extLst>
            </p:cNvPr>
            <p:cNvSpPr/>
            <p:nvPr/>
          </p:nvSpPr>
          <p:spPr>
            <a:xfrm>
              <a:off x="191069" y="1446663"/>
              <a:ext cx="102600" cy="1996025"/>
            </a:xfrm>
            <a:prstGeom prst="rect">
              <a:avLst/>
            </a:prstGeom>
            <a:gradFill flip="none" rotWithShape="1">
              <a:gsLst>
                <a:gs pos="0">
                  <a:srgbClr val="00A29A">
                    <a:shade val="30000"/>
                    <a:satMod val="115000"/>
                  </a:srgbClr>
                </a:gs>
                <a:gs pos="50000">
                  <a:srgbClr val="00A29A">
                    <a:shade val="67500"/>
                    <a:satMod val="115000"/>
                  </a:srgbClr>
                </a:gs>
                <a:gs pos="100000">
                  <a:srgbClr val="00A29A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</p:grpSp>
      <p:sp>
        <p:nvSpPr>
          <p:cNvPr id="18" name="Elipse 17">
            <a:extLst>
              <a:ext uri="{FF2B5EF4-FFF2-40B4-BE49-F238E27FC236}">
                <a16:creationId xmlns:a16="http://schemas.microsoft.com/office/drawing/2014/main" xmlns="" id="{4605A2D0-B23B-461E-B0A9-B97F6942FC5C}"/>
              </a:ext>
            </a:extLst>
          </p:cNvPr>
          <p:cNvSpPr/>
          <p:nvPr/>
        </p:nvSpPr>
        <p:spPr>
          <a:xfrm>
            <a:off x="8330089" y="6291943"/>
            <a:ext cx="530882" cy="444889"/>
          </a:xfrm>
          <a:prstGeom prst="ellipse">
            <a:avLst/>
          </a:prstGeom>
          <a:gradFill flip="none" rotWithShape="1">
            <a:gsLst>
              <a:gs pos="0">
                <a:srgbClr val="00A29A">
                  <a:shade val="30000"/>
                  <a:satMod val="115000"/>
                </a:srgbClr>
              </a:gs>
              <a:gs pos="50000">
                <a:srgbClr val="00A29A">
                  <a:shade val="67500"/>
                  <a:satMod val="115000"/>
                </a:srgbClr>
              </a:gs>
              <a:gs pos="100000">
                <a:srgbClr val="00A29A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351" b="1" dirty="0"/>
              <a:t>6</a:t>
            </a:r>
          </a:p>
        </p:txBody>
      </p:sp>
      <p:pic>
        <p:nvPicPr>
          <p:cNvPr id="13" name="Imagen 12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965" y="150350"/>
            <a:ext cx="4504759" cy="652902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ángulo redondeado 9"/>
          <p:cNvSpPr/>
          <p:nvPr/>
        </p:nvSpPr>
        <p:spPr>
          <a:xfrm>
            <a:off x="284247" y="2793076"/>
            <a:ext cx="2141319" cy="93933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200" dirty="0" smtClean="0">
                <a:latin typeface="Palatino Linotype" panose="02040502050505030304" pitchFamily="18" charset="0"/>
              </a:rPr>
              <a:t>Ejemplo de Perfil </a:t>
            </a:r>
            <a:r>
              <a:rPr lang="es-MX" sz="1200" dirty="0">
                <a:latin typeface="Palatino Linotype" panose="02040502050505030304" pitchFamily="18" charset="0"/>
              </a:rPr>
              <a:t>de </a:t>
            </a:r>
            <a:r>
              <a:rPr lang="es-MX" sz="1200" dirty="0" smtClean="0">
                <a:latin typeface="Palatino Linotype" panose="02040502050505030304" pitchFamily="18" charset="0"/>
              </a:rPr>
              <a:t>Puesto </a:t>
            </a:r>
            <a:r>
              <a:rPr lang="es-MX" sz="1200" b="1" dirty="0" smtClean="0">
                <a:latin typeface="Palatino Linotype" panose="02040502050505030304" pitchFamily="18" charset="0"/>
              </a:rPr>
              <a:t>del </a:t>
            </a:r>
            <a:r>
              <a:rPr lang="es-MX" sz="1200" b="1" dirty="0" err="1" smtClean="0">
                <a:latin typeface="Palatino Linotype" panose="02040502050505030304" pitchFamily="18" charset="0"/>
              </a:rPr>
              <a:t>Infoem</a:t>
            </a:r>
            <a:endParaRPr lang="es-MX" sz="1200" b="1" dirty="0" smtClean="0">
              <a:latin typeface="Palatino Linotype" panose="02040502050505030304" pitchFamily="18" charset="0"/>
            </a:endParaRPr>
          </a:p>
          <a:p>
            <a:r>
              <a:rPr lang="es-MX" sz="1200" b="1" dirty="0" smtClean="0">
                <a:latin typeface="Palatino Linotype" panose="02040502050505030304" pitchFamily="18" charset="0"/>
              </a:rPr>
              <a:t>-Jefe de Departamento de Acceso y atención de solicitudes</a:t>
            </a:r>
            <a:endParaRPr lang="es-MX" sz="1200" b="1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20244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p14:dur="10">
        <p159:morph option="byObjec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áfico 8">
            <a:extLst>
              <a:ext uri="{FF2B5EF4-FFF2-40B4-BE49-F238E27FC236}">
                <a16:creationId xmlns="" xmlns:a16="http://schemas.microsoft.com/office/drawing/2014/main" id="{B8C283B6-3B4F-4F97-A6F8-602F787BFA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9641" y="10885"/>
            <a:ext cx="2226324" cy="1108301"/>
          </a:xfrm>
          <a:prstGeom prst="rect">
            <a:avLst/>
          </a:prstGeom>
        </p:spPr>
      </p:pic>
      <p:grpSp>
        <p:nvGrpSpPr>
          <p:cNvPr id="16" name="Grupo 15">
            <a:extLst>
              <a:ext uri="{FF2B5EF4-FFF2-40B4-BE49-F238E27FC236}">
                <a16:creationId xmlns="" xmlns:a16="http://schemas.microsoft.com/office/drawing/2014/main" id="{718BA9DC-59C8-4B49-957C-EA4A37270DF7}"/>
              </a:ext>
            </a:extLst>
          </p:cNvPr>
          <p:cNvGrpSpPr/>
          <p:nvPr/>
        </p:nvGrpSpPr>
        <p:grpSpPr>
          <a:xfrm rot="10800000" flipH="1">
            <a:off x="11488" y="-17102"/>
            <a:ext cx="395783" cy="1136287"/>
            <a:chOff x="-36411" y="1050879"/>
            <a:chExt cx="330080" cy="2391810"/>
          </a:xfrm>
        </p:grpSpPr>
        <p:sp>
          <p:nvSpPr>
            <p:cNvPr id="14" name="Rectángulo 13">
              <a:extLst>
                <a:ext uri="{FF2B5EF4-FFF2-40B4-BE49-F238E27FC236}">
                  <a16:creationId xmlns="" xmlns:a16="http://schemas.microsoft.com/office/drawing/2014/main" id="{85DF67E2-889E-46A7-8B28-BDE59BDE6241}"/>
                </a:ext>
              </a:extLst>
            </p:cNvPr>
            <p:cNvSpPr/>
            <p:nvPr/>
          </p:nvSpPr>
          <p:spPr>
            <a:xfrm flipH="1">
              <a:off x="-36411" y="1050879"/>
              <a:ext cx="250243" cy="2391810"/>
            </a:xfrm>
            <a:prstGeom prst="rect">
              <a:avLst/>
            </a:prstGeom>
            <a:gradFill flip="none" rotWithShape="1">
              <a:gsLst>
                <a:gs pos="0">
                  <a:srgbClr val="753589">
                    <a:shade val="30000"/>
                    <a:satMod val="115000"/>
                  </a:srgbClr>
                </a:gs>
                <a:gs pos="50000">
                  <a:srgbClr val="753589">
                    <a:shade val="67500"/>
                    <a:satMod val="115000"/>
                  </a:srgbClr>
                </a:gs>
                <a:gs pos="100000">
                  <a:srgbClr val="753589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s-MX" dirty="0"/>
            </a:p>
          </p:txBody>
        </p:sp>
        <p:sp>
          <p:nvSpPr>
            <p:cNvPr id="15" name="Rectángulo 14">
              <a:extLst>
                <a:ext uri="{FF2B5EF4-FFF2-40B4-BE49-F238E27FC236}">
                  <a16:creationId xmlns="" xmlns:a16="http://schemas.microsoft.com/office/drawing/2014/main" id="{3ABEFC84-99DD-412F-8253-F54D5E15AF97}"/>
                </a:ext>
              </a:extLst>
            </p:cNvPr>
            <p:cNvSpPr/>
            <p:nvPr/>
          </p:nvSpPr>
          <p:spPr>
            <a:xfrm>
              <a:off x="191069" y="1446663"/>
              <a:ext cx="102600" cy="1996025"/>
            </a:xfrm>
            <a:prstGeom prst="rect">
              <a:avLst/>
            </a:prstGeom>
            <a:gradFill flip="none" rotWithShape="1">
              <a:gsLst>
                <a:gs pos="0">
                  <a:srgbClr val="00A29A">
                    <a:shade val="30000"/>
                    <a:satMod val="115000"/>
                  </a:srgbClr>
                </a:gs>
                <a:gs pos="50000">
                  <a:srgbClr val="00A29A">
                    <a:shade val="67500"/>
                    <a:satMod val="115000"/>
                  </a:srgbClr>
                </a:gs>
                <a:gs pos="100000">
                  <a:srgbClr val="00A29A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</p:grpSp>
      <p:sp>
        <p:nvSpPr>
          <p:cNvPr id="18" name="Elipse 17">
            <a:extLst>
              <a:ext uri="{FF2B5EF4-FFF2-40B4-BE49-F238E27FC236}">
                <a16:creationId xmlns:a16="http://schemas.microsoft.com/office/drawing/2014/main" xmlns="" id="{4605A2D0-B23B-461E-B0A9-B97F6942FC5C}"/>
              </a:ext>
            </a:extLst>
          </p:cNvPr>
          <p:cNvSpPr/>
          <p:nvPr/>
        </p:nvSpPr>
        <p:spPr>
          <a:xfrm>
            <a:off x="8330089" y="6291943"/>
            <a:ext cx="530882" cy="444889"/>
          </a:xfrm>
          <a:prstGeom prst="ellipse">
            <a:avLst/>
          </a:prstGeom>
          <a:gradFill flip="none" rotWithShape="1">
            <a:gsLst>
              <a:gs pos="0">
                <a:srgbClr val="00A29A">
                  <a:shade val="30000"/>
                  <a:satMod val="115000"/>
                </a:srgbClr>
              </a:gs>
              <a:gs pos="50000">
                <a:srgbClr val="00A29A">
                  <a:shade val="67500"/>
                  <a:satMod val="115000"/>
                </a:srgbClr>
              </a:gs>
              <a:gs pos="100000">
                <a:srgbClr val="00A29A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351" b="1" dirty="0"/>
              <a:t>7</a:t>
            </a:r>
          </a:p>
        </p:txBody>
      </p:sp>
      <p:pic>
        <p:nvPicPr>
          <p:cNvPr id="19" name="Imagen 18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063" y="113548"/>
            <a:ext cx="4538010" cy="662328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ángulo redondeado 9"/>
          <p:cNvSpPr/>
          <p:nvPr/>
        </p:nvSpPr>
        <p:spPr>
          <a:xfrm>
            <a:off x="284247" y="2926080"/>
            <a:ext cx="2141319" cy="80633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200" dirty="0" smtClean="0">
                <a:latin typeface="Palatino Linotype" panose="02040502050505030304" pitchFamily="18" charset="0"/>
              </a:rPr>
              <a:t>Ejemplo de Perfil </a:t>
            </a:r>
            <a:r>
              <a:rPr lang="es-MX" sz="1200" dirty="0">
                <a:latin typeface="Palatino Linotype" panose="02040502050505030304" pitchFamily="18" charset="0"/>
              </a:rPr>
              <a:t>de </a:t>
            </a:r>
            <a:r>
              <a:rPr lang="es-MX" sz="1200" dirty="0" smtClean="0">
                <a:latin typeface="Palatino Linotype" panose="02040502050505030304" pitchFamily="18" charset="0"/>
              </a:rPr>
              <a:t>Puesto </a:t>
            </a:r>
            <a:r>
              <a:rPr lang="es-MX" sz="1200" b="1" dirty="0" smtClean="0">
                <a:latin typeface="Palatino Linotype" panose="02040502050505030304" pitchFamily="18" charset="0"/>
              </a:rPr>
              <a:t>del </a:t>
            </a:r>
            <a:r>
              <a:rPr lang="es-MX" sz="1200" b="1" dirty="0" err="1" smtClean="0">
                <a:latin typeface="Palatino Linotype" panose="02040502050505030304" pitchFamily="18" charset="0"/>
              </a:rPr>
              <a:t>Infoem</a:t>
            </a:r>
            <a:endParaRPr lang="es-MX" sz="1200" b="1" dirty="0" smtClean="0">
              <a:latin typeface="Palatino Linotype" panose="02040502050505030304" pitchFamily="18" charset="0"/>
            </a:endParaRPr>
          </a:p>
          <a:p>
            <a:pPr algn="ctr"/>
            <a:r>
              <a:rPr lang="es-MX" sz="1200" b="1" dirty="0" smtClean="0">
                <a:latin typeface="Palatino Linotype" panose="02040502050505030304" pitchFamily="18" charset="0"/>
              </a:rPr>
              <a:t>-Profesional Especialista B</a:t>
            </a:r>
            <a:endParaRPr lang="es-MX" sz="1200" b="1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41497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p14:dur="10">
        <p159:morph option="byObjec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áfico 8">
            <a:extLst>
              <a:ext uri="{FF2B5EF4-FFF2-40B4-BE49-F238E27FC236}">
                <a16:creationId xmlns="" xmlns:a16="http://schemas.microsoft.com/office/drawing/2014/main" id="{B8C283B6-3B4F-4F97-A6F8-602F787BFA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9641" y="10885"/>
            <a:ext cx="2226324" cy="1108301"/>
          </a:xfrm>
          <a:prstGeom prst="rect">
            <a:avLst/>
          </a:prstGeom>
        </p:spPr>
      </p:pic>
      <p:grpSp>
        <p:nvGrpSpPr>
          <p:cNvPr id="16" name="Grupo 15">
            <a:extLst>
              <a:ext uri="{FF2B5EF4-FFF2-40B4-BE49-F238E27FC236}">
                <a16:creationId xmlns="" xmlns:a16="http://schemas.microsoft.com/office/drawing/2014/main" id="{718BA9DC-59C8-4B49-957C-EA4A37270DF7}"/>
              </a:ext>
            </a:extLst>
          </p:cNvPr>
          <p:cNvGrpSpPr/>
          <p:nvPr/>
        </p:nvGrpSpPr>
        <p:grpSpPr>
          <a:xfrm rot="10800000" flipH="1">
            <a:off x="11488" y="-17102"/>
            <a:ext cx="395783" cy="1136287"/>
            <a:chOff x="-36411" y="1050879"/>
            <a:chExt cx="330080" cy="2391810"/>
          </a:xfrm>
        </p:grpSpPr>
        <p:sp>
          <p:nvSpPr>
            <p:cNvPr id="14" name="Rectángulo 13">
              <a:extLst>
                <a:ext uri="{FF2B5EF4-FFF2-40B4-BE49-F238E27FC236}">
                  <a16:creationId xmlns="" xmlns:a16="http://schemas.microsoft.com/office/drawing/2014/main" id="{85DF67E2-889E-46A7-8B28-BDE59BDE6241}"/>
                </a:ext>
              </a:extLst>
            </p:cNvPr>
            <p:cNvSpPr/>
            <p:nvPr/>
          </p:nvSpPr>
          <p:spPr>
            <a:xfrm flipH="1">
              <a:off x="-36411" y="1050879"/>
              <a:ext cx="250243" cy="2391810"/>
            </a:xfrm>
            <a:prstGeom prst="rect">
              <a:avLst/>
            </a:prstGeom>
            <a:gradFill flip="none" rotWithShape="1">
              <a:gsLst>
                <a:gs pos="0">
                  <a:srgbClr val="753589">
                    <a:shade val="30000"/>
                    <a:satMod val="115000"/>
                  </a:srgbClr>
                </a:gs>
                <a:gs pos="50000">
                  <a:srgbClr val="753589">
                    <a:shade val="67500"/>
                    <a:satMod val="115000"/>
                  </a:srgbClr>
                </a:gs>
                <a:gs pos="100000">
                  <a:srgbClr val="753589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s-MX" dirty="0"/>
            </a:p>
          </p:txBody>
        </p:sp>
        <p:sp>
          <p:nvSpPr>
            <p:cNvPr id="15" name="Rectángulo 14">
              <a:extLst>
                <a:ext uri="{FF2B5EF4-FFF2-40B4-BE49-F238E27FC236}">
                  <a16:creationId xmlns="" xmlns:a16="http://schemas.microsoft.com/office/drawing/2014/main" id="{3ABEFC84-99DD-412F-8253-F54D5E15AF97}"/>
                </a:ext>
              </a:extLst>
            </p:cNvPr>
            <p:cNvSpPr/>
            <p:nvPr/>
          </p:nvSpPr>
          <p:spPr>
            <a:xfrm>
              <a:off x="191069" y="1446663"/>
              <a:ext cx="102600" cy="1996025"/>
            </a:xfrm>
            <a:prstGeom prst="rect">
              <a:avLst/>
            </a:prstGeom>
            <a:gradFill flip="none" rotWithShape="1">
              <a:gsLst>
                <a:gs pos="0">
                  <a:srgbClr val="00A29A">
                    <a:shade val="30000"/>
                    <a:satMod val="115000"/>
                  </a:srgbClr>
                </a:gs>
                <a:gs pos="50000">
                  <a:srgbClr val="00A29A">
                    <a:shade val="67500"/>
                    <a:satMod val="115000"/>
                  </a:srgbClr>
                </a:gs>
                <a:gs pos="100000">
                  <a:srgbClr val="00A29A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</p:grpSp>
      <p:sp>
        <p:nvSpPr>
          <p:cNvPr id="18" name="Elipse 17">
            <a:extLst>
              <a:ext uri="{FF2B5EF4-FFF2-40B4-BE49-F238E27FC236}">
                <a16:creationId xmlns:a16="http://schemas.microsoft.com/office/drawing/2014/main" xmlns="" id="{4605A2D0-B23B-461E-B0A9-B97F6942FC5C}"/>
              </a:ext>
            </a:extLst>
          </p:cNvPr>
          <p:cNvSpPr/>
          <p:nvPr/>
        </p:nvSpPr>
        <p:spPr>
          <a:xfrm>
            <a:off x="8595531" y="6354922"/>
            <a:ext cx="530882" cy="444889"/>
          </a:xfrm>
          <a:prstGeom prst="ellipse">
            <a:avLst/>
          </a:prstGeom>
          <a:gradFill flip="none" rotWithShape="1">
            <a:gsLst>
              <a:gs pos="0">
                <a:srgbClr val="00A29A">
                  <a:shade val="30000"/>
                  <a:satMod val="115000"/>
                </a:srgbClr>
              </a:gs>
              <a:gs pos="50000">
                <a:srgbClr val="00A29A">
                  <a:shade val="67500"/>
                  <a:satMod val="115000"/>
                </a:srgbClr>
              </a:gs>
              <a:gs pos="100000">
                <a:srgbClr val="00A29A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351" b="1" dirty="0" smtClean="0"/>
              <a:t>8</a:t>
            </a:r>
            <a:endParaRPr lang="es-MX" sz="1351" b="1" dirty="0"/>
          </a:p>
        </p:txBody>
      </p:sp>
      <p:sp>
        <p:nvSpPr>
          <p:cNvPr id="10" name="Rectángulo redondeado 9"/>
          <p:cNvSpPr/>
          <p:nvPr/>
        </p:nvSpPr>
        <p:spPr>
          <a:xfrm>
            <a:off x="284247" y="2926080"/>
            <a:ext cx="2141319" cy="80633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200" dirty="0" smtClean="0">
                <a:latin typeface="Palatino Linotype" panose="02040502050505030304" pitchFamily="18" charset="0"/>
              </a:rPr>
              <a:t>Ejemplo de Perfil </a:t>
            </a:r>
            <a:r>
              <a:rPr lang="es-MX" sz="1200" dirty="0">
                <a:latin typeface="Palatino Linotype" panose="02040502050505030304" pitchFamily="18" charset="0"/>
              </a:rPr>
              <a:t>de </a:t>
            </a:r>
            <a:r>
              <a:rPr lang="es-MX" sz="1200" dirty="0" smtClean="0">
                <a:latin typeface="Palatino Linotype" panose="02040502050505030304" pitchFamily="18" charset="0"/>
              </a:rPr>
              <a:t>Puesto </a:t>
            </a:r>
            <a:r>
              <a:rPr lang="es-MX" sz="1200" b="1" dirty="0" smtClean="0">
                <a:latin typeface="Palatino Linotype" panose="02040502050505030304" pitchFamily="18" charset="0"/>
              </a:rPr>
              <a:t>del </a:t>
            </a:r>
            <a:r>
              <a:rPr lang="es-MX" sz="1200" b="1" dirty="0" err="1" smtClean="0">
                <a:latin typeface="Palatino Linotype" panose="02040502050505030304" pitchFamily="18" charset="0"/>
              </a:rPr>
              <a:t>Infoem</a:t>
            </a:r>
            <a:endParaRPr lang="es-MX" sz="1200" b="1" dirty="0" smtClean="0">
              <a:latin typeface="Palatino Linotype" panose="02040502050505030304" pitchFamily="18" charset="0"/>
            </a:endParaRPr>
          </a:p>
        </p:txBody>
      </p:sp>
      <p:graphicFrame>
        <p:nvGraphicFramePr>
          <p:cNvPr id="21" name="Tab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5048099"/>
              </p:ext>
            </p:extLst>
          </p:nvPr>
        </p:nvGraphicFramePr>
        <p:xfrm>
          <a:off x="2571932" y="126129"/>
          <a:ext cx="6289040" cy="144231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155190"/>
                <a:gridCol w="524510"/>
                <a:gridCol w="3609340"/>
              </a:tblGrid>
              <a:tr h="196028">
                <a:tc gridSpan="3">
                  <a:txBody>
                    <a:bodyPr/>
                    <a:lstStyle/>
                    <a:p>
                      <a:pPr marL="67945"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es-ES" sz="800" b="1" dirty="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1.</a:t>
                      </a:r>
                      <a:r>
                        <a:rPr lang="es-ES" sz="800" b="1" spc="-30" dirty="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es-ES" sz="800" b="1" dirty="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IDENTIFICACIÓN</a:t>
                      </a:r>
                      <a:r>
                        <a:rPr lang="es-ES" sz="800" b="1" spc="-20" dirty="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es-ES" sz="800" b="1" dirty="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DEL</a:t>
                      </a:r>
                      <a:r>
                        <a:rPr lang="es-ES" sz="800" b="1" spc="-25" dirty="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es-ES" sz="800" b="1" spc="-10" dirty="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CARGO</a:t>
                      </a:r>
                      <a:endParaRPr lang="es-MX" sz="11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29839">
                <a:tc>
                  <a:txBody>
                    <a:bodyPr/>
                    <a:lstStyle/>
                    <a:p>
                      <a:pPr marL="67945">
                        <a:spcBef>
                          <a:spcPts val="710"/>
                        </a:spcBef>
                        <a:spcAft>
                          <a:spcPts val="0"/>
                        </a:spcAft>
                      </a:pPr>
                      <a:r>
                        <a:rPr lang="es-ES" sz="800" b="1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NOMBRE</a:t>
                      </a:r>
                      <a:r>
                        <a:rPr lang="es-ES" sz="800" b="1" spc="-1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es-ES" sz="800" b="1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DEL</a:t>
                      </a:r>
                      <a:r>
                        <a:rPr lang="es-ES" sz="800" b="1" spc="-1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es-ES" sz="800" b="1" spc="-2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CARGO</a:t>
                      </a:r>
                      <a:endParaRPr lang="es-MX" sz="11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spcBef>
                          <a:spcPts val="715"/>
                        </a:spcBef>
                        <a:spcAft>
                          <a:spcPts val="0"/>
                        </a:spcAft>
                      </a:pPr>
                      <a:r>
                        <a:rPr lang="es-ES" sz="750">
                          <a:effectLst/>
                          <a:latin typeface="Bahnschrift" panose="020B0502040204020203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:</a:t>
                      </a:r>
                      <a:endParaRPr lang="es-MX" sz="11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Palatino Linotype" panose="02040502050505030304" pitchFamily="18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Titular de la Unidad de Transparencia</a:t>
                      </a:r>
                      <a:endParaRPr lang="es-MX" sz="700" dirty="0">
                        <a:effectLst/>
                        <a:latin typeface="Palatino Linotype" panose="02040502050505030304" pitchFamily="18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323576">
                <a:tc>
                  <a:txBody>
                    <a:bodyPr/>
                    <a:lstStyle/>
                    <a:p>
                      <a:pPr marL="67945">
                        <a:spcBef>
                          <a:spcPts val="685"/>
                        </a:spcBef>
                        <a:spcAft>
                          <a:spcPts val="0"/>
                        </a:spcAft>
                      </a:pPr>
                      <a:r>
                        <a:rPr lang="es-ES" sz="800" b="1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UNIDAD</a:t>
                      </a:r>
                      <a:r>
                        <a:rPr lang="es-ES" sz="800" b="1" spc="1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es-ES" sz="800" b="1" spc="-1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ORGANIZATIVA</a:t>
                      </a:r>
                      <a:endParaRPr lang="es-MX" sz="11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spcBef>
                          <a:spcPts val="665"/>
                        </a:spcBef>
                        <a:spcAft>
                          <a:spcPts val="0"/>
                        </a:spcAft>
                      </a:pPr>
                      <a:r>
                        <a:rPr lang="es-ES" sz="750">
                          <a:effectLst/>
                          <a:latin typeface="Bahnschrift" panose="020B0502040204020203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:</a:t>
                      </a:r>
                      <a:endParaRPr lang="es-MX" sz="11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Palatino Linotype" panose="02040502050505030304" pitchFamily="18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Unidad de Transparencia</a:t>
                      </a:r>
                      <a:endParaRPr lang="es-MX" sz="700" dirty="0">
                        <a:effectLst/>
                        <a:latin typeface="Palatino Linotype" panose="02040502050505030304" pitchFamily="18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296437">
                <a:tc>
                  <a:txBody>
                    <a:bodyPr/>
                    <a:lstStyle/>
                    <a:p>
                      <a:pPr marL="67945" marR="71755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es-ES" sz="800" b="1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NOMBRE</a:t>
                      </a:r>
                      <a:r>
                        <a:rPr lang="es-ES" sz="800" b="1" spc="-15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es-ES" sz="800" b="1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DEL</a:t>
                      </a:r>
                      <a:r>
                        <a:rPr lang="es-ES" sz="800" b="1" spc="-15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es-ES" sz="800" b="1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CARGO</a:t>
                      </a:r>
                      <a:r>
                        <a:rPr lang="es-ES" sz="800" b="1" spc="-15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es-ES" sz="800" b="1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DE</a:t>
                      </a:r>
                      <a:r>
                        <a:rPr lang="es-ES" sz="800" b="1" spc="-15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es-ES" sz="800" b="1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LA JEFATURA</a:t>
                      </a:r>
                      <a:r>
                        <a:rPr lang="es-ES" sz="800" b="1" spc="-3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es-ES" sz="800" b="1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DIRECTA</a:t>
                      </a:r>
                      <a:endParaRPr lang="es-MX" sz="11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spcBef>
                          <a:spcPts val="570"/>
                        </a:spcBef>
                        <a:spcAft>
                          <a:spcPts val="0"/>
                        </a:spcAft>
                      </a:pPr>
                      <a:r>
                        <a:rPr lang="es-ES" sz="750">
                          <a:effectLst/>
                          <a:latin typeface="Bahnschrift" panose="020B0502040204020203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:</a:t>
                      </a:r>
                      <a:endParaRPr lang="es-MX" sz="11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Palatino Linotype" panose="02040502050505030304" pitchFamily="18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Titular de la Unidad de Transparencia</a:t>
                      </a:r>
                      <a:endParaRPr lang="es-MX" sz="700" dirty="0">
                        <a:effectLst/>
                        <a:latin typeface="Palatino Linotype" panose="02040502050505030304" pitchFamily="18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296437">
                <a:tc>
                  <a:txBody>
                    <a:bodyPr/>
                    <a:lstStyle/>
                    <a:p>
                      <a:pPr marL="67945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es-ES" sz="800" b="1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UNIDAD SUPERIOR DIRECTA DE </a:t>
                      </a:r>
                      <a:r>
                        <a:rPr lang="es-ES" sz="800" b="1" spc="-1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DEPENDENCIA</a:t>
                      </a:r>
                      <a:endParaRPr lang="es-MX" sz="11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spcBef>
                          <a:spcPts val="570"/>
                        </a:spcBef>
                        <a:spcAft>
                          <a:spcPts val="0"/>
                        </a:spcAft>
                      </a:pPr>
                      <a:r>
                        <a:rPr lang="es-ES" sz="750">
                          <a:effectLst/>
                          <a:latin typeface="Bahnschrift" panose="020B0502040204020203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:</a:t>
                      </a:r>
                      <a:endParaRPr lang="es-MX" sz="11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Palatino Linotype" panose="02040502050505030304" pitchFamily="18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Presidencia Municipal</a:t>
                      </a:r>
                      <a:endParaRPr lang="es-MX" sz="700" dirty="0">
                        <a:effectLst/>
                        <a:latin typeface="Palatino Linotype" panose="02040502050505030304" pitchFamily="18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Tabla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9005492"/>
              </p:ext>
            </p:extLst>
          </p:nvPr>
        </p:nvGraphicFramePr>
        <p:xfrm>
          <a:off x="2571932" y="1646843"/>
          <a:ext cx="6289040" cy="198634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208446"/>
                <a:gridCol w="2568073"/>
                <a:gridCol w="1512521"/>
              </a:tblGrid>
              <a:tr h="172838">
                <a:tc gridSpan="3">
                  <a:txBody>
                    <a:bodyPr/>
                    <a:lstStyle/>
                    <a:p>
                      <a:pPr marL="67945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s-ES" sz="800" b="1" dirty="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2.</a:t>
                      </a:r>
                      <a:r>
                        <a:rPr lang="es-ES" sz="800" b="1" spc="145" dirty="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es-ES" sz="800" b="1" dirty="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DESCRIPCIÓN</a:t>
                      </a:r>
                      <a:r>
                        <a:rPr lang="es-ES" sz="800" b="1" spc="155" dirty="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es-ES" sz="800" b="1" dirty="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FUNCIONAL</a:t>
                      </a:r>
                      <a:r>
                        <a:rPr lang="es-ES" sz="800" b="1" spc="150" dirty="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es-ES" sz="800" b="1" dirty="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DEL</a:t>
                      </a:r>
                      <a:r>
                        <a:rPr lang="es-ES" sz="800" b="1" spc="155" dirty="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es-ES" sz="800" b="1" spc="-10" dirty="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CARGO</a:t>
                      </a:r>
                      <a:endParaRPr lang="es-MX" sz="11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564267"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s-ES" sz="750">
                          <a:effectLst/>
                          <a:latin typeface="Times New Roman" panose="02020603050405020304" pitchFamily="18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 </a:t>
                      </a:r>
                      <a:endParaRPr lang="es-MX" sz="11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es-ES" sz="800" b="1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OBJETIVO</a:t>
                      </a:r>
                      <a:r>
                        <a:rPr lang="es-ES" sz="800" b="1" spc="15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es-ES" sz="800" b="1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DEL</a:t>
                      </a:r>
                      <a:r>
                        <a:rPr lang="es-ES" sz="800" b="1" spc="2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es-ES" sz="800" b="1" spc="-1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CARGO</a:t>
                      </a:r>
                      <a:endParaRPr lang="es-MX" sz="11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Palatino Linotype" panose="02040502050505030304" pitchFamily="18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Coordinar la atención al derecho de acceso a la información pública y protección de datos personales que compete al Instituto, es su carácter de Sujeto Obligado</a:t>
                      </a:r>
                      <a:r>
                        <a:rPr lang="es-ES" sz="1000" dirty="0">
                          <a:effectLst/>
                          <a:latin typeface="Times New Roman" panose="02020603050405020304" pitchFamily="18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.</a:t>
                      </a:r>
                      <a:endParaRPr lang="es-MX" sz="8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34835"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s-ES" sz="750">
                          <a:effectLst/>
                          <a:latin typeface="Times New Roman" panose="02020603050405020304" pitchFamily="18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 </a:t>
                      </a:r>
                      <a:endParaRPr lang="es-MX" sz="11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  <a:p>
                      <a:pPr marL="435610">
                        <a:spcAft>
                          <a:spcPts val="0"/>
                        </a:spcAft>
                      </a:pPr>
                      <a:r>
                        <a:rPr lang="es-ES" sz="800" b="1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FUNCIONES</a:t>
                      </a:r>
                      <a:r>
                        <a:rPr lang="es-ES" sz="800" b="1" spc="13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es-ES" sz="800" b="1" spc="-1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PRINCIPALES</a:t>
                      </a:r>
                      <a:endParaRPr lang="es-MX" sz="11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s-ES" sz="750">
                          <a:effectLst/>
                          <a:latin typeface="Times New Roman" panose="02020603050405020304" pitchFamily="18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 </a:t>
                      </a:r>
                      <a:endParaRPr lang="es-MX" sz="11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  <a:p>
                      <a:pPr marL="647065">
                        <a:spcAft>
                          <a:spcPts val="0"/>
                        </a:spcAft>
                      </a:pPr>
                      <a:r>
                        <a:rPr lang="es-ES" sz="800" b="1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TAREAS </a:t>
                      </a:r>
                      <a:r>
                        <a:rPr lang="es-ES" sz="800" b="1" spc="-1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CRÍTICAS</a:t>
                      </a:r>
                      <a:endParaRPr lang="es-MX" sz="11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s-ES" sz="750">
                          <a:effectLst/>
                          <a:latin typeface="Times New Roman" panose="02020603050405020304" pitchFamily="18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 </a:t>
                      </a:r>
                      <a:endParaRPr lang="es-MX" sz="11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  <a:p>
                      <a:pPr marL="194945">
                        <a:spcAft>
                          <a:spcPts val="0"/>
                        </a:spcAft>
                      </a:pPr>
                      <a:r>
                        <a:rPr lang="es-ES" sz="800" b="1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INDICADOR</a:t>
                      </a:r>
                      <a:r>
                        <a:rPr lang="es-ES" sz="800" b="1" spc="-45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es-ES" sz="800" b="1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DE</a:t>
                      </a:r>
                      <a:r>
                        <a:rPr lang="es-ES" sz="800" b="1" spc="-4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es-ES" sz="800" b="1" spc="-1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DESEMPEÑO</a:t>
                      </a:r>
                      <a:endParaRPr lang="es-MX" sz="11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4336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dirty="0" smtClean="0">
                          <a:effectLst/>
                          <a:latin typeface="Palatino Linotype" panose="02040502050505030304" pitchFamily="18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-Tramitar </a:t>
                      </a:r>
                      <a:r>
                        <a:rPr lang="es-ES" sz="1000" dirty="0">
                          <a:effectLst/>
                          <a:latin typeface="Palatino Linotype" panose="02040502050505030304" pitchFamily="18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las solicitudes de información que reciba el </a:t>
                      </a:r>
                      <a:r>
                        <a:rPr lang="es-ES" sz="1000" dirty="0" smtClean="0">
                          <a:effectLst/>
                          <a:latin typeface="Palatino Linotype" panose="02040502050505030304" pitchFamily="18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Municipio.</a:t>
                      </a:r>
                      <a:endParaRPr lang="es-MX" sz="900" dirty="0">
                        <a:effectLst/>
                        <a:latin typeface="Palatino Linotype" panose="02040502050505030304" pitchFamily="18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Palatino Linotype" panose="02040502050505030304" pitchFamily="18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Coordinar la atención de los recursos de revisión interpuestos en contra del Instituto, en su carácter de Sujeto Obligado.</a:t>
                      </a:r>
                      <a:endParaRPr lang="es-MX" sz="1100" dirty="0">
                        <a:effectLst/>
                        <a:latin typeface="Palatino Linotype" panose="02040502050505030304" pitchFamily="18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  <a:latin typeface="Times New Roman" panose="02020603050405020304" pitchFamily="18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 </a:t>
                      </a:r>
                      <a:endParaRPr lang="es-MX" sz="11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6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dirty="0" smtClean="0">
                          <a:effectLst/>
                          <a:latin typeface="Palatino Linotype" panose="02040502050505030304" pitchFamily="18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-Publicar </a:t>
                      </a:r>
                      <a:r>
                        <a:rPr lang="es-ES" sz="1000" dirty="0">
                          <a:effectLst/>
                          <a:latin typeface="Palatino Linotype" panose="02040502050505030304" pitchFamily="18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las Obligaciones de Transparencia del </a:t>
                      </a:r>
                      <a:r>
                        <a:rPr lang="es-ES" sz="1000" dirty="0" smtClean="0">
                          <a:effectLst/>
                          <a:latin typeface="Palatino Linotype" panose="02040502050505030304" pitchFamily="18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Municipio.</a:t>
                      </a:r>
                      <a:endParaRPr lang="es-MX" sz="900" dirty="0">
                        <a:effectLst/>
                        <a:latin typeface="Palatino Linotype" panose="02040502050505030304" pitchFamily="18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Palatino Linotype" panose="02040502050505030304" pitchFamily="18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Coordinar la atención al derecho a las y los solicitantes en los trámites para acceder a la información pública. </a:t>
                      </a:r>
                      <a:endParaRPr lang="es-MX" sz="1100" dirty="0">
                        <a:effectLst/>
                        <a:latin typeface="Palatino Linotype" panose="02040502050505030304" pitchFamily="18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  <a:latin typeface="Times New Roman" panose="02020603050405020304" pitchFamily="18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 </a:t>
                      </a:r>
                      <a:endParaRPr lang="es-MX" sz="11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3" name="Tabla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2630101"/>
              </p:ext>
            </p:extLst>
          </p:nvPr>
        </p:nvGraphicFramePr>
        <p:xfrm>
          <a:off x="2571934" y="3907072"/>
          <a:ext cx="6289038" cy="232668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868072"/>
                <a:gridCol w="2210483"/>
                <a:gridCol w="2210483"/>
              </a:tblGrid>
              <a:tr h="214743">
                <a:tc gridSpan="3">
                  <a:txBody>
                    <a:bodyPr/>
                    <a:lstStyle/>
                    <a:p>
                      <a:pPr marL="67945">
                        <a:spcBef>
                          <a:spcPts val="470"/>
                        </a:spcBef>
                        <a:spcAft>
                          <a:spcPts val="0"/>
                        </a:spcAft>
                      </a:pPr>
                      <a:r>
                        <a:rPr lang="es-ES" sz="800" b="1" dirty="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3.</a:t>
                      </a:r>
                      <a:r>
                        <a:rPr lang="es-ES" sz="800" b="1" spc="95" dirty="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es-ES" sz="800" b="1" dirty="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ESPECIFICACIONES</a:t>
                      </a:r>
                      <a:r>
                        <a:rPr lang="es-ES" sz="800" b="1" spc="105" dirty="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es-ES" sz="800" b="1" dirty="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DEL</a:t>
                      </a:r>
                      <a:r>
                        <a:rPr lang="es-ES" sz="800" b="1" spc="105" dirty="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es-ES" sz="800" b="1" spc="-20" dirty="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CARGO</a:t>
                      </a:r>
                      <a:endParaRPr lang="es-MX" sz="11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39547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Times New Roman" panose="02020603050405020304" pitchFamily="18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 </a:t>
                      </a:r>
                      <a:endParaRPr lang="es-MX" sz="11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Times New Roman" panose="02020603050405020304" pitchFamily="18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 </a:t>
                      </a:r>
                      <a:endParaRPr lang="es-MX" sz="11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Times New Roman" panose="02020603050405020304" pitchFamily="18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 </a:t>
                      </a:r>
                      <a:endParaRPr lang="es-MX" sz="11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  <a:p>
                      <a:pPr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s-ES" sz="1300">
                          <a:effectLst/>
                          <a:latin typeface="Times New Roman" panose="02020603050405020304" pitchFamily="18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 </a:t>
                      </a:r>
                      <a:endParaRPr lang="es-MX" sz="11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  <a:p>
                      <a:pPr marL="67945" marR="174625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es-ES" sz="800" b="1" spc="-1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ESTUDIOS/ FORMACIÓN</a:t>
                      </a:r>
                      <a:endParaRPr lang="es-MX" sz="11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s-ES" sz="1250" dirty="0">
                          <a:effectLst/>
                          <a:latin typeface="Times New Roman" panose="02020603050405020304" pitchFamily="18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 </a:t>
                      </a:r>
                      <a:endParaRPr lang="es-MX" sz="11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  <a:p>
                      <a:pPr marL="67945" algn="l">
                        <a:spcAft>
                          <a:spcPts val="0"/>
                        </a:spcAft>
                      </a:pPr>
                      <a:r>
                        <a:rPr lang="es-ES" sz="800" b="1" dirty="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NIVEL</a:t>
                      </a:r>
                      <a:r>
                        <a:rPr lang="es-ES" sz="800" b="1" spc="-35" dirty="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es-ES" sz="800" b="1" spc="-10" dirty="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EDUCACIONAL</a:t>
                      </a:r>
                      <a:endParaRPr lang="es-MX" sz="11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dirty="0" smtClean="0">
                          <a:effectLst/>
                          <a:latin typeface="Palatino Linotype" panose="02040502050505030304" pitchFamily="18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Licenciatura (Preferentemente titulado)</a:t>
                      </a:r>
                      <a:endParaRPr lang="es-MX" sz="1000" dirty="0">
                        <a:effectLst/>
                        <a:latin typeface="Palatino Linotype" panose="02040502050505030304" pitchFamily="18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49078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Times New Roman" panose="02020603050405020304" pitchFamily="18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 </a:t>
                      </a:r>
                      <a:endParaRPr lang="es-MX" sz="11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  <a:p>
                      <a:pPr marL="67945" algn="l">
                        <a:spcBef>
                          <a:spcPts val="755"/>
                        </a:spcBef>
                        <a:spcAft>
                          <a:spcPts val="0"/>
                        </a:spcAft>
                      </a:pPr>
                      <a:r>
                        <a:rPr lang="es-ES" sz="800" b="1" dirty="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ESTUDIOS</a:t>
                      </a:r>
                      <a:r>
                        <a:rPr lang="es-ES" sz="800" b="1" spc="75" dirty="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es-ES" sz="800" b="1" spc="-10" dirty="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ACADÉMICOS</a:t>
                      </a:r>
                      <a:endParaRPr lang="es-MX" sz="11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Palatino Linotype" panose="02040502050505030304" pitchFamily="18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-Ciencias Sociales</a:t>
                      </a:r>
                      <a:endParaRPr lang="es-MX" sz="1000" dirty="0">
                        <a:effectLst/>
                        <a:latin typeface="Palatino Linotype" panose="02040502050505030304" pitchFamily="18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Palatino Linotype" panose="02040502050505030304" pitchFamily="18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-Administración  </a:t>
                      </a:r>
                      <a:endParaRPr lang="es-MX" sz="1000" dirty="0">
                        <a:effectLst/>
                        <a:latin typeface="Palatino Linotype" panose="02040502050505030304" pitchFamily="18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Palatino Linotype" panose="02040502050505030304" pitchFamily="18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-</a:t>
                      </a:r>
                      <a:r>
                        <a:rPr lang="es-ES" sz="1000" dirty="0" smtClean="0">
                          <a:effectLst/>
                          <a:latin typeface="Palatino Linotype" panose="02040502050505030304" pitchFamily="18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Derecho</a:t>
                      </a:r>
                      <a:endParaRPr lang="es-MX" sz="1000" dirty="0">
                        <a:effectLst/>
                        <a:latin typeface="Palatino Linotype" panose="02040502050505030304" pitchFamily="18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65437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Times New Roman" panose="02020603050405020304" pitchFamily="18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 </a:t>
                      </a:r>
                      <a:endParaRPr lang="es-MX" sz="11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  <a:p>
                      <a:pPr marL="67945" algn="l">
                        <a:spcBef>
                          <a:spcPts val="755"/>
                        </a:spcBef>
                        <a:spcAft>
                          <a:spcPts val="0"/>
                        </a:spcAft>
                      </a:pPr>
                      <a:r>
                        <a:rPr lang="es-ES" sz="800" b="1" dirty="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ESTUDIOS</a:t>
                      </a:r>
                      <a:r>
                        <a:rPr lang="es-ES" sz="800" b="1" spc="30" dirty="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es-ES" sz="800" b="1" dirty="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DE</a:t>
                      </a:r>
                      <a:r>
                        <a:rPr lang="es-ES" sz="800" b="1" spc="30" dirty="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es-ES" sz="800" b="1" spc="-10" dirty="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ESPECIALIZACIÓN</a:t>
                      </a:r>
                      <a:endParaRPr lang="es-MX" sz="11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Palatino Linotype" panose="02040502050505030304" pitchFamily="18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Certificación EC-1057 “Garantizar el derecho de acceso a la información pública</a:t>
                      </a:r>
                      <a:r>
                        <a:rPr lang="es-ES" sz="1000" dirty="0" smtClean="0">
                          <a:effectLst/>
                          <a:latin typeface="Palatino Linotype" panose="02040502050505030304" pitchFamily="18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”.</a:t>
                      </a:r>
                      <a:endParaRPr lang="es-MX" sz="1000" dirty="0">
                        <a:effectLst/>
                        <a:latin typeface="Palatino Linotype" panose="02040502050505030304" pitchFamily="18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654373">
                <a:tc>
                  <a:txBody>
                    <a:bodyPr/>
                    <a:lstStyle/>
                    <a:p>
                      <a:pPr marL="67945" marR="72390" indent="27940">
                        <a:spcAft>
                          <a:spcPts val="0"/>
                        </a:spcAft>
                      </a:pPr>
                      <a:r>
                        <a:rPr lang="es-ES" sz="800" b="1" spc="-10" dirty="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EXPERIENCIA </a:t>
                      </a:r>
                      <a:r>
                        <a:rPr lang="es-ES" sz="800" b="1" dirty="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PROFESIONAL</a:t>
                      </a:r>
                      <a:r>
                        <a:rPr lang="es-ES" sz="800" b="1" spc="-70" dirty="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es-ES" sz="800" b="1" dirty="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(DESDE LA OBTENCIÓN DEL </a:t>
                      </a:r>
                      <a:r>
                        <a:rPr lang="es-ES" sz="800" b="1" spc="-10" dirty="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TÍTULO)</a:t>
                      </a:r>
                      <a:endParaRPr lang="es-MX" sz="11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 dirty="0" smtClean="0">
                          <a:effectLst/>
                          <a:latin typeface="Palatino Linotype" panose="02040502050505030304" pitchFamily="18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En </a:t>
                      </a:r>
                      <a:r>
                        <a:rPr lang="es-ES" sz="1000" dirty="0" smtClean="0">
                          <a:effectLst/>
                          <a:latin typeface="Palatino Linotype" panose="02040502050505030304" pitchFamily="18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transparencia </a:t>
                      </a:r>
                      <a:r>
                        <a:rPr lang="es-ES" sz="1000" dirty="0">
                          <a:effectLst/>
                          <a:latin typeface="Palatino Linotype" panose="02040502050505030304" pitchFamily="18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y </a:t>
                      </a:r>
                      <a:r>
                        <a:rPr lang="es-ES" sz="1000" dirty="0" smtClean="0">
                          <a:effectLst/>
                          <a:latin typeface="Palatino Linotype" panose="02040502050505030304" pitchFamily="18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acceso </a:t>
                      </a:r>
                      <a:r>
                        <a:rPr lang="es-ES" sz="1000" dirty="0">
                          <a:effectLst/>
                          <a:latin typeface="Palatino Linotype" panose="02040502050505030304" pitchFamily="18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a la </a:t>
                      </a:r>
                      <a:r>
                        <a:rPr lang="es-ES" sz="1000" dirty="0" smtClean="0">
                          <a:effectLst/>
                          <a:latin typeface="Palatino Linotype" panose="02040502050505030304" pitchFamily="18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información</a:t>
                      </a:r>
                      <a:r>
                        <a:rPr lang="es-ES" sz="1000" dirty="0" smtClean="0">
                          <a:effectLst/>
                          <a:latin typeface="Palatino Linotype" panose="02040502050505030304" pitchFamily="18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; </a:t>
                      </a:r>
                      <a:r>
                        <a:rPr lang="es-ES" sz="1000" dirty="0">
                          <a:effectLst/>
                          <a:latin typeface="Palatino Linotype" panose="02040502050505030304" pitchFamily="18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a</a:t>
                      </a:r>
                      <a:r>
                        <a:rPr lang="es-ES" sz="1000" dirty="0" smtClean="0">
                          <a:effectLst/>
                          <a:latin typeface="Palatino Linotype" panose="02040502050505030304" pitchFamily="18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dministración </a:t>
                      </a:r>
                      <a:r>
                        <a:rPr lang="es-ES" sz="1000" dirty="0">
                          <a:effectLst/>
                          <a:latin typeface="Palatino Linotype" panose="02040502050505030304" pitchFamily="18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p</a:t>
                      </a:r>
                      <a:r>
                        <a:rPr lang="es-ES" sz="1000" dirty="0" smtClean="0">
                          <a:effectLst/>
                          <a:latin typeface="Palatino Linotype" panose="02040502050505030304" pitchFamily="18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ública </a:t>
                      </a:r>
                      <a:r>
                        <a:rPr lang="es-ES" sz="1000" dirty="0">
                          <a:effectLst/>
                          <a:latin typeface="Palatino Linotype" panose="02040502050505030304" pitchFamily="18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f</a:t>
                      </a:r>
                      <a:r>
                        <a:rPr lang="es-ES" sz="1000" dirty="0" smtClean="0">
                          <a:effectLst/>
                          <a:latin typeface="Palatino Linotype" panose="02040502050505030304" pitchFamily="18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ederal </a:t>
                      </a:r>
                      <a:r>
                        <a:rPr lang="es-ES" sz="1000" dirty="0">
                          <a:effectLst/>
                          <a:latin typeface="Palatino Linotype" panose="02040502050505030304" pitchFamily="18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o </a:t>
                      </a:r>
                      <a:r>
                        <a:rPr lang="es-ES" sz="1000" dirty="0" smtClean="0">
                          <a:effectLst/>
                          <a:latin typeface="Palatino Linotype" panose="02040502050505030304" pitchFamily="18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estatal</a:t>
                      </a:r>
                      <a:r>
                        <a:rPr lang="es-ES" sz="1000" baseline="0" dirty="0" smtClean="0">
                          <a:effectLst/>
                          <a:latin typeface="Palatino Linotype" panose="02040502050505030304" pitchFamily="18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y en protección </a:t>
                      </a:r>
                      <a:r>
                        <a:rPr lang="es-ES" sz="1000" baseline="0" dirty="0" smtClean="0">
                          <a:effectLst/>
                          <a:latin typeface="Palatino Linotype" panose="02040502050505030304" pitchFamily="18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de </a:t>
                      </a:r>
                      <a:r>
                        <a:rPr lang="es-ES" sz="1000" baseline="0" dirty="0" smtClean="0">
                          <a:effectLst/>
                          <a:latin typeface="Palatino Linotype" panose="02040502050505030304" pitchFamily="18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datos</a:t>
                      </a:r>
                      <a:r>
                        <a:rPr lang="es-ES" sz="1000" dirty="0" smtClean="0">
                          <a:effectLst/>
                          <a:latin typeface="Palatino Linotype" panose="02040502050505030304" pitchFamily="18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personales</a:t>
                      </a:r>
                      <a:r>
                        <a:rPr lang="es-ES" sz="1000" dirty="0" smtClean="0">
                          <a:effectLst/>
                          <a:latin typeface="Palatino Linotype" panose="02040502050505030304" pitchFamily="18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.</a:t>
                      </a:r>
                      <a:endParaRPr lang="es-MX" sz="1000" dirty="0">
                        <a:effectLst/>
                        <a:latin typeface="Palatino Linotype" panose="02040502050505030304" pitchFamily="18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4" name="Rectangle 6"/>
          <p:cNvSpPr>
            <a:spLocks noChangeArrowheads="1"/>
          </p:cNvSpPr>
          <p:nvPr/>
        </p:nvSpPr>
        <p:spPr bwMode="auto">
          <a:xfrm>
            <a:off x="758825" y="24876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7689460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p14:dur="10">
        <p159:morph option="byObjec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5554</TotalTime>
  <Words>414</Words>
  <Application>Microsoft Office PowerPoint</Application>
  <PresentationFormat>Carta (216 x 279 mm)</PresentationFormat>
  <Paragraphs>92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21" baseType="lpstr">
      <vt:lpstr>Arial</vt:lpstr>
      <vt:lpstr>Bahnschrift</vt:lpstr>
      <vt:lpstr>Calibri</vt:lpstr>
      <vt:lpstr>Calibri Light</vt:lpstr>
      <vt:lpstr>Palatino Linotype</vt:lpstr>
      <vt:lpstr>Times New Roman</vt:lpstr>
      <vt:lpstr>Trebuchet MS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Jorge Herrera - UIPPE</dc:creator>
  <cp:lastModifiedBy>USUARIO</cp:lastModifiedBy>
  <cp:revision>316</cp:revision>
  <cp:lastPrinted>2023-01-27T16:44:32Z</cp:lastPrinted>
  <dcterms:created xsi:type="dcterms:W3CDTF">2021-10-07T01:04:10Z</dcterms:created>
  <dcterms:modified xsi:type="dcterms:W3CDTF">2023-02-28T00:49:45Z</dcterms:modified>
</cp:coreProperties>
</file>