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72" r:id="rId3"/>
    <p:sldId id="259" r:id="rId4"/>
    <p:sldId id="279" r:id="rId5"/>
    <p:sldId id="280" r:id="rId6"/>
    <p:sldId id="282" r:id="rId7"/>
    <p:sldId id="281" r:id="rId8"/>
    <p:sldId id="286" r:id="rId9"/>
    <p:sldId id="283" r:id="rId10"/>
    <p:sldId id="284" r:id="rId11"/>
    <p:sldId id="285" r:id="rId12"/>
    <p:sldId id="288" r:id="rId13"/>
    <p:sldId id="289" r:id="rId14"/>
    <p:sldId id="290" r:id="rId15"/>
    <p:sldId id="287" r:id="rId16"/>
    <p:sldId id="291" r:id="rId17"/>
    <p:sldId id="273" r:id="rId18"/>
    <p:sldId id="274" r:id="rId19"/>
    <p:sldId id="293" r:id="rId20"/>
    <p:sldId id="294" r:id="rId21"/>
    <p:sldId id="295" r:id="rId2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4899"/>
    <a:srgbClr val="C59DCD"/>
    <a:srgbClr val="9933FF"/>
    <a:srgbClr val="00AFAA"/>
    <a:srgbClr val="61308C"/>
    <a:srgbClr val="FF00FF"/>
    <a:srgbClr val="CC00FF"/>
    <a:srgbClr val="00F6F0"/>
    <a:srgbClr val="FF9933"/>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110" d="100"/>
          <a:sy n="110" d="100"/>
        </p:scale>
        <p:origin x="55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BB2653-2119-4B4D-8070-F81B252C5BFA}" type="datetimeFigureOut">
              <a:rPr lang="es-MX" smtClean="0"/>
              <a:t>24/02/2023</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9FF61-00D9-4C85-87EC-092C089AC864}" type="slidenum">
              <a:rPr lang="es-MX" smtClean="0"/>
              <a:t>‹Nº›</a:t>
            </a:fld>
            <a:endParaRPr lang="es-MX"/>
          </a:p>
        </p:txBody>
      </p:sp>
    </p:spTree>
    <p:extLst>
      <p:ext uri="{BB962C8B-B14F-4D97-AF65-F5344CB8AC3E}">
        <p14:creationId xmlns:p14="http://schemas.microsoft.com/office/powerpoint/2010/main" val="3793360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D109FF61-00D9-4C85-87EC-092C089AC864}" type="slidenum">
              <a:rPr lang="es-MX" smtClean="0"/>
              <a:t>1</a:t>
            </a:fld>
            <a:endParaRPr lang="es-MX"/>
          </a:p>
        </p:txBody>
      </p:sp>
    </p:spTree>
    <p:extLst>
      <p:ext uri="{BB962C8B-B14F-4D97-AF65-F5344CB8AC3E}">
        <p14:creationId xmlns:p14="http://schemas.microsoft.com/office/powerpoint/2010/main" val="2250320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D109FF61-00D9-4C85-87EC-092C089AC864}" type="slidenum">
              <a:rPr lang="es-MX" smtClean="0"/>
              <a:t>2</a:t>
            </a:fld>
            <a:endParaRPr lang="es-MX"/>
          </a:p>
        </p:txBody>
      </p:sp>
    </p:spTree>
    <p:extLst>
      <p:ext uri="{BB962C8B-B14F-4D97-AF65-F5344CB8AC3E}">
        <p14:creationId xmlns:p14="http://schemas.microsoft.com/office/powerpoint/2010/main" val="521321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D109FF61-00D9-4C85-87EC-092C089AC864}" type="slidenum">
              <a:rPr lang="es-MX" smtClean="0"/>
              <a:t>9</a:t>
            </a:fld>
            <a:endParaRPr lang="es-MX"/>
          </a:p>
        </p:txBody>
      </p:sp>
    </p:spTree>
    <p:extLst>
      <p:ext uri="{BB962C8B-B14F-4D97-AF65-F5344CB8AC3E}">
        <p14:creationId xmlns:p14="http://schemas.microsoft.com/office/powerpoint/2010/main" val="2477237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D109FF61-00D9-4C85-87EC-092C089AC864}" type="slidenum">
              <a:rPr lang="es-MX" smtClean="0"/>
              <a:t>12</a:t>
            </a:fld>
            <a:endParaRPr lang="es-MX"/>
          </a:p>
        </p:txBody>
      </p:sp>
    </p:spTree>
    <p:extLst>
      <p:ext uri="{BB962C8B-B14F-4D97-AF65-F5344CB8AC3E}">
        <p14:creationId xmlns:p14="http://schemas.microsoft.com/office/powerpoint/2010/main" val="3895763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D109FF61-00D9-4C85-87EC-092C089AC864}" type="slidenum">
              <a:rPr lang="es-MX" smtClean="0"/>
              <a:t>17</a:t>
            </a:fld>
            <a:endParaRPr lang="es-MX"/>
          </a:p>
        </p:txBody>
      </p:sp>
    </p:spTree>
    <p:extLst>
      <p:ext uri="{BB962C8B-B14F-4D97-AF65-F5344CB8AC3E}">
        <p14:creationId xmlns:p14="http://schemas.microsoft.com/office/powerpoint/2010/main" val="1037202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D109FF61-00D9-4C85-87EC-092C089AC864}" type="slidenum">
              <a:rPr lang="es-MX" smtClean="0"/>
              <a:t>21</a:t>
            </a:fld>
            <a:endParaRPr lang="es-MX"/>
          </a:p>
        </p:txBody>
      </p:sp>
    </p:spTree>
    <p:extLst>
      <p:ext uri="{BB962C8B-B14F-4D97-AF65-F5344CB8AC3E}">
        <p14:creationId xmlns:p14="http://schemas.microsoft.com/office/powerpoint/2010/main" val="4258774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B1A23E98-83CB-4D4D-B1C5-99180E839A67}" type="datetime1">
              <a:rPr lang="es-MX" smtClean="0"/>
              <a:t>24/02/2023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3739786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046E9FA6-0216-43A0-A7E4-ED33F5E85154}" type="datetime1">
              <a:rPr lang="es-MX" smtClean="0"/>
              <a:t>24/02/2023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322395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ABDE533B-4DC1-46B2-B836-D0D20F918CC2}" type="datetime1">
              <a:rPr lang="es-MX" smtClean="0"/>
              <a:t>24/02/2023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512338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4E196971-B34C-43BA-BC26-6EE25EBB3F31}" type="datetime1">
              <a:rPr lang="es-MX" smtClean="0"/>
              <a:t>24/02/2023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1884362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1F62C11-A4B5-42A7-92D2-B464CEFD849B}" type="datetime1">
              <a:rPr lang="es-MX" smtClean="0"/>
              <a:t>24/02/2023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4005468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27910595-0261-4296-B5E8-A2FA9B5ED82E}" type="datetime1">
              <a:rPr lang="es-MX" smtClean="0"/>
              <a:t>24/02/2023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207607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5ED9981B-06CD-4D85-A6DB-D65E645BAE88}" type="datetime1">
              <a:rPr lang="es-MX" smtClean="0"/>
              <a:t>24/02/2023</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3917663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FAA31E52-E17E-465F-B23A-065810B6D31F}" type="datetime1">
              <a:rPr lang="es-MX" smtClean="0"/>
              <a:t>24/02/2023</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322503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A800382-9CB3-4524-B132-BD178363E4D8}" type="datetime1">
              <a:rPr lang="es-MX" smtClean="0"/>
              <a:t>24/02/2023</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258730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92B87CCA-26CC-4FAE-B9EA-0C378B2B4756}" type="datetime1">
              <a:rPr lang="es-MX" smtClean="0"/>
              <a:t>24/02/2023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1158339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3603A4AA-CE45-44F0-9534-4116A2527C6E}" type="datetime1">
              <a:rPr lang="es-MX" smtClean="0"/>
              <a:t>24/02/2023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68BF8FB-2E5A-4ECF-AD98-3401DED82843}" type="slidenum">
              <a:rPr lang="es-MX" smtClean="0"/>
              <a:t>‹Nº›</a:t>
            </a:fld>
            <a:endParaRPr lang="es-MX"/>
          </a:p>
        </p:txBody>
      </p:sp>
    </p:spTree>
    <p:extLst>
      <p:ext uri="{BB962C8B-B14F-4D97-AF65-F5344CB8AC3E}">
        <p14:creationId xmlns:p14="http://schemas.microsoft.com/office/powerpoint/2010/main" val="339852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427D08-EDF0-4FF7-90FF-93D9D0537BF5}" type="datetime1">
              <a:rPr lang="es-MX" smtClean="0"/>
              <a:t>24/02/2023</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BF8FB-2E5A-4ECF-AD98-3401DED82843}" type="slidenum">
              <a:rPr lang="es-MX" smtClean="0"/>
              <a:t>‹Nº›</a:t>
            </a:fld>
            <a:endParaRPr lang="es-MX"/>
          </a:p>
        </p:txBody>
      </p:sp>
    </p:spTree>
    <p:extLst>
      <p:ext uri="{BB962C8B-B14F-4D97-AF65-F5344CB8AC3E}">
        <p14:creationId xmlns:p14="http://schemas.microsoft.com/office/powerpoint/2010/main" val="3508449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dof.gob.mx/nota_detalle.php?codigo=5540872&amp;fecha=12/10/2018#gsc.tab=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770612" y="1197033"/>
            <a:ext cx="7614458" cy="3785652"/>
          </a:xfrm>
          <a:prstGeom prst="rect">
            <a:avLst/>
          </a:prstGeom>
        </p:spPr>
        <p:txBody>
          <a:bodyPr wrap="square">
            <a:spAutoFit/>
          </a:bodyPr>
          <a:lstStyle/>
          <a:p>
            <a:pPr algn="ctr"/>
            <a:r>
              <a:rPr lang="es-MX" sz="6000" b="1" dirty="0">
                <a:solidFill>
                  <a:srgbClr val="61308C"/>
                </a:solidFill>
                <a:effectLst>
                  <a:outerShdw blurRad="38100" dist="38100" dir="2700000" algn="tl">
                    <a:srgbClr val="000000">
                      <a:alpha val="43137"/>
                    </a:srgbClr>
                  </a:outerShdw>
                </a:effectLst>
                <a:latin typeface="Palatino Linotype" panose="02040502050505030304" pitchFamily="18" charset="0"/>
                <a:cs typeface="Arial" panose="020B0604020202020204" pitchFamily="34" charset="0"/>
              </a:rPr>
              <a:t>MODELO REGIONAL DE TRANSPARENCIA MUNICIPAL </a:t>
            </a:r>
          </a:p>
        </p:txBody>
      </p:sp>
    </p:spTree>
    <p:extLst>
      <p:ext uri="{BB962C8B-B14F-4D97-AF65-F5344CB8AC3E}">
        <p14:creationId xmlns:p14="http://schemas.microsoft.com/office/powerpoint/2010/main" val="1011786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a:xfrm>
            <a:off x="838200" y="365125"/>
            <a:ext cx="8488680" cy="1325563"/>
          </a:xfrm>
        </p:spPr>
        <p:txBody>
          <a:bodyPr>
            <a:normAutofit/>
          </a:bodyPr>
          <a:lstStyle/>
          <a:p>
            <a:r>
              <a:rPr lang="es-MX" sz="2800" i="0" u="none" strike="noStrike" kern="1200" baseline="0" dirty="0">
                <a:solidFill>
                  <a:srgbClr val="8F4899"/>
                </a:solidFill>
                <a:latin typeface="Palatino Linotype" panose="02040502050505030304" pitchFamily="18" charset="0"/>
                <a:ea typeface="+mn-ea"/>
                <a:cs typeface="+mn-cs"/>
              </a:rPr>
              <a:t>Ley General de Responsabilidades Administrativas</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825625"/>
            <a:ext cx="9211491" cy="4351338"/>
          </a:xfrm>
        </p:spPr>
        <p:txBody>
          <a:bodyPr>
            <a:normAutofit fontScale="77500" lnSpcReduction="20000"/>
          </a:bodyPr>
          <a:lstStyle/>
          <a:p>
            <a:pPr marL="0" indent="0" algn="just">
              <a:lnSpc>
                <a:spcPct val="150000"/>
              </a:lnSpc>
              <a:buNone/>
            </a:pPr>
            <a:r>
              <a:rPr lang="es-MX" sz="2800" b="1" dirty="0">
                <a:solidFill>
                  <a:srgbClr val="8F4899"/>
                </a:solidFill>
                <a:latin typeface="Palatino Linotype" panose="02040502050505030304" pitchFamily="18" charset="0"/>
              </a:rPr>
              <a:t>Artículo 16. </a:t>
            </a:r>
            <a:r>
              <a:rPr lang="es-MX" sz="2800" b="0" dirty="0">
                <a:solidFill>
                  <a:srgbClr val="8F4899"/>
                </a:solidFill>
                <a:latin typeface="Palatino Linotype" panose="02040502050505030304" pitchFamily="18" charset="0"/>
              </a:rPr>
              <a:t>Los Servidores Públicos deberán observar el </a:t>
            </a:r>
            <a:r>
              <a:rPr lang="es-MX" sz="2800" b="0" u="sng" dirty="0">
                <a:solidFill>
                  <a:srgbClr val="8F4899"/>
                </a:solidFill>
                <a:latin typeface="Palatino Linotype" panose="02040502050505030304" pitchFamily="18" charset="0"/>
              </a:rPr>
              <a:t>código de ética </a:t>
            </a:r>
            <a:r>
              <a:rPr lang="es-MX" sz="2800" b="0" dirty="0">
                <a:solidFill>
                  <a:srgbClr val="8F4899"/>
                </a:solidFill>
                <a:latin typeface="Palatino Linotype" panose="02040502050505030304" pitchFamily="18" charset="0"/>
              </a:rPr>
              <a:t>que al efecto sea emitido por las Secretarías o los Órganos internos de control, </a:t>
            </a:r>
            <a:r>
              <a:rPr lang="es-MX" sz="2800" b="1" dirty="0">
                <a:solidFill>
                  <a:srgbClr val="8F4899"/>
                </a:solidFill>
                <a:latin typeface="Palatino Linotype" panose="02040502050505030304" pitchFamily="18" charset="0"/>
              </a:rPr>
              <a:t>conforme a los lineamientos que emita el Sistema Nacional Anticorrupción</a:t>
            </a:r>
            <a:r>
              <a:rPr lang="es-MX" sz="2800" b="0" dirty="0">
                <a:solidFill>
                  <a:srgbClr val="8F4899"/>
                </a:solidFill>
                <a:latin typeface="Palatino Linotype" panose="02040502050505030304" pitchFamily="18" charset="0"/>
              </a:rPr>
              <a:t>, para que en su actuación impere una conducta digna que responda a las necesidades de la sociedad y que oriente su desempeño.</a:t>
            </a:r>
          </a:p>
          <a:p>
            <a:pPr marL="0" indent="0" algn="just">
              <a:lnSpc>
                <a:spcPct val="150000"/>
              </a:lnSpc>
              <a:buNone/>
            </a:pPr>
            <a:r>
              <a:rPr lang="es-MX" sz="2800" b="0" dirty="0">
                <a:solidFill>
                  <a:srgbClr val="8F4899"/>
                </a:solidFill>
                <a:latin typeface="Palatino Linotype" panose="02040502050505030304" pitchFamily="18" charset="0"/>
              </a:rPr>
              <a:t>El código de ética a que se refiere el párrafo anterior, deberá hacerse del conocimiento de los Servidores Públicos de la dependencia o entidad de que se trate, así como darle la máxima publicidad.</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10</a:t>
            </a:fld>
            <a:endParaRPr lang="es-MX"/>
          </a:p>
        </p:txBody>
      </p:sp>
    </p:spTree>
    <p:extLst>
      <p:ext uri="{BB962C8B-B14F-4D97-AF65-F5344CB8AC3E}">
        <p14:creationId xmlns:p14="http://schemas.microsoft.com/office/powerpoint/2010/main" val="4064970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a:xfrm>
            <a:off x="838200" y="365125"/>
            <a:ext cx="8488680" cy="1325563"/>
          </a:xfrm>
        </p:spPr>
        <p:txBody>
          <a:bodyPr>
            <a:normAutofit/>
          </a:bodyPr>
          <a:lstStyle/>
          <a:p>
            <a:r>
              <a:rPr lang="es-MX" sz="2800" i="0" u="none" strike="noStrike" kern="1200" baseline="0" dirty="0">
                <a:solidFill>
                  <a:srgbClr val="8F4899"/>
                </a:solidFill>
                <a:latin typeface="Palatino Linotype" panose="02040502050505030304" pitchFamily="18" charset="0"/>
                <a:ea typeface="+mn-ea"/>
                <a:cs typeface="+mn-cs"/>
              </a:rPr>
              <a:t>Ley de Responsabilidades del Estado de México </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825625"/>
            <a:ext cx="9211491" cy="4351338"/>
          </a:xfrm>
        </p:spPr>
        <p:txBody>
          <a:bodyPr>
            <a:normAutofit fontScale="77500" lnSpcReduction="20000"/>
          </a:bodyPr>
          <a:lstStyle/>
          <a:p>
            <a:pPr marL="0" indent="0" algn="just">
              <a:lnSpc>
                <a:spcPct val="150000"/>
              </a:lnSpc>
              <a:buNone/>
            </a:pPr>
            <a:r>
              <a:rPr lang="es-MX" sz="2800" b="1" dirty="0">
                <a:solidFill>
                  <a:srgbClr val="8F4899"/>
                </a:solidFill>
                <a:latin typeface="Palatino Linotype" panose="02040502050505030304" pitchFamily="18" charset="0"/>
              </a:rPr>
              <a:t>Artículo 17. </a:t>
            </a:r>
            <a:r>
              <a:rPr lang="es-MX" sz="2800" dirty="0">
                <a:solidFill>
                  <a:srgbClr val="8F4899"/>
                </a:solidFill>
                <a:latin typeface="Palatino Linotype" panose="02040502050505030304" pitchFamily="18" charset="0"/>
              </a:rPr>
              <a:t>Los servidores públicos deberán observar el </a:t>
            </a:r>
            <a:r>
              <a:rPr lang="es-MX" sz="2800" u="sng" dirty="0">
                <a:solidFill>
                  <a:srgbClr val="8F4899"/>
                </a:solidFill>
                <a:latin typeface="Palatino Linotype" panose="02040502050505030304" pitchFamily="18" charset="0"/>
              </a:rPr>
              <a:t>código de ética </a:t>
            </a:r>
            <a:r>
              <a:rPr lang="es-MX" sz="2800" dirty="0">
                <a:solidFill>
                  <a:srgbClr val="8F4899"/>
                </a:solidFill>
                <a:latin typeface="Palatino Linotype" panose="02040502050505030304" pitchFamily="18" charset="0"/>
              </a:rPr>
              <a:t>o disposiciones relativas que al efecto sea </a:t>
            </a:r>
            <a:r>
              <a:rPr lang="es-MX" sz="2800" u="sng" dirty="0">
                <a:solidFill>
                  <a:srgbClr val="8F4899"/>
                </a:solidFill>
                <a:latin typeface="Palatino Linotype" panose="02040502050505030304" pitchFamily="18" charset="0"/>
              </a:rPr>
              <a:t>emitido por la Secretaría o los Síndicos Municipales</a:t>
            </a:r>
            <a:r>
              <a:rPr lang="es-MX" sz="2800" dirty="0">
                <a:solidFill>
                  <a:srgbClr val="8F4899"/>
                </a:solidFill>
                <a:latin typeface="Palatino Linotype" panose="02040502050505030304" pitchFamily="18" charset="0"/>
              </a:rPr>
              <a:t>, </a:t>
            </a:r>
            <a:r>
              <a:rPr lang="es-MX" sz="2800" b="1" dirty="0">
                <a:solidFill>
                  <a:srgbClr val="8F4899"/>
                </a:solidFill>
                <a:latin typeface="Palatino Linotype" panose="02040502050505030304" pitchFamily="18" charset="0"/>
              </a:rPr>
              <a:t>conforme a los lineamientos que emita la Ley del Sistema</a:t>
            </a:r>
            <a:r>
              <a:rPr lang="es-MX" sz="2800" dirty="0">
                <a:solidFill>
                  <a:srgbClr val="8F4899"/>
                </a:solidFill>
                <a:latin typeface="Palatino Linotype" panose="02040502050505030304" pitchFamily="18" charset="0"/>
              </a:rPr>
              <a:t>, para que en su actuación impere una conducta digna que responda a las necesidades de la sociedad y que oriente su desempeño.</a:t>
            </a:r>
          </a:p>
          <a:p>
            <a:pPr marL="0" indent="0" algn="just">
              <a:lnSpc>
                <a:spcPct val="150000"/>
              </a:lnSpc>
              <a:buNone/>
            </a:pPr>
            <a:r>
              <a:rPr lang="es-MX" sz="2800" u="sng" dirty="0">
                <a:solidFill>
                  <a:srgbClr val="8F4899"/>
                </a:solidFill>
                <a:latin typeface="Palatino Linotype" panose="02040502050505030304" pitchFamily="18" charset="0"/>
              </a:rPr>
              <a:t>El código de ética y las disposiciones relativas que emitan los municipios</a:t>
            </a:r>
            <a:r>
              <a:rPr lang="es-MX" sz="2800" dirty="0">
                <a:solidFill>
                  <a:srgbClr val="8F4899"/>
                </a:solidFill>
                <a:latin typeface="Palatino Linotype" panose="02040502050505030304" pitchFamily="18" charset="0"/>
              </a:rPr>
              <a:t>, los órganos constitucionales autónomos, deberán hacerse del conocimiento de sus servidores públicos, así como darle la máxima publicidad.</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11</a:t>
            </a:fld>
            <a:endParaRPr lang="es-MX"/>
          </a:p>
        </p:txBody>
      </p:sp>
    </p:spTree>
    <p:extLst>
      <p:ext uri="{BB962C8B-B14F-4D97-AF65-F5344CB8AC3E}">
        <p14:creationId xmlns:p14="http://schemas.microsoft.com/office/powerpoint/2010/main" val="1000626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31224" y="1905506"/>
            <a:ext cx="10149148" cy="3046988"/>
          </a:xfrm>
          <a:prstGeom prst="rect">
            <a:avLst/>
          </a:prstGeom>
        </p:spPr>
        <p:txBody>
          <a:bodyPr wrap="square">
            <a:spAutoFit/>
          </a:bodyPr>
          <a:lstStyle/>
          <a:p>
            <a:pPr algn="ctr"/>
            <a:r>
              <a:rPr lang="es-MX" sz="4800" b="1" dirty="0">
                <a:solidFill>
                  <a:srgbClr val="8F4899"/>
                </a:solidFill>
                <a:latin typeface="Palatino Linotype" panose="02040502050505030304" pitchFamily="18" charset="0"/>
                <a:ea typeface="+mn-ea"/>
                <a:cs typeface="+mn-cs"/>
              </a:rPr>
              <a:t>Lineamientos para la emisión del Código de Ética a que se refiere el artículo 16 de la Ley General de Responsabilidades Administrativas</a:t>
            </a:r>
            <a:endParaRPr lang="es-MX" sz="4800" b="1" dirty="0">
              <a:solidFill>
                <a:srgbClr val="61308C"/>
              </a:solidFill>
              <a:effectLst>
                <a:outerShdw blurRad="38100" dist="38100" dir="2700000" algn="tl">
                  <a:srgbClr val="000000">
                    <a:alpha val="43137"/>
                  </a:srgbClr>
                </a:outerShdw>
              </a:effectLst>
              <a:latin typeface="Palatino Linotype" panose="02040502050505030304" pitchFamily="18" charset="0"/>
              <a:cs typeface="Arial" panose="020B0604020202020204" pitchFamily="34" charset="0"/>
            </a:endParaRPr>
          </a:p>
        </p:txBody>
      </p:sp>
    </p:spTree>
    <p:extLst>
      <p:ext uri="{BB962C8B-B14F-4D97-AF65-F5344CB8AC3E}">
        <p14:creationId xmlns:p14="http://schemas.microsoft.com/office/powerpoint/2010/main" val="2868635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a:xfrm>
            <a:off x="838200" y="365125"/>
            <a:ext cx="8488680" cy="1325563"/>
          </a:xfrm>
        </p:spPr>
        <p:txBody>
          <a:bodyPr>
            <a:normAutofit/>
          </a:bodyPr>
          <a:lstStyle/>
          <a:p>
            <a:r>
              <a:rPr lang="es-MX" sz="2800" b="1" i="0" u="none" strike="noStrike" kern="1200" baseline="0" dirty="0">
                <a:solidFill>
                  <a:srgbClr val="8F4899"/>
                </a:solidFill>
                <a:latin typeface="Palatino Linotype" panose="02040502050505030304" pitchFamily="18" charset="0"/>
                <a:ea typeface="+mn-ea"/>
                <a:cs typeface="+mn-cs"/>
              </a:rPr>
              <a:t>¿Qué es? </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690688"/>
            <a:ext cx="9211491" cy="4351338"/>
          </a:xfrm>
        </p:spPr>
        <p:txBody>
          <a:bodyPr>
            <a:normAutofit fontScale="92500" lnSpcReduction="20000"/>
          </a:bodyPr>
          <a:lstStyle/>
          <a:p>
            <a:pPr marL="0" indent="0" algn="just">
              <a:lnSpc>
                <a:spcPct val="150000"/>
              </a:lnSpc>
              <a:buNone/>
            </a:pPr>
            <a:r>
              <a:rPr lang="es-MX" sz="2800" dirty="0">
                <a:solidFill>
                  <a:srgbClr val="8F4899"/>
                </a:solidFill>
                <a:latin typeface="Palatino Linotype" panose="02040502050505030304" pitchFamily="18" charset="0"/>
              </a:rPr>
              <a:t>Es el documento que tiene por objeto establecer los elementos a considerar para la emisión del Código de Ética a que se refiere el artículo 16 de la Ley General de Responsabilidades Administrativas; así como sentar las bases de principios rectores que regirán las políticas transversales, integrales, sistemáticas, continuas y evaluables que, en materia de integridad y ética pública, emitan los entes públicos.</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13</a:t>
            </a:fld>
            <a:endParaRPr lang="es-MX"/>
          </a:p>
        </p:txBody>
      </p:sp>
    </p:spTree>
    <p:extLst>
      <p:ext uri="{BB962C8B-B14F-4D97-AF65-F5344CB8AC3E}">
        <p14:creationId xmlns:p14="http://schemas.microsoft.com/office/powerpoint/2010/main" val="3300291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a:xfrm>
            <a:off x="838200" y="365125"/>
            <a:ext cx="8488680" cy="1325563"/>
          </a:xfrm>
        </p:spPr>
        <p:txBody>
          <a:bodyPr>
            <a:normAutofit/>
          </a:bodyPr>
          <a:lstStyle/>
          <a:p>
            <a:r>
              <a:rPr lang="es-MX" sz="2800" b="1" i="0" u="none" strike="noStrike" kern="1200" baseline="0" dirty="0">
                <a:solidFill>
                  <a:srgbClr val="8F4899"/>
                </a:solidFill>
                <a:latin typeface="Palatino Linotype" panose="02040502050505030304" pitchFamily="18" charset="0"/>
                <a:ea typeface="+mn-ea"/>
                <a:cs typeface="+mn-cs"/>
              </a:rPr>
              <a:t>¿Por qué le son aplicables a los Municipios? </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1" y="1690688"/>
            <a:ext cx="8819606" cy="4351338"/>
          </a:xfrm>
        </p:spPr>
        <p:txBody>
          <a:bodyPr>
            <a:normAutofit/>
          </a:bodyPr>
          <a:lstStyle/>
          <a:p>
            <a:pPr marL="0" indent="0" algn="just">
              <a:lnSpc>
                <a:spcPct val="150000"/>
              </a:lnSpc>
              <a:buNone/>
            </a:pPr>
            <a:r>
              <a:rPr lang="es-MX" sz="1600" b="1" dirty="0">
                <a:solidFill>
                  <a:srgbClr val="8F4899"/>
                </a:solidFill>
                <a:latin typeface="Palatino Linotype" panose="02040502050505030304" pitchFamily="18" charset="0"/>
              </a:rPr>
              <a:t>El numeral SEGUNDO de los Lineamientos establece:</a:t>
            </a:r>
          </a:p>
          <a:p>
            <a:pPr marL="0" indent="0" algn="just">
              <a:lnSpc>
                <a:spcPct val="150000"/>
              </a:lnSpc>
              <a:buNone/>
            </a:pPr>
            <a:r>
              <a:rPr lang="es-MX" sz="1600" dirty="0">
                <a:solidFill>
                  <a:srgbClr val="8F4899"/>
                </a:solidFill>
                <a:latin typeface="Palatino Linotype" panose="02040502050505030304" pitchFamily="18" charset="0"/>
              </a:rPr>
              <a:t>“El presente cuerpo normativo es de observancia obligatoria y aplicación general para los entes públicos de todos los órdenes de gobierno, de conformidad con lo establecido en el artículo 5 de la Ley General del Sistema Nacional Anticorrupción; a través de las Secretarías y los Órganos Internos de Control”.</a:t>
            </a:r>
          </a:p>
          <a:p>
            <a:pPr marL="0" indent="0" algn="just">
              <a:lnSpc>
                <a:spcPct val="150000"/>
              </a:lnSpc>
              <a:buNone/>
            </a:pPr>
            <a:endParaRPr lang="es-MX" sz="1600" dirty="0">
              <a:solidFill>
                <a:srgbClr val="8F4899"/>
              </a:solidFill>
              <a:latin typeface="Palatino Linotype" panose="02040502050505030304" pitchFamily="18" charset="0"/>
            </a:endParaRPr>
          </a:p>
          <a:p>
            <a:pPr marL="0" indent="0" algn="just">
              <a:lnSpc>
                <a:spcPct val="150000"/>
              </a:lnSpc>
              <a:buNone/>
            </a:pPr>
            <a:r>
              <a:rPr lang="es-MX" sz="1600" b="1" dirty="0">
                <a:solidFill>
                  <a:srgbClr val="8F4899"/>
                </a:solidFill>
                <a:latin typeface="Palatino Linotype" panose="02040502050505030304" pitchFamily="18" charset="0"/>
              </a:rPr>
              <a:t>El artículo 5, párrafo segundo de la Ley General del Sistema Nacional Anticorrupción señala: </a:t>
            </a:r>
          </a:p>
          <a:p>
            <a:pPr marL="0" indent="0" algn="just">
              <a:lnSpc>
                <a:spcPct val="150000"/>
              </a:lnSpc>
              <a:buNone/>
            </a:pPr>
            <a:r>
              <a:rPr lang="es-MX" sz="1600" dirty="0">
                <a:solidFill>
                  <a:srgbClr val="8F4899"/>
                </a:solidFill>
                <a:latin typeface="Palatino Linotype" panose="02040502050505030304" pitchFamily="18" charset="0"/>
              </a:rPr>
              <a:t>“Los Entes públicos están obligados a crear y mantener condiciones estructurales y normativas que permitan el adecuado funcionamiento del Estado en su conjunto, y la actuación ética y responsable de cada servidor público”.</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14</a:t>
            </a:fld>
            <a:endParaRPr lang="es-MX"/>
          </a:p>
        </p:txBody>
      </p:sp>
    </p:spTree>
    <p:extLst>
      <p:ext uri="{BB962C8B-B14F-4D97-AF65-F5344CB8AC3E}">
        <p14:creationId xmlns:p14="http://schemas.microsoft.com/office/powerpoint/2010/main" val="3660898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a:xfrm>
            <a:off x="838200" y="365125"/>
            <a:ext cx="8488680" cy="1325563"/>
          </a:xfrm>
        </p:spPr>
        <p:txBody>
          <a:bodyPr>
            <a:normAutofit/>
          </a:bodyPr>
          <a:lstStyle/>
          <a:p>
            <a:r>
              <a:rPr lang="es-MX" sz="2800" i="0" u="none" strike="noStrike" kern="1200" baseline="0" dirty="0">
                <a:solidFill>
                  <a:srgbClr val="8F4899"/>
                </a:solidFill>
                <a:latin typeface="Palatino Linotype" panose="02040502050505030304" pitchFamily="18" charset="0"/>
                <a:ea typeface="+mn-ea"/>
                <a:cs typeface="+mn-cs"/>
              </a:rPr>
              <a:t>¿Qué debe contener un Código de Ética? </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825625"/>
            <a:ext cx="9211491" cy="4351338"/>
          </a:xfrm>
        </p:spPr>
        <p:txBody>
          <a:bodyPr>
            <a:normAutofit fontScale="47500" lnSpcReduction="20000"/>
          </a:bodyPr>
          <a:lstStyle/>
          <a:p>
            <a:pPr marL="0" indent="0" algn="just">
              <a:lnSpc>
                <a:spcPct val="150000"/>
              </a:lnSpc>
              <a:buNone/>
            </a:pPr>
            <a:r>
              <a:rPr lang="es-MX" sz="2800" dirty="0">
                <a:solidFill>
                  <a:srgbClr val="8F4899"/>
                </a:solidFill>
                <a:latin typeface="Palatino Linotype" panose="02040502050505030304" pitchFamily="18" charset="0"/>
              </a:rPr>
              <a:t>Deberá cumplir, de manera enunciativa mas no limitativa, con los siguientes elementos de estructura en su elaboración:</a:t>
            </a:r>
          </a:p>
          <a:p>
            <a:pPr marL="0" indent="0" algn="just">
              <a:lnSpc>
                <a:spcPct val="150000"/>
              </a:lnSpc>
              <a:buNone/>
            </a:pPr>
            <a:endParaRPr lang="es-MX" sz="2800" dirty="0">
              <a:solidFill>
                <a:srgbClr val="8F4899"/>
              </a:solidFill>
              <a:latin typeface="Palatino Linotype" panose="02040502050505030304" pitchFamily="18" charset="0"/>
            </a:endParaRPr>
          </a:p>
          <a:p>
            <a:pPr marL="0" indent="0" algn="just">
              <a:lnSpc>
                <a:spcPct val="150000"/>
              </a:lnSpc>
              <a:buNone/>
            </a:pPr>
            <a:r>
              <a:rPr lang="es-MX" sz="2800" b="1" dirty="0">
                <a:solidFill>
                  <a:srgbClr val="8F4899"/>
                </a:solidFill>
                <a:latin typeface="Palatino Linotype" panose="02040502050505030304" pitchFamily="18" charset="0"/>
              </a:rPr>
              <a:t>Disposiciones Generales: </a:t>
            </a:r>
            <a:r>
              <a:rPr lang="es-MX" sz="2800" dirty="0">
                <a:solidFill>
                  <a:srgbClr val="8F4899"/>
                </a:solidFill>
                <a:latin typeface="Palatino Linotype" panose="02040502050505030304" pitchFamily="18" charset="0"/>
              </a:rPr>
              <a:t>en las que se defina el objeto del Código de Ética y el ámbito de aplicación; así como el glosario, en su caso.</a:t>
            </a:r>
          </a:p>
          <a:p>
            <a:pPr marL="0" indent="0" algn="just">
              <a:lnSpc>
                <a:spcPct val="150000"/>
              </a:lnSpc>
              <a:buNone/>
            </a:pPr>
            <a:r>
              <a:rPr lang="es-MX" sz="2800" b="1" dirty="0">
                <a:solidFill>
                  <a:srgbClr val="8F4899"/>
                </a:solidFill>
                <a:latin typeface="Palatino Linotype" panose="02040502050505030304" pitchFamily="18" charset="0"/>
              </a:rPr>
              <a:t>Principios rectores del servicio público: </a:t>
            </a:r>
            <a:r>
              <a:rPr lang="es-MX" sz="2800" dirty="0">
                <a:solidFill>
                  <a:srgbClr val="8F4899"/>
                </a:solidFill>
                <a:latin typeface="Palatino Linotype" panose="02040502050505030304" pitchFamily="18" charset="0"/>
              </a:rPr>
              <a:t>definidos de acuerdo con estos lineamientos.</a:t>
            </a:r>
          </a:p>
          <a:p>
            <a:pPr marL="0" indent="0" algn="just">
              <a:lnSpc>
                <a:spcPct val="150000"/>
              </a:lnSpc>
              <a:buNone/>
            </a:pPr>
            <a:r>
              <a:rPr lang="es-MX" sz="2800" b="1" dirty="0">
                <a:solidFill>
                  <a:srgbClr val="8F4899"/>
                </a:solidFill>
                <a:latin typeface="Palatino Linotype" panose="02040502050505030304" pitchFamily="18" charset="0"/>
              </a:rPr>
              <a:t>Valores</a:t>
            </a:r>
            <a:r>
              <a:rPr lang="es-MX" sz="2800" dirty="0">
                <a:solidFill>
                  <a:srgbClr val="8F4899"/>
                </a:solidFill>
                <a:latin typeface="Palatino Linotype" panose="02040502050505030304" pitchFamily="18" charset="0"/>
              </a:rPr>
              <a:t>: definidos con base en estos lineamientos o, en caso de adicionar valores, éstos deberán definirse con lenguaje claro, positivo, incluyente y simple.</a:t>
            </a:r>
          </a:p>
          <a:p>
            <a:pPr marL="0" indent="0" algn="just">
              <a:lnSpc>
                <a:spcPct val="150000"/>
              </a:lnSpc>
              <a:buNone/>
            </a:pPr>
            <a:r>
              <a:rPr lang="es-MX" sz="2800" b="1" dirty="0">
                <a:solidFill>
                  <a:srgbClr val="8F4899"/>
                </a:solidFill>
                <a:latin typeface="Palatino Linotype" panose="02040502050505030304" pitchFamily="18" charset="0"/>
              </a:rPr>
              <a:t>Reglas de integridad: </a:t>
            </a:r>
            <a:r>
              <a:rPr lang="es-MX" sz="2800" dirty="0">
                <a:solidFill>
                  <a:srgbClr val="8F4899"/>
                </a:solidFill>
                <a:latin typeface="Palatino Linotype" panose="02040502050505030304" pitchFamily="18" charset="0"/>
              </a:rPr>
              <a:t>establecidas con estructura lógica con relación a los principios rectores y valores bien delimitados de tal modo que permitan enfrentar dilemas éticos ante una situación dada; deberán enfocarse de manera específica al ejercicio de las funciones, atribuciones y facultades del ente público.</a:t>
            </a:r>
          </a:p>
          <a:p>
            <a:pPr marL="0" indent="0" algn="just">
              <a:lnSpc>
                <a:spcPct val="150000"/>
              </a:lnSpc>
              <a:buNone/>
            </a:pPr>
            <a:r>
              <a:rPr lang="es-MX" sz="2800" b="1" dirty="0">
                <a:solidFill>
                  <a:srgbClr val="8F4899"/>
                </a:solidFill>
                <a:latin typeface="Palatino Linotype" panose="02040502050505030304" pitchFamily="18" charset="0"/>
              </a:rPr>
              <a:t>Mecanismos de capacitación y difusión del Código de Ética y de las políticas de integridad: </a:t>
            </a:r>
            <a:r>
              <a:rPr lang="es-MX" sz="2800" dirty="0">
                <a:solidFill>
                  <a:srgbClr val="8F4899"/>
                </a:solidFill>
                <a:latin typeface="Palatino Linotype" panose="02040502050505030304" pitchFamily="18" charset="0"/>
              </a:rPr>
              <a:t>en los que se promueve el conocimiento y aplicación de los mismos y que faciliten su eficacia en la prevención de la corrupción.</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15</a:t>
            </a:fld>
            <a:endParaRPr lang="es-MX"/>
          </a:p>
        </p:txBody>
      </p:sp>
    </p:spTree>
    <p:extLst>
      <p:ext uri="{BB962C8B-B14F-4D97-AF65-F5344CB8AC3E}">
        <p14:creationId xmlns:p14="http://schemas.microsoft.com/office/powerpoint/2010/main" val="3157383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a:xfrm>
            <a:off x="838200" y="365125"/>
            <a:ext cx="8488680" cy="1325563"/>
          </a:xfrm>
        </p:spPr>
        <p:txBody>
          <a:bodyPr>
            <a:normAutofit/>
          </a:bodyPr>
          <a:lstStyle/>
          <a:p>
            <a:r>
              <a:rPr lang="es-MX" sz="2800" i="0" u="none" strike="noStrike" kern="1200" baseline="0" dirty="0">
                <a:solidFill>
                  <a:srgbClr val="8F4899"/>
                </a:solidFill>
                <a:latin typeface="Palatino Linotype" panose="02040502050505030304" pitchFamily="18" charset="0"/>
                <a:ea typeface="+mn-ea"/>
                <a:cs typeface="+mn-cs"/>
              </a:rPr>
              <a:t>¿En dónde puedo consultar el documento? </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1306286" y="3246438"/>
            <a:ext cx="9353005" cy="365125"/>
          </a:xfrm>
        </p:spPr>
        <p:txBody>
          <a:bodyPr>
            <a:normAutofit lnSpcReduction="10000"/>
          </a:bodyPr>
          <a:lstStyle/>
          <a:p>
            <a:pPr marL="0" indent="0" algn="just">
              <a:buNone/>
            </a:pPr>
            <a:r>
              <a:rPr lang="es-MX" sz="2000" dirty="0">
                <a:solidFill>
                  <a:srgbClr val="8F4899"/>
                </a:solidFill>
                <a:latin typeface="Palatino Linotype" panose="02040502050505030304" pitchFamily="18" charset="0"/>
                <a:hlinkClick r:id="rId2"/>
              </a:rPr>
              <a:t>www.dof.gob.mx/nota_detalle.php?codigo=5540872&amp;fecha=12/10/2018#gsc.tab=0</a:t>
            </a:r>
            <a:endParaRPr lang="es-MX" sz="2000" dirty="0">
              <a:solidFill>
                <a:srgbClr val="8F4899"/>
              </a:solidFill>
              <a:latin typeface="Palatino Linotype" panose="02040502050505030304" pitchFamily="18" charset="0"/>
            </a:endParaRPr>
          </a:p>
          <a:p>
            <a:pPr marL="0" indent="0" algn="just">
              <a:buNone/>
            </a:pPr>
            <a:endParaRPr lang="es-MX" sz="2000" dirty="0">
              <a:solidFill>
                <a:srgbClr val="8F4899"/>
              </a:solidFill>
              <a:latin typeface="Palatino Linotype" panose="02040502050505030304" pitchFamily="18" charset="0"/>
            </a:endParaRP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16</a:t>
            </a:fld>
            <a:endParaRPr lang="es-MX"/>
          </a:p>
        </p:txBody>
      </p:sp>
    </p:spTree>
    <p:extLst>
      <p:ext uri="{BB962C8B-B14F-4D97-AF65-F5344CB8AC3E}">
        <p14:creationId xmlns:p14="http://schemas.microsoft.com/office/powerpoint/2010/main" val="3196583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875543" y="1841610"/>
            <a:ext cx="7614458" cy="2862322"/>
          </a:xfrm>
          <a:prstGeom prst="rect">
            <a:avLst/>
          </a:prstGeom>
        </p:spPr>
        <p:txBody>
          <a:bodyPr wrap="square">
            <a:spAutoFit/>
          </a:bodyPr>
          <a:lstStyle/>
          <a:p>
            <a:pPr algn="ctr"/>
            <a:r>
              <a:rPr lang="es-MX" sz="6000" b="1" dirty="0">
                <a:solidFill>
                  <a:srgbClr val="8F4899"/>
                </a:solidFill>
                <a:latin typeface="Palatino Linotype" panose="02040502050505030304" pitchFamily="18" charset="0"/>
              </a:rPr>
              <a:t>Canales de Denuncia a las violaciones del Código de Ética </a:t>
            </a:r>
            <a:endParaRPr lang="es-MX" sz="6000" b="1" dirty="0">
              <a:solidFill>
                <a:srgbClr val="61308C"/>
              </a:solidFill>
              <a:effectLst>
                <a:outerShdw blurRad="38100" dist="38100" dir="2700000" algn="tl">
                  <a:srgbClr val="000000">
                    <a:alpha val="43137"/>
                  </a:srgbClr>
                </a:outerShdw>
              </a:effectLst>
              <a:latin typeface="Palatino Linotype" panose="02040502050505030304" pitchFamily="18" charset="0"/>
              <a:cs typeface="Arial" panose="020B0604020202020204" pitchFamily="34" charset="0"/>
            </a:endParaRPr>
          </a:p>
        </p:txBody>
      </p:sp>
    </p:spTree>
    <p:extLst>
      <p:ext uri="{BB962C8B-B14F-4D97-AF65-F5344CB8AC3E}">
        <p14:creationId xmlns:p14="http://schemas.microsoft.com/office/powerpoint/2010/main" val="220646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975361" y="748705"/>
            <a:ext cx="4023316" cy="1325563"/>
          </a:xfrm>
        </p:spPr>
        <p:txBody>
          <a:bodyPr>
            <a:normAutofit/>
          </a:bodyPr>
          <a:lstStyle/>
          <a:p>
            <a:r>
              <a:rPr lang="es-MX" sz="4000" b="1" dirty="0">
                <a:solidFill>
                  <a:srgbClr val="8F4899"/>
                </a:solidFill>
                <a:latin typeface="Palatino Linotype" panose="02040502050505030304" pitchFamily="18" charset="0"/>
              </a:rPr>
              <a:t>Comité de Ética</a:t>
            </a:r>
          </a:p>
        </p:txBody>
      </p:sp>
      <p:sp>
        <p:nvSpPr>
          <p:cNvPr id="3" name="Marcador de contenido 2"/>
          <p:cNvSpPr>
            <a:spLocks noGrp="1"/>
          </p:cNvSpPr>
          <p:nvPr>
            <p:ph idx="1"/>
          </p:nvPr>
        </p:nvSpPr>
        <p:spPr>
          <a:xfrm>
            <a:off x="223603" y="2185364"/>
            <a:ext cx="10119610" cy="5030787"/>
          </a:xfrm>
        </p:spPr>
        <p:txBody>
          <a:bodyPr>
            <a:normAutofit/>
          </a:bodyPr>
          <a:lstStyle/>
          <a:p>
            <a:pPr marL="0" indent="0" algn="just">
              <a:buNone/>
            </a:pPr>
            <a:r>
              <a:rPr lang="es-MX" dirty="0">
                <a:solidFill>
                  <a:srgbClr val="8F4899"/>
                </a:solidFill>
                <a:latin typeface="Palatino Linotype" panose="02040502050505030304" pitchFamily="18" charset="0"/>
              </a:rPr>
              <a:t>De conformidad con el numeral DÉCIMO SEGUNDO de los Lineamientos: </a:t>
            </a:r>
          </a:p>
          <a:p>
            <a:pPr marL="360363" indent="0" algn="just">
              <a:buNone/>
            </a:pPr>
            <a:r>
              <a:rPr lang="es-MX" i="1" dirty="0">
                <a:solidFill>
                  <a:srgbClr val="8F4899"/>
                </a:solidFill>
                <a:latin typeface="Palatino Linotype" panose="02040502050505030304" pitchFamily="18" charset="0"/>
              </a:rPr>
              <a:t>“Como órganos encargados de fomentar y vigilar el cumplimiento de los Códigos de Ética y de Conducta, los entes públicos podrán integrar Comités de Ética o figuras análogas, para lo cual los Órganos Internos de Control regularán su integración, organización, atribuciones y funcionamiento.”</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18</a:t>
            </a:fld>
            <a:endParaRPr lang="es-MX"/>
          </a:p>
        </p:txBody>
      </p:sp>
    </p:spTree>
    <p:extLst>
      <p:ext uri="{BB962C8B-B14F-4D97-AF65-F5344CB8AC3E}">
        <p14:creationId xmlns:p14="http://schemas.microsoft.com/office/powerpoint/2010/main" val="181643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95600" y="748705"/>
            <a:ext cx="6400800" cy="1325563"/>
          </a:xfrm>
        </p:spPr>
        <p:txBody>
          <a:bodyPr>
            <a:normAutofit/>
          </a:bodyPr>
          <a:lstStyle/>
          <a:p>
            <a:r>
              <a:rPr lang="es-MX" sz="4000" b="1" dirty="0">
                <a:solidFill>
                  <a:srgbClr val="8F4899"/>
                </a:solidFill>
                <a:latin typeface="Palatino Linotype" panose="02040502050505030304" pitchFamily="18" charset="0"/>
              </a:rPr>
              <a:t>Órgano Interno de Control</a:t>
            </a:r>
          </a:p>
        </p:txBody>
      </p:sp>
      <p:sp>
        <p:nvSpPr>
          <p:cNvPr id="3" name="Marcador de contenido 2"/>
          <p:cNvSpPr>
            <a:spLocks noGrp="1"/>
          </p:cNvSpPr>
          <p:nvPr>
            <p:ph idx="1"/>
          </p:nvPr>
        </p:nvSpPr>
        <p:spPr>
          <a:xfrm>
            <a:off x="249729" y="1941525"/>
            <a:ext cx="10119610" cy="4006430"/>
          </a:xfrm>
        </p:spPr>
        <p:txBody>
          <a:bodyPr>
            <a:normAutofit/>
          </a:bodyPr>
          <a:lstStyle/>
          <a:p>
            <a:pPr marL="0" indent="0" algn="just">
              <a:lnSpc>
                <a:spcPct val="150000"/>
              </a:lnSpc>
              <a:buNone/>
            </a:pPr>
            <a:r>
              <a:rPr lang="es-MX" sz="2000" dirty="0">
                <a:solidFill>
                  <a:srgbClr val="8F4899"/>
                </a:solidFill>
                <a:latin typeface="Palatino Linotype" panose="02040502050505030304" pitchFamily="18" charset="0"/>
              </a:rPr>
              <a:t>El artículo 50, fracción I de la Ley de Responsabilidades Administrativas del Estado de México y Municipios, establece que incurre en falta administrativa no grave, el servidor público que con sus actos u omisiones, incumpla o transgreda las obligaciones siguientes: </a:t>
            </a:r>
          </a:p>
          <a:p>
            <a:pPr marL="0" indent="0" algn="just">
              <a:lnSpc>
                <a:spcPct val="150000"/>
              </a:lnSpc>
              <a:buNone/>
            </a:pPr>
            <a:r>
              <a:rPr lang="es-MX" sz="2000" dirty="0">
                <a:solidFill>
                  <a:srgbClr val="8F4899"/>
                </a:solidFill>
                <a:latin typeface="Palatino Linotype" panose="02040502050505030304" pitchFamily="18" charset="0"/>
              </a:rPr>
              <a:t>“Cumplir con las funciones, atribuciones y comisiones encomendadas, observando en su desempeño disciplina y respeto, tanto a los demás servidores públicos, a los particulares con los que llegare a tratar, </a:t>
            </a:r>
            <a:r>
              <a:rPr lang="es-MX" sz="2000" b="1" u="sng" dirty="0">
                <a:solidFill>
                  <a:srgbClr val="8F4899"/>
                </a:solidFill>
                <a:latin typeface="Palatino Linotype" panose="02040502050505030304" pitchFamily="18" charset="0"/>
              </a:rPr>
              <a:t>en los términos que se establezcan en el código de ética a que se refiere esta Ley</a:t>
            </a:r>
            <a:r>
              <a:rPr lang="es-MX" sz="2000" dirty="0">
                <a:solidFill>
                  <a:srgbClr val="8F4899"/>
                </a:solidFill>
                <a:latin typeface="Palatino Linotype" panose="02040502050505030304" pitchFamily="18" charset="0"/>
              </a:rPr>
              <a:t>.”</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19</a:t>
            </a:fld>
            <a:endParaRPr lang="es-MX"/>
          </a:p>
        </p:txBody>
      </p:sp>
    </p:spTree>
    <p:extLst>
      <p:ext uri="{BB962C8B-B14F-4D97-AF65-F5344CB8AC3E}">
        <p14:creationId xmlns:p14="http://schemas.microsoft.com/office/powerpoint/2010/main" val="1406669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143694" y="1997839"/>
            <a:ext cx="7904613" cy="2862322"/>
          </a:xfrm>
          <a:prstGeom prst="rect">
            <a:avLst/>
          </a:prstGeom>
        </p:spPr>
        <p:txBody>
          <a:bodyPr wrap="square">
            <a:spAutoFit/>
          </a:bodyPr>
          <a:lstStyle/>
          <a:p>
            <a:pPr algn="ctr"/>
            <a:r>
              <a:rPr lang="es-MX" sz="6000" b="1" dirty="0">
                <a:solidFill>
                  <a:srgbClr val="8F4899"/>
                </a:solidFill>
                <a:latin typeface="Palatino Linotype" panose="02040502050505030304" pitchFamily="18" charset="0"/>
              </a:rPr>
              <a:t>Herramienta: </a:t>
            </a:r>
          </a:p>
          <a:p>
            <a:pPr algn="ctr"/>
            <a:r>
              <a:rPr lang="es-MX" sz="6000" b="1" dirty="0">
                <a:solidFill>
                  <a:srgbClr val="8F4899"/>
                </a:solidFill>
                <a:latin typeface="Palatino Linotype" panose="02040502050505030304" pitchFamily="18" charset="0"/>
              </a:rPr>
              <a:t>Sistema de Integridad y Código de Ética</a:t>
            </a:r>
            <a:endParaRPr lang="es-MX" sz="6000" b="1" dirty="0">
              <a:solidFill>
                <a:srgbClr val="61308C"/>
              </a:solidFill>
              <a:effectLst>
                <a:outerShdw blurRad="38100" dist="38100" dir="2700000" algn="tl">
                  <a:srgbClr val="000000">
                    <a:alpha val="43137"/>
                  </a:srgbClr>
                </a:outerShdw>
              </a:effectLst>
              <a:latin typeface="Palatino Linotype" panose="02040502050505030304" pitchFamily="18" charset="0"/>
              <a:cs typeface="Arial" panose="020B0604020202020204" pitchFamily="34" charset="0"/>
            </a:endParaRPr>
          </a:p>
        </p:txBody>
      </p:sp>
    </p:spTree>
    <p:extLst>
      <p:ext uri="{BB962C8B-B14F-4D97-AF65-F5344CB8AC3E}">
        <p14:creationId xmlns:p14="http://schemas.microsoft.com/office/powerpoint/2010/main" val="1506411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95600" y="748705"/>
            <a:ext cx="6400800" cy="1325563"/>
          </a:xfrm>
        </p:spPr>
        <p:txBody>
          <a:bodyPr>
            <a:normAutofit/>
          </a:bodyPr>
          <a:lstStyle/>
          <a:p>
            <a:r>
              <a:rPr lang="es-MX" sz="4000" b="1" dirty="0">
                <a:solidFill>
                  <a:srgbClr val="8F4899"/>
                </a:solidFill>
                <a:latin typeface="Palatino Linotype" panose="02040502050505030304" pitchFamily="18" charset="0"/>
              </a:rPr>
              <a:t>Órgano Interno de Control</a:t>
            </a:r>
          </a:p>
        </p:txBody>
      </p:sp>
      <p:sp>
        <p:nvSpPr>
          <p:cNvPr id="3" name="Marcador de contenido 2"/>
          <p:cNvSpPr>
            <a:spLocks noGrp="1"/>
          </p:cNvSpPr>
          <p:nvPr>
            <p:ph idx="1"/>
          </p:nvPr>
        </p:nvSpPr>
        <p:spPr>
          <a:xfrm>
            <a:off x="249729" y="1941525"/>
            <a:ext cx="10119610" cy="3327161"/>
          </a:xfrm>
        </p:spPr>
        <p:txBody>
          <a:bodyPr>
            <a:normAutofit/>
          </a:bodyPr>
          <a:lstStyle/>
          <a:p>
            <a:pPr marL="0" indent="0" algn="just">
              <a:lnSpc>
                <a:spcPct val="150000"/>
              </a:lnSpc>
              <a:buNone/>
            </a:pPr>
            <a:r>
              <a:rPr lang="es-MX" sz="2000" dirty="0">
                <a:solidFill>
                  <a:srgbClr val="8F4899"/>
                </a:solidFill>
                <a:latin typeface="Palatino Linotype" panose="02040502050505030304" pitchFamily="18" charset="0"/>
              </a:rPr>
              <a:t>El artículo 112, fracción X de la Ley Orgánica Municipal del Estado de México, establece como función del Órgano Interno de Control Municipal, la de: </a:t>
            </a:r>
          </a:p>
          <a:p>
            <a:pPr marL="0" indent="0" algn="just">
              <a:lnSpc>
                <a:spcPct val="150000"/>
              </a:lnSpc>
              <a:buNone/>
            </a:pPr>
            <a:r>
              <a:rPr lang="es-MX" sz="2000" dirty="0">
                <a:solidFill>
                  <a:srgbClr val="8F4899"/>
                </a:solidFill>
                <a:latin typeface="Palatino Linotype" panose="02040502050505030304" pitchFamily="18" charset="0"/>
              </a:rPr>
              <a:t>“Establecer y operar un sistema de atención de quejas, denuncias y sugerencias;“</a:t>
            </a:r>
          </a:p>
          <a:p>
            <a:pPr marL="0" indent="0" algn="just">
              <a:lnSpc>
                <a:spcPct val="150000"/>
              </a:lnSpc>
              <a:buNone/>
            </a:pPr>
            <a:endParaRPr lang="es-MX" sz="2000" dirty="0">
              <a:solidFill>
                <a:srgbClr val="8F4899"/>
              </a:solidFill>
              <a:latin typeface="Palatino Linotype" panose="02040502050505030304" pitchFamily="18" charset="0"/>
            </a:endParaRPr>
          </a:p>
          <a:p>
            <a:pPr marL="0" indent="0" algn="just">
              <a:lnSpc>
                <a:spcPct val="150000"/>
              </a:lnSpc>
              <a:buNone/>
            </a:pPr>
            <a:r>
              <a:rPr lang="es-MX" sz="2000" dirty="0">
                <a:solidFill>
                  <a:srgbClr val="8F4899"/>
                </a:solidFill>
                <a:latin typeface="Palatino Linotype" panose="02040502050505030304" pitchFamily="18" charset="0"/>
              </a:rPr>
              <a:t>En este sentido, el Órgano Interno de Control Municipal podrá recibir las denuncias por incumplimiento al Código de Ética mediante el sistema de atención correspondiente. </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20</a:t>
            </a:fld>
            <a:endParaRPr lang="es-MX"/>
          </a:p>
        </p:txBody>
      </p:sp>
    </p:spTree>
    <p:extLst>
      <p:ext uri="{BB962C8B-B14F-4D97-AF65-F5344CB8AC3E}">
        <p14:creationId xmlns:p14="http://schemas.microsoft.com/office/powerpoint/2010/main" val="12664229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A0B57591-6628-22BA-9AF1-3BC9603CAB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5144" y="684306"/>
            <a:ext cx="6401712" cy="5489389"/>
          </a:xfrm>
          <a:prstGeom prst="rect">
            <a:avLst/>
          </a:prstGeom>
        </p:spPr>
      </p:pic>
    </p:spTree>
    <p:extLst>
      <p:ext uri="{BB962C8B-B14F-4D97-AF65-F5344CB8AC3E}">
        <p14:creationId xmlns:p14="http://schemas.microsoft.com/office/powerpoint/2010/main" val="4164977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p:txBody>
          <a:bodyPr>
            <a:normAutofit/>
          </a:bodyPr>
          <a:lstStyle/>
          <a:p>
            <a:r>
              <a:rPr lang="es-MX" sz="4000" i="0" u="none" strike="noStrike" kern="1200" baseline="0" dirty="0">
                <a:solidFill>
                  <a:srgbClr val="8F4899"/>
                </a:solidFill>
                <a:latin typeface="Palatino Linotype" panose="02040502050505030304" pitchFamily="18" charset="0"/>
                <a:ea typeface="+mn-ea"/>
                <a:cs typeface="+mn-cs"/>
              </a:rPr>
              <a:t>O</a:t>
            </a:r>
            <a:r>
              <a:rPr lang="es-MX" sz="4000" dirty="0">
                <a:solidFill>
                  <a:srgbClr val="8F4899"/>
                </a:solidFill>
                <a:latin typeface="Palatino Linotype" panose="02040502050505030304" pitchFamily="18" charset="0"/>
              </a:rPr>
              <a:t>bjetivo general de la herramienta:</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825625"/>
            <a:ext cx="9211491" cy="4351338"/>
          </a:xfrm>
        </p:spPr>
        <p:txBody>
          <a:bodyPr>
            <a:normAutofit fontScale="85000" lnSpcReduction="10000"/>
          </a:bodyPr>
          <a:lstStyle/>
          <a:p>
            <a:pPr marL="0" indent="0" algn="just">
              <a:lnSpc>
                <a:spcPct val="150000"/>
              </a:lnSpc>
              <a:buNone/>
            </a:pPr>
            <a:r>
              <a:rPr lang="es-MX" sz="2800" b="0" dirty="0">
                <a:solidFill>
                  <a:srgbClr val="8F4899"/>
                </a:solidFill>
                <a:latin typeface="Palatino Linotype" panose="02040502050505030304" pitchFamily="18" charset="0"/>
              </a:rPr>
              <a:t>Establecer un marco de referencia para los funcionarios municipales que promueva valores y conductas éticas, tanto en lo relativo al respeto a la integridad de las personas como de la legalidad vigente, lo cual permitirá en lo sucesivo adecuar las gestiones y el quehacer administrativo hacia el buen ejercicio de las labores, con la finalidad de convertirse en una guía concreta que refleje situaciones que se presenten en el municipio y que sea reconocido por quienes trabajan en éste.</a:t>
            </a:r>
            <a:endParaRPr lang="es-MX" sz="2800" b="0" i="0" u="none" strike="noStrike" kern="1200" baseline="0" dirty="0">
              <a:solidFill>
                <a:srgbClr val="8F4899"/>
              </a:solidFill>
              <a:latin typeface="Palatino Linotype" panose="02040502050505030304" pitchFamily="18" charset="0"/>
            </a:endParaRPr>
          </a:p>
          <a:p>
            <a:endParaRPr lang="es-MX" dirty="0"/>
          </a:p>
        </p:txBody>
      </p:sp>
      <p:sp>
        <p:nvSpPr>
          <p:cNvPr id="4" name="Marcador de número de diapositiva 3"/>
          <p:cNvSpPr>
            <a:spLocks noGrp="1"/>
          </p:cNvSpPr>
          <p:nvPr>
            <p:ph type="sldNum" sz="quarter" idx="12"/>
          </p:nvPr>
        </p:nvSpPr>
        <p:spPr/>
        <p:txBody>
          <a:bodyPr/>
          <a:lstStyle/>
          <a:p>
            <a:fld id="{368BF8FB-2E5A-4ECF-AD98-3401DED82843}" type="slidenum">
              <a:rPr lang="es-MX" smtClean="0"/>
              <a:t>3</a:t>
            </a:fld>
            <a:endParaRPr lang="es-MX"/>
          </a:p>
        </p:txBody>
      </p:sp>
    </p:spTree>
    <p:extLst>
      <p:ext uri="{BB962C8B-B14F-4D97-AF65-F5344CB8AC3E}">
        <p14:creationId xmlns:p14="http://schemas.microsoft.com/office/powerpoint/2010/main" val="1774891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p:txBody>
          <a:bodyPr>
            <a:normAutofit/>
          </a:bodyPr>
          <a:lstStyle/>
          <a:p>
            <a:r>
              <a:rPr lang="es-MX" sz="4000" i="0" u="none" strike="noStrike" kern="1200" baseline="0" dirty="0">
                <a:solidFill>
                  <a:srgbClr val="8F4899"/>
                </a:solidFill>
                <a:latin typeface="Palatino Linotype" panose="02040502050505030304" pitchFamily="18" charset="0"/>
                <a:ea typeface="+mn-ea"/>
                <a:cs typeface="+mn-cs"/>
              </a:rPr>
              <a:t>Descripción general de la herramienta:</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825625"/>
            <a:ext cx="9211491" cy="4351338"/>
          </a:xfrm>
        </p:spPr>
        <p:txBody>
          <a:bodyPr>
            <a:normAutofit fontScale="70000" lnSpcReduction="20000"/>
          </a:bodyPr>
          <a:lstStyle/>
          <a:p>
            <a:pPr marL="0" indent="0" algn="just">
              <a:lnSpc>
                <a:spcPct val="150000"/>
              </a:lnSpc>
              <a:buNone/>
            </a:pPr>
            <a:r>
              <a:rPr lang="es-MX" sz="2800" b="0" dirty="0">
                <a:solidFill>
                  <a:srgbClr val="8F4899"/>
                </a:solidFill>
                <a:latin typeface="Palatino Linotype" panose="02040502050505030304" pitchFamily="18" charset="0"/>
              </a:rPr>
              <a:t>El Código de Ética es una herramienta que permite convenir e identificar los estándares éticos y legales que caracterizan a una institución, con el objetivo de propiciar una convivencia laboral fundada en valores compartidos. De este modo, el Código de Ética proporciona criterios claros y consensuados para orientar la conducta de los funcionarios hacia un buen ejercicio de sus funciones. Dicha herramienta tiene una finalidad práctica, debiendo ser un documento conocido por todos los integrantes del municipio, lo que establece el desafío de que sea de fácil lectura y comprensión. Por ende, ha de ser escrito en lenguaje claro, directo e ilustrado con ejemplos de las actividades cotidianas del municipio en cuestión.</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4</a:t>
            </a:fld>
            <a:endParaRPr lang="es-MX"/>
          </a:p>
        </p:txBody>
      </p:sp>
    </p:spTree>
    <p:extLst>
      <p:ext uri="{BB962C8B-B14F-4D97-AF65-F5344CB8AC3E}">
        <p14:creationId xmlns:p14="http://schemas.microsoft.com/office/powerpoint/2010/main" val="4226855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p:txBody>
          <a:bodyPr>
            <a:normAutofit/>
          </a:bodyPr>
          <a:lstStyle/>
          <a:p>
            <a:r>
              <a:rPr lang="es-MX" sz="4000" i="0" u="none" strike="noStrike" kern="1200" baseline="0" dirty="0">
                <a:solidFill>
                  <a:srgbClr val="8F4899"/>
                </a:solidFill>
                <a:latin typeface="Palatino Linotype" panose="02040502050505030304" pitchFamily="18" charset="0"/>
                <a:ea typeface="+mn-ea"/>
                <a:cs typeface="+mn-cs"/>
              </a:rPr>
              <a:t>Actores involucrados:</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1637212" y="3039881"/>
            <a:ext cx="7724502" cy="765765"/>
          </a:xfrm>
        </p:spPr>
        <p:txBody>
          <a:bodyPr>
            <a:normAutofit fontScale="92500"/>
          </a:bodyPr>
          <a:lstStyle/>
          <a:p>
            <a:pPr marL="0" indent="0" algn="just">
              <a:lnSpc>
                <a:spcPct val="150000"/>
              </a:lnSpc>
              <a:buNone/>
            </a:pPr>
            <a:r>
              <a:rPr lang="es-MX" b="1" dirty="0">
                <a:solidFill>
                  <a:srgbClr val="8F4899"/>
                </a:solidFill>
                <a:latin typeface="Palatino Linotype" panose="02040502050505030304" pitchFamily="18" charset="0"/>
              </a:rPr>
              <a:t>TODOS LOS FUNCIONARIOS MUNICIPALES</a:t>
            </a:r>
          </a:p>
          <a:p>
            <a:pPr marL="0" indent="0">
              <a:buNone/>
            </a:pPr>
            <a:endParaRPr lang="es-MX" sz="1600" dirty="0"/>
          </a:p>
        </p:txBody>
      </p:sp>
      <p:sp>
        <p:nvSpPr>
          <p:cNvPr id="4" name="Marcador de número de diapositiva 3"/>
          <p:cNvSpPr>
            <a:spLocks noGrp="1"/>
          </p:cNvSpPr>
          <p:nvPr>
            <p:ph type="sldNum" sz="quarter" idx="12"/>
          </p:nvPr>
        </p:nvSpPr>
        <p:spPr/>
        <p:txBody>
          <a:bodyPr/>
          <a:lstStyle/>
          <a:p>
            <a:fld id="{368BF8FB-2E5A-4ECF-AD98-3401DED82843}" type="slidenum">
              <a:rPr lang="es-MX" smtClean="0"/>
              <a:t>5</a:t>
            </a:fld>
            <a:endParaRPr lang="es-MX"/>
          </a:p>
        </p:txBody>
      </p:sp>
    </p:spTree>
    <p:extLst>
      <p:ext uri="{BB962C8B-B14F-4D97-AF65-F5344CB8AC3E}">
        <p14:creationId xmlns:p14="http://schemas.microsoft.com/office/powerpoint/2010/main" val="3797743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p:txBody>
          <a:bodyPr>
            <a:normAutofit/>
          </a:bodyPr>
          <a:lstStyle/>
          <a:p>
            <a:r>
              <a:rPr lang="es-MX" sz="4000" i="0" u="none" strike="noStrike" kern="1200" baseline="0" dirty="0">
                <a:solidFill>
                  <a:srgbClr val="8F4899"/>
                </a:solidFill>
                <a:latin typeface="Palatino Linotype" panose="02040502050505030304" pitchFamily="18" charset="0"/>
                <a:ea typeface="+mn-ea"/>
                <a:cs typeface="+mn-cs"/>
              </a:rPr>
              <a:t>Principales beneficios:</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825624"/>
            <a:ext cx="8497389" cy="4895851"/>
          </a:xfrm>
        </p:spPr>
        <p:txBody>
          <a:bodyPr>
            <a:normAutofit fontScale="92500" lnSpcReduction="20000"/>
          </a:bodyPr>
          <a:lstStyle/>
          <a:p>
            <a:pPr marL="357188" indent="-357188" algn="just">
              <a:lnSpc>
                <a:spcPct val="150000"/>
              </a:lnSpc>
              <a:buNone/>
            </a:pPr>
            <a:r>
              <a:rPr lang="es-MX" sz="2400" b="0" dirty="0">
                <a:solidFill>
                  <a:srgbClr val="8F4899"/>
                </a:solidFill>
                <a:latin typeface="Palatino Linotype" panose="02040502050505030304" pitchFamily="18" charset="0"/>
              </a:rPr>
              <a:t>• Los Códigos de Ética ayudan a los funcionarios a mejorar sus “competencias éticas”, permitiéndoles tomar decisiones que vallan en beneficio del bien común. Debido a la naturaleza compleja de la acción pública, en el día a día surgen nuevas situaciones que ponen a los funcionarios constantemente a prueba y los enfrentan a dilemas éticos. </a:t>
            </a:r>
            <a:endParaRPr lang="es-MX" sz="2400" dirty="0">
              <a:solidFill>
                <a:srgbClr val="8F4899"/>
              </a:solidFill>
              <a:latin typeface="Palatino Linotype" panose="02040502050505030304" pitchFamily="18" charset="0"/>
            </a:endParaRPr>
          </a:p>
          <a:p>
            <a:pPr marL="357188" indent="-357188" algn="just">
              <a:lnSpc>
                <a:spcPct val="150000"/>
              </a:lnSpc>
              <a:buNone/>
            </a:pPr>
            <a:endParaRPr lang="es-MX" sz="2400" b="0" dirty="0">
              <a:solidFill>
                <a:srgbClr val="8F4899"/>
              </a:solidFill>
              <a:latin typeface="Palatino Linotype" panose="02040502050505030304" pitchFamily="18" charset="0"/>
            </a:endParaRPr>
          </a:p>
          <a:p>
            <a:pPr marL="357188" indent="-357188" algn="just">
              <a:lnSpc>
                <a:spcPct val="150000"/>
              </a:lnSpc>
              <a:buNone/>
            </a:pPr>
            <a:r>
              <a:rPr lang="es-MX" sz="2400" b="0" dirty="0">
                <a:solidFill>
                  <a:srgbClr val="8F4899"/>
                </a:solidFill>
                <a:latin typeface="Palatino Linotype" panose="02040502050505030304" pitchFamily="18" charset="0"/>
              </a:rPr>
              <a:t>• Mejora el clima laboral al promover obligaciones y derechos comunes, fomentando un ambiente de respeto e igualdad dentro de la administración municipal. </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6</a:t>
            </a:fld>
            <a:endParaRPr lang="es-MX"/>
          </a:p>
        </p:txBody>
      </p:sp>
    </p:spTree>
    <p:extLst>
      <p:ext uri="{BB962C8B-B14F-4D97-AF65-F5344CB8AC3E}">
        <p14:creationId xmlns:p14="http://schemas.microsoft.com/office/powerpoint/2010/main" val="1090270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p:txBody>
          <a:bodyPr>
            <a:normAutofit/>
          </a:bodyPr>
          <a:lstStyle/>
          <a:p>
            <a:r>
              <a:rPr lang="es-MX" sz="4000" i="0" u="none" strike="noStrike" kern="1200" baseline="0" dirty="0">
                <a:solidFill>
                  <a:srgbClr val="8F4899"/>
                </a:solidFill>
                <a:latin typeface="Palatino Linotype" panose="02040502050505030304" pitchFamily="18" charset="0"/>
                <a:ea typeface="+mn-ea"/>
                <a:cs typeface="+mn-cs"/>
              </a:rPr>
              <a:t>Principales beneficios:</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825624"/>
            <a:ext cx="8567057" cy="4731929"/>
          </a:xfrm>
        </p:spPr>
        <p:txBody>
          <a:bodyPr>
            <a:normAutofit fontScale="77500" lnSpcReduction="20000"/>
          </a:bodyPr>
          <a:lstStyle/>
          <a:p>
            <a:pPr marL="182563" indent="-182563" algn="just">
              <a:lnSpc>
                <a:spcPct val="150000"/>
              </a:lnSpc>
              <a:buNone/>
            </a:pPr>
            <a:r>
              <a:rPr lang="es-MX" sz="2800" b="0" dirty="0">
                <a:solidFill>
                  <a:srgbClr val="8F4899"/>
                </a:solidFill>
                <a:latin typeface="Palatino Linotype" panose="02040502050505030304" pitchFamily="18" charset="0"/>
              </a:rPr>
              <a:t>• </a:t>
            </a:r>
            <a:r>
              <a:rPr lang="es-MX" sz="2900" b="0" dirty="0">
                <a:solidFill>
                  <a:srgbClr val="8F4899"/>
                </a:solidFill>
                <a:latin typeface="Palatino Linotype" panose="02040502050505030304" pitchFamily="18" charset="0"/>
              </a:rPr>
              <a:t>Conduce a un ambiente que propicia mayor responsabilidad y compromiso de los funcionarios, favoreciendo la acción eficaz del actuar municipal, condición indispensable para que la ciudadanía sienta confianza respecto de la municipal, pues, la cultura ética nos protege a todos, ciudadanos, funcionarios e instituciones. </a:t>
            </a:r>
          </a:p>
          <a:p>
            <a:pPr marL="182563" indent="-182563" algn="just">
              <a:lnSpc>
                <a:spcPct val="150000"/>
              </a:lnSpc>
              <a:buNone/>
            </a:pPr>
            <a:endParaRPr lang="es-MX" sz="2900" b="0" dirty="0">
              <a:solidFill>
                <a:srgbClr val="8F4899"/>
              </a:solidFill>
              <a:latin typeface="Palatino Linotype" panose="02040502050505030304" pitchFamily="18" charset="0"/>
            </a:endParaRPr>
          </a:p>
          <a:p>
            <a:pPr marL="182563" indent="-182563" algn="just">
              <a:lnSpc>
                <a:spcPct val="150000"/>
              </a:lnSpc>
              <a:buNone/>
            </a:pPr>
            <a:r>
              <a:rPr lang="es-MX" sz="2900" b="0" dirty="0">
                <a:solidFill>
                  <a:srgbClr val="8F4899"/>
                </a:solidFill>
                <a:latin typeface="Palatino Linotype" panose="02040502050505030304" pitchFamily="18" charset="0"/>
              </a:rPr>
              <a:t>• Contar con un marco de referencia ético que sea el pilar de un Sistema de Integridad, construido a través de un proceso participativo en base a un diagnóstico y a la luz de las necesidades y riesgos de cada municipio. </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7</a:t>
            </a:fld>
            <a:endParaRPr lang="es-MX"/>
          </a:p>
        </p:txBody>
      </p:sp>
    </p:spTree>
    <p:extLst>
      <p:ext uri="{BB962C8B-B14F-4D97-AF65-F5344CB8AC3E}">
        <p14:creationId xmlns:p14="http://schemas.microsoft.com/office/powerpoint/2010/main" val="4159621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2B1A5-5E74-3923-F592-DAD34C9AD779}"/>
              </a:ext>
            </a:extLst>
          </p:cNvPr>
          <p:cNvSpPr>
            <a:spLocks noGrp="1"/>
          </p:cNvSpPr>
          <p:nvPr>
            <p:ph type="title"/>
          </p:nvPr>
        </p:nvSpPr>
        <p:spPr/>
        <p:txBody>
          <a:bodyPr>
            <a:normAutofit/>
          </a:bodyPr>
          <a:lstStyle/>
          <a:p>
            <a:r>
              <a:rPr lang="es-MX" sz="4000" i="0" u="none" strike="noStrike" kern="1200" baseline="0" dirty="0">
                <a:solidFill>
                  <a:srgbClr val="8F4899"/>
                </a:solidFill>
                <a:latin typeface="Palatino Linotype" panose="02040502050505030304" pitchFamily="18" charset="0"/>
                <a:ea typeface="+mn-ea"/>
                <a:cs typeface="+mn-cs"/>
              </a:rPr>
              <a:t>Principales beneficios:</a:t>
            </a:r>
          </a:p>
        </p:txBody>
      </p:sp>
      <p:sp>
        <p:nvSpPr>
          <p:cNvPr id="3" name="Marcador de contenido 2">
            <a:extLst>
              <a:ext uri="{FF2B5EF4-FFF2-40B4-BE49-F238E27FC236}">
                <a16:creationId xmlns:a16="http://schemas.microsoft.com/office/drawing/2014/main" id="{555DF391-FB55-A550-1E37-16F7D9C4EF5B}"/>
              </a:ext>
            </a:extLst>
          </p:cNvPr>
          <p:cNvSpPr>
            <a:spLocks noGrp="1"/>
          </p:cNvSpPr>
          <p:nvPr>
            <p:ph idx="1"/>
          </p:nvPr>
        </p:nvSpPr>
        <p:spPr>
          <a:xfrm>
            <a:off x="838200" y="1825625"/>
            <a:ext cx="8567057" cy="4530726"/>
          </a:xfrm>
        </p:spPr>
        <p:txBody>
          <a:bodyPr>
            <a:normAutofit/>
          </a:bodyPr>
          <a:lstStyle/>
          <a:p>
            <a:pPr marL="182563" indent="-182563" algn="just">
              <a:lnSpc>
                <a:spcPct val="150000"/>
              </a:lnSpc>
              <a:buNone/>
            </a:pPr>
            <a:r>
              <a:rPr lang="es-MX" sz="2900" b="0" dirty="0">
                <a:solidFill>
                  <a:srgbClr val="8F4899"/>
                </a:solidFill>
                <a:latin typeface="Palatino Linotype" panose="02040502050505030304" pitchFamily="18" charset="0"/>
              </a:rPr>
              <a:t>• </a:t>
            </a:r>
            <a:r>
              <a:rPr lang="es-MX" sz="2200" b="0" dirty="0">
                <a:solidFill>
                  <a:srgbClr val="8F4899"/>
                </a:solidFill>
                <a:latin typeface="Palatino Linotype" panose="02040502050505030304" pitchFamily="18" charset="0"/>
              </a:rPr>
              <a:t>Establecer las bases de una convivencia laboral con un destino valórico común, identificando tanto los estándares normativos aplicables como haciéndose cargo de las áreas denominadas grises, por la incertidumbre que existe en ellas, sobre cuál es la conducta correcta en dichos ámbitos particulares.</a:t>
            </a:r>
          </a:p>
          <a:p>
            <a:pPr marL="182563" indent="-182563" algn="just">
              <a:lnSpc>
                <a:spcPct val="150000"/>
              </a:lnSpc>
              <a:buNone/>
            </a:pPr>
            <a:r>
              <a:rPr lang="es-MX" sz="2200" b="0" dirty="0">
                <a:solidFill>
                  <a:srgbClr val="8F4899"/>
                </a:solidFill>
                <a:latin typeface="Palatino Linotype" panose="02040502050505030304" pitchFamily="18" charset="0"/>
              </a:rPr>
              <a:t>• Relacionar formalmente los estándares éticos con la cultura, misión, visión y objetivos estratégicos del municipio.</a:t>
            </a:r>
          </a:p>
        </p:txBody>
      </p:sp>
      <p:sp>
        <p:nvSpPr>
          <p:cNvPr id="4" name="Marcador de número de diapositiva 3"/>
          <p:cNvSpPr>
            <a:spLocks noGrp="1"/>
          </p:cNvSpPr>
          <p:nvPr>
            <p:ph type="sldNum" sz="quarter" idx="12"/>
          </p:nvPr>
        </p:nvSpPr>
        <p:spPr/>
        <p:txBody>
          <a:bodyPr/>
          <a:lstStyle/>
          <a:p>
            <a:fld id="{368BF8FB-2E5A-4ECF-AD98-3401DED82843}" type="slidenum">
              <a:rPr lang="es-MX" smtClean="0"/>
              <a:t>8</a:t>
            </a:fld>
            <a:endParaRPr lang="es-MX"/>
          </a:p>
        </p:txBody>
      </p:sp>
    </p:spTree>
    <p:extLst>
      <p:ext uri="{BB962C8B-B14F-4D97-AF65-F5344CB8AC3E}">
        <p14:creationId xmlns:p14="http://schemas.microsoft.com/office/powerpoint/2010/main" val="4214832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511630" y="1997839"/>
            <a:ext cx="9168741" cy="2862322"/>
          </a:xfrm>
          <a:prstGeom prst="rect">
            <a:avLst/>
          </a:prstGeom>
        </p:spPr>
        <p:txBody>
          <a:bodyPr wrap="square">
            <a:spAutoFit/>
          </a:bodyPr>
          <a:lstStyle/>
          <a:p>
            <a:pPr algn="ctr"/>
            <a:r>
              <a:rPr lang="es-MX" sz="6000" b="1" dirty="0">
                <a:solidFill>
                  <a:srgbClr val="8F4899"/>
                </a:solidFill>
                <a:latin typeface="Palatino Linotype" panose="02040502050505030304" pitchFamily="18" charset="0"/>
                <a:ea typeface="+mn-ea"/>
                <a:cs typeface="+mn-cs"/>
              </a:rPr>
              <a:t>Normatividad que obliga a los Ayuntamientos a emitir un Código de Ética</a:t>
            </a:r>
            <a:endParaRPr lang="es-MX" sz="6000" b="1" dirty="0">
              <a:solidFill>
                <a:srgbClr val="61308C"/>
              </a:solidFill>
              <a:effectLst>
                <a:outerShdw blurRad="38100" dist="38100" dir="2700000" algn="tl">
                  <a:srgbClr val="000000">
                    <a:alpha val="43137"/>
                  </a:srgbClr>
                </a:outerShdw>
              </a:effectLst>
              <a:latin typeface="Palatino Linotype" panose="02040502050505030304" pitchFamily="18" charset="0"/>
              <a:cs typeface="Arial" panose="020B0604020202020204" pitchFamily="34" charset="0"/>
            </a:endParaRPr>
          </a:p>
        </p:txBody>
      </p:sp>
    </p:spTree>
    <p:extLst>
      <p:ext uri="{BB962C8B-B14F-4D97-AF65-F5344CB8AC3E}">
        <p14:creationId xmlns:p14="http://schemas.microsoft.com/office/powerpoint/2010/main" val="234779778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1815</TotalTime>
  <Words>1427</Words>
  <Application>Microsoft Office PowerPoint</Application>
  <PresentationFormat>Panorámica</PresentationFormat>
  <Paragraphs>79</Paragraphs>
  <Slides>21</Slides>
  <Notes>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Arial</vt:lpstr>
      <vt:lpstr>Calibri</vt:lpstr>
      <vt:lpstr>Calibri Light</vt:lpstr>
      <vt:lpstr>Palatino Linotype</vt:lpstr>
      <vt:lpstr>Tema de Office</vt:lpstr>
      <vt:lpstr>Presentación de PowerPoint</vt:lpstr>
      <vt:lpstr>Presentación de PowerPoint</vt:lpstr>
      <vt:lpstr>Objetivo general de la herramienta:</vt:lpstr>
      <vt:lpstr>Descripción general de la herramienta:</vt:lpstr>
      <vt:lpstr>Actores involucrados:</vt:lpstr>
      <vt:lpstr>Principales beneficios:</vt:lpstr>
      <vt:lpstr>Principales beneficios:</vt:lpstr>
      <vt:lpstr>Principales beneficios:</vt:lpstr>
      <vt:lpstr>Presentación de PowerPoint</vt:lpstr>
      <vt:lpstr>Ley General de Responsabilidades Administrativas</vt:lpstr>
      <vt:lpstr>Ley de Responsabilidades del Estado de México </vt:lpstr>
      <vt:lpstr>Presentación de PowerPoint</vt:lpstr>
      <vt:lpstr>¿Qué es? </vt:lpstr>
      <vt:lpstr>¿Por qué le son aplicables a los Municipios? </vt:lpstr>
      <vt:lpstr>¿Qué debe contener un Código de Ética? </vt:lpstr>
      <vt:lpstr>¿En dónde puedo consultar el documento? </vt:lpstr>
      <vt:lpstr>Presentación de PowerPoint</vt:lpstr>
      <vt:lpstr>Comité de Ética</vt:lpstr>
      <vt:lpstr>Órgano Interno de Control</vt:lpstr>
      <vt:lpstr>Órgano Interno de Control</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Alan Gutierrez Zarate</cp:lastModifiedBy>
  <cp:revision>138</cp:revision>
  <dcterms:created xsi:type="dcterms:W3CDTF">2020-06-14T14:52:36Z</dcterms:created>
  <dcterms:modified xsi:type="dcterms:W3CDTF">2023-02-24T18:44:45Z</dcterms:modified>
</cp:coreProperties>
</file>