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6" r:id="rId3"/>
    <p:sldId id="275" r:id="rId4"/>
    <p:sldId id="299" r:id="rId5"/>
    <p:sldId id="291" r:id="rId6"/>
    <p:sldId id="257" r:id="rId7"/>
    <p:sldId id="338" r:id="rId8"/>
    <p:sldId id="258" r:id="rId9"/>
    <p:sldId id="261" r:id="rId10"/>
    <p:sldId id="277" r:id="rId11"/>
    <p:sldId id="259" r:id="rId12"/>
    <p:sldId id="279" r:id="rId13"/>
    <p:sldId id="340" r:id="rId14"/>
    <p:sldId id="342" r:id="rId15"/>
    <p:sldId id="264" r:id="rId16"/>
    <p:sldId id="333" r:id="rId17"/>
    <p:sldId id="281" r:id="rId18"/>
    <p:sldId id="289" r:id="rId19"/>
    <p:sldId id="282" r:id="rId20"/>
    <p:sldId id="283" r:id="rId21"/>
    <p:sldId id="284" r:id="rId22"/>
    <p:sldId id="278" r:id="rId23"/>
    <p:sldId id="263" r:id="rId24"/>
    <p:sldId id="268" r:id="rId25"/>
    <p:sldId id="280" r:id="rId26"/>
    <p:sldId id="260" r:id="rId27"/>
    <p:sldId id="286" r:id="rId28"/>
    <p:sldId id="265" r:id="rId29"/>
    <p:sldId id="270" r:id="rId30"/>
    <p:sldId id="285" r:id="rId31"/>
    <p:sldId id="287" r:id="rId32"/>
    <p:sldId id="269" r:id="rId33"/>
    <p:sldId id="266" r:id="rId34"/>
    <p:sldId id="271" r:id="rId35"/>
    <p:sldId id="267" r:id="rId36"/>
    <p:sldId id="290" r:id="rId37"/>
    <p:sldId id="272" r:id="rId38"/>
    <p:sldId id="276" r:id="rId39"/>
    <p:sldId id="293" r:id="rId40"/>
    <p:sldId id="262" r:id="rId41"/>
    <p:sldId id="294" r:id="rId42"/>
    <p:sldId id="295" r:id="rId43"/>
    <p:sldId id="296" r:id="rId44"/>
    <p:sldId id="332" r:id="rId45"/>
    <p:sldId id="301" r:id="rId46"/>
    <p:sldId id="347" r:id="rId47"/>
    <p:sldId id="302" r:id="rId48"/>
    <p:sldId id="343" r:id="rId49"/>
    <p:sldId id="345" r:id="rId50"/>
    <p:sldId id="346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274" r:id="rId61"/>
    <p:sldId id="292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E3B4"/>
    <a:srgbClr val="C24FE1"/>
    <a:srgbClr val="43E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1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18BFA-788C-4974-806F-0FE3709A4BC8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D64EB74-41DE-4AE6-AFCB-D145D3BE1375}">
      <dgm:prSet phldrT="[Texto]"/>
      <dgm:spPr>
        <a:solidFill>
          <a:srgbClr val="43EDE5">
            <a:alpha val="50000"/>
          </a:srgbClr>
        </a:solidFill>
        <a:ln>
          <a:solidFill>
            <a:srgbClr val="43EDE5"/>
          </a:solidFill>
        </a:ln>
      </dgm:spPr>
      <dgm:t>
        <a:bodyPr/>
        <a:lstStyle/>
        <a:p>
          <a:r>
            <a:rPr lang="es-MX" b="1" dirty="0">
              <a:latin typeface="Century Gothic" panose="020B0502020202020204" pitchFamily="34" charset="0"/>
            </a:rPr>
            <a:t>Combate a la corrupción </a:t>
          </a:r>
        </a:p>
      </dgm:t>
    </dgm:pt>
    <dgm:pt modelId="{7E146B16-CF50-4FE9-B895-B28337482F8E}" type="parTrans" cxnId="{0AF4D156-697D-4AE3-B4E7-A0DF16E9416F}">
      <dgm:prSet/>
      <dgm:spPr/>
      <dgm:t>
        <a:bodyPr/>
        <a:lstStyle/>
        <a:p>
          <a:endParaRPr lang="es-MX"/>
        </a:p>
      </dgm:t>
    </dgm:pt>
    <dgm:pt modelId="{B606ADBB-4217-4F82-B03D-3040DD991575}" type="sibTrans" cxnId="{0AF4D156-697D-4AE3-B4E7-A0DF16E9416F}">
      <dgm:prSet/>
      <dgm:spPr/>
      <dgm:t>
        <a:bodyPr/>
        <a:lstStyle/>
        <a:p>
          <a:endParaRPr lang="es-MX"/>
        </a:p>
      </dgm:t>
    </dgm:pt>
    <dgm:pt modelId="{04316B71-A8AC-41E1-9393-098CA36B0A0D}">
      <dgm:prSet phldrT="[Texto]"/>
      <dgm:spPr>
        <a:solidFill>
          <a:srgbClr val="7030A0">
            <a:alpha val="50000"/>
          </a:srgbClr>
        </a:solidFill>
        <a:ln>
          <a:solidFill>
            <a:srgbClr val="7030A0"/>
          </a:solidFill>
        </a:ln>
      </dgm:spPr>
      <dgm:t>
        <a:bodyPr/>
        <a:lstStyle/>
        <a:p>
          <a:r>
            <a:rPr lang="es-MX" b="1" dirty="0">
              <a:latin typeface="Century Gothic" panose="020B0502020202020204" pitchFamily="34" charset="0"/>
            </a:rPr>
            <a:t>Seguridad </a:t>
          </a:r>
        </a:p>
      </dgm:t>
    </dgm:pt>
    <dgm:pt modelId="{4B8C56E3-FFB5-4C72-A451-2A1819C2F8A7}" type="parTrans" cxnId="{BFD1EA93-794B-4FB2-8E59-DE7344C1921D}">
      <dgm:prSet/>
      <dgm:spPr/>
      <dgm:t>
        <a:bodyPr/>
        <a:lstStyle/>
        <a:p>
          <a:endParaRPr lang="es-MX"/>
        </a:p>
      </dgm:t>
    </dgm:pt>
    <dgm:pt modelId="{770CF28E-2791-4676-8627-29D53E8DD216}" type="sibTrans" cxnId="{BFD1EA93-794B-4FB2-8E59-DE7344C1921D}">
      <dgm:prSet/>
      <dgm:spPr/>
      <dgm:t>
        <a:bodyPr/>
        <a:lstStyle/>
        <a:p>
          <a:endParaRPr lang="es-MX"/>
        </a:p>
      </dgm:t>
    </dgm:pt>
    <dgm:pt modelId="{FF4D4F02-DDD9-47E9-9540-647849523F9C}">
      <dgm:prSet phldrT="[Texto]"/>
      <dgm:spPr>
        <a:solidFill>
          <a:srgbClr val="43EDE5">
            <a:alpha val="50000"/>
          </a:srgbClr>
        </a:solidFill>
        <a:ln>
          <a:solidFill>
            <a:srgbClr val="43EDE5"/>
          </a:solidFill>
        </a:ln>
      </dgm:spPr>
      <dgm:t>
        <a:bodyPr/>
        <a:lstStyle/>
        <a:p>
          <a:r>
            <a:rPr lang="es-MX" b="1" dirty="0">
              <a:latin typeface="Century Gothic" panose="020B0502020202020204" pitchFamily="34" charset="0"/>
            </a:rPr>
            <a:t>Tránsito y Movilidad </a:t>
          </a:r>
        </a:p>
      </dgm:t>
    </dgm:pt>
    <dgm:pt modelId="{71A5809D-EFCF-4995-B180-C435802F8E17}" type="parTrans" cxnId="{43292535-D6FD-4382-BEB8-C63C6C66971E}">
      <dgm:prSet/>
      <dgm:spPr/>
      <dgm:t>
        <a:bodyPr/>
        <a:lstStyle/>
        <a:p>
          <a:endParaRPr lang="es-MX"/>
        </a:p>
      </dgm:t>
    </dgm:pt>
    <dgm:pt modelId="{15027DFC-6766-465B-946B-EB3F7E20C70D}" type="sibTrans" cxnId="{43292535-D6FD-4382-BEB8-C63C6C66971E}">
      <dgm:prSet/>
      <dgm:spPr/>
      <dgm:t>
        <a:bodyPr/>
        <a:lstStyle/>
        <a:p>
          <a:endParaRPr lang="es-MX"/>
        </a:p>
      </dgm:t>
    </dgm:pt>
    <dgm:pt modelId="{DBE53E05-448A-4A5D-B5AB-197BF8C74179}">
      <dgm:prSet phldrT="[Texto]"/>
      <dgm:spPr>
        <a:solidFill>
          <a:srgbClr val="7030A0">
            <a:alpha val="50000"/>
          </a:srgbClr>
        </a:solidFill>
        <a:ln>
          <a:solidFill>
            <a:srgbClr val="7030A0"/>
          </a:solidFill>
        </a:ln>
      </dgm:spPr>
      <dgm:t>
        <a:bodyPr/>
        <a:lstStyle/>
        <a:p>
          <a:r>
            <a:rPr lang="es-MX" b="1" dirty="0">
              <a:latin typeface="Century Gothic" panose="020B0502020202020204" pitchFamily="34" charset="0"/>
            </a:rPr>
            <a:t>Protección al Medio Ambiente </a:t>
          </a:r>
        </a:p>
      </dgm:t>
    </dgm:pt>
    <dgm:pt modelId="{19F27A4B-127F-4417-9AB9-6FF9A5C0661B}" type="parTrans" cxnId="{C29FBC79-7F4A-4510-93B1-EF77F70D4728}">
      <dgm:prSet/>
      <dgm:spPr/>
      <dgm:t>
        <a:bodyPr/>
        <a:lstStyle/>
        <a:p>
          <a:endParaRPr lang="es-MX"/>
        </a:p>
      </dgm:t>
    </dgm:pt>
    <dgm:pt modelId="{34F1EE04-6CB6-427B-A236-50F1923049F8}" type="sibTrans" cxnId="{C29FBC79-7F4A-4510-93B1-EF77F70D4728}">
      <dgm:prSet/>
      <dgm:spPr/>
      <dgm:t>
        <a:bodyPr/>
        <a:lstStyle/>
        <a:p>
          <a:endParaRPr lang="es-MX"/>
        </a:p>
      </dgm:t>
    </dgm:pt>
    <dgm:pt modelId="{9913AF8B-C968-406A-AB5F-251CE69E3C31}" type="pres">
      <dgm:prSet presAssocID="{C2E18BFA-788C-4974-806F-0FE3709A4BC8}" presName="Name0" presStyleCnt="0">
        <dgm:presLayoutVars>
          <dgm:dir/>
          <dgm:resizeHandles val="exact"/>
        </dgm:presLayoutVars>
      </dgm:prSet>
      <dgm:spPr/>
    </dgm:pt>
    <dgm:pt modelId="{F88DF05F-CE6E-4B6A-BF22-5F08B1307878}" type="pres">
      <dgm:prSet presAssocID="{3D64EB74-41DE-4AE6-AFCB-D145D3BE1375}" presName="Name5" presStyleLbl="vennNode1" presStyleIdx="0" presStyleCnt="4">
        <dgm:presLayoutVars>
          <dgm:bulletEnabled val="1"/>
        </dgm:presLayoutVars>
      </dgm:prSet>
      <dgm:spPr/>
    </dgm:pt>
    <dgm:pt modelId="{ED3A99EA-730D-4F46-B000-2845AFB704F8}" type="pres">
      <dgm:prSet presAssocID="{B606ADBB-4217-4F82-B03D-3040DD991575}" presName="space" presStyleCnt="0"/>
      <dgm:spPr/>
    </dgm:pt>
    <dgm:pt modelId="{85CB9109-A459-4518-A8C4-8F3DC62ADA0C}" type="pres">
      <dgm:prSet presAssocID="{04316B71-A8AC-41E1-9393-098CA36B0A0D}" presName="Name5" presStyleLbl="vennNode1" presStyleIdx="1" presStyleCnt="4">
        <dgm:presLayoutVars>
          <dgm:bulletEnabled val="1"/>
        </dgm:presLayoutVars>
      </dgm:prSet>
      <dgm:spPr/>
    </dgm:pt>
    <dgm:pt modelId="{574763B0-CD6C-4D1C-8BDD-33173B176676}" type="pres">
      <dgm:prSet presAssocID="{770CF28E-2791-4676-8627-29D53E8DD216}" presName="space" presStyleCnt="0"/>
      <dgm:spPr/>
    </dgm:pt>
    <dgm:pt modelId="{8B37FF23-1DA1-41E9-8A4E-09CF6C0C9D67}" type="pres">
      <dgm:prSet presAssocID="{FF4D4F02-DDD9-47E9-9540-647849523F9C}" presName="Name5" presStyleLbl="vennNode1" presStyleIdx="2" presStyleCnt="4">
        <dgm:presLayoutVars>
          <dgm:bulletEnabled val="1"/>
        </dgm:presLayoutVars>
      </dgm:prSet>
      <dgm:spPr/>
    </dgm:pt>
    <dgm:pt modelId="{465958AC-127A-4212-8C9C-667CE4D67C2E}" type="pres">
      <dgm:prSet presAssocID="{15027DFC-6766-465B-946B-EB3F7E20C70D}" presName="space" presStyleCnt="0"/>
      <dgm:spPr/>
    </dgm:pt>
    <dgm:pt modelId="{44AC7ECC-B3B2-43EC-9293-AA55DD222FEB}" type="pres">
      <dgm:prSet presAssocID="{DBE53E05-448A-4A5D-B5AB-197BF8C74179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43292535-D6FD-4382-BEB8-C63C6C66971E}" srcId="{C2E18BFA-788C-4974-806F-0FE3709A4BC8}" destId="{FF4D4F02-DDD9-47E9-9540-647849523F9C}" srcOrd="2" destOrd="0" parTransId="{71A5809D-EFCF-4995-B180-C435802F8E17}" sibTransId="{15027DFC-6766-465B-946B-EB3F7E20C70D}"/>
    <dgm:cxn modelId="{C2665345-303D-4CC0-8375-F14CBFAEA3D6}" type="presOf" srcId="{FF4D4F02-DDD9-47E9-9540-647849523F9C}" destId="{8B37FF23-1DA1-41E9-8A4E-09CF6C0C9D67}" srcOrd="0" destOrd="0" presId="urn:microsoft.com/office/officeart/2005/8/layout/venn3"/>
    <dgm:cxn modelId="{0AF4D156-697D-4AE3-B4E7-A0DF16E9416F}" srcId="{C2E18BFA-788C-4974-806F-0FE3709A4BC8}" destId="{3D64EB74-41DE-4AE6-AFCB-D145D3BE1375}" srcOrd="0" destOrd="0" parTransId="{7E146B16-CF50-4FE9-B895-B28337482F8E}" sibTransId="{B606ADBB-4217-4F82-B03D-3040DD991575}"/>
    <dgm:cxn modelId="{C29FBC79-7F4A-4510-93B1-EF77F70D4728}" srcId="{C2E18BFA-788C-4974-806F-0FE3709A4BC8}" destId="{DBE53E05-448A-4A5D-B5AB-197BF8C74179}" srcOrd="3" destOrd="0" parTransId="{19F27A4B-127F-4417-9AB9-6FF9A5C0661B}" sibTransId="{34F1EE04-6CB6-427B-A236-50F1923049F8}"/>
    <dgm:cxn modelId="{CC885388-EE9E-4A5C-AABE-4FA87703CD89}" type="presOf" srcId="{C2E18BFA-788C-4974-806F-0FE3709A4BC8}" destId="{9913AF8B-C968-406A-AB5F-251CE69E3C31}" srcOrd="0" destOrd="0" presId="urn:microsoft.com/office/officeart/2005/8/layout/venn3"/>
    <dgm:cxn modelId="{8B72368B-31B3-40D2-8477-C111542B92FC}" type="presOf" srcId="{3D64EB74-41DE-4AE6-AFCB-D145D3BE1375}" destId="{F88DF05F-CE6E-4B6A-BF22-5F08B1307878}" srcOrd="0" destOrd="0" presId="urn:microsoft.com/office/officeart/2005/8/layout/venn3"/>
    <dgm:cxn modelId="{BFD1EA93-794B-4FB2-8E59-DE7344C1921D}" srcId="{C2E18BFA-788C-4974-806F-0FE3709A4BC8}" destId="{04316B71-A8AC-41E1-9393-098CA36B0A0D}" srcOrd="1" destOrd="0" parTransId="{4B8C56E3-FFB5-4C72-A451-2A1819C2F8A7}" sibTransId="{770CF28E-2791-4676-8627-29D53E8DD216}"/>
    <dgm:cxn modelId="{FB48D0DA-FB68-4F15-9A96-A935DEDE3DD7}" type="presOf" srcId="{DBE53E05-448A-4A5D-B5AB-197BF8C74179}" destId="{44AC7ECC-B3B2-43EC-9293-AA55DD222FEB}" srcOrd="0" destOrd="0" presId="urn:microsoft.com/office/officeart/2005/8/layout/venn3"/>
    <dgm:cxn modelId="{60B856DD-EC98-4106-AD24-41ACA99F54C8}" type="presOf" srcId="{04316B71-A8AC-41E1-9393-098CA36B0A0D}" destId="{85CB9109-A459-4518-A8C4-8F3DC62ADA0C}" srcOrd="0" destOrd="0" presId="urn:microsoft.com/office/officeart/2005/8/layout/venn3"/>
    <dgm:cxn modelId="{8AAE87B1-BAC9-41BD-8D45-7A9549572CDC}" type="presParOf" srcId="{9913AF8B-C968-406A-AB5F-251CE69E3C31}" destId="{F88DF05F-CE6E-4B6A-BF22-5F08B1307878}" srcOrd="0" destOrd="0" presId="urn:microsoft.com/office/officeart/2005/8/layout/venn3"/>
    <dgm:cxn modelId="{E366CD1D-9B68-4A4C-9C68-47D7CAE89731}" type="presParOf" srcId="{9913AF8B-C968-406A-AB5F-251CE69E3C31}" destId="{ED3A99EA-730D-4F46-B000-2845AFB704F8}" srcOrd="1" destOrd="0" presId="urn:microsoft.com/office/officeart/2005/8/layout/venn3"/>
    <dgm:cxn modelId="{343A13AF-1266-4A5C-92C6-CFF741E3E83E}" type="presParOf" srcId="{9913AF8B-C968-406A-AB5F-251CE69E3C31}" destId="{85CB9109-A459-4518-A8C4-8F3DC62ADA0C}" srcOrd="2" destOrd="0" presId="urn:microsoft.com/office/officeart/2005/8/layout/venn3"/>
    <dgm:cxn modelId="{83019E40-9198-4574-B561-B1D4C95320C9}" type="presParOf" srcId="{9913AF8B-C968-406A-AB5F-251CE69E3C31}" destId="{574763B0-CD6C-4D1C-8BDD-33173B176676}" srcOrd="3" destOrd="0" presId="urn:microsoft.com/office/officeart/2005/8/layout/venn3"/>
    <dgm:cxn modelId="{0EFE9568-9074-442A-8A89-1FF7E2F46CBA}" type="presParOf" srcId="{9913AF8B-C968-406A-AB5F-251CE69E3C31}" destId="{8B37FF23-1DA1-41E9-8A4E-09CF6C0C9D67}" srcOrd="4" destOrd="0" presId="urn:microsoft.com/office/officeart/2005/8/layout/venn3"/>
    <dgm:cxn modelId="{E9AA67CD-75F5-4B82-815C-AB870193D206}" type="presParOf" srcId="{9913AF8B-C968-406A-AB5F-251CE69E3C31}" destId="{465958AC-127A-4212-8C9C-667CE4D67C2E}" srcOrd="5" destOrd="0" presId="urn:microsoft.com/office/officeart/2005/8/layout/venn3"/>
    <dgm:cxn modelId="{7253F9D9-56CE-46DF-B334-DC7BB6991AF3}" type="presParOf" srcId="{9913AF8B-C968-406A-AB5F-251CE69E3C31}" destId="{44AC7ECC-B3B2-43EC-9293-AA55DD222FE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5AD9F3-AAB2-40F6-A401-24381158C98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0ABA6C0-FB2B-42C3-896D-BA0C8B8A9E51}">
      <dgm:prSet phldrT="[Texto]"/>
      <dgm:spPr>
        <a:solidFill>
          <a:srgbClr val="43EDE5">
            <a:alpha val="49804"/>
          </a:srgbClr>
        </a:solidFill>
      </dgm:spPr>
      <dgm:t>
        <a:bodyPr/>
        <a:lstStyle/>
        <a:p>
          <a:r>
            <a:rPr lang="es-MX" dirty="0" err="1">
              <a:latin typeface="Century Gothic" panose="020B0502020202020204" pitchFamily="34" charset="0"/>
            </a:rPr>
            <a:t>Infoem</a:t>
          </a:r>
          <a:r>
            <a:rPr lang="es-MX" dirty="0">
              <a:latin typeface="Century Gothic" panose="020B0502020202020204" pitchFamily="34" charset="0"/>
            </a:rPr>
            <a:t> </a:t>
          </a:r>
        </a:p>
      </dgm:t>
    </dgm:pt>
    <dgm:pt modelId="{5AB393B3-AC74-4FD6-9BCE-5CCFB58F5F7E}" type="parTrans" cxnId="{B9BB2EF8-7F32-49E7-8A04-6B22DF5E3414}">
      <dgm:prSet/>
      <dgm:spPr/>
      <dgm:t>
        <a:bodyPr/>
        <a:lstStyle/>
        <a:p>
          <a:endParaRPr lang="es-MX">
            <a:latin typeface="Century Gothic" panose="020B0502020202020204" pitchFamily="34" charset="0"/>
          </a:endParaRPr>
        </a:p>
      </dgm:t>
    </dgm:pt>
    <dgm:pt modelId="{EBB51007-BD0D-4459-97F7-3FBDE5F7D811}" type="sibTrans" cxnId="{B9BB2EF8-7F32-49E7-8A04-6B22DF5E3414}">
      <dgm:prSet/>
      <dgm:spPr/>
      <dgm:t>
        <a:bodyPr/>
        <a:lstStyle/>
        <a:p>
          <a:endParaRPr lang="es-MX">
            <a:latin typeface="Century Gothic" panose="020B0502020202020204" pitchFamily="34" charset="0"/>
          </a:endParaRPr>
        </a:p>
      </dgm:t>
    </dgm:pt>
    <dgm:pt modelId="{C64343DC-0D8F-4280-B5CC-43AD1C337C7B}">
      <dgm:prSet phldrT="[Texto]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es-MX" dirty="0">
              <a:latin typeface="Century Gothic" panose="020B0502020202020204" pitchFamily="34" charset="0"/>
            </a:rPr>
            <a:t>Sujetos obligados </a:t>
          </a:r>
        </a:p>
      </dgm:t>
    </dgm:pt>
    <dgm:pt modelId="{E4DBB770-7432-45D2-9B23-78330968A31A}" type="parTrans" cxnId="{86DF6BBC-555B-46CA-B67B-4463DBEBF70B}">
      <dgm:prSet/>
      <dgm:spPr/>
      <dgm:t>
        <a:bodyPr/>
        <a:lstStyle/>
        <a:p>
          <a:endParaRPr lang="es-MX">
            <a:latin typeface="Century Gothic" panose="020B0502020202020204" pitchFamily="34" charset="0"/>
          </a:endParaRPr>
        </a:p>
      </dgm:t>
    </dgm:pt>
    <dgm:pt modelId="{76607444-079E-4E97-9266-5E0688286002}" type="sibTrans" cxnId="{86DF6BBC-555B-46CA-B67B-4463DBEBF70B}">
      <dgm:prSet/>
      <dgm:spPr/>
      <dgm:t>
        <a:bodyPr/>
        <a:lstStyle/>
        <a:p>
          <a:endParaRPr lang="es-MX">
            <a:latin typeface="Century Gothic" panose="020B0502020202020204" pitchFamily="34" charset="0"/>
          </a:endParaRPr>
        </a:p>
      </dgm:t>
    </dgm:pt>
    <dgm:pt modelId="{F7C1D7DC-AE24-40BE-A312-E3AFEE3DC527}">
      <dgm:prSet phldrT="[Texto]"/>
      <dgm:spPr>
        <a:solidFill>
          <a:schemeClr val="accent5">
            <a:lumMod val="40000"/>
            <a:lumOff val="60000"/>
            <a:alpha val="50000"/>
          </a:schemeClr>
        </a:solidFill>
      </dgm:spPr>
      <dgm:t>
        <a:bodyPr/>
        <a:lstStyle/>
        <a:p>
          <a:pPr algn="ctr"/>
          <a:r>
            <a:rPr lang="es-MX" dirty="0">
              <a:latin typeface="Century Gothic" panose="020B0502020202020204" pitchFamily="34" charset="0"/>
            </a:rPr>
            <a:t>Sociedad   Civil  </a:t>
          </a:r>
        </a:p>
      </dgm:t>
    </dgm:pt>
    <dgm:pt modelId="{F9BA7FCB-8E4D-4C9A-B934-590E7DBFB8B0}" type="parTrans" cxnId="{23C65773-E408-451A-9866-529BF4CFDBBB}">
      <dgm:prSet/>
      <dgm:spPr/>
      <dgm:t>
        <a:bodyPr/>
        <a:lstStyle/>
        <a:p>
          <a:endParaRPr lang="es-MX">
            <a:latin typeface="Century Gothic" panose="020B0502020202020204" pitchFamily="34" charset="0"/>
          </a:endParaRPr>
        </a:p>
      </dgm:t>
    </dgm:pt>
    <dgm:pt modelId="{A2DF017E-D4A5-4773-91CA-B8032E9618FC}" type="sibTrans" cxnId="{23C65773-E408-451A-9866-529BF4CFDBBB}">
      <dgm:prSet/>
      <dgm:spPr/>
      <dgm:t>
        <a:bodyPr/>
        <a:lstStyle/>
        <a:p>
          <a:endParaRPr lang="es-MX">
            <a:latin typeface="Century Gothic" panose="020B0502020202020204" pitchFamily="34" charset="0"/>
          </a:endParaRPr>
        </a:p>
      </dgm:t>
    </dgm:pt>
    <dgm:pt modelId="{51619008-EDCD-4B95-944F-DE560D6C5B97}" type="pres">
      <dgm:prSet presAssocID="{E65AD9F3-AAB2-40F6-A401-24381158C985}" presName="compositeShape" presStyleCnt="0">
        <dgm:presLayoutVars>
          <dgm:chMax val="7"/>
          <dgm:dir/>
          <dgm:resizeHandles val="exact"/>
        </dgm:presLayoutVars>
      </dgm:prSet>
      <dgm:spPr/>
    </dgm:pt>
    <dgm:pt modelId="{756AFFCA-E59E-4654-9E7D-097CC927E568}" type="pres">
      <dgm:prSet presAssocID="{50ABA6C0-FB2B-42C3-896D-BA0C8B8A9E51}" presName="circ1" presStyleLbl="vennNode1" presStyleIdx="0" presStyleCnt="3" custScaleY="98179"/>
      <dgm:spPr/>
    </dgm:pt>
    <dgm:pt modelId="{D3E22300-282D-4763-BF7C-EAC01E45F675}" type="pres">
      <dgm:prSet presAssocID="{50ABA6C0-FB2B-42C3-896D-BA0C8B8A9E5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7E4E3EC-D066-42BF-A4B3-097C0765069D}" type="pres">
      <dgm:prSet presAssocID="{C64343DC-0D8F-4280-B5CC-43AD1C337C7B}" presName="circ2" presStyleLbl="vennNode1" presStyleIdx="1" presStyleCnt="3"/>
      <dgm:spPr/>
    </dgm:pt>
    <dgm:pt modelId="{B04A2469-6BD4-494F-BBD7-0CF173602493}" type="pres">
      <dgm:prSet presAssocID="{C64343DC-0D8F-4280-B5CC-43AD1C337C7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651579A-CEEB-4752-85C2-55F2DEA3DB6B}" type="pres">
      <dgm:prSet presAssocID="{F7C1D7DC-AE24-40BE-A312-E3AFEE3DC527}" presName="circ3" presStyleLbl="vennNode1" presStyleIdx="2" presStyleCnt="3"/>
      <dgm:spPr/>
    </dgm:pt>
    <dgm:pt modelId="{7E52F456-91CE-456A-A700-CA781FD93262}" type="pres">
      <dgm:prSet presAssocID="{F7C1D7DC-AE24-40BE-A312-E3AFEE3DC52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7ABD502-1D0D-4494-87DB-F6946D71182B}" type="presOf" srcId="{E65AD9F3-AAB2-40F6-A401-24381158C985}" destId="{51619008-EDCD-4B95-944F-DE560D6C5B97}" srcOrd="0" destOrd="0" presId="urn:microsoft.com/office/officeart/2005/8/layout/venn1"/>
    <dgm:cxn modelId="{DD4A3331-B207-4B53-AC50-B82D8DF13389}" type="presOf" srcId="{50ABA6C0-FB2B-42C3-896D-BA0C8B8A9E51}" destId="{756AFFCA-E59E-4654-9E7D-097CC927E568}" srcOrd="0" destOrd="0" presId="urn:microsoft.com/office/officeart/2005/8/layout/venn1"/>
    <dgm:cxn modelId="{23C65773-E408-451A-9866-529BF4CFDBBB}" srcId="{E65AD9F3-AAB2-40F6-A401-24381158C985}" destId="{F7C1D7DC-AE24-40BE-A312-E3AFEE3DC527}" srcOrd="2" destOrd="0" parTransId="{F9BA7FCB-8E4D-4C9A-B934-590E7DBFB8B0}" sibTransId="{A2DF017E-D4A5-4773-91CA-B8032E9618FC}"/>
    <dgm:cxn modelId="{618D32B1-14A8-41D6-AB66-E48CDEBECE4F}" type="presOf" srcId="{C64343DC-0D8F-4280-B5CC-43AD1C337C7B}" destId="{B04A2469-6BD4-494F-BBD7-0CF173602493}" srcOrd="1" destOrd="0" presId="urn:microsoft.com/office/officeart/2005/8/layout/venn1"/>
    <dgm:cxn modelId="{86DF6BBC-555B-46CA-B67B-4463DBEBF70B}" srcId="{E65AD9F3-AAB2-40F6-A401-24381158C985}" destId="{C64343DC-0D8F-4280-B5CC-43AD1C337C7B}" srcOrd="1" destOrd="0" parTransId="{E4DBB770-7432-45D2-9B23-78330968A31A}" sibTransId="{76607444-079E-4E97-9266-5E0688286002}"/>
    <dgm:cxn modelId="{95833FCE-2B24-4139-95C4-4F3CA8187CFE}" type="presOf" srcId="{F7C1D7DC-AE24-40BE-A312-E3AFEE3DC527}" destId="{7E52F456-91CE-456A-A700-CA781FD93262}" srcOrd="1" destOrd="0" presId="urn:microsoft.com/office/officeart/2005/8/layout/venn1"/>
    <dgm:cxn modelId="{A394C3D0-3014-450C-931B-9F04917A239A}" type="presOf" srcId="{F7C1D7DC-AE24-40BE-A312-E3AFEE3DC527}" destId="{4651579A-CEEB-4752-85C2-55F2DEA3DB6B}" srcOrd="0" destOrd="0" presId="urn:microsoft.com/office/officeart/2005/8/layout/venn1"/>
    <dgm:cxn modelId="{5FDC1BDC-F2FA-4553-A94D-A58C8DA342DC}" type="presOf" srcId="{50ABA6C0-FB2B-42C3-896D-BA0C8B8A9E51}" destId="{D3E22300-282D-4763-BF7C-EAC01E45F675}" srcOrd="1" destOrd="0" presId="urn:microsoft.com/office/officeart/2005/8/layout/venn1"/>
    <dgm:cxn modelId="{C25305EF-D6FA-4595-8948-F655D1394464}" type="presOf" srcId="{C64343DC-0D8F-4280-B5CC-43AD1C337C7B}" destId="{67E4E3EC-D066-42BF-A4B3-097C0765069D}" srcOrd="0" destOrd="0" presId="urn:microsoft.com/office/officeart/2005/8/layout/venn1"/>
    <dgm:cxn modelId="{B9BB2EF8-7F32-49E7-8A04-6B22DF5E3414}" srcId="{E65AD9F3-AAB2-40F6-A401-24381158C985}" destId="{50ABA6C0-FB2B-42C3-896D-BA0C8B8A9E51}" srcOrd="0" destOrd="0" parTransId="{5AB393B3-AC74-4FD6-9BCE-5CCFB58F5F7E}" sibTransId="{EBB51007-BD0D-4459-97F7-3FBDE5F7D811}"/>
    <dgm:cxn modelId="{99B43BE8-AD5E-449E-92D1-E30B53742251}" type="presParOf" srcId="{51619008-EDCD-4B95-944F-DE560D6C5B97}" destId="{756AFFCA-E59E-4654-9E7D-097CC927E568}" srcOrd="0" destOrd="0" presId="urn:microsoft.com/office/officeart/2005/8/layout/venn1"/>
    <dgm:cxn modelId="{41005A4E-0F67-4E70-A98D-0F8C132057A5}" type="presParOf" srcId="{51619008-EDCD-4B95-944F-DE560D6C5B97}" destId="{D3E22300-282D-4763-BF7C-EAC01E45F675}" srcOrd="1" destOrd="0" presId="urn:microsoft.com/office/officeart/2005/8/layout/venn1"/>
    <dgm:cxn modelId="{367A5A96-4510-4D11-B947-BE91DDDCC809}" type="presParOf" srcId="{51619008-EDCD-4B95-944F-DE560D6C5B97}" destId="{67E4E3EC-D066-42BF-A4B3-097C0765069D}" srcOrd="2" destOrd="0" presId="urn:microsoft.com/office/officeart/2005/8/layout/venn1"/>
    <dgm:cxn modelId="{CC7C9696-1225-4647-93DA-925EF8EABE66}" type="presParOf" srcId="{51619008-EDCD-4B95-944F-DE560D6C5B97}" destId="{B04A2469-6BD4-494F-BBD7-0CF173602493}" srcOrd="3" destOrd="0" presId="urn:microsoft.com/office/officeart/2005/8/layout/venn1"/>
    <dgm:cxn modelId="{3B29537B-9D83-4AE8-8FC0-6FF536B22ED6}" type="presParOf" srcId="{51619008-EDCD-4B95-944F-DE560D6C5B97}" destId="{4651579A-CEEB-4752-85C2-55F2DEA3DB6B}" srcOrd="4" destOrd="0" presId="urn:microsoft.com/office/officeart/2005/8/layout/venn1"/>
    <dgm:cxn modelId="{D809FC09-627D-4BB6-A567-DEE9C5A086F3}" type="presParOf" srcId="{51619008-EDCD-4B95-944F-DE560D6C5B97}" destId="{7E52F456-91CE-456A-A700-CA781FD9326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21F76B-2BCD-48CB-ABC9-DAD96D36A1E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0FCC586C-2FD2-40E0-B951-ECD1177A7EB7}">
      <dgm:prSet phldrT="[Texto]" custT="1"/>
      <dgm:spPr>
        <a:solidFill>
          <a:srgbClr val="43EDE5">
            <a:alpha val="50000"/>
          </a:srgbClr>
        </a:solidFill>
      </dgm:spPr>
      <dgm:t>
        <a:bodyPr/>
        <a:lstStyle/>
        <a:p>
          <a:r>
            <a:rPr lang="es-MX" sz="4000" b="1" dirty="0">
              <a:solidFill>
                <a:srgbClr val="7030A0"/>
              </a:solidFill>
              <a:latin typeface="Century Gothic" panose="020B0502020202020204" pitchFamily="34" charset="0"/>
            </a:rPr>
            <a:t>Secretariado Técnico Local </a:t>
          </a:r>
        </a:p>
      </dgm:t>
    </dgm:pt>
    <dgm:pt modelId="{FC3FE749-0B16-4846-828E-572FBC8AE675}" type="parTrans" cxnId="{4F4656F1-D8CE-4C37-A70F-689CDDC5BB49}">
      <dgm:prSet/>
      <dgm:spPr/>
      <dgm:t>
        <a:bodyPr/>
        <a:lstStyle/>
        <a:p>
          <a:endParaRPr lang="es-MX"/>
        </a:p>
      </dgm:t>
    </dgm:pt>
    <dgm:pt modelId="{C25A9B74-6299-4A4B-A642-D886E23F479C}" type="sibTrans" cxnId="{4F4656F1-D8CE-4C37-A70F-689CDDC5BB49}">
      <dgm:prSet/>
      <dgm:spPr/>
      <dgm:t>
        <a:bodyPr/>
        <a:lstStyle/>
        <a:p>
          <a:endParaRPr lang="es-MX"/>
        </a:p>
      </dgm:t>
    </dgm:pt>
    <dgm:pt modelId="{7038AFB4-6B01-4F34-8533-DB581266E41A}" type="pres">
      <dgm:prSet presAssocID="{F121F76B-2BCD-48CB-ABC9-DAD96D36A1EA}" presName="compositeShape" presStyleCnt="0">
        <dgm:presLayoutVars>
          <dgm:chMax val="7"/>
          <dgm:dir/>
          <dgm:resizeHandles val="exact"/>
        </dgm:presLayoutVars>
      </dgm:prSet>
      <dgm:spPr/>
    </dgm:pt>
    <dgm:pt modelId="{D165A42E-7D96-4094-9E64-C87E641AED5A}" type="pres">
      <dgm:prSet presAssocID="{0FCC586C-2FD2-40E0-B951-ECD1177A7EB7}" presName="circ1TxSh" presStyleLbl="vennNode1" presStyleIdx="0" presStyleCnt="1" custScaleX="114953" custLinFactNeighborX="11229" custLinFactNeighborY="-1147"/>
      <dgm:spPr/>
    </dgm:pt>
  </dgm:ptLst>
  <dgm:cxnLst>
    <dgm:cxn modelId="{B8AA8453-FAE1-400E-9E69-677291D04A3A}" type="presOf" srcId="{0FCC586C-2FD2-40E0-B951-ECD1177A7EB7}" destId="{D165A42E-7D96-4094-9E64-C87E641AED5A}" srcOrd="0" destOrd="0" presId="urn:microsoft.com/office/officeart/2005/8/layout/venn1"/>
    <dgm:cxn modelId="{4F4656F1-D8CE-4C37-A70F-689CDDC5BB49}" srcId="{F121F76B-2BCD-48CB-ABC9-DAD96D36A1EA}" destId="{0FCC586C-2FD2-40E0-B951-ECD1177A7EB7}" srcOrd="0" destOrd="0" parTransId="{FC3FE749-0B16-4846-828E-572FBC8AE675}" sibTransId="{C25A9B74-6299-4A4B-A642-D886E23F479C}"/>
    <dgm:cxn modelId="{C9361FFB-AC64-45CD-884B-8F85C2AE63D9}" type="presOf" srcId="{F121F76B-2BCD-48CB-ABC9-DAD96D36A1EA}" destId="{7038AFB4-6B01-4F34-8533-DB581266E41A}" srcOrd="0" destOrd="0" presId="urn:microsoft.com/office/officeart/2005/8/layout/venn1"/>
    <dgm:cxn modelId="{3CF04E88-E026-4F2F-A763-D6D72799D364}" type="presParOf" srcId="{7038AFB4-6B01-4F34-8533-DB581266E41A}" destId="{D165A42E-7D96-4094-9E64-C87E641AED5A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4B8681-493A-434E-ABCE-A5620894CEA8}" type="doc">
      <dgm:prSet loTypeId="urn:microsoft.com/office/officeart/2005/8/layout/radial6" loCatId="cycle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06D8FB20-18C4-49D2-B533-8988AB84E2E7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_tradnl" sz="1300" b="1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rPr>
            <a:t>PROPÓSITO</a:t>
          </a:r>
          <a:endParaRPr lang="es-MX" sz="1300" b="1" dirty="0">
            <a:solidFill>
              <a:schemeClr val="bg1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gm:t>
    </dgm:pt>
    <dgm:pt modelId="{7EAD461B-0C26-47BB-937B-F90D999A8F8F}" type="parTrans" cxnId="{B7372B3C-DC16-4A16-A803-019573D0D7F3}">
      <dgm:prSet/>
      <dgm:spPr/>
      <dgm:t>
        <a:bodyPr/>
        <a:lstStyle/>
        <a:p>
          <a:endParaRPr lang="es-MX"/>
        </a:p>
      </dgm:t>
    </dgm:pt>
    <dgm:pt modelId="{C8E6B44A-D287-4676-901F-6617B31BB55C}" type="sibTrans" cxnId="{B7372B3C-DC16-4A16-A803-019573D0D7F3}">
      <dgm:prSet/>
      <dgm:spPr/>
      <dgm:t>
        <a:bodyPr/>
        <a:lstStyle/>
        <a:p>
          <a:endParaRPr lang="es-MX"/>
        </a:p>
      </dgm:t>
    </dgm:pt>
    <dgm:pt modelId="{389B4BB0-9736-4B29-B092-748D97C297F2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1200" b="1" dirty="0">
              <a:solidFill>
                <a:schemeClr val="bg1"/>
              </a:solidFill>
              <a:latin typeface="Arial Rounded MT Bold" panose="020F0704030504030204" pitchFamily="34" charset="0"/>
            </a:rPr>
            <a:t>Respuesta a la demanda</a:t>
          </a:r>
          <a:r>
            <a:rPr lang="es-ES" sz="1200" b="0" dirty="0">
              <a:latin typeface="Palatino Linotype" panose="02040502050505030304" pitchFamily="18" charset="0"/>
            </a:rPr>
            <a:t>.</a:t>
          </a:r>
          <a:endParaRPr lang="es-MX" sz="1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984357-98CA-42BA-AF11-93F0AA276DEA}" type="parTrans" cxnId="{05E7774C-11C7-4DDC-9DE0-82196A3CA05D}">
      <dgm:prSet/>
      <dgm:spPr/>
      <dgm:t>
        <a:bodyPr/>
        <a:lstStyle/>
        <a:p>
          <a:endParaRPr lang="es-MX"/>
        </a:p>
      </dgm:t>
    </dgm:pt>
    <dgm:pt modelId="{B29D1391-0706-479A-90F9-216D88EF04C7}" type="sibTrans" cxnId="{05E7774C-11C7-4DDC-9DE0-82196A3CA05D}">
      <dgm:prSet/>
      <dgm:spPr>
        <a:solidFill>
          <a:srgbClr val="7030A0"/>
        </a:solidFill>
      </dgm:spPr>
      <dgm:t>
        <a:bodyPr/>
        <a:lstStyle/>
        <a:p>
          <a:endParaRPr lang="es-MX"/>
        </a:p>
      </dgm:t>
    </dgm:pt>
    <dgm:pt modelId="{95F8A833-C98F-40E6-9AB3-53EF0750D158}">
      <dgm:prSet phldrT="[Texto]" custT="1"/>
      <dgm:spPr>
        <a:solidFill>
          <a:srgbClr val="7030A0"/>
        </a:solidFill>
        <a:scene3d>
          <a:camera prst="orthographicFront"/>
          <a:lightRig rig="chilly" dir="t"/>
        </a:scene3d>
      </dgm:spPr>
      <dgm:t>
        <a:bodyPr/>
        <a:lstStyle/>
        <a:p>
          <a:r>
            <a:rPr lang="es-ES" sz="1200" b="1" dirty="0">
              <a:solidFill>
                <a:schemeClr val="bg1"/>
              </a:solidFill>
              <a:latin typeface="Arial Rounded MT Bold" panose="020F0704030504030204" pitchFamily="34" charset="0"/>
            </a:rPr>
            <a:t>Promuevan  participación activa de la sociedad en la solución de problemas públicos.</a:t>
          </a:r>
          <a:endParaRPr lang="es-MX" sz="1200" b="1" dirty="0">
            <a:solidFill>
              <a:schemeClr val="bg1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gm:t>
    </dgm:pt>
    <dgm:pt modelId="{C744D65A-AFC3-4007-BABA-55A45DD7279E}" type="parTrans" cxnId="{7BD6BDD2-0BA9-47DB-A053-5DBAFD7B09BC}">
      <dgm:prSet/>
      <dgm:spPr/>
      <dgm:t>
        <a:bodyPr/>
        <a:lstStyle/>
        <a:p>
          <a:endParaRPr lang="es-MX"/>
        </a:p>
      </dgm:t>
    </dgm:pt>
    <dgm:pt modelId="{ABF53E95-E09A-455A-A878-ECEFAF763B10}" type="sibTrans" cxnId="{7BD6BDD2-0BA9-47DB-A053-5DBAFD7B09BC}">
      <dgm:prSet/>
      <dgm:spPr>
        <a:solidFill>
          <a:srgbClr val="00B050"/>
        </a:solidFill>
      </dgm:spPr>
      <dgm:t>
        <a:bodyPr/>
        <a:lstStyle/>
        <a:p>
          <a:endParaRPr lang="es-MX"/>
        </a:p>
      </dgm:t>
    </dgm:pt>
    <dgm:pt modelId="{674B2B51-9D02-4DEC-946E-206EE16CDBC9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800" b="1" dirty="0">
              <a:solidFill>
                <a:schemeClr val="bg1"/>
              </a:solidFill>
              <a:latin typeface="Arial Rounded MT Bold" panose="020F0704030504030204" pitchFamily="34" charset="0"/>
            </a:rPr>
            <a:t>Permita la rendición de cuentas</a:t>
          </a:r>
          <a:endParaRPr lang="es-MX" sz="1800" b="1" dirty="0">
            <a:solidFill>
              <a:schemeClr val="bg1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gm:t>
    </dgm:pt>
    <dgm:pt modelId="{F6DC424F-0D85-47C1-9F1B-BEA37D2427B9}" type="parTrans" cxnId="{6D0D362C-939F-4B68-B9D7-C1A7E6FBD61E}">
      <dgm:prSet/>
      <dgm:spPr/>
      <dgm:t>
        <a:bodyPr/>
        <a:lstStyle/>
        <a:p>
          <a:endParaRPr lang="es-MX"/>
        </a:p>
      </dgm:t>
    </dgm:pt>
    <dgm:pt modelId="{B4299980-1AF2-4555-AA33-013F108A3E01}" type="sibTrans" cxnId="{6D0D362C-939F-4B68-B9D7-C1A7E6FBD61E}">
      <dgm:prSet/>
      <dgm:spPr>
        <a:solidFill>
          <a:srgbClr val="92D050"/>
        </a:solidFill>
      </dgm:spPr>
      <dgm:t>
        <a:bodyPr/>
        <a:lstStyle/>
        <a:p>
          <a:endParaRPr lang="es-MX"/>
        </a:p>
      </dgm:t>
    </dgm:pt>
    <dgm:pt modelId="{E89EA496-9BD3-477E-9787-C6A1791299AC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1100" b="1" dirty="0">
              <a:solidFill>
                <a:schemeClr val="bg1"/>
              </a:solidFill>
              <a:latin typeface="Arial Rounded MT Bold" panose="020F0704030504030204" pitchFamily="34" charset="0"/>
            </a:rPr>
            <a:t>Elevar en forma sostenida la publicación de información  y bases de datos relevantes en formato de datos abiertos de información pública</a:t>
          </a:r>
          <a:endParaRPr lang="es-MX" sz="1100" b="1" dirty="0">
            <a:solidFill>
              <a:schemeClr val="bg1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gm:t>
    </dgm:pt>
    <dgm:pt modelId="{48E45950-DFE8-463B-9412-3E40DF3BD9F2}" type="parTrans" cxnId="{D4ABFD41-C315-4FA5-B15C-7E4E1F9597DB}">
      <dgm:prSet/>
      <dgm:spPr/>
      <dgm:t>
        <a:bodyPr/>
        <a:lstStyle/>
        <a:p>
          <a:endParaRPr lang="es-MX"/>
        </a:p>
      </dgm:t>
    </dgm:pt>
    <dgm:pt modelId="{C3E65A0A-427F-4951-9C47-B169FFB27F22}" type="sibTrans" cxnId="{D4ABFD41-C315-4FA5-B15C-7E4E1F9597DB}">
      <dgm:prSet/>
      <dgm:spPr>
        <a:solidFill>
          <a:srgbClr val="7030A0"/>
        </a:solidFill>
      </dgm:spPr>
      <dgm:t>
        <a:bodyPr/>
        <a:lstStyle/>
        <a:p>
          <a:endParaRPr lang="es-MX"/>
        </a:p>
      </dgm:t>
    </dgm:pt>
    <dgm:pt modelId="{A75A2C38-2CDF-4E8A-836E-D8DEA69D30CD}" type="pres">
      <dgm:prSet presAssocID="{944B8681-493A-434E-ABCE-A5620894CE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AAE9B79-B36F-4A50-A138-5F672DB0E662}" type="pres">
      <dgm:prSet presAssocID="{06D8FB20-18C4-49D2-B533-8988AB84E2E7}" presName="centerShape" presStyleLbl="node0" presStyleIdx="0" presStyleCnt="1"/>
      <dgm:spPr/>
    </dgm:pt>
    <dgm:pt modelId="{1D0EBB9E-A052-492B-95C7-6BBF20BD2BEA}" type="pres">
      <dgm:prSet presAssocID="{389B4BB0-9736-4B29-B092-748D97C297F2}" presName="node" presStyleLbl="node1" presStyleIdx="0" presStyleCnt="4" custScaleX="105942" custScaleY="107555" custLinFactNeighborX="65180" custLinFactNeighborY="15076" custRadScaleRad="92505" custRadScaleInc="-9034">
        <dgm:presLayoutVars>
          <dgm:bulletEnabled val="1"/>
        </dgm:presLayoutVars>
      </dgm:prSet>
      <dgm:spPr/>
    </dgm:pt>
    <dgm:pt modelId="{30EE0935-1E72-4720-9312-D481FE3FC2F4}" type="pres">
      <dgm:prSet presAssocID="{389B4BB0-9736-4B29-B092-748D97C297F2}" presName="dummy" presStyleCnt="0"/>
      <dgm:spPr/>
    </dgm:pt>
    <dgm:pt modelId="{FA0809B7-EC5C-4EDD-96B6-39FC4E22E4C2}" type="pres">
      <dgm:prSet presAssocID="{B29D1391-0706-479A-90F9-216D88EF04C7}" presName="sibTrans" presStyleLbl="sibTrans2D1" presStyleIdx="0" presStyleCnt="4" custLinFactNeighborX="-1237" custLinFactNeighborY="-353"/>
      <dgm:spPr/>
    </dgm:pt>
    <dgm:pt modelId="{2B683F10-B2A5-4E6C-B1A6-1467D4952C5C}" type="pres">
      <dgm:prSet presAssocID="{95F8A833-C98F-40E6-9AB3-53EF0750D158}" presName="node" presStyleLbl="node1" presStyleIdx="1" presStyleCnt="4" custScaleX="126922" custScaleY="126844" custLinFactNeighborX="-58086" custLinFactNeighborY="-9311" custRadScaleRad="129696" custRadScaleInc="3749">
        <dgm:presLayoutVars>
          <dgm:bulletEnabled val="1"/>
        </dgm:presLayoutVars>
      </dgm:prSet>
      <dgm:spPr/>
    </dgm:pt>
    <dgm:pt modelId="{C51F7BF6-ECF7-4B89-A599-82657A9E0153}" type="pres">
      <dgm:prSet presAssocID="{95F8A833-C98F-40E6-9AB3-53EF0750D158}" presName="dummy" presStyleCnt="0"/>
      <dgm:spPr/>
    </dgm:pt>
    <dgm:pt modelId="{12BA21DA-7019-4D4A-9B3F-7420FB22FC94}" type="pres">
      <dgm:prSet presAssocID="{ABF53E95-E09A-455A-A878-ECEFAF763B10}" presName="sibTrans" presStyleLbl="sibTrans2D1" presStyleIdx="1" presStyleCnt="4"/>
      <dgm:spPr/>
    </dgm:pt>
    <dgm:pt modelId="{B2D9C364-2CD4-40DA-A799-948EE495AA50}" type="pres">
      <dgm:prSet presAssocID="{674B2B51-9D02-4DEC-946E-206EE16CDBC9}" presName="node" presStyleLbl="node1" presStyleIdx="2" presStyleCnt="4" custScaleX="108766" custScaleY="111473" custRadScaleRad="95110">
        <dgm:presLayoutVars>
          <dgm:bulletEnabled val="1"/>
        </dgm:presLayoutVars>
      </dgm:prSet>
      <dgm:spPr/>
    </dgm:pt>
    <dgm:pt modelId="{A080DF48-C689-4EDE-84CE-245270FBCFDF}" type="pres">
      <dgm:prSet presAssocID="{674B2B51-9D02-4DEC-946E-206EE16CDBC9}" presName="dummy" presStyleCnt="0"/>
      <dgm:spPr/>
    </dgm:pt>
    <dgm:pt modelId="{CA0CF097-326C-4252-BF4B-1EF08B2E2781}" type="pres">
      <dgm:prSet presAssocID="{B4299980-1AF2-4555-AA33-013F108A3E01}" presName="sibTrans" presStyleLbl="sibTrans2D1" presStyleIdx="2" presStyleCnt="4"/>
      <dgm:spPr/>
    </dgm:pt>
    <dgm:pt modelId="{809CCC4A-A756-417A-9B7E-268F3DEE1A52}" type="pres">
      <dgm:prSet presAssocID="{E89EA496-9BD3-477E-9787-C6A1791299AC}" presName="node" presStyleLbl="node1" presStyleIdx="3" presStyleCnt="4" custScaleX="128099" custScaleY="124515" custRadScaleRad="130933" custRadScaleInc="1001">
        <dgm:presLayoutVars>
          <dgm:bulletEnabled val="1"/>
        </dgm:presLayoutVars>
      </dgm:prSet>
      <dgm:spPr/>
    </dgm:pt>
    <dgm:pt modelId="{2E45EA13-8B05-4C91-B899-7AC9076E60F9}" type="pres">
      <dgm:prSet presAssocID="{E89EA496-9BD3-477E-9787-C6A1791299AC}" presName="dummy" presStyleCnt="0"/>
      <dgm:spPr/>
    </dgm:pt>
    <dgm:pt modelId="{FCE05D63-707E-4046-AB0D-D07F51E6F51C}" type="pres">
      <dgm:prSet presAssocID="{C3E65A0A-427F-4951-9C47-B169FFB27F22}" presName="sibTrans" presStyleLbl="sibTrans2D1" presStyleIdx="3" presStyleCnt="4"/>
      <dgm:spPr/>
    </dgm:pt>
  </dgm:ptLst>
  <dgm:cxnLst>
    <dgm:cxn modelId="{09543111-1C88-406F-951E-6D4968EE4B0C}" type="presOf" srcId="{B4299980-1AF2-4555-AA33-013F108A3E01}" destId="{CA0CF097-326C-4252-BF4B-1EF08B2E2781}" srcOrd="0" destOrd="0" presId="urn:microsoft.com/office/officeart/2005/8/layout/radial6"/>
    <dgm:cxn modelId="{6D0D362C-939F-4B68-B9D7-C1A7E6FBD61E}" srcId="{06D8FB20-18C4-49D2-B533-8988AB84E2E7}" destId="{674B2B51-9D02-4DEC-946E-206EE16CDBC9}" srcOrd="2" destOrd="0" parTransId="{F6DC424F-0D85-47C1-9F1B-BEA37D2427B9}" sibTransId="{B4299980-1AF2-4555-AA33-013F108A3E01}"/>
    <dgm:cxn modelId="{B7372B3C-DC16-4A16-A803-019573D0D7F3}" srcId="{944B8681-493A-434E-ABCE-A5620894CEA8}" destId="{06D8FB20-18C4-49D2-B533-8988AB84E2E7}" srcOrd="0" destOrd="0" parTransId="{7EAD461B-0C26-47BB-937B-F90D999A8F8F}" sibTransId="{C8E6B44A-D287-4676-901F-6617B31BB55C}"/>
    <dgm:cxn modelId="{23D36E40-EC3A-466E-8EE3-8ED9A4FC6256}" type="presOf" srcId="{944B8681-493A-434E-ABCE-A5620894CEA8}" destId="{A75A2C38-2CDF-4E8A-836E-D8DEA69D30CD}" srcOrd="0" destOrd="0" presId="urn:microsoft.com/office/officeart/2005/8/layout/radial6"/>
    <dgm:cxn modelId="{D4ABFD41-C315-4FA5-B15C-7E4E1F9597DB}" srcId="{06D8FB20-18C4-49D2-B533-8988AB84E2E7}" destId="{E89EA496-9BD3-477E-9787-C6A1791299AC}" srcOrd="3" destOrd="0" parTransId="{48E45950-DFE8-463B-9412-3E40DF3BD9F2}" sibTransId="{C3E65A0A-427F-4951-9C47-B169FFB27F22}"/>
    <dgm:cxn modelId="{05E7774C-11C7-4DDC-9DE0-82196A3CA05D}" srcId="{06D8FB20-18C4-49D2-B533-8988AB84E2E7}" destId="{389B4BB0-9736-4B29-B092-748D97C297F2}" srcOrd="0" destOrd="0" parTransId="{DC984357-98CA-42BA-AF11-93F0AA276DEA}" sibTransId="{B29D1391-0706-479A-90F9-216D88EF04C7}"/>
    <dgm:cxn modelId="{D81E7B6D-5844-43B8-BAA9-68ABAB7E9BBA}" type="presOf" srcId="{95F8A833-C98F-40E6-9AB3-53EF0750D158}" destId="{2B683F10-B2A5-4E6C-B1A6-1467D4952C5C}" srcOrd="0" destOrd="0" presId="urn:microsoft.com/office/officeart/2005/8/layout/radial6"/>
    <dgm:cxn modelId="{C4B64484-107C-449B-B278-BDE015E44C0C}" type="presOf" srcId="{B29D1391-0706-479A-90F9-216D88EF04C7}" destId="{FA0809B7-EC5C-4EDD-96B6-39FC4E22E4C2}" srcOrd="0" destOrd="0" presId="urn:microsoft.com/office/officeart/2005/8/layout/radial6"/>
    <dgm:cxn modelId="{14B9E790-7E24-4CBA-9AB0-D2F6C702CD60}" type="presOf" srcId="{E89EA496-9BD3-477E-9787-C6A1791299AC}" destId="{809CCC4A-A756-417A-9B7E-268F3DEE1A52}" srcOrd="0" destOrd="0" presId="urn:microsoft.com/office/officeart/2005/8/layout/radial6"/>
    <dgm:cxn modelId="{8366229B-911A-4CBF-9AD0-4302C03E7D99}" type="presOf" srcId="{ABF53E95-E09A-455A-A878-ECEFAF763B10}" destId="{12BA21DA-7019-4D4A-9B3F-7420FB22FC94}" srcOrd="0" destOrd="0" presId="urn:microsoft.com/office/officeart/2005/8/layout/radial6"/>
    <dgm:cxn modelId="{E1B49FAA-48E7-47DB-8EF1-B46438291A42}" type="presOf" srcId="{389B4BB0-9736-4B29-B092-748D97C297F2}" destId="{1D0EBB9E-A052-492B-95C7-6BBF20BD2BEA}" srcOrd="0" destOrd="0" presId="urn:microsoft.com/office/officeart/2005/8/layout/radial6"/>
    <dgm:cxn modelId="{25116DBE-EF87-4E34-90C0-0E33B92DDC25}" type="presOf" srcId="{C3E65A0A-427F-4951-9C47-B169FFB27F22}" destId="{FCE05D63-707E-4046-AB0D-D07F51E6F51C}" srcOrd="0" destOrd="0" presId="urn:microsoft.com/office/officeart/2005/8/layout/radial6"/>
    <dgm:cxn modelId="{16025DC3-7124-4516-9595-8D820C889F47}" type="presOf" srcId="{674B2B51-9D02-4DEC-946E-206EE16CDBC9}" destId="{B2D9C364-2CD4-40DA-A799-948EE495AA50}" srcOrd="0" destOrd="0" presId="urn:microsoft.com/office/officeart/2005/8/layout/radial6"/>
    <dgm:cxn modelId="{7BD6BDD2-0BA9-47DB-A053-5DBAFD7B09BC}" srcId="{06D8FB20-18C4-49D2-B533-8988AB84E2E7}" destId="{95F8A833-C98F-40E6-9AB3-53EF0750D158}" srcOrd="1" destOrd="0" parTransId="{C744D65A-AFC3-4007-BABA-55A45DD7279E}" sibTransId="{ABF53E95-E09A-455A-A878-ECEFAF763B10}"/>
    <dgm:cxn modelId="{DC5E15EF-8C31-42AF-8F05-C03BB70DC59F}" type="presOf" srcId="{06D8FB20-18C4-49D2-B533-8988AB84E2E7}" destId="{1AAE9B79-B36F-4A50-A138-5F672DB0E662}" srcOrd="0" destOrd="0" presId="urn:microsoft.com/office/officeart/2005/8/layout/radial6"/>
    <dgm:cxn modelId="{6662C4D7-5E22-43E5-94BB-1614A905A57F}" type="presParOf" srcId="{A75A2C38-2CDF-4E8A-836E-D8DEA69D30CD}" destId="{1AAE9B79-B36F-4A50-A138-5F672DB0E662}" srcOrd="0" destOrd="0" presId="urn:microsoft.com/office/officeart/2005/8/layout/radial6"/>
    <dgm:cxn modelId="{6C95431A-2777-4AFE-BDA8-2955D08FD02E}" type="presParOf" srcId="{A75A2C38-2CDF-4E8A-836E-D8DEA69D30CD}" destId="{1D0EBB9E-A052-492B-95C7-6BBF20BD2BEA}" srcOrd="1" destOrd="0" presId="urn:microsoft.com/office/officeart/2005/8/layout/radial6"/>
    <dgm:cxn modelId="{BD481764-B114-4732-9275-11118C120A8B}" type="presParOf" srcId="{A75A2C38-2CDF-4E8A-836E-D8DEA69D30CD}" destId="{30EE0935-1E72-4720-9312-D481FE3FC2F4}" srcOrd="2" destOrd="0" presId="urn:microsoft.com/office/officeart/2005/8/layout/radial6"/>
    <dgm:cxn modelId="{798D6F1D-4CC5-491A-8ED8-4878492201BE}" type="presParOf" srcId="{A75A2C38-2CDF-4E8A-836E-D8DEA69D30CD}" destId="{FA0809B7-EC5C-4EDD-96B6-39FC4E22E4C2}" srcOrd="3" destOrd="0" presId="urn:microsoft.com/office/officeart/2005/8/layout/radial6"/>
    <dgm:cxn modelId="{C748F409-0C14-4282-A2F6-A3A9AA7C3787}" type="presParOf" srcId="{A75A2C38-2CDF-4E8A-836E-D8DEA69D30CD}" destId="{2B683F10-B2A5-4E6C-B1A6-1467D4952C5C}" srcOrd="4" destOrd="0" presId="urn:microsoft.com/office/officeart/2005/8/layout/radial6"/>
    <dgm:cxn modelId="{F46E7D22-8EDF-4B31-B314-63F5CD78E019}" type="presParOf" srcId="{A75A2C38-2CDF-4E8A-836E-D8DEA69D30CD}" destId="{C51F7BF6-ECF7-4B89-A599-82657A9E0153}" srcOrd="5" destOrd="0" presId="urn:microsoft.com/office/officeart/2005/8/layout/radial6"/>
    <dgm:cxn modelId="{97E58591-C9AD-4508-AFEF-E8C9BB9D4084}" type="presParOf" srcId="{A75A2C38-2CDF-4E8A-836E-D8DEA69D30CD}" destId="{12BA21DA-7019-4D4A-9B3F-7420FB22FC94}" srcOrd="6" destOrd="0" presId="urn:microsoft.com/office/officeart/2005/8/layout/radial6"/>
    <dgm:cxn modelId="{82187493-06B6-4D45-A21F-A295C0117C21}" type="presParOf" srcId="{A75A2C38-2CDF-4E8A-836E-D8DEA69D30CD}" destId="{B2D9C364-2CD4-40DA-A799-948EE495AA50}" srcOrd="7" destOrd="0" presId="urn:microsoft.com/office/officeart/2005/8/layout/radial6"/>
    <dgm:cxn modelId="{A167882C-106F-4A55-81A9-52F06BF81309}" type="presParOf" srcId="{A75A2C38-2CDF-4E8A-836E-D8DEA69D30CD}" destId="{A080DF48-C689-4EDE-84CE-245270FBCFDF}" srcOrd="8" destOrd="0" presId="urn:microsoft.com/office/officeart/2005/8/layout/radial6"/>
    <dgm:cxn modelId="{290E01FB-AE71-42B8-9B82-2DBD0BDF2F78}" type="presParOf" srcId="{A75A2C38-2CDF-4E8A-836E-D8DEA69D30CD}" destId="{CA0CF097-326C-4252-BF4B-1EF08B2E2781}" srcOrd="9" destOrd="0" presId="urn:microsoft.com/office/officeart/2005/8/layout/radial6"/>
    <dgm:cxn modelId="{5F8FB70B-608D-447E-AD08-41DAC14D7D56}" type="presParOf" srcId="{A75A2C38-2CDF-4E8A-836E-D8DEA69D30CD}" destId="{809CCC4A-A756-417A-9B7E-268F3DEE1A52}" srcOrd="10" destOrd="0" presId="urn:microsoft.com/office/officeart/2005/8/layout/radial6"/>
    <dgm:cxn modelId="{943D56E1-3BCD-486E-8EEF-F7EBC684C0E5}" type="presParOf" srcId="{A75A2C38-2CDF-4E8A-836E-D8DEA69D30CD}" destId="{2E45EA13-8B05-4C91-B899-7AC9076E60F9}" srcOrd="11" destOrd="0" presId="urn:microsoft.com/office/officeart/2005/8/layout/radial6"/>
    <dgm:cxn modelId="{FBC31AA2-4748-47D3-B3AC-2051E82D02D0}" type="presParOf" srcId="{A75A2C38-2CDF-4E8A-836E-D8DEA69D30CD}" destId="{FCE05D63-707E-4046-AB0D-D07F51E6F51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DF05F-CE6E-4B6A-BF22-5F08B1307878}">
      <dsp:nvSpPr>
        <dsp:cNvPr id="0" name=""/>
        <dsp:cNvSpPr/>
      </dsp:nvSpPr>
      <dsp:spPr>
        <a:xfrm>
          <a:off x="2522" y="551234"/>
          <a:ext cx="2530440" cy="2530440"/>
        </a:xfrm>
        <a:prstGeom prst="ellipse">
          <a:avLst/>
        </a:prstGeom>
        <a:solidFill>
          <a:srgbClr val="43EDE5">
            <a:alpha val="50000"/>
          </a:srgbClr>
        </a:solidFill>
        <a:ln>
          <a:solidFill>
            <a:srgbClr val="43EDE5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259" tIns="27940" rIns="139259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>
              <a:latin typeface="Century Gothic" panose="020B0502020202020204" pitchFamily="34" charset="0"/>
            </a:rPr>
            <a:t>Combate a la corrupción </a:t>
          </a:r>
        </a:p>
      </dsp:txBody>
      <dsp:txXfrm>
        <a:off x="373096" y="921808"/>
        <a:ext cx="1789292" cy="1789292"/>
      </dsp:txXfrm>
    </dsp:sp>
    <dsp:sp modelId="{85CB9109-A459-4518-A8C4-8F3DC62ADA0C}">
      <dsp:nvSpPr>
        <dsp:cNvPr id="0" name=""/>
        <dsp:cNvSpPr/>
      </dsp:nvSpPr>
      <dsp:spPr>
        <a:xfrm>
          <a:off x="2026874" y="551234"/>
          <a:ext cx="2530440" cy="2530440"/>
        </a:xfrm>
        <a:prstGeom prst="ellipse">
          <a:avLst/>
        </a:prstGeom>
        <a:solidFill>
          <a:srgbClr val="7030A0">
            <a:alpha val="50000"/>
          </a:srgbClr>
        </a:solid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259" tIns="27940" rIns="139259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>
              <a:latin typeface="Century Gothic" panose="020B0502020202020204" pitchFamily="34" charset="0"/>
            </a:rPr>
            <a:t>Seguridad </a:t>
          </a:r>
        </a:p>
      </dsp:txBody>
      <dsp:txXfrm>
        <a:off x="2397448" y="921808"/>
        <a:ext cx="1789292" cy="1789292"/>
      </dsp:txXfrm>
    </dsp:sp>
    <dsp:sp modelId="{8B37FF23-1DA1-41E9-8A4E-09CF6C0C9D67}">
      <dsp:nvSpPr>
        <dsp:cNvPr id="0" name=""/>
        <dsp:cNvSpPr/>
      </dsp:nvSpPr>
      <dsp:spPr>
        <a:xfrm>
          <a:off x="4051226" y="551234"/>
          <a:ext cx="2530440" cy="2530440"/>
        </a:xfrm>
        <a:prstGeom prst="ellipse">
          <a:avLst/>
        </a:prstGeom>
        <a:solidFill>
          <a:srgbClr val="43EDE5">
            <a:alpha val="50000"/>
          </a:srgbClr>
        </a:solidFill>
        <a:ln>
          <a:solidFill>
            <a:srgbClr val="43EDE5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259" tIns="27940" rIns="139259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>
              <a:latin typeface="Century Gothic" panose="020B0502020202020204" pitchFamily="34" charset="0"/>
            </a:rPr>
            <a:t>Tránsito y Movilidad </a:t>
          </a:r>
        </a:p>
      </dsp:txBody>
      <dsp:txXfrm>
        <a:off x="4421800" y="921808"/>
        <a:ext cx="1789292" cy="1789292"/>
      </dsp:txXfrm>
    </dsp:sp>
    <dsp:sp modelId="{44AC7ECC-B3B2-43EC-9293-AA55DD222FEB}">
      <dsp:nvSpPr>
        <dsp:cNvPr id="0" name=""/>
        <dsp:cNvSpPr/>
      </dsp:nvSpPr>
      <dsp:spPr>
        <a:xfrm>
          <a:off x="6075578" y="551234"/>
          <a:ext cx="2530440" cy="2530440"/>
        </a:xfrm>
        <a:prstGeom prst="ellipse">
          <a:avLst/>
        </a:prstGeom>
        <a:solidFill>
          <a:srgbClr val="7030A0">
            <a:alpha val="50000"/>
          </a:srgbClr>
        </a:solid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259" tIns="27940" rIns="139259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b="1" kern="1200" dirty="0">
              <a:latin typeface="Century Gothic" panose="020B0502020202020204" pitchFamily="34" charset="0"/>
            </a:rPr>
            <a:t>Protección al Medio Ambiente </a:t>
          </a:r>
        </a:p>
      </dsp:txBody>
      <dsp:txXfrm>
        <a:off x="6446152" y="921808"/>
        <a:ext cx="1789292" cy="1789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AFFCA-E59E-4654-9E7D-097CC927E568}">
      <dsp:nvSpPr>
        <dsp:cNvPr id="0" name=""/>
        <dsp:cNvSpPr/>
      </dsp:nvSpPr>
      <dsp:spPr>
        <a:xfrm>
          <a:off x="1936715" y="56212"/>
          <a:ext cx="2214330" cy="2174007"/>
        </a:xfrm>
        <a:prstGeom prst="ellipse">
          <a:avLst/>
        </a:prstGeom>
        <a:solidFill>
          <a:srgbClr val="43EDE5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 err="1">
              <a:latin typeface="Century Gothic" panose="020B0502020202020204" pitchFamily="34" charset="0"/>
            </a:rPr>
            <a:t>Infoem</a:t>
          </a:r>
          <a:r>
            <a:rPr lang="es-MX" sz="2100" kern="1200" dirty="0">
              <a:latin typeface="Century Gothic" panose="020B0502020202020204" pitchFamily="34" charset="0"/>
            </a:rPr>
            <a:t> </a:t>
          </a:r>
        </a:p>
      </dsp:txBody>
      <dsp:txXfrm>
        <a:off x="2231959" y="436663"/>
        <a:ext cx="1623842" cy="978303"/>
      </dsp:txXfrm>
    </dsp:sp>
    <dsp:sp modelId="{67E4E3EC-D066-42BF-A4B3-097C0765069D}">
      <dsp:nvSpPr>
        <dsp:cNvPr id="0" name=""/>
        <dsp:cNvSpPr/>
      </dsp:nvSpPr>
      <dsp:spPr>
        <a:xfrm>
          <a:off x="2735719" y="1420007"/>
          <a:ext cx="2214330" cy="2214330"/>
        </a:xfrm>
        <a:prstGeom prst="ellipse">
          <a:avLst/>
        </a:prstGeom>
        <a:solidFill>
          <a:srgbClr val="7030A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>
              <a:latin typeface="Century Gothic" panose="020B0502020202020204" pitchFamily="34" charset="0"/>
            </a:rPr>
            <a:t>Sujetos obligados </a:t>
          </a:r>
        </a:p>
      </dsp:txBody>
      <dsp:txXfrm>
        <a:off x="3412936" y="1992043"/>
        <a:ext cx="1328598" cy="1217881"/>
      </dsp:txXfrm>
    </dsp:sp>
    <dsp:sp modelId="{4651579A-CEEB-4752-85C2-55F2DEA3DB6B}">
      <dsp:nvSpPr>
        <dsp:cNvPr id="0" name=""/>
        <dsp:cNvSpPr/>
      </dsp:nvSpPr>
      <dsp:spPr>
        <a:xfrm>
          <a:off x="1137711" y="1420007"/>
          <a:ext cx="2214330" cy="2214330"/>
        </a:xfrm>
        <a:prstGeom prst="ellipse">
          <a:avLst/>
        </a:prstGeom>
        <a:solidFill>
          <a:schemeClr val="accent5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>
              <a:latin typeface="Century Gothic" panose="020B0502020202020204" pitchFamily="34" charset="0"/>
            </a:rPr>
            <a:t>Sociedad   Civil  </a:t>
          </a:r>
        </a:p>
      </dsp:txBody>
      <dsp:txXfrm>
        <a:off x="1346227" y="1992043"/>
        <a:ext cx="1328598" cy="1217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5A42E-7D96-4094-9E64-C87E641AED5A}">
      <dsp:nvSpPr>
        <dsp:cNvPr id="0" name=""/>
        <dsp:cNvSpPr/>
      </dsp:nvSpPr>
      <dsp:spPr>
        <a:xfrm>
          <a:off x="-316782" y="0"/>
          <a:ext cx="4870610" cy="4237045"/>
        </a:xfrm>
        <a:prstGeom prst="ellipse">
          <a:avLst/>
        </a:prstGeom>
        <a:solidFill>
          <a:srgbClr val="43EDE5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b="1" kern="1200" dirty="0">
              <a:solidFill>
                <a:srgbClr val="7030A0"/>
              </a:solidFill>
              <a:latin typeface="Century Gothic" panose="020B0502020202020204" pitchFamily="34" charset="0"/>
            </a:rPr>
            <a:t>Secretariado Técnico Local </a:t>
          </a:r>
        </a:p>
      </dsp:txBody>
      <dsp:txXfrm>
        <a:off x="396502" y="620501"/>
        <a:ext cx="3444042" cy="2996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05D63-707E-4046-AB0D-D07F51E6F51C}">
      <dsp:nvSpPr>
        <dsp:cNvPr id="0" name=""/>
        <dsp:cNvSpPr/>
      </dsp:nvSpPr>
      <dsp:spPr>
        <a:xfrm>
          <a:off x="937594" y="773512"/>
          <a:ext cx="4661453" cy="4661453"/>
        </a:xfrm>
        <a:prstGeom prst="blockArc">
          <a:avLst>
            <a:gd name="adj1" fmla="val 10960387"/>
            <a:gd name="adj2" fmla="val 17127936"/>
            <a:gd name="adj3" fmla="val 4637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0CF097-326C-4252-BF4B-1EF08B2E2781}">
      <dsp:nvSpPr>
        <dsp:cNvPr id="0" name=""/>
        <dsp:cNvSpPr/>
      </dsp:nvSpPr>
      <dsp:spPr>
        <a:xfrm>
          <a:off x="940015" y="683291"/>
          <a:ext cx="4661453" cy="4661453"/>
        </a:xfrm>
        <a:prstGeom prst="blockArc">
          <a:avLst>
            <a:gd name="adj1" fmla="val 4318845"/>
            <a:gd name="adj2" fmla="val 10824098"/>
            <a:gd name="adj3" fmla="val 4637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A21DA-7019-4D4A-9B3F-7420FB22FC94}">
      <dsp:nvSpPr>
        <dsp:cNvPr id="0" name=""/>
        <dsp:cNvSpPr/>
      </dsp:nvSpPr>
      <dsp:spPr>
        <a:xfrm>
          <a:off x="2320767" y="674452"/>
          <a:ext cx="4661453" cy="4661453"/>
        </a:xfrm>
        <a:prstGeom prst="blockArc">
          <a:avLst>
            <a:gd name="adj1" fmla="val 100370"/>
            <a:gd name="adj2" fmla="val 6437141"/>
            <a:gd name="adj3" fmla="val 4637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809B7-EC5C-4EDD-96B6-39FC4E22E4C2}">
      <dsp:nvSpPr>
        <dsp:cNvPr id="0" name=""/>
        <dsp:cNvSpPr/>
      </dsp:nvSpPr>
      <dsp:spPr>
        <a:xfrm>
          <a:off x="2262231" y="703455"/>
          <a:ext cx="4661453" cy="4661453"/>
        </a:xfrm>
        <a:prstGeom prst="blockArc">
          <a:avLst>
            <a:gd name="adj1" fmla="val 15005585"/>
            <a:gd name="adj2" fmla="val 31716"/>
            <a:gd name="adj3" fmla="val 4637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E9B79-B36F-4A50-A138-5F672DB0E662}">
      <dsp:nvSpPr>
        <dsp:cNvPr id="0" name=""/>
        <dsp:cNvSpPr/>
      </dsp:nvSpPr>
      <dsp:spPr>
        <a:xfrm>
          <a:off x="2902869" y="1941545"/>
          <a:ext cx="2144273" cy="2144273"/>
        </a:xfrm>
        <a:prstGeom prst="ellipse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300" b="1" kern="12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rPr>
            <a:t>PROPÓSITO</a:t>
          </a:r>
          <a:endParaRPr lang="es-MX" sz="1300" b="1" kern="1200" dirty="0">
            <a:solidFill>
              <a:schemeClr val="bg1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sp:txBody>
      <dsp:txXfrm>
        <a:off x="3216891" y="2255567"/>
        <a:ext cx="1516229" cy="1516229"/>
      </dsp:txXfrm>
    </dsp:sp>
    <dsp:sp modelId="{1D0EBB9E-A052-492B-95C7-6BBF20BD2BEA}">
      <dsp:nvSpPr>
        <dsp:cNvPr id="0" name=""/>
        <dsp:cNvSpPr/>
      </dsp:nvSpPr>
      <dsp:spPr>
        <a:xfrm>
          <a:off x="3080332" y="102789"/>
          <a:ext cx="1590180" cy="1614391"/>
        </a:xfrm>
        <a:prstGeom prst="ellipse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1"/>
              </a:solidFill>
              <a:latin typeface="Arial Rounded MT Bold" panose="020F0704030504030204" pitchFamily="34" charset="0"/>
            </a:rPr>
            <a:t>Respuesta a la demanda</a:t>
          </a:r>
          <a:r>
            <a:rPr lang="es-ES" sz="1200" b="0" kern="1200" dirty="0">
              <a:latin typeface="Palatino Linotype" panose="02040502050505030304" pitchFamily="18" charset="0"/>
            </a:rPr>
            <a:t>.</a:t>
          </a:r>
          <a:endParaRPr lang="es-MX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13208" y="339211"/>
        <a:ext cx="1124428" cy="1141547"/>
      </dsp:txXfrm>
    </dsp:sp>
    <dsp:sp modelId="{2B683F10-B2A5-4E6C-B1A6-1467D4952C5C}">
      <dsp:nvSpPr>
        <dsp:cNvPr id="0" name=""/>
        <dsp:cNvSpPr/>
      </dsp:nvSpPr>
      <dsp:spPr>
        <a:xfrm>
          <a:off x="5974670" y="2119681"/>
          <a:ext cx="1905088" cy="1903917"/>
        </a:xfrm>
        <a:prstGeom prst="ellipse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1"/>
              </a:solidFill>
              <a:latin typeface="Arial Rounded MT Bold" panose="020F0704030504030204" pitchFamily="34" charset="0"/>
            </a:rPr>
            <a:t>Promuevan  participación activa de la sociedad en la solución de problemas públicos.</a:t>
          </a:r>
          <a:endParaRPr lang="es-MX" sz="1200" b="1" kern="1200" dirty="0">
            <a:solidFill>
              <a:schemeClr val="bg1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sp:txBody>
      <dsp:txXfrm>
        <a:off x="6253664" y="2398503"/>
        <a:ext cx="1347100" cy="1346273"/>
      </dsp:txXfrm>
    </dsp:sp>
    <dsp:sp modelId="{B2D9C364-2CD4-40DA-A799-948EE495AA50}">
      <dsp:nvSpPr>
        <dsp:cNvPr id="0" name=""/>
        <dsp:cNvSpPr/>
      </dsp:nvSpPr>
      <dsp:spPr>
        <a:xfrm>
          <a:off x="3158722" y="4342442"/>
          <a:ext cx="1632568" cy="1673200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latin typeface="Arial Rounded MT Bold" panose="020F0704030504030204" pitchFamily="34" charset="0"/>
            </a:rPr>
            <a:t>Permita la rendición de cuentas</a:t>
          </a:r>
          <a:endParaRPr lang="es-MX" sz="1800" b="1" kern="1200" dirty="0">
            <a:solidFill>
              <a:schemeClr val="bg1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sp:txBody>
      <dsp:txXfrm>
        <a:off x="3397806" y="4587476"/>
        <a:ext cx="1154400" cy="1183132"/>
      </dsp:txXfrm>
    </dsp:sp>
    <dsp:sp modelId="{809CCC4A-A756-417A-9B7E-268F3DEE1A52}">
      <dsp:nvSpPr>
        <dsp:cNvPr id="0" name=""/>
        <dsp:cNvSpPr/>
      </dsp:nvSpPr>
      <dsp:spPr>
        <a:xfrm>
          <a:off x="32729" y="2063578"/>
          <a:ext cx="1922754" cy="1868959"/>
        </a:xfrm>
        <a:prstGeom prst="ellipse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schemeClr val="bg1"/>
              </a:solidFill>
              <a:latin typeface="Arial Rounded MT Bold" panose="020F0704030504030204" pitchFamily="34" charset="0"/>
            </a:rPr>
            <a:t>Elevar en forma sostenida la publicación de información  y bases de datos relevantes en formato de datos abiertos de información pública</a:t>
          </a:r>
          <a:endParaRPr lang="es-MX" sz="1100" b="1" kern="1200" dirty="0">
            <a:solidFill>
              <a:schemeClr val="bg1"/>
            </a:solidFill>
            <a:latin typeface="Arial Rounded MT Bold" panose="020F0704030504030204" pitchFamily="34" charset="0"/>
            <a:cs typeface="Arial" panose="020B0604020202020204" pitchFamily="34" charset="0"/>
          </a:endParaRPr>
        </a:p>
      </dsp:txBody>
      <dsp:txXfrm>
        <a:off x="314310" y="2337281"/>
        <a:ext cx="1359592" cy="1321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280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770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0035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163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9699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5545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024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2667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1641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7773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202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4257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8593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147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789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593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503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354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93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354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421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989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8CEA4-D0AA-4191-B932-B04D81C8A53B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C86D3-C154-4AB3-9A2A-6A0D27AD84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71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461FC-5EF7-4C71-9F2A-B86F94936BCF}" type="datetimeFigureOut">
              <a:rPr lang="es-MX" smtClean="0"/>
              <a:t>11/01/21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6A2B8-8F5E-43FC-82C6-A744568363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853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indicatura.mx/como-vamos/presupuesto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ndicatura.mx/como-vamos/presupuesto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ndicatura.mx/como-vamos/presupuesto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ndicatura.mx/como-vamos/presupuesto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orfis.gob.mx/estadisticas-de-visitas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smovilidad.edomex.gob.mx/quejas-recibidas-servicio-publico-transporte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em.org.mx/es/contenido/contingencia-ante-pandemia-por-covid-19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salud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ultura.edomex.gob.mx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B4A47F65-3473-D74B-91BF-9899E9C08122}"/>
              </a:ext>
            </a:extLst>
          </p:cNvPr>
          <p:cNvSpPr txBox="1">
            <a:spLocks/>
          </p:cNvSpPr>
          <p:nvPr/>
        </p:nvSpPr>
        <p:spPr>
          <a:xfrm>
            <a:off x="457200" y="3086275"/>
            <a:ext cx="11277600" cy="2512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000" b="1" dirty="0">
                <a:latin typeface="Century Gothic" panose="020B0502020202020204" pitchFamily="34" charset="0"/>
              </a:rPr>
              <a:t>Temas: Gobierno Abierto y Transparencia Proactiva</a:t>
            </a:r>
          </a:p>
          <a:p>
            <a:pPr algn="l"/>
            <a:endParaRPr lang="es-MX" sz="4000" b="1" dirty="0">
              <a:latin typeface="Century Gothic" panose="020B0502020202020204" pitchFamily="34" charset="0"/>
            </a:endParaRPr>
          </a:p>
          <a:p>
            <a:pPr algn="l"/>
            <a:r>
              <a:rPr lang="es-MX" sz="4000" b="1" dirty="0">
                <a:latin typeface="Century Gothic" panose="020B0502020202020204" pitchFamily="34" charset="0"/>
              </a:rPr>
              <a:t>Duración: 90 minutos (aprox) </a:t>
            </a:r>
          </a:p>
          <a:p>
            <a:pPr marL="571500" indent="-571500">
              <a:buFontTx/>
              <a:buChar char="-"/>
            </a:pPr>
            <a:endParaRPr lang="es-MX" sz="4000" b="1" dirty="0">
              <a:latin typeface="Century Gothic" panose="020B0502020202020204" pitchFamily="34" charset="0"/>
            </a:endParaRPr>
          </a:p>
          <a:p>
            <a:br>
              <a:rPr lang="es-MX" sz="4000" b="1" dirty="0">
                <a:latin typeface="Century Gothic" panose="020B0502020202020204" pitchFamily="34" charset="0"/>
              </a:rPr>
            </a:br>
            <a:endParaRPr lang="es-MX" sz="4000" b="1" dirty="0">
              <a:latin typeface="Century Gothic" panose="020B0502020202020204" pitchFamily="34" charset="0"/>
            </a:endParaRPr>
          </a:p>
          <a:p>
            <a:pPr algn="r"/>
            <a:r>
              <a:rPr lang="es-MX" sz="3000" b="1" i="1" dirty="0">
                <a:latin typeface="Century Gothic" panose="020B0502020202020204" pitchFamily="34" charset="0"/>
              </a:rPr>
              <a:t>*Tendremos un receso de 3 minutos entre cada uno de los temas.</a:t>
            </a:r>
          </a:p>
        </p:txBody>
      </p:sp>
    </p:spTree>
    <p:extLst>
      <p:ext uri="{BB962C8B-B14F-4D97-AF65-F5344CB8AC3E}">
        <p14:creationId xmlns:p14="http://schemas.microsoft.com/office/powerpoint/2010/main" val="405465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/>
          <a:stretch/>
        </p:blipFill>
        <p:spPr>
          <a:xfrm>
            <a:off x="0" y="1313793"/>
            <a:ext cx="12192000" cy="4159868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0" y="6007844"/>
            <a:ext cx="12192000" cy="733431"/>
            <a:chOff x="0" y="0"/>
            <a:chExt cx="7543800" cy="733431"/>
          </a:xfrm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3100551" y="461926"/>
            <a:ext cx="732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ELEMENTOS DE GOBIERNO ABIERTO.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19143" t="13142" r="19138" b="18759"/>
          <a:stretch/>
        </p:blipFill>
        <p:spPr>
          <a:xfrm>
            <a:off x="325820" y="346681"/>
            <a:ext cx="1313793" cy="8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2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73571" y="306281"/>
            <a:ext cx="732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PRINCIPIOS DE GOBIERNO ABIERTO.</a:t>
            </a:r>
          </a:p>
        </p:txBody>
      </p:sp>
      <p:sp>
        <p:nvSpPr>
          <p:cNvPr id="5" name="Llamada de flecha a la derecha 4"/>
          <p:cNvSpPr/>
          <p:nvPr/>
        </p:nvSpPr>
        <p:spPr>
          <a:xfrm>
            <a:off x="861644" y="2321169"/>
            <a:ext cx="3147647" cy="2743200"/>
          </a:xfrm>
          <a:prstGeom prst="rightArrowCallout">
            <a:avLst>
              <a:gd name="adj1" fmla="val 18548"/>
              <a:gd name="adj2" fmla="val 15451"/>
              <a:gd name="adj3" fmla="val 25000"/>
              <a:gd name="adj4" fmla="val 64977"/>
            </a:avLst>
          </a:prstGeom>
          <a:solidFill>
            <a:srgbClr val="C24FE1"/>
          </a:solidFill>
          <a:ln w="28575">
            <a:solidFill>
              <a:srgbClr val="43ED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Century Gothic" panose="020B0502020202020204" pitchFamily="34" charset="0"/>
              </a:rPr>
              <a:t>TRANSPARENCIA</a:t>
            </a:r>
          </a:p>
          <a:p>
            <a:pPr algn="ctr"/>
            <a:r>
              <a:rPr lang="es-MX" b="1" dirty="0">
                <a:latin typeface="Century Gothic" panose="020B0502020202020204" pitchFamily="34" charset="0"/>
              </a:rPr>
              <a:t>+</a:t>
            </a:r>
          </a:p>
          <a:p>
            <a:pPr algn="ctr"/>
            <a:r>
              <a:rPr lang="es-MX" b="1" dirty="0">
                <a:latin typeface="Century Gothic" panose="020B0502020202020204" pitchFamily="34" charset="0"/>
              </a:rPr>
              <a:t>PARTICIPACIÓN CIUDADANA</a:t>
            </a:r>
          </a:p>
        </p:txBody>
      </p:sp>
      <p:sp>
        <p:nvSpPr>
          <p:cNvPr id="8" name="Llamada de flecha a la derecha 7"/>
          <p:cNvSpPr/>
          <p:nvPr/>
        </p:nvSpPr>
        <p:spPr>
          <a:xfrm>
            <a:off x="4265733" y="2321169"/>
            <a:ext cx="3660533" cy="2743199"/>
          </a:xfrm>
          <a:prstGeom prst="rightArrowCallout">
            <a:avLst>
              <a:gd name="adj1" fmla="val 14702"/>
              <a:gd name="adj2" fmla="val 12887"/>
              <a:gd name="adj3" fmla="val 25000"/>
              <a:gd name="adj4" fmla="val 74585"/>
            </a:avLst>
          </a:prstGeom>
          <a:solidFill>
            <a:srgbClr val="C24FE1"/>
          </a:solidFill>
          <a:ln w="28575">
            <a:solidFill>
              <a:srgbClr val="43ED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Century Gothic" panose="020B0502020202020204" pitchFamily="34" charset="0"/>
              </a:rPr>
              <a:t>RENDICIÓN DE CUENTAS</a:t>
            </a:r>
          </a:p>
          <a:p>
            <a:pPr algn="ctr"/>
            <a:endParaRPr lang="es-MX" b="1" dirty="0">
              <a:latin typeface="Century Gothic" panose="020B0502020202020204" pitchFamily="34" charset="0"/>
            </a:endParaRPr>
          </a:p>
          <a:p>
            <a:pPr algn="ctr"/>
            <a:r>
              <a:rPr lang="es-MX" b="1" dirty="0">
                <a:latin typeface="Century Gothic" panose="020B0502020202020204" pitchFamily="34" charset="0"/>
              </a:rPr>
              <a:t>INNOVACIÓN</a:t>
            </a:r>
          </a:p>
          <a:p>
            <a:pPr algn="ctr"/>
            <a:endParaRPr lang="es-MX" b="1" dirty="0">
              <a:latin typeface="Century Gothic" panose="020B0502020202020204" pitchFamily="34" charset="0"/>
            </a:endParaRPr>
          </a:p>
          <a:p>
            <a:pPr algn="ctr"/>
            <a:r>
              <a:rPr lang="es-MX" b="1" dirty="0">
                <a:latin typeface="Century Gothic" panose="020B0502020202020204" pitchFamily="34" charset="0"/>
              </a:rPr>
              <a:t>INVOLUCRAMIENTO CIUDADANO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8182709" y="2252983"/>
            <a:ext cx="2508738" cy="2811385"/>
          </a:xfrm>
          <a:prstGeom prst="rect">
            <a:avLst/>
          </a:prstGeom>
          <a:solidFill>
            <a:srgbClr val="1DE3B4"/>
          </a:solidFill>
          <a:ln w="28575">
            <a:solidFill>
              <a:srgbClr val="C24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latin typeface="Century Gothic" panose="020B0502020202020204" pitchFamily="34" charset="0"/>
              </a:rPr>
              <a:t>BENEFICIOS EN LA CALIDAD DE VIDA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954215" y="1563575"/>
            <a:ext cx="6242539" cy="441029"/>
          </a:xfrm>
          <a:prstGeom prst="rect">
            <a:avLst/>
          </a:prstGeom>
          <a:noFill/>
          <a:ln w="28575">
            <a:solidFill>
              <a:srgbClr val="1DE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GOBIERNO CENTRADO EN EL CIUDADANO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807677" y="5312747"/>
            <a:ext cx="6242539" cy="441029"/>
          </a:xfrm>
          <a:prstGeom prst="rect">
            <a:avLst/>
          </a:prstGeom>
          <a:noFill/>
          <a:ln w="28575">
            <a:solidFill>
              <a:srgbClr val="1DE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CIUDADANOS COMO AGENTES DE CAMBIO</a:t>
            </a:r>
          </a:p>
        </p:txBody>
      </p:sp>
    </p:spTree>
    <p:extLst>
      <p:ext uri="{BB962C8B-B14F-4D97-AF65-F5344CB8AC3E}">
        <p14:creationId xmlns:p14="http://schemas.microsoft.com/office/powerpoint/2010/main" val="314365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6" name="Imagen 5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0" y="78303"/>
            <a:ext cx="1282262" cy="646911"/>
          </a:xfrm>
          <a:prstGeom prst="rect">
            <a:avLst/>
          </a:prstGeom>
        </p:spPr>
      </p:pic>
      <p:sp>
        <p:nvSpPr>
          <p:cNvPr id="7" name="Google Shape;430;p45"/>
          <p:cNvSpPr txBox="1">
            <a:spLocks/>
          </p:cNvSpPr>
          <p:nvPr/>
        </p:nvSpPr>
        <p:spPr>
          <a:xfrm flipH="1">
            <a:off x="1166493" y="131104"/>
            <a:ext cx="7672705" cy="9122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latin typeface="Century Gothic" panose="020B0502020202020204" pitchFamily="34" charset="0"/>
              </a:rPr>
              <a:t>Alianza para el Gobierno Abierto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94290" y="1569402"/>
            <a:ext cx="5328745" cy="341632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Aft>
                <a:spcPts val="750"/>
              </a:spcAft>
            </a:pPr>
            <a:r>
              <a:rPr lang="es-MX" dirty="0">
                <a:solidFill>
                  <a:schemeClr val="tx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una nueva iniciativa multilateral dirigida a propiciar compromisos concretos de parte de los gobiernos para promover la transparencia, aumentar la participación ciudadana en los asuntos públicos, combatir la corrupción y aprovechar las nuevas tecnologías para robustecer la gobernanza y la calidad de los servicios públicos. Animados por un espíritu plural e inclusivo esta iniciativa cuenta con un Comité Promotor compuesto tanto por representantes gubernamentales como de organizaciones de la sociedad civil.</a:t>
            </a:r>
            <a:endParaRPr lang="es-MX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Google Shape;659;p55"/>
          <p:cNvPicPr preferRelativeResize="0"/>
          <p:nvPr/>
        </p:nvPicPr>
        <p:blipFill rotWithShape="1">
          <a:blip r:embed="rId3">
            <a:alphaModFix/>
          </a:blip>
          <a:srcRect l="4194" t="11228" r="4213" b="8854"/>
          <a:stretch/>
        </p:blipFill>
        <p:spPr>
          <a:xfrm>
            <a:off x="5728139" y="1130332"/>
            <a:ext cx="2827282" cy="264524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6845556" y="3885539"/>
            <a:ext cx="5041643" cy="2116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s-MX" sz="1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 de servicios públicos</a:t>
            </a:r>
            <a:endParaRPr lang="es-MX" sz="14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s-MX" sz="1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Aumentar la integridad pública</a:t>
            </a:r>
            <a:endParaRPr lang="es-MX" sz="14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s-MX" sz="1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Manejo de recursos públicos con mayor eficacia y eficiencia</a:t>
            </a:r>
            <a:endParaRPr lang="es-MX" sz="14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s-MX" sz="1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Construcción de comunidades más seguras:</a:t>
            </a:r>
            <a:endParaRPr lang="es-MX" sz="14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s-MX" sz="1400" b="1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Aumento de la rendición de cuentas por parte de las empresas</a:t>
            </a:r>
            <a:endParaRPr lang="es-MX" sz="14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828691" y="3334549"/>
            <a:ext cx="2351198" cy="441029"/>
          </a:xfrm>
          <a:prstGeom prst="rect">
            <a:avLst/>
          </a:prstGeom>
          <a:noFill/>
          <a:ln w="28575">
            <a:solidFill>
              <a:srgbClr val="1DE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Compromisos</a:t>
            </a:r>
          </a:p>
        </p:txBody>
      </p:sp>
    </p:spTree>
    <p:extLst>
      <p:ext uri="{BB962C8B-B14F-4D97-AF65-F5344CB8AC3E}">
        <p14:creationId xmlns:p14="http://schemas.microsoft.com/office/powerpoint/2010/main" val="1761886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5" name="Google Shape;430;p45"/>
          <p:cNvSpPr txBox="1">
            <a:spLocks/>
          </p:cNvSpPr>
          <p:nvPr/>
        </p:nvSpPr>
        <p:spPr>
          <a:xfrm flipH="1">
            <a:off x="1565885" y="263787"/>
            <a:ext cx="8009038" cy="9122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latin typeface="Century Gothic" panose="020B0502020202020204" pitchFamily="34" charset="0"/>
              </a:rPr>
              <a:t>Planes de Acción Local en México</a:t>
            </a: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115613" y="263787"/>
            <a:ext cx="1282262" cy="646911"/>
          </a:xfrm>
          <a:prstGeom prst="rect">
            <a:avLst/>
          </a:prstGeom>
        </p:spPr>
      </p:pic>
      <p:sp>
        <p:nvSpPr>
          <p:cNvPr id="8" name="Google Shape;522;p48"/>
          <p:cNvSpPr txBox="1"/>
          <p:nvPr/>
        </p:nvSpPr>
        <p:spPr>
          <a:xfrm>
            <a:off x="662151" y="1380848"/>
            <a:ext cx="2081049" cy="74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Primer Plan de Acción Local</a:t>
            </a:r>
            <a:endParaRPr sz="1000" b="1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2" name="Google Shape;522;p48"/>
          <p:cNvSpPr txBox="1"/>
          <p:nvPr/>
        </p:nvSpPr>
        <p:spPr>
          <a:xfrm>
            <a:off x="1973866" y="2511990"/>
            <a:ext cx="2081049" cy="74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Segundo Plan de Acción Local</a:t>
            </a:r>
            <a:endParaRPr sz="1000" b="1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4" name="Google Shape;522;p48"/>
          <p:cNvSpPr txBox="1"/>
          <p:nvPr/>
        </p:nvSpPr>
        <p:spPr>
          <a:xfrm>
            <a:off x="3583948" y="3530782"/>
            <a:ext cx="2081049" cy="74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Tercer Plan de Acción Local</a:t>
            </a:r>
            <a:endParaRPr sz="1000" b="1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" name="Google Shape;522;p48"/>
          <p:cNvSpPr txBox="1"/>
          <p:nvPr/>
        </p:nvSpPr>
        <p:spPr>
          <a:xfrm>
            <a:off x="5055475" y="4511544"/>
            <a:ext cx="2081049" cy="74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Cuarto Plan de Acción Local</a:t>
            </a:r>
            <a:endParaRPr sz="1000" b="1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2757327" y="1529312"/>
            <a:ext cx="490370" cy="415102"/>
          </a:xfrm>
          <a:prstGeom prst="rightArrow">
            <a:avLst/>
          </a:prstGeom>
          <a:solidFill>
            <a:srgbClr val="E947B3"/>
          </a:solidFill>
          <a:ln>
            <a:solidFill>
              <a:srgbClr val="E94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 derecha 17"/>
          <p:cNvSpPr/>
          <p:nvPr/>
        </p:nvSpPr>
        <p:spPr>
          <a:xfrm>
            <a:off x="4054915" y="2675559"/>
            <a:ext cx="490370" cy="415102"/>
          </a:xfrm>
          <a:prstGeom prst="rightArrow">
            <a:avLst/>
          </a:prstGeom>
          <a:solidFill>
            <a:srgbClr val="E947B3"/>
          </a:solidFill>
          <a:ln>
            <a:solidFill>
              <a:srgbClr val="E94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Flecha derecha 18"/>
          <p:cNvSpPr/>
          <p:nvPr/>
        </p:nvSpPr>
        <p:spPr>
          <a:xfrm>
            <a:off x="5617261" y="3694351"/>
            <a:ext cx="490370" cy="415102"/>
          </a:xfrm>
          <a:prstGeom prst="rightArrow">
            <a:avLst/>
          </a:prstGeom>
          <a:solidFill>
            <a:srgbClr val="E947B3"/>
          </a:solidFill>
          <a:ln>
            <a:solidFill>
              <a:srgbClr val="E94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Flecha derecha 19"/>
          <p:cNvSpPr/>
          <p:nvPr/>
        </p:nvSpPr>
        <p:spPr>
          <a:xfrm>
            <a:off x="7136524" y="4661783"/>
            <a:ext cx="490370" cy="415102"/>
          </a:xfrm>
          <a:prstGeom prst="rightArrow">
            <a:avLst/>
          </a:prstGeom>
          <a:solidFill>
            <a:srgbClr val="E947B3"/>
          </a:solidFill>
          <a:ln>
            <a:solidFill>
              <a:srgbClr val="E94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/>
          <p:cNvSpPr/>
          <p:nvPr/>
        </p:nvSpPr>
        <p:spPr>
          <a:xfrm>
            <a:off x="3394841" y="1408827"/>
            <a:ext cx="1944414" cy="64375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2012-2013</a:t>
            </a:r>
          </a:p>
        </p:txBody>
      </p:sp>
      <p:sp>
        <p:nvSpPr>
          <p:cNvPr id="22" name="Elipse 21"/>
          <p:cNvSpPr/>
          <p:nvPr/>
        </p:nvSpPr>
        <p:spPr>
          <a:xfrm>
            <a:off x="4645054" y="2574444"/>
            <a:ext cx="1944414" cy="64375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2013-2015</a:t>
            </a:r>
          </a:p>
        </p:txBody>
      </p:sp>
      <p:sp>
        <p:nvSpPr>
          <p:cNvPr id="23" name="Elipse 22"/>
          <p:cNvSpPr/>
          <p:nvPr/>
        </p:nvSpPr>
        <p:spPr>
          <a:xfrm>
            <a:off x="6289923" y="3525790"/>
            <a:ext cx="1944414" cy="64375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2016-2018</a:t>
            </a:r>
          </a:p>
        </p:txBody>
      </p:sp>
      <p:sp>
        <p:nvSpPr>
          <p:cNvPr id="24" name="Elipse 23"/>
          <p:cNvSpPr/>
          <p:nvPr/>
        </p:nvSpPr>
        <p:spPr>
          <a:xfrm>
            <a:off x="7763529" y="4537330"/>
            <a:ext cx="1944414" cy="643752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2019-2021</a:t>
            </a:r>
          </a:p>
        </p:txBody>
      </p:sp>
    </p:spTree>
    <p:extLst>
      <p:ext uri="{BB962C8B-B14F-4D97-AF65-F5344CB8AC3E}">
        <p14:creationId xmlns:p14="http://schemas.microsoft.com/office/powerpoint/2010/main" val="2218951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816438" y="206143"/>
            <a:ext cx="8559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Ejes del Plan de Trabajo de la Comisión de </a:t>
            </a:r>
            <a:r>
              <a:rPr lang="es-MX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Gobierno Abierto </a:t>
            </a:r>
            <a:r>
              <a:rPr lang="es-MX" sz="3200" b="1" dirty="0">
                <a:latin typeface="Century Gothic" panose="020B0502020202020204" pitchFamily="34" charset="0"/>
              </a:rPr>
              <a:t>y </a:t>
            </a:r>
            <a:r>
              <a:rPr lang="es-MX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Transparencia Proactiva</a:t>
            </a:r>
            <a:r>
              <a:rPr lang="es-MX" sz="3200" b="1" dirty="0">
                <a:latin typeface="Century Gothic" panose="020B0502020202020204" pitchFamily="34" charset="0"/>
              </a:rPr>
              <a:t> del INFOEM. </a:t>
            </a: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855145569"/>
              </p:ext>
            </p:extLst>
          </p:nvPr>
        </p:nvGraphicFramePr>
        <p:xfrm>
          <a:off x="1750337" y="2117895"/>
          <a:ext cx="8608541" cy="3632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0" y="5891933"/>
            <a:ext cx="12192000" cy="733431"/>
            <a:chOff x="0" y="0"/>
            <a:chExt cx="7543800" cy="733431"/>
          </a:xfrm>
        </p:grpSpPr>
        <p:sp>
          <p:nvSpPr>
            <p:cNvPr id="12" name="Rectángulo 11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7" name="Imagen 6"/>
          <p:cNvPicPr/>
          <p:nvPr/>
        </p:nvPicPr>
        <p:blipFill rotWithShape="1">
          <a:blip r:embed="rId7"/>
          <a:srcRect l="19143" t="13142" r="19138" b="18759"/>
          <a:stretch/>
        </p:blipFill>
        <p:spPr>
          <a:xfrm>
            <a:off x="10651593" y="5076670"/>
            <a:ext cx="1313793" cy="8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89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2430161" y="211688"/>
            <a:ext cx="733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PILARES DEL GOBIERNO ABIERTO.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7" name="Imagen 6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201718" y="96444"/>
            <a:ext cx="1313793" cy="815263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3215544" y="869984"/>
            <a:ext cx="5285345" cy="742542"/>
          </a:xfrm>
          <a:prstGeom prst="roundRect">
            <a:avLst/>
          </a:prstGeom>
          <a:noFill/>
          <a:ln w="28575">
            <a:solidFill>
              <a:srgbClr val="1DE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La ciudadanía tiene el derecho de integrarse en mesas de trabajo para la conformación de las políticas públicas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1212797" y="4003076"/>
            <a:ext cx="2434727" cy="1499501"/>
          </a:xfrm>
          <a:prstGeom prst="roundRect">
            <a:avLst/>
          </a:prstGeom>
          <a:noFill/>
          <a:ln w="28575">
            <a:solidFill>
              <a:srgbClr val="1DE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Se debe integrar por la ciudadanía, empresas, asociaciones y demás agentes que reciban servicios públicos del Estado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8034966" y="3974696"/>
            <a:ext cx="2728514" cy="1527881"/>
          </a:xfrm>
          <a:prstGeom prst="roundRect">
            <a:avLst/>
          </a:prstGeom>
          <a:noFill/>
          <a:ln w="28575">
            <a:solidFill>
              <a:srgbClr val="1DE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El Estado debe promover la rendición de cuentas, para que la ciudadanía pueda acceder a la información de manera clara y sencilla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3767318" y="1676088"/>
            <a:ext cx="4184384" cy="4167056"/>
            <a:chOff x="3767318" y="1646108"/>
            <a:chExt cx="4184384" cy="4167056"/>
          </a:xfrm>
        </p:grpSpPr>
        <p:pic>
          <p:nvPicPr>
            <p:cNvPr id="8" name="Picture 2" descr="Libro El paradigma del Gobierno Abierto: retos y oportunidad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" t="2829" r="5619" b="2861"/>
            <a:stretch/>
          </p:blipFill>
          <p:spPr bwMode="auto">
            <a:xfrm>
              <a:off x="3767318" y="1646108"/>
              <a:ext cx="4147853" cy="4167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Elipse 3"/>
            <p:cNvSpPr/>
            <p:nvPr/>
          </p:nvSpPr>
          <p:spPr>
            <a:xfrm>
              <a:off x="6335812" y="5307688"/>
              <a:ext cx="464381" cy="399429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Elipse 15"/>
            <p:cNvSpPr/>
            <p:nvPr/>
          </p:nvSpPr>
          <p:spPr>
            <a:xfrm>
              <a:off x="6650600" y="5328709"/>
              <a:ext cx="464381" cy="399429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Elipse 16"/>
            <p:cNvSpPr/>
            <p:nvPr/>
          </p:nvSpPr>
          <p:spPr>
            <a:xfrm>
              <a:off x="6962842" y="5220674"/>
              <a:ext cx="464381" cy="399429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Elipse 17"/>
            <p:cNvSpPr/>
            <p:nvPr/>
          </p:nvSpPr>
          <p:spPr>
            <a:xfrm>
              <a:off x="7192714" y="4987377"/>
              <a:ext cx="464381" cy="399429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Elipse 18"/>
            <p:cNvSpPr/>
            <p:nvPr/>
          </p:nvSpPr>
          <p:spPr>
            <a:xfrm>
              <a:off x="7405011" y="4885351"/>
              <a:ext cx="311981" cy="318532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Rectángulo redondeado 12"/>
            <p:cNvSpPr/>
            <p:nvPr/>
          </p:nvSpPr>
          <p:spPr>
            <a:xfrm rot="20125454">
              <a:off x="6248833" y="5059583"/>
              <a:ext cx="1702869" cy="48327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MX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TRANSPARENCIA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388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1586050" y="570374"/>
            <a:ext cx="9406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¿QUÉ ES LA MÉTRICA DE GOBIERNO ABIERTO?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738237" y="1509468"/>
            <a:ext cx="9102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una investigación cualitativa y cuantitativa realizada por el INAI y el Centro de Investigaciones y Docencia Económicas (CIDE), para monitorear el nivel de apertura institucional de algunos sujetos obligados de la </a:t>
            </a:r>
            <a:r>
              <a:rPr lang="es-MX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Ley General de Transparencia en los tres órdenes de gobierno (Federal, Local y Municipal)</a:t>
            </a:r>
          </a:p>
        </p:txBody>
      </p:sp>
      <p:pic>
        <p:nvPicPr>
          <p:cNvPr id="2054" name="Picture 6" descr="Métrica de Gobierno Abierto 2017 | Transparenci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104" y="3618113"/>
            <a:ext cx="3373317" cy="222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3"/>
          <a:srcRect l="19143" t="13142" r="19138" b="18759"/>
          <a:stretch/>
        </p:blipFill>
        <p:spPr>
          <a:xfrm>
            <a:off x="294254" y="216055"/>
            <a:ext cx="1313793" cy="8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80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11749" y="1619898"/>
            <a:ext cx="9406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800080"/>
                </a:solidFill>
                <a:latin typeface="Century Gothic" panose="020B0502020202020204" pitchFamily="34" charset="0"/>
              </a:rPr>
              <a:t>VIDEO DE LA MÉTRICA DE GOBIERNO ABIERTO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4" name="Rectángulo 3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23068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482784" y="810700"/>
            <a:ext cx="11226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¿POR QUÉ CONSULTAR LOS RESULTADOS DE LA MÉTRICA?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696992" y="1703733"/>
            <a:ext cx="87980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las personas o instituciones interesadas en temas de transparencia y participación es fundamental que se apropien de ésta herramienta como referente para generar recomendaciones, otras evaluaciones o bien, diseñar políticas públicas con esta evidencia. 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10739516" y="5246572"/>
            <a:ext cx="1313793" cy="8152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6" y="3458059"/>
            <a:ext cx="30956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28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5" name="Imagen 4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259085" y="287710"/>
            <a:ext cx="1313793" cy="8152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95973" y="413987"/>
            <a:ext cx="947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CRITERIOS Y PERSPECTIVAS PARA LA MEDICIÓN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72878" y="1281807"/>
            <a:ext cx="984061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instrumento de medición del Gobierno Abierto, está compuesto por dos criterios elementales: </a:t>
            </a:r>
            <a:r>
              <a:rPr lang="es-ES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TRANSPARENCIA</a:t>
            </a:r>
            <a:r>
              <a:rPr lang="es-ES" b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</a:t>
            </a:r>
            <a:r>
              <a:rPr lang="es-ES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PARTICIPACIÓN CIUDADANA</a:t>
            </a:r>
            <a:r>
              <a:rPr lang="es-ES" b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dos perspectivas: desde el gobierno y desde la ciudadanía.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742314" y="2709998"/>
            <a:ext cx="10770313" cy="3255431"/>
            <a:chOff x="742314" y="2709998"/>
            <a:chExt cx="10476671" cy="3255431"/>
          </a:xfrm>
        </p:grpSpPr>
        <p:grpSp>
          <p:nvGrpSpPr>
            <p:cNvPr id="9" name="Grupo 8"/>
            <p:cNvGrpSpPr/>
            <p:nvPr/>
          </p:nvGrpSpPr>
          <p:grpSpPr>
            <a:xfrm>
              <a:off x="4054997" y="2709998"/>
              <a:ext cx="2996160" cy="926349"/>
              <a:chOff x="2522" y="1322032"/>
              <a:chExt cx="2530440" cy="2530440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13" name="Elipse 12"/>
              <p:cNvSpPr/>
              <p:nvPr/>
            </p:nvSpPr>
            <p:spPr>
              <a:xfrm>
                <a:off x="2522" y="1322032"/>
                <a:ext cx="2530440" cy="2530440"/>
              </a:xfrm>
              <a:prstGeom prst="ellipse">
                <a:avLst/>
              </a:prstGeom>
              <a:solidFill>
                <a:srgbClr val="43EDE5">
                  <a:alpha val="50000"/>
                </a:srgbClr>
              </a:solidFill>
              <a:ln w="28575">
                <a:solidFill>
                  <a:srgbClr val="43EDE5"/>
                </a:solidFill>
              </a:ln>
              <a:sp3d contourW="12700" prstMaterial="clear">
                <a:bevelT w="177800" h="254000"/>
                <a:bevelB w="1524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4" name="Elipse 4"/>
              <p:cNvSpPr txBox="1"/>
              <p:nvPr/>
            </p:nvSpPr>
            <p:spPr>
              <a:xfrm>
                <a:off x="373096" y="1692606"/>
                <a:ext cx="1789292" cy="1789292"/>
              </a:xfrm>
              <a:prstGeom prst="rect">
                <a:avLst/>
              </a:prstGeom>
              <a:ln w="28575"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259" tIns="27940" rIns="139259" bIns="2794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b="1" kern="1200" dirty="0">
                    <a:solidFill>
                      <a:srgbClr val="7030A0"/>
                    </a:solidFill>
                    <a:latin typeface="Century Gothic" panose="020B0502020202020204" pitchFamily="34" charset="0"/>
                  </a:rPr>
                  <a:t>Transparencia</a:t>
                </a:r>
                <a:endParaRPr lang="es-MX" sz="2200" b="1" kern="1200" dirty="0">
                  <a:solidFill>
                    <a:srgbClr val="7030A0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7813936" y="2790606"/>
              <a:ext cx="2930264" cy="749746"/>
              <a:chOff x="2026874" y="1322032"/>
              <a:chExt cx="2530440" cy="2530440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11" name="Elipse 10"/>
              <p:cNvSpPr/>
              <p:nvPr/>
            </p:nvSpPr>
            <p:spPr>
              <a:xfrm>
                <a:off x="2026874" y="1322032"/>
                <a:ext cx="2530440" cy="2530440"/>
              </a:xfrm>
              <a:prstGeom prst="ellipse">
                <a:avLst/>
              </a:prstGeom>
              <a:solidFill>
                <a:srgbClr val="7030A0">
                  <a:alpha val="50000"/>
                </a:srgbClr>
              </a:solidFill>
              <a:ln w="28575">
                <a:solidFill>
                  <a:srgbClr val="7030A0"/>
                </a:solidFill>
              </a:ln>
              <a:sp3d contourW="12700" prstMaterial="clear">
                <a:bevelT w="177800" h="254000"/>
                <a:bevelB w="1524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2" name="Elipse 6"/>
              <p:cNvSpPr txBox="1"/>
              <p:nvPr/>
            </p:nvSpPr>
            <p:spPr>
              <a:xfrm>
                <a:off x="2397448" y="1692606"/>
                <a:ext cx="1789292" cy="1789292"/>
              </a:xfrm>
              <a:prstGeom prst="rect">
                <a:avLst/>
              </a:prstGeom>
              <a:ln w="28575"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139259" tIns="27940" rIns="139259" bIns="2794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b="1" dirty="0">
                    <a:solidFill>
                      <a:srgbClr val="7030A0"/>
                    </a:solidFill>
                    <a:latin typeface="Century Gothic" panose="020B0502020202020204" pitchFamily="34" charset="0"/>
                  </a:rPr>
                  <a:t>Participación ciudadana</a:t>
                </a:r>
                <a:endParaRPr lang="es-MX" b="1" kern="1200" dirty="0">
                  <a:solidFill>
                    <a:srgbClr val="7030A0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5" name="Rectángulo 14"/>
            <p:cNvSpPr/>
            <p:nvPr/>
          </p:nvSpPr>
          <p:spPr>
            <a:xfrm>
              <a:off x="742314" y="3865932"/>
              <a:ext cx="2968040" cy="958939"/>
            </a:xfrm>
            <a:prstGeom prst="rect">
              <a:avLst/>
            </a:prstGeom>
            <a:noFill/>
            <a:ln w="28575">
              <a:solidFill>
                <a:srgbClr val="1DE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Perspectiva Gubernamental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742314" y="4994841"/>
              <a:ext cx="2968040" cy="958939"/>
            </a:xfrm>
            <a:prstGeom prst="rect">
              <a:avLst/>
            </a:prstGeom>
            <a:noFill/>
            <a:ln w="28575">
              <a:solidFill>
                <a:srgbClr val="C24F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Perspectiva Ciudadana</a:t>
              </a: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4054997" y="3841949"/>
              <a:ext cx="3336908" cy="958939"/>
            </a:xfrm>
            <a:prstGeom prst="rect">
              <a:avLst/>
            </a:prstGeom>
            <a:noFill/>
            <a:ln w="28575">
              <a:solidFill>
                <a:srgbClr val="1DE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¿El gobierno hace pública la información relativa a sus decisiones y acciones? ¿En qué medida lo hace?</a:t>
              </a: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7708430" y="3835949"/>
              <a:ext cx="3510555" cy="958939"/>
            </a:xfrm>
            <a:prstGeom prst="rect">
              <a:avLst/>
            </a:prstGeom>
            <a:noFill/>
            <a:ln w="28575">
              <a:solidFill>
                <a:srgbClr val="1DE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¿Mediante qué formas pueden incidir las personas en las decisiones públicas?</a:t>
              </a: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4072581" y="5006490"/>
              <a:ext cx="3319323" cy="958939"/>
            </a:xfrm>
            <a:prstGeom prst="rect">
              <a:avLst/>
            </a:prstGeom>
            <a:noFill/>
            <a:ln w="28575">
              <a:solidFill>
                <a:srgbClr val="C24F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¿Qué tan factible es que una persona obtenga información oportuna y relevante para tomas decisiones?</a:t>
              </a: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7708430" y="4991492"/>
              <a:ext cx="3510555" cy="958939"/>
            </a:xfrm>
            <a:prstGeom prst="rect">
              <a:avLst/>
            </a:prstGeom>
            <a:noFill/>
            <a:ln w="28575">
              <a:solidFill>
                <a:srgbClr val="C24F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¿Qué posibilidad tienen las personas para activar un mecanismo que les permita incidir en las decisiones públicas?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9650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498279" y="5350871"/>
            <a:ext cx="6503222" cy="1288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 5 de junio de 2009 en Hermosillo, Sonora, México. </a:t>
            </a:r>
            <a:endParaRPr lang="es-MX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75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5" name="Imagen 4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10686762" y="5184657"/>
            <a:ext cx="1313793" cy="8152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60164" y="753810"/>
            <a:ext cx="3113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RESULTADOS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696993" y="1703733"/>
            <a:ext cx="762285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resultados de la Métrica de Gobierno Abierto 2019, muestran que hay avances en la apertura gubernamental en el Estado Mexicano.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696992" y="3772856"/>
            <a:ext cx="67436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datos recabados siguieren que las leyes, instituciones, plataformas y sistemas que se han creado en los últimos años funcionan y son utilizadas por la sociedad.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PNGs transparentes de arri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47" y="262242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615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1625897" y="339070"/>
            <a:ext cx="8520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¿QUÉ ES EL EJERCICIO LOCAL DE GOBIERNO ABIERTO?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457143" y="1548492"/>
            <a:ext cx="94304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sz="16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</a:t>
            </a:r>
            <a:r>
              <a:rPr lang="es-MX" sz="16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 iniciativa que busca incentivar la adopción, implementación y evaluación de prácticas de gobierno abierto en los estados y municipios de nuestro país; mediante espacios permanentes de diálogo -Secretariados Técnicos Locales- que permiten desarrollar capacidades para la implementación de Planes de Acción a nivel local orientados a la solución colaborativa de problemas públicos de alto impacto.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206974" y="360934"/>
            <a:ext cx="1313793" cy="81526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676" y="3473728"/>
            <a:ext cx="2476338" cy="24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85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125715" y="220912"/>
            <a:ext cx="961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¿Cómo se integra el Ejercicio local de Gobierno Abierto en el Estado de México?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672648878"/>
              </p:ext>
            </p:extLst>
          </p:nvPr>
        </p:nvGraphicFramePr>
        <p:xfrm>
          <a:off x="-341874" y="1224658"/>
          <a:ext cx="6087762" cy="3690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4" name="Conector recto de flecha 13"/>
          <p:cNvCxnSpPr/>
          <p:nvPr/>
        </p:nvCxnSpPr>
        <p:spPr>
          <a:xfrm flipV="1">
            <a:off x="2702007" y="3179805"/>
            <a:ext cx="3698793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728776415"/>
              </p:ext>
            </p:extLst>
          </p:nvPr>
        </p:nvGraphicFramePr>
        <p:xfrm>
          <a:off x="6753340" y="1224658"/>
          <a:ext cx="4237045" cy="4283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0" y="5891933"/>
            <a:ext cx="12192000" cy="733431"/>
            <a:chOff x="0" y="0"/>
            <a:chExt cx="7543800" cy="733431"/>
          </a:xfrm>
        </p:grpSpPr>
        <p:sp>
          <p:nvSpPr>
            <p:cNvPr id="13" name="Rectángulo 1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10" name="Imagen 9"/>
          <p:cNvPicPr/>
          <p:nvPr/>
        </p:nvPicPr>
        <p:blipFill rotWithShape="1">
          <a:blip r:embed="rId12"/>
          <a:srcRect l="19143" t="13142" r="19138" b="18759"/>
          <a:stretch/>
        </p:blipFill>
        <p:spPr>
          <a:xfrm>
            <a:off x="10684044" y="5050083"/>
            <a:ext cx="1313793" cy="8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61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10849" r="7764" b="16000"/>
          <a:stretch/>
        </p:blipFill>
        <p:spPr>
          <a:xfrm>
            <a:off x="2093307" y="1309816"/>
            <a:ext cx="7645605" cy="441189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0" y="5891933"/>
            <a:ext cx="12192000" cy="733431"/>
            <a:chOff x="0" y="0"/>
            <a:chExt cx="7543800" cy="733431"/>
          </a:xfrm>
        </p:grpSpPr>
        <p:sp>
          <p:nvSpPr>
            <p:cNvPr id="13" name="Rectángulo 1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1156772" y="232598"/>
            <a:ext cx="8582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Pasos para realizar un Ejercicio de Gobierno Abierto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19143" t="13142" r="19138" b="18759"/>
          <a:stretch/>
        </p:blipFill>
        <p:spPr>
          <a:xfrm>
            <a:off x="339205" y="363575"/>
            <a:ext cx="1313793" cy="8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80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1319250" y="615528"/>
            <a:ext cx="9553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LABOR DE LA SOCIEDAD CIVIL PARA IMPULSAR LAS PRÁCTICAS DE GOBIERNO ABIERTO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299553" y="1900005"/>
            <a:ext cx="3457184" cy="3094020"/>
            <a:chOff x="-267766" y="1322032"/>
            <a:chExt cx="2530440" cy="25304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Elipse 16"/>
            <p:cNvSpPr/>
            <p:nvPr/>
          </p:nvSpPr>
          <p:spPr>
            <a:xfrm>
              <a:off x="-267766" y="1322032"/>
              <a:ext cx="2530440" cy="2530440"/>
            </a:xfrm>
            <a:prstGeom prst="ellipse">
              <a:avLst/>
            </a:prstGeom>
            <a:solidFill>
              <a:srgbClr val="43EDE5">
                <a:alpha val="50000"/>
              </a:srgbClr>
            </a:solidFill>
            <a:ln>
              <a:solidFill>
                <a:srgbClr val="43EDE5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Elipse 4"/>
            <p:cNvSpPr txBox="1"/>
            <p:nvPr/>
          </p:nvSpPr>
          <p:spPr>
            <a:xfrm>
              <a:off x="25585" y="1706988"/>
              <a:ext cx="1789292" cy="17892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259" tIns="27940" rIns="139259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dirty="0">
                  <a:latin typeface="Century Gothic" panose="020B0502020202020204" pitchFamily="34" charset="0"/>
                </a:rPr>
                <a:t>Reconocer necesidades no identificadas a través de canales tradicionales</a:t>
              </a:r>
              <a:endParaRPr lang="es-MX" sz="2000" kern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3097630" y="2884755"/>
            <a:ext cx="3457184" cy="3094020"/>
            <a:chOff x="2026874" y="1322032"/>
            <a:chExt cx="2530440" cy="25304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Elipse 14"/>
            <p:cNvSpPr/>
            <p:nvPr/>
          </p:nvSpPr>
          <p:spPr>
            <a:xfrm>
              <a:off x="2026874" y="1322032"/>
              <a:ext cx="2530440" cy="2530440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>
              <a:solidFill>
                <a:srgbClr val="7030A0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6" name="Elipse 6"/>
            <p:cNvSpPr txBox="1"/>
            <p:nvPr/>
          </p:nvSpPr>
          <p:spPr>
            <a:xfrm>
              <a:off x="2397448" y="1692606"/>
              <a:ext cx="1789292" cy="17892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259" tIns="27940" rIns="139259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>
                  <a:latin typeface="Century Gothic" panose="020B0502020202020204" pitchFamily="34" charset="0"/>
                </a:rPr>
                <a:t>Identificar soluciones innovadoras impulsadas por organizaciones de la sociedad civil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807786" y="1847254"/>
            <a:ext cx="3457184" cy="3094020"/>
            <a:chOff x="4051226" y="1322032"/>
            <a:chExt cx="2530440" cy="25304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Elipse 12"/>
            <p:cNvSpPr/>
            <p:nvPr/>
          </p:nvSpPr>
          <p:spPr>
            <a:xfrm>
              <a:off x="4051226" y="1322032"/>
              <a:ext cx="2530440" cy="2530440"/>
            </a:xfrm>
            <a:prstGeom prst="ellipse">
              <a:avLst/>
            </a:prstGeom>
            <a:solidFill>
              <a:srgbClr val="43EDE5">
                <a:alpha val="50000"/>
              </a:srgbClr>
            </a:solidFill>
            <a:ln>
              <a:solidFill>
                <a:srgbClr val="43EDE5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Elipse 8"/>
            <p:cNvSpPr txBox="1"/>
            <p:nvPr/>
          </p:nvSpPr>
          <p:spPr>
            <a:xfrm>
              <a:off x="4421800" y="1692606"/>
              <a:ext cx="1789292" cy="17892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259" tIns="27940" rIns="139259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>
                  <a:latin typeface="Century Gothic" panose="020B0502020202020204" pitchFamily="34" charset="0"/>
                </a:rPr>
                <a:t>Generar diálogos de colaboración entre autoridades, funcionarios y ciudadanos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500356" y="2831998"/>
            <a:ext cx="3457184" cy="3094020"/>
            <a:chOff x="6075578" y="1322032"/>
            <a:chExt cx="2530440" cy="25304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Elipse 10"/>
            <p:cNvSpPr/>
            <p:nvPr/>
          </p:nvSpPr>
          <p:spPr>
            <a:xfrm>
              <a:off x="6075578" y="1322032"/>
              <a:ext cx="2530440" cy="2530440"/>
            </a:xfrm>
            <a:prstGeom prst="ellipse">
              <a:avLst/>
            </a:prstGeom>
            <a:solidFill>
              <a:srgbClr val="7030A0">
                <a:alpha val="50000"/>
              </a:srgbClr>
            </a:solidFill>
            <a:ln>
              <a:solidFill>
                <a:srgbClr val="7030A0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Elipse 10"/>
            <p:cNvSpPr txBox="1"/>
            <p:nvPr/>
          </p:nvSpPr>
          <p:spPr>
            <a:xfrm>
              <a:off x="6499230" y="1692606"/>
              <a:ext cx="1789292" cy="17892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9259" tIns="27940" rIns="139259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000" kern="1200" dirty="0">
                  <a:latin typeface="Century Gothic" panose="020B0502020202020204" pitchFamily="34" charset="0"/>
                </a:rPr>
                <a:t>Fortalecer la rendición de cuentas</a:t>
              </a:r>
            </a:p>
          </p:txBody>
        </p:sp>
      </p:grpSp>
      <p:pic>
        <p:nvPicPr>
          <p:cNvPr id="19" name="Imagen 18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160144" y="188032"/>
            <a:ext cx="816249" cy="4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8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Rectángulo 5"/>
          <p:cNvSpPr/>
          <p:nvPr/>
        </p:nvSpPr>
        <p:spPr>
          <a:xfrm>
            <a:off x="506922" y="1395748"/>
            <a:ext cx="54064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base de la iniciativa es el establecimiento de espacios permanentes de diálogo (Secretariados Técnicos Locales) en los que la sociedad y el gobierno definen en conjunto qué alternativas deben instrumentarse por medio de un Plan de Acción Local para dar solución a diversas necesidades.</a:t>
            </a:r>
            <a:endParaRPr lang="es-MX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430;p45"/>
          <p:cNvSpPr txBox="1">
            <a:spLocks/>
          </p:cNvSpPr>
          <p:nvPr/>
        </p:nvSpPr>
        <p:spPr>
          <a:xfrm flipH="1">
            <a:off x="1565885" y="263787"/>
            <a:ext cx="6390446" cy="9122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latin typeface="Century Gothic" panose="020B0502020202020204" pitchFamily="34" charset="0"/>
              </a:rPr>
              <a:t>Co creación desde lo Local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115613" y="263787"/>
            <a:ext cx="1282262" cy="64691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761897" y="3379606"/>
            <a:ext cx="46102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INAI y el SNT, en el ámbito de sus atribuciones, coadyuvarán con los sujetos obligados y representantes de la sociedad civil en la implementación de mecanismos de colaboración para la promoción e implementación de políticas y mecanismos de apertura gubernamental.</a:t>
            </a:r>
            <a:endParaRPr lang="es-MX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Instituto Duranguense de Acceso a la Información Pública y d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84" y="1260360"/>
            <a:ext cx="4206161" cy="17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ALOGO DE NEGOCIACIÓN – The Royal S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52" y="3018641"/>
            <a:ext cx="4002738" cy="27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04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686587" y="478852"/>
            <a:ext cx="1115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Century Gothic" panose="020B0502020202020204" pitchFamily="34" charset="0"/>
              </a:rPr>
              <a:t>¿ Que es el Secretariado Técnico Local?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0" y="5891933"/>
            <a:ext cx="12192000" cy="733431"/>
            <a:chOff x="0" y="0"/>
            <a:chExt cx="7543800" cy="733431"/>
          </a:xfrm>
        </p:grpSpPr>
        <p:sp>
          <p:nvSpPr>
            <p:cNvPr id="14" name="Rectángulo 13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1629100" y="1348960"/>
            <a:ext cx="92711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un espacio de </a:t>
            </a:r>
            <a:r>
              <a:rPr lang="es-ES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cocreación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alto nivel a través del cual autoridades y organizaciones de la Sociedad Civil se coordinan con respecto al rumbo que debería seguir el ejercicio local de gobierno abierto a fin de definir de forma colaborativa soluciones a problemas que identifiquen en su entorno.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10528500" y="4952839"/>
            <a:ext cx="1313793" cy="8152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26" y="3137990"/>
            <a:ext cx="4406288" cy="264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63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1629101" y="338623"/>
            <a:ext cx="8759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latin typeface="Century Gothic" panose="020B0502020202020204" pitchFamily="34" charset="0"/>
              </a:rPr>
              <a:t>¿Qué hace un Secretariado Técnico Local?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0" y="5891933"/>
            <a:ext cx="12192000" cy="733431"/>
            <a:chOff x="0" y="0"/>
            <a:chExt cx="7543800" cy="733431"/>
          </a:xfrm>
        </p:grpSpPr>
        <p:sp>
          <p:nvSpPr>
            <p:cNvPr id="14" name="Rectángulo 13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16" name="Imagen 15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315308" y="491008"/>
            <a:ext cx="1313793" cy="815263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934500" y="2186071"/>
            <a:ext cx="8148718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Define la ruta de trabajo y la estrategia participativa que conduzcan a la definición de temas, problemas y compromisos,</a:t>
            </a:r>
          </a:p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Acompaña y da seguimiento a la implementación de los Planes de Acción Local,</a:t>
            </a:r>
          </a:p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MX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Realiza acciones permanentes de sensibilización que propicien la incorporación gradual de actores,</a:t>
            </a:r>
          </a:p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MX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Promueve los principios y prácticas de gobierno abierto.</a:t>
            </a:r>
          </a:p>
        </p:txBody>
      </p:sp>
    </p:spTree>
    <p:extLst>
      <p:ext uri="{BB962C8B-B14F-4D97-AF65-F5344CB8AC3E}">
        <p14:creationId xmlns:p14="http://schemas.microsoft.com/office/powerpoint/2010/main" val="1854303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11" name="Rectángulo 10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686587" y="478852"/>
            <a:ext cx="11156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Century Gothic" panose="020B0502020202020204" pitchFamily="34" charset="0"/>
              </a:rPr>
              <a:t>¿ Cómo se integra el Secretariado Técnico Local en el Estado de México?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703147" y="2049233"/>
            <a:ext cx="6361201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MX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Espacio de coordinación y máxima decisión, se integra por al menos 3 representantes de:</a:t>
            </a:r>
          </a:p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Sociedad Civil</a:t>
            </a:r>
          </a:p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Autoridad (Secretaría de la Contraloría </a:t>
            </a:r>
          </a:p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MX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representación del Poder Ejecutivo)</a:t>
            </a:r>
          </a:p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MX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Organismo Garante (INFOEM)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93" y="2731262"/>
            <a:ext cx="3828248" cy="2406327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3"/>
          <a:srcRect l="19143" t="13142" r="19138" b="18759"/>
          <a:stretch/>
        </p:blipFill>
        <p:spPr>
          <a:xfrm>
            <a:off x="10635836" y="5044984"/>
            <a:ext cx="1313793" cy="8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5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2815"/>
          <a:stretch/>
        </p:blipFill>
        <p:spPr>
          <a:xfrm>
            <a:off x="2727110" y="849154"/>
            <a:ext cx="6494009" cy="4475803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3"/>
          <a:srcRect l="19143" t="13142" r="19138" b="18759"/>
          <a:stretch/>
        </p:blipFill>
        <p:spPr>
          <a:xfrm>
            <a:off x="347008" y="441523"/>
            <a:ext cx="1313793" cy="8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1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esultado de imagen para guarderia de sonora incendio">
            <a:extLst>
              <a:ext uri="{FF2B5EF4-FFF2-40B4-BE49-F238E27FC236}">
                <a16:creationId xmlns:a16="http://schemas.microsoft.com/office/drawing/2014/main" id="{C77CA0B9-A2FF-6B49-AE38-62A2E878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417" y="548886"/>
            <a:ext cx="5675469" cy="3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594666-4395-8243-8980-7118F0A3D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961" y="548886"/>
            <a:ext cx="3093651" cy="1632414"/>
          </a:xfrm>
          <a:prstGeom prst="rect">
            <a:avLst/>
          </a:prstGeom>
        </p:spPr>
      </p:pic>
      <p:pic>
        <p:nvPicPr>
          <p:cNvPr id="5" name="Picture 14" descr="Imagen relacionada">
            <a:extLst>
              <a:ext uri="{FF2B5EF4-FFF2-40B4-BE49-F238E27FC236}">
                <a16:creationId xmlns:a16="http://schemas.microsoft.com/office/drawing/2014/main" id="{890D0D1F-684C-D942-9B63-7DE48670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01" y="3701924"/>
            <a:ext cx="3267113" cy="184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Imagen relacionada">
            <a:extLst>
              <a:ext uri="{FF2B5EF4-FFF2-40B4-BE49-F238E27FC236}">
                <a16:creationId xmlns:a16="http://schemas.microsoft.com/office/drawing/2014/main" id="{1530F0AF-6037-1B4B-B565-6C39EDA8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4281466"/>
            <a:ext cx="2941171" cy="22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979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1343206" y="265673"/>
            <a:ext cx="10227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Century Gothic" panose="020B0502020202020204" pitchFamily="34" charset="0"/>
              </a:rPr>
              <a:t>¿Cómo funciona el Secretariado Técnico Local? 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347008" y="441523"/>
            <a:ext cx="1313793" cy="8152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646" y="1584442"/>
            <a:ext cx="6088306" cy="42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74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5891933"/>
            <a:ext cx="12192000" cy="733431"/>
            <a:chOff x="0" y="0"/>
            <a:chExt cx="7543800" cy="733431"/>
          </a:xfrm>
        </p:grpSpPr>
        <p:sp>
          <p:nvSpPr>
            <p:cNvPr id="12" name="Rectángulo 11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1024568" y="517243"/>
            <a:ext cx="573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Century Gothic" panose="020B0502020202020204" pitchFamily="34" charset="0"/>
              </a:rPr>
              <a:t>Mesas participativas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10735914" y="5014754"/>
            <a:ext cx="1313793" cy="81526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24568" y="1351775"/>
            <a:ext cx="9271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Mesas de trabajo con todos los sectores para definir problemáticas y compromisos ambiciosos a incluir en el </a:t>
            </a:r>
            <a:r>
              <a:rPr lang="es-ES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 de Acción Local 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(PAL).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MESA-DE-TRABAJO-GENÉRICA-1000×578-1 – IES PRADO MAY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5832"/>
          <a:stretch/>
        </p:blipFill>
        <p:spPr bwMode="auto">
          <a:xfrm>
            <a:off x="2625651" y="2398936"/>
            <a:ext cx="6068955" cy="30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57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3" t="10243" r="30386" b="41201"/>
          <a:stretch/>
        </p:blipFill>
        <p:spPr>
          <a:xfrm>
            <a:off x="4063388" y="3160300"/>
            <a:ext cx="4065224" cy="2672197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0" y="5956328"/>
            <a:ext cx="12192000" cy="733431"/>
            <a:chOff x="0" y="0"/>
            <a:chExt cx="7543800" cy="733431"/>
          </a:xfrm>
        </p:grpSpPr>
        <p:sp>
          <p:nvSpPr>
            <p:cNvPr id="12" name="Rectángulo 11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1509309" y="541047"/>
            <a:ext cx="1036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Century Gothic" panose="020B0502020202020204" pitchFamily="34" charset="0"/>
              </a:rPr>
              <a:t>Lanzamiento e implementación del PAL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19143" t="13142" r="19138" b="18759"/>
          <a:stretch/>
        </p:blipFill>
        <p:spPr>
          <a:xfrm>
            <a:off x="195516" y="487358"/>
            <a:ext cx="1313793" cy="81526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674563" y="1643119"/>
            <a:ext cx="9271123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PAL: 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Documento integrado por objetivos, compromisos y actividades.</a:t>
            </a:r>
          </a:p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 compromisos deberán ser concretos, realizables, estratégicos y medibles, de alto potencial transformador y sostenible, y tendrán un año de vigencia para su cumplimiento.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57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6007844"/>
            <a:ext cx="12192000" cy="733431"/>
            <a:chOff x="0" y="0"/>
            <a:chExt cx="7543800" cy="733431"/>
          </a:xfrm>
        </p:grpSpPr>
        <p:sp>
          <p:nvSpPr>
            <p:cNvPr id="14" name="Rectángulo 13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1233887" y="445450"/>
            <a:ext cx="10366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Century Gothic" panose="020B0502020202020204" pitchFamily="34" charset="0"/>
              </a:rPr>
              <a:t>Seguimiento, monitoreo y evaluación del PAL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10682690" y="5192581"/>
            <a:ext cx="1313793" cy="81526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70343" y="2196889"/>
            <a:ext cx="6975363" cy="299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</a:t>
            </a:r>
            <a:r>
              <a:rPr lang="es-ES" b="1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Organismo Garante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habilita un </a:t>
            </a:r>
            <a:r>
              <a:rPr lang="es-ES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micrositio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evidencia de actividades y tablero de seguimiento.</a:t>
            </a:r>
          </a:p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los 6 meses se realiza un monitoreo que valora la calidad, relevancia y avance de compromisos.</a:t>
            </a:r>
          </a:p>
          <a:p>
            <a:pPr marL="285750" indent="-285750"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 concluir el año de implementación se coordina la evaluación de logros alcanzados.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14" y="2196889"/>
            <a:ext cx="3785715" cy="27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92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9016" t="38091" r="17225" b="14612"/>
          <a:stretch/>
        </p:blipFill>
        <p:spPr>
          <a:xfrm>
            <a:off x="5257799" y="574117"/>
            <a:ext cx="6031524" cy="5243088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50407" y="2549330"/>
            <a:ext cx="4554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 dirty="0">
                <a:latin typeface="Century Gothic" panose="020B0502020202020204" pitchFamily="34" charset="0"/>
              </a:rPr>
              <a:t>GOBIERNO ABIERTO</a:t>
            </a:r>
            <a:endParaRPr lang="es-MX" sz="3600" dirty="0">
              <a:latin typeface="Century Gothic" panose="020B05020202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0" y="5994965"/>
            <a:ext cx="12192000" cy="733431"/>
            <a:chOff x="0" y="0"/>
            <a:chExt cx="7543800" cy="733431"/>
          </a:xfrm>
        </p:grpSpPr>
        <p:sp>
          <p:nvSpPr>
            <p:cNvPr id="12" name="Rectángulo 11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831443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5994965"/>
            <a:ext cx="12192000" cy="733431"/>
            <a:chOff x="0" y="0"/>
            <a:chExt cx="7543800" cy="733431"/>
          </a:xfrm>
        </p:grpSpPr>
        <p:sp>
          <p:nvSpPr>
            <p:cNvPr id="12" name="Rectángulo 11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3" name="AGA en español.mp4">
            <a:hlinkClick r:id="" action="ppaction://media"/>
            <a:extLst>
              <a:ext uri="{FF2B5EF4-FFF2-40B4-BE49-F238E27FC236}">
                <a16:creationId xmlns:a16="http://schemas.microsoft.com/office/drawing/2014/main" id="{3B20CD38-2A85-7C46-95AD-830B63EB8B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983" y="457200"/>
            <a:ext cx="11242962" cy="54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8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2058876" y="1620560"/>
            <a:ext cx="730406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800080"/>
                </a:solidFill>
                <a:latin typeface="Century Gothic" panose="020B0502020202020204" pitchFamily="34" charset="0"/>
              </a:rPr>
              <a:t>GOBIERNO ABIERTO </a:t>
            </a:r>
            <a:endParaRPr lang="es-MX" sz="3200" b="1" dirty="0">
              <a:latin typeface="Century Gothic" panose="020B0502020202020204" pitchFamily="34" charset="0"/>
            </a:endParaRPr>
          </a:p>
          <a:p>
            <a:pPr algn="just"/>
            <a:r>
              <a:rPr lang="es-MX" b="1" dirty="0">
                <a:latin typeface="Century Gothic" panose="020B0502020202020204" pitchFamily="34" charset="0"/>
              </a:rPr>
              <a:t>INSTITUTO DE TRANSPARENCIA, ACCESO A LA INFORMACIÓN PÚBLICA Y PROTECCIÓN DE DATOS PERSONALES DEL ESTADO DE MÉXICO Y MUNICIPIOS</a:t>
            </a:r>
          </a:p>
          <a:p>
            <a:pPr algn="just"/>
            <a:r>
              <a:rPr lang="es-MX" b="1" dirty="0">
                <a:solidFill>
                  <a:srgbClr val="00CC99"/>
                </a:solidFill>
                <a:latin typeface="Century Gothic" panose="020B0502020202020204" pitchFamily="34" charset="0"/>
              </a:rPr>
              <a:t>DIRECCIÓN GENERAL DE TRANSPARENCIA, ACCESO A LA INFORMACIÓN PÚBLICA Y GOBIERNO ABIERTO.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-12879" y="6033602"/>
            <a:ext cx="12192000" cy="733431"/>
            <a:chOff x="0" y="0"/>
            <a:chExt cx="7543800" cy="733431"/>
          </a:xfrm>
        </p:grpSpPr>
        <p:sp>
          <p:nvSpPr>
            <p:cNvPr id="11" name="Rectángulo 10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16" name="Imagen 15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4177521" y="3714161"/>
            <a:ext cx="2867222" cy="16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30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994965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5" name="Rectángulo 4"/>
          <p:cNvSpPr/>
          <p:nvPr/>
        </p:nvSpPr>
        <p:spPr>
          <a:xfrm>
            <a:off x="523980" y="699509"/>
            <a:ext cx="2653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 dirty="0">
                <a:solidFill>
                  <a:srgbClr val="800080"/>
                </a:solidFill>
                <a:latin typeface="Century Gothic" panose="020B0502020202020204" pitchFamily="34" charset="0"/>
              </a:rPr>
              <a:t>ACTIVIDAD</a:t>
            </a:r>
            <a:endParaRPr lang="es-MX" sz="3600" dirty="0">
              <a:latin typeface="Century Gothic" panose="020B0502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502058" y="1930338"/>
            <a:ext cx="9502022" cy="87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MX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realizarán preguntas y de manera ordenada quien tenga la respuesta, deberá levantar la mano para responder correctamente la pregunta.</a:t>
            </a:r>
          </a:p>
        </p:txBody>
      </p:sp>
    </p:spTree>
    <p:extLst>
      <p:ext uri="{BB962C8B-B14F-4D97-AF65-F5344CB8AC3E}">
        <p14:creationId xmlns:p14="http://schemas.microsoft.com/office/powerpoint/2010/main" val="3558298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45" y="226196"/>
            <a:ext cx="8995528" cy="530592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743026" y="955863"/>
            <a:ext cx="5572424" cy="134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¿Qué es el Gobierno Abierto?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101780" y="2608297"/>
            <a:ext cx="6854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Gobierno Abierto es un esquema de gestión y de producción de políticas públicas orientado a la atención y la solución colaborativa de los problemas públicos con base en colegiados plurales y, en cuyo trabajo, convergen la transparencia y la participación ciudadana como criterios básicos, en un ambiente de rendición de cuentas e innovación social. </a:t>
            </a:r>
          </a:p>
        </p:txBody>
      </p:sp>
      <p:pic>
        <p:nvPicPr>
          <p:cNvPr id="16" name="Action_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8566" y="7725229"/>
            <a:ext cx="812800" cy="812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92373" y="4904869"/>
            <a:ext cx="2929697" cy="19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1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1.25638 -0.00556 " pathEditMode="relative" rAng="0" ptsTypes="AA">
                                      <p:cBhvr>
                                        <p:cTn id="14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2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45" y="226196"/>
            <a:ext cx="8995528" cy="530592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743026" y="955863"/>
            <a:ext cx="5572424" cy="134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¿Cuál es el Marco Normativo?</a:t>
            </a:r>
          </a:p>
        </p:txBody>
      </p:sp>
      <p:pic>
        <p:nvPicPr>
          <p:cNvPr id="16" name="Action_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8566" y="7725229"/>
            <a:ext cx="812800" cy="8128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92373" y="4904869"/>
            <a:ext cx="2929697" cy="1953131"/>
          </a:xfrm>
          <a:prstGeom prst="rect">
            <a:avLst/>
          </a:prstGeom>
        </p:spPr>
      </p:pic>
      <p:pic>
        <p:nvPicPr>
          <p:cNvPr id="14" name="Picture 2" descr="INAI Twitterissä: &quot;⇓Descarga⇓ Ley General de Transparencia y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334" y="2332473"/>
            <a:ext cx="2052904" cy="215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nstituto de Transparencia, Acceso a la Información Pública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62" y="2332473"/>
            <a:ext cx="1870943" cy="23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2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1.253 -0.00556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5" name="Participación Ciudadana Guarderías IMSS.mp4">
            <a:hlinkClick r:id="" action="ppaction://media"/>
            <a:extLst>
              <a:ext uri="{FF2B5EF4-FFF2-40B4-BE49-F238E27FC236}">
                <a16:creationId xmlns:a16="http://schemas.microsoft.com/office/drawing/2014/main" id="{703F6098-1985-534A-AEC1-89B3D41EB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68075"/>
            <a:ext cx="11450782" cy="48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45" y="226196"/>
            <a:ext cx="8995528" cy="530592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743026" y="955863"/>
            <a:ext cx="5572424" cy="134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¿Cuáles son los pilares del Gobierno Abierto?</a:t>
            </a:r>
          </a:p>
        </p:txBody>
      </p:sp>
      <p:pic>
        <p:nvPicPr>
          <p:cNvPr id="16" name="Action_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8566" y="7725229"/>
            <a:ext cx="812800" cy="8128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92373" y="4904869"/>
            <a:ext cx="2929697" cy="195313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9AC76A06-F0EE-764E-BBF2-4B5694DAE2AA}"/>
              </a:ext>
            </a:extLst>
          </p:cNvPr>
          <p:cNvGrpSpPr/>
          <p:nvPr/>
        </p:nvGrpSpPr>
        <p:grpSpPr>
          <a:xfrm>
            <a:off x="5078566" y="2526751"/>
            <a:ext cx="2678452" cy="2378118"/>
            <a:chOff x="3767318" y="1646108"/>
            <a:chExt cx="4184384" cy="4167056"/>
          </a:xfrm>
        </p:grpSpPr>
        <p:pic>
          <p:nvPicPr>
            <p:cNvPr id="8" name="Picture 2" descr="Libro El paradigma del Gobierno Abierto: retos y oportunidades ...">
              <a:extLst>
                <a:ext uri="{FF2B5EF4-FFF2-40B4-BE49-F238E27FC236}">
                  <a16:creationId xmlns:a16="http://schemas.microsoft.com/office/drawing/2014/main" id="{77BFD480-54D9-3640-A182-326EB950E4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" t="2829" r="5619" b="2861"/>
            <a:stretch/>
          </p:blipFill>
          <p:spPr bwMode="auto">
            <a:xfrm>
              <a:off x="3767318" y="1646108"/>
              <a:ext cx="4147853" cy="4167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E75BCE79-148A-6B40-9937-6FCAE7B8502B}"/>
                </a:ext>
              </a:extLst>
            </p:cNvPr>
            <p:cNvSpPr/>
            <p:nvPr/>
          </p:nvSpPr>
          <p:spPr>
            <a:xfrm>
              <a:off x="6335812" y="5307688"/>
              <a:ext cx="464381" cy="399429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AC2C3F74-9891-B747-8B2D-E2C9667C8747}"/>
                </a:ext>
              </a:extLst>
            </p:cNvPr>
            <p:cNvSpPr/>
            <p:nvPr/>
          </p:nvSpPr>
          <p:spPr>
            <a:xfrm>
              <a:off x="6650600" y="5328709"/>
              <a:ext cx="464381" cy="399429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1BED0C6D-6190-BE42-B027-9AFD0BC5D88B}"/>
                </a:ext>
              </a:extLst>
            </p:cNvPr>
            <p:cNvSpPr/>
            <p:nvPr/>
          </p:nvSpPr>
          <p:spPr>
            <a:xfrm>
              <a:off x="6962842" y="5220674"/>
              <a:ext cx="464381" cy="399429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39C54942-7EA9-5440-8E43-A88AB82EB1F3}"/>
                </a:ext>
              </a:extLst>
            </p:cNvPr>
            <p:cNvSpPr/>
            <p:nvPr/>
          </p:nvSpPr>
          <p:spPr>
            <a:xfrm>
              <a:off x="7192714" y="4987377"/>
              <a:ext cx="464381" cy="399429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D947B823-FE8E-A847-BBD5-82C6C321C507}"/>
                </a:ext>
              </a:extLst>
            </p:cNvPr>
            <p:cNvSpPr/>
            <p:nvPr/>
          </p:nvSpPr>
          <p:spPr>
            <a:xfrm>
              <a:off x="7405011" y="4885351"/>
              <a:ext cx="311981" cy="318532"/>
            </a:xfrm>
            <a:prstGeom prst="ellipse">
              <a:avLst/>
            </a:prstGeom>
            <a:solidFill>
              <a:srgbClr val="00A4DE"/>
            </a:solidFill>
            <a:ln>
              <a:solidFill>
                <a:srgbClr val="00A4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2D929FF5-1240-5547-B649-70DFEFA52C5D}"/>
                </a:ext>
              </a:extLst>
            </p:cNvPr>
            <p:cNvSpPr/>
            <p:nvPr/>
          </p:nvSpPr>
          <p:spPr>
            <a:xfrm rot="20125454">
              <a:off x="6248833" y="5059583"/>
              <a:ext cx="1702869" cy="483278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MX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TRANSPARENCIA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58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2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4 1.11111E-6 L -1.28816 -0.00556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79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45" y="226196"/>
            <a:ext cx="8995528" cy="530592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743026" y="955863"/>
            <a:ext cx="5572424" cy="134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¿Qué es el Ejercicio Local de Gobierno Abierto?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101780" y="2608297"/>
            <a:ext cx="685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 una iniciativa que busca incentivar la adopción, implementación y evaluación de prácticas de gobierno abierto en los estados y municipios de nuestro país</a:t>
            </a:r>
          </a:p>
        </p:txBody>
      </p:sp>
      <p:pic>
        <p:nvPicPr>
          <p:cNvPr id="16" name="Action_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8566" y="7725229"/>
            <a:ext cx="812800" cy="8128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7859" y="4860316"/>
            <a:ext cx="2652675" cy="19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1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1.23086 0.04305 " pathEditMode="relative" rAng="0" ptsTypes="AA">
                                      <p:cBhvr>
                                        <p:cTn id="14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49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45" y="226196"/>
            <a:ext cx="8995528" cy="530592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743026" y="955863"/>
            <a:ext cx="5572424" cy="134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¿El Estado de México Cuenta con un Secretariado Técnico Local?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122986" y="2479047"/>
            <a:ext cx="64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</a:t>
            </a:r>
          </a:p>
        </p:txBody>
      </p:sp>
      <p:pic>
        <p:nvPicPr>
          <p:cNvPr id="16" name="Action_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8566" y="7725229"/>
            <a:ext cx="812800" cy="8128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7859" y="4860316"/>
            <a:ext cx="2652675" cy="19320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35" y="3007730"/>
            <a:ext cx="3062258" cy="18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1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1.23086 0.04305 " pathEditMode="relative" rAng="0" ptsTypes="AA">
                                      <p:cBhvr>
                                        <p:cTn id="14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49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994965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5" name="Rectángulo 4"/>
          <p:cNvSpPr/>
          <p:nvPr/>
        </p:nvSpPr>
        <p:spPr>
          <a:xfrm>
            <a:off x="1385371" y="1428379"/>
            <a:ext cx="9560925" cy="119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rgbClr val="800080"/>
                </a:solidFill>
                <a:latin typeface="Century Gothic" panose="020B0502020202020204" pitchFamily="34" charset="0"/>
              </a:rPr>
              <a:t>Pausa de tres minutos, para continuar con el siguiente tema.</a:t>
            </a:r>
            <a:endParaRPr lang="es-MX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7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45747" y="419293"/>
            <a:ext cx="7772400" cy="5840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60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TRANSPARENCIA</a:t>
            </a:r>
            <a:r>
              <a:rPr lang="es-MX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 </a:t>
            </a:r>
          </a:p>
          <a:p>
            <a:endParaRPr lang="es-MX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endParaRPr lang="es-MX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endParaRPr lang="es-MX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endParaRPr lang="es-MX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endParaRPr lang="es-MX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endParaRPr lang="es-MX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s-ES" sz="6600" b="1" dirty="0">
                <a:solidFill>
                  <a:srgbClr val="00A29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PROACTIVA</a:t>
            </a:r>
            <a:endParaRPr lang="es-MX" sz="6600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27" y="2057785"/>
            <a:ext cx="4561639" cy="25636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957365-8944-264B-822C-4276652E1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26" y="0"/>
            <a:ext cx="3481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69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957365-8944-264B-822C-4276652E1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26" y="0"/>
            <a:ext cx="3481574" cy="6858000"/>
          </a:xfrm>
          <a:prstGeom prst="rect">
            <a:avLst/>
          </a:prstGeom>
        </p:spPr>
      </p:pic>
      <p:pic>
        <p:nvPicPr>
          <p:cNvPr id="2" name="Video TP GUILLERMO NORIEGA.mp4">
            <a:hlinkClick r:id="" action="ppaction://media"/>
            <a:extLst>
              <a:ext uri="{FF2B5EF4-FFF2-40B4-BE49-F238E27FC236}">
                <a16:creationId xmlns:a16="http://schemas.microsoft.com/office/drawing/2014/main" id="{236D7ECF-1DCC-E542-B870-15184BBB3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935"/>
            <a:ext cx="12192000" cy="703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751114" y="634922"/>
            <a:ext cx="11070771" cy="473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  <a:p>
            <a:endParaRPr lang="es-ES" sz="4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18 de marzo de 2016, el Consejo Nacional del SNT aprobó </a:t>
            </a:r>
            <a:r>
              <a:rPr lang="es-ES" sz="4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lineamientos para determinar los catálogos de información de interés público; y para la emisión y evaluación de políticas de T.P.</a:t>
            </a:r>
          </a:p>
          <a:p>
            <a:pPr algn="just"/>
            <a:endParaRPr lang="es-MX" sz="4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6046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5F00F2-849B-C043-B0DD-72DDE16A4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7" y="1012370"/>
            <a:ext cx="3634014" cy="36122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EEC5F2-E13F-A143-833C-10C59A3D8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30" y="1012370"/>
            <a:ext cx="3525157" cy="41032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B457E6A-F050-FD49-90ED-5357925B6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52" y="1160825"/>
            <a:ext cx="3369836" cy="34126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D660836-7594-E447-913D-EF9DA4922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71" y="0"/>
            <a:ext cx="92964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54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7E028B-D615-1349-8B7F-77DCC0D9F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" y="2415086"/>
            <a:ext cx="7690757" cy="4295957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2C3A602-76EE-6446-A569-AF13AC2C62B4}"/>
              </a:ext>
            </a:extLst>
          </p:cNvPr>
          <p:cNvSpPr txBox="1">
            <a:spLocks/>
          </p:cNvSpPr>
          <p:nvPr/>
        </p:nvSpPr>
        <p:spPr>
          <a:xfrm>
            <a:off x="-1" y="373665"/>
            <a:ext cx="9405257" cy="1569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  <a:p>
            <a:endParaRPr lang="es-ES" sz="4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su aprobación a nivel nacional el Infoem en el 2018 emitió el siguiente Acuerdo: </a:t>
            </a:r>
            <a:endParaRPr lang="es-ES" sz="4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MX" sz="4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6026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3214513" y="634922"/>
            <a:ext cx="6956371" cy="386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Transparencia</a:t>
            </a:r>
          </a:p>
          <a:p>
            <a:pPr algn="just"/>
            <a:endParaRPr lang="es-ES" sz="4400" dirty="0">
              <a:solidFill>
                <a:srgbClr val="000000"/>
              </a:solidFill>
              <a:latin typeface="Calibri" panose="020F0502020204030204"/>
            </a:endParaRPr>
          </a:p>
          <a:p>
            <a:pPr algn="just"/>
            <a:endParaRPr lang="es-ES" sz="4400" dirty="0">
              <a:solidFill>
                <a:srgbClr val="000000"/>
              </a:solidFill>
              <a:latin typeface="Calibri" panose="020F0502020204030204"/>
            </a:endParaRPr>
          </a:p>
          <a:p>
            <a:pPr algn="just"/>
            <a:r>
              <a:rPr lang="es-ES" sz="4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s-ES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Activa		 Reactiva</a:t>
            </a:r>
            <a:endParaRPr lang="es-ES" sz="4400" dirty="0">
              <a:solidFill>
                <a:srgbClr val="7030A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endParaRPr lang="es-MX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6351372" y="1425146"/>
            <a:ext cx="0" cy="18864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r 8"/>
          <p:cNvCxnSpPr/>
          <p:nvPr/>
        </p:nvCxnSpPr>
        <p:spPr>
          <a:xfrm flipV="1">
            <a:off x="6351373" y="3093308"/>
            <a:ext cx="733169" cy="2183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/>
          <p:nvPr/>
        </p:nvCxnSpPr>
        <p:spPr>
          <a:xfrm rot="10800000" flipV="1">
            <a:off x="5362831" y="2255107"/>
            <a:ext cx="988540" cy="9473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006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45503" y="2540997"/>
            <a:ext cx="7772400" cy="939758"/>
          </a:xfrm>
        </p:spPr>
        <p:txBody>
          <a:bodyPr/>
          <a:lstStyle/>
          <a:p>
            <a:r>
              <a:rPr lang="es-MX" dirty="0">
                <a:latin typeface="Century Gothic" panose="020B0502020202020204" pitchFamily="34" charset="0"/>
              </a:rPr>
              <a:t> </a:t>
            </a:r>
            <a:r>
              <a:rPr lang="es-MX" b="1" dirty="0">
                <a:latin typeface="Century Gothic" panose="020B0502020202020204" pitchFamily="34" charset="0"/>
              </a:rPr>
              <a:t>GOBIERNO ABIERTO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4808586" y="3339088"/>
            <a:ext cx="2867222" cy="1632158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18761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49324" y="223031"/>
            <a:ext cx="6956371" cy="56175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4400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s-MX" sz="44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LA TRANSPARENCIA PROACTIVA ES PARTE DE LA TRANSPARENCIA ACTIVA…</a:t>
            </a:r>
          </a:p>
          <a:p>
            <a:pPr marL="0" indent="0">
              <a:buNone/>
            </a:pPr>
            <a:endParaRPr lang="es-MX" sz="4400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s-MX" sz="4400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s-MX" sz="44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¿POR QUÉ?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401489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22535" y="737896"/>
            <a:ext cx="5122179" cy="56175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40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Porque se trata de información que voluntariamente los Sujetos Obligados ponen a disposición de los ciudadanos.</a:t>
            </a:r>
          </a:p>
        </p:txBody>
      </p:sp>
    </p:spTree>
    <p:extLst>
      <p:ext uri="{BB962C8B-B14F-4D97-AF65-F5344CB8AC3E}">
        <p14:creationId xmlns:p14="http://schemas.microsoft.com/office/powerpoint/2010/main" val="2557119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7183" y="523900"/>
            <a:ext cx="6956371" cy="38684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Definamos…</a:t>
            </a:r>
            <a:endParaRPr lang="es-ES" sz="4400" dirty="0">
              <a:solidFill>
                <a:srgbClr val="7030A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MX" sz="4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41" y="2818701"/>
            <a:ext cx="4588672" cy="294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77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54626" y="635112"/>
            <a:ext cx="4808991" cy="6222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Es el conjunto de actividades e iniciativas ordenadas que van mas allá de las obligaciones que marca la ley.</a:t>
            </a:r>
            <a:endParaRPr lang="es-ES" sz="4400" dirty="0">
              <a:solidFill>
                <a:srgbClr val="7030A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s-MX" sz="4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194" y="6301742"/>
            <a:ext cx="4700423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354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29777" y="3593221"/>
            <a:ext cx="5583348" cy="202650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MX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Mide que tan buena relación existe entre los Sujetos Obligados y sus solicitudes de información.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60" y="238898"/>
            <a:ext cx="1119317" cy="323075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815337" y="6181636"/>
            <a:ext cx="6849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Guillermo </a:t>
            </a:r>
            <a:r>
              <a:rPr lang="es-ES" sz="1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M.Cejudo</a:t>
            </a:r>
            <a:r>
              <a:rPr lang="es-E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. (2019). Transparencia Proactiva. En Diccionario de Transparencia y Acceso a la Información Pública(391). Ciudad de México: INAI.</a:t>
            </a:r>
            <a:endParaRPr lang="es-MX" sz="1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9300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07548" y="3245708"/>
            <a:ext cx="5089078" cy="233954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MX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Se debe generar información que beneficie a un número importante de solicitantes.</a:t>
            </a:r>
          </a:p>
        </p:txBody>
      </p:sp>
      <p:pic>
        <p:nvPicPr>
          <p:cNvPr id="1032" name="Picture 8" descr="Resultado de imagen de gru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87" y="403353"/>
            <a:ext cx="48768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815337" y="6123971"/>
            <a:ext cx="6849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Guillermo </a:t>
            </a:r>
            <a:r>
              <a:rPr lang="es-ES" sz="1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M.Cejudo</a:t>
            </a:r>
            <a:r>
              <a:rPr lang="es-E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. (2019). Transparencia Proactiva. En Diccionario de Transparencia y Acceso a la Información Pública(391). Ciudad de México: INAI.</a:t>
            </a:r>
            <a:endParaRPr lang="es-MX" sz="1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55369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66166" y="3344563"/>
            <a:ext cx="5730685" cy="233954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Reducirá los costos tanto de solicitudes de información como de respuestas.</a:t>
            </a:r>
          </a:p>
        </p:txBody>
      </p:sp>
      <p:pic>
        <p:nvPicPr>
          <p:cNvPr id="2052" name="Picture 4" descr="Resultado de imagen de solicitudes de informac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08" y="160038"/>
            <a:ext cx="48768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815337" y="6181636"/>
            <a:ext cx="6849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Guillermo </a:t>
            </a:r>
            <a:r>
              <a:rPr lang="es-ES" sz="1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M.Cejudo</a:t>
            </a:r>
            <a:r>
              <a:rPr lang="es-E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. (2019). Transparencia Proactiva. En Diccionario de Transparencia y Acceso a la Información Pública(391). Ciudad de México: INAI.</a:t>
            </a:r>
            <a:endParaRPr lang="es-MX" sz="1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3479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94318" y="370704"/>
            <a:ext cx="5730685" cy="603833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A mayor T.P.</a:t>
            </a:r>
          </a:p>
          <a:p>
            <a:pPr marL="0" indent="0" algn="ctr">
              <a:buNone/>
            </a:pPr>
            <a:endParaRPr lang="es-MX" sz="44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es-MX" sz="44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es-MX" sz="44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es-MX" sz="44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es-MX" sz="44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es-MX" sz="44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s-MX" sz="4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menor solicitudes de información.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71" y="1465047"/>
            <a:ext cx="33337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239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27992" y="654284"/>
            <a:ext cx="4572000" cy="5621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20000"/>
              </a:lnSpc>
            </a:pPr>
            <a:r>
              <a:rPr lang="es-MX" sz="28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Busca identificar información que no se encuentre en el listado de información que deba ser publicada de manera obligatoria.</a:t>
            </a:r>
          </a:p>
        </p:txBody>
      </p:sp>
    </p:spTree>
    <p:extLst>
      <p:ext uri="{BB962C8B-B14F-4D97-AF65-F5344CB8AC3E}">
        <p14:creationId xmlns:p14="http://schemas.microsoft.com/office/powerpoint/2010/main" val="460294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7183" y="280087"/>
            <a:ext cx="6168233" cy="6458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4400" dirty="0">
                <a:solidFill>
                  <a:srgbClr val="7030A0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Características:</a:t>
            </a:r>
          </a:p>
          <a:p>
            <a:pPr marL="0" indent="0">
              <a:buNone/>
            </a:pPr>
            <a:endParaRPr lang="es-ES" sz="4400" dirty="0">
              <a:solidFill>
                <a:srgbClr val="7030A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Permite el entendimiento y atención de problemas públicos;</a:t>
            </a:r>
          </a:p>
          <a:p>
            <a:pPr algn="just"/>
            <a:endParaRPr lang="es-ES" sz="2400" b="1" dirty="0">
              <a:solidFill>
                <a:srgbClr val="00A29A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sz="24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Propicia una toma de decisiones informada;</a:t>
            </a:r>
          </a:p>
          <a:p>
            <a:pPr algn="just"/>
            <a:endParaRPr lang="es-ES" sz="2400" b="1" dirty="0">
              <a:solidFill>
                <a:srgbClr val="00A29A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sz="24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 la calidad de vida de los ciudadanos;</a:t>
            </a:r>
          </a:p>
          <a:p>
            <a:pPr marL="0" indent="0" algn="just">
              <a:buNone/>
            </a:pPr>
            <a:endParaRPr lang="es-ES" sz="2400" b="1" dirty="0">
              <a:solidFill>
                <a:srgbClr val="00A29A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sz="24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Fomenta la participación ciudadana;</a:t>
            </a:r>
          </a:p>
          <a:p>
            <a:pPr marL="0" indent="0" algn="just">
              <a:buNone/>
            </a:pPr>
            <a:endParaRPr lang="es-ES" sz="2400" b="1" dirty="0">
              <a:solidFill>
                <a:srgbClr val="00A29A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sz="24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Empodera al ciudadano.</a:t>
            </a:r>
            <a:endParaRPr lang="es-ES" sz="3200" dirty="0">
              <a:solidFill>
                <a:srgbClr val="00B05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s-MX" sz="4400" dirty="0">
              <a:latin typeface="Arial Rounded MT Bold" panose="020F07040305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847182" y="6338441"/>
            <a:ext cx="6849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Guillermo </a:t>
            </a:r>
            <a:r>
              <a:rPr lang="es-ES" sz="1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M.Cejudo</a:t>
            </a:r>
            <a:r>
              <a:rPr lang="es-E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. (2019). Transparencia Proactiva. En Diccionario de Transparencia y Acceso a la Información Pública(391). Ciudad de México: INAI.</a:t>
            </a:r>
            <a:endParaRPr lang="es-MX" sz="1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9876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0" y="78303"/>
            <a:ext cx="1282262" cy="646911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0" y="5943449"/>
            <a:ext cx="12192000" cy="733431"/>
            <a:chOff x="0" y="0"/>
            <a:chExt cx="7543800" cy="733431"/>
          </a:xfrm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31" name="Google Shape;324;p40"/>
          <p:cNvSpPr txBox="1">
            <a:spLocks noGrp="1"/>
          </p:cNvSpPr>
          <p:nvPr>
            <p:ph type="ctrTitle" idx="4294967295"/>
          </p:nvPr>
        </p:nvSpPr>
        <p:spPr>
          <a:xfrm>
            <a:off x="5365288" y="2953236"/>
            <a:ext cx="1695429" cy="5463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-MX" sz="1800" dirty="0" err="1">
                <a:latin typeface="Century Gothic" panose="020B0502020202020204" pitchFamily="34" charset="0"/>
              </a:rPr>
              <a:t>Freedom</a:t>
            </a:r>
            <a:r>
              <a:rPr lang="es-MX" sz="1800" dirty="0">
                <a:latin typeface="Century Gothic" panose="020B0502020202020204" pitchFamily="34" charset="0"/>
              </a:rPr>
              <a:t> of </a:t>
            </a:r>
            <a:r>
              <a:rPr lang="es-MX" sz="1800" dirty="0" err="1">
                <a:latin typeface="Century Gothic" panose="020B0502020202020204" pitchFamily="34" charset="0"/>
              </a:rPr>
              <a:t>Information</a:t>
            </a:r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32" name="Google Shape;326;p40"/>
          <p:cNvSpPr txBox="1">
            <a:spLocks noGrp="1"/>
          </p:cNvSpPr>
          <p:nvPr>
            <p:ph type="ctrTitle" idx="4294967295"/>
          </p:nvPr>
        </p:nvSpPr>
        <p:spPr>
          <a:xfrm>
            <a:off x="8236606" y="2925222"/>
            <a:ext cx="2990346" cy="6380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-MX" sz="1800" dirty="0">
                <a:latin typeface="Century Gothic" panose="020B0502020202020204" pitchFamily="34" charset="0"/>
              </a:rPr>
              <a:t>Del gobierno electrónico al gobierno abierto</a:t>
            </a:r>
            <a:endParaRPr sz="1800" dirty="0">
              <a:latin typeface="Century Gothic" panose="020B0502020202020204" pitchFamily="34" charset="0"/>
            </a:endParaRPr>
          </a:p>
        </p:txBody>
      </p:sp>
      <p:grpSp>
        <p:nvGrpSpPr>
          <p:cNvPr id="34" name="Google Shape;336;p40"/>
          <p:cNvGrpSpPr/>
          <p:nvPr/>
        </p:nvGrpSpPr>
        <p:grpSpPr>
          <a:xfrm>
            <a:off x="6088032" y="1999179"/>
            <a:ext cx="278692" cy="331130"/>
            <a:chOff x="-48233050" y="3569725"/>
            <a:chExt cx="252050" cy="299475"/>
          </a:xfrm>
        </p:grpSpPr>
        <p:sp>
          <p:nvSpPr>
            <p:cNvPr id="35" name="Google Shape;337;p40"/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8;p40"/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9;p40"/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50;p40"/>
          <p:cNvGrpSpPr/>
          <p:nvPr/>
        </p:nvGrpSpPr>
        <p:grpSpPr>
          <a:xfrm>
            <a:off x="9338759" y="2057698"/>
            <a:ext cx="332677" cy="330964"/>
            <a:chOff x="-47155575" y="3200500"/>
            <a:chExt cx="300875" cy="299325"/>
          </a:xfrm>
        </p:grpSpPr>
        <p:sp>
          <p:nvSpPr>
            <p:cNvPr id="39" name="Google Shape;351;p40"/>
            <p:cNvSpPr/>
            <p:nvPr/>
          </p:nvSpPr>
          <p:spPr>
            <a:xfrm>
              <a:off x="-46943725" y="3206000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2;p40"/>
            <p:cNvSpPr/>
            <p:nvPr/>
          </p:nvSpPr>
          <p:spPr>
            <a:xfrm>
              <a:off x="-47118575" y="3200500"/>
              <a:ext cx="228450" cy="89025"/>
            </a:xfrm>
            <a:custGeom>
              <a:avLst/>
              <a:gdLst/>
              <a:ahLst/>
              <a:cxnLst/>
              <a:rect l="l" t="t" r="r" b="b"/>
              <a:pathLst>
                <a:path w="9138" h="3561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2143"/>
                  </a:lnTo>
                  <a:lnTo>
                    <a:pt x="2017" y="2143"/>
                  </a:lnTo>
                  <a:cubicBezTo>
                    <a:pt x="2679" y="2143"/>
                    <a:pt x="3246" y="2489"/>
                    <a:pt x="3561" y="3119"/>
                  </a:cubicBezTo>
                  <a:lnTo>
                    <a:pt x="3813" y="3560"/>
                  </a:lnTo>
                  <a:lnTo>
                    <a:pt x="9137" y="3560"/>
                  </a:lnTo>
                  <a:lnTo>
                    <a:pt x="9137" y="2836"/>
                  </a:lnTo>
                  <a:lnTo>
                    <a:pt x="6680" y="2836"/>
                  </a:lnTo>
                  <a:cubicBezTo>
                    <a:pt x="6491" y="2836"/>
                    <a:pt x="6333" y="2678"/>
                    <a:pt x="6333" y="2489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3;p40"/>
            <p:cNvSpPr/>
            <p:nvPr/>
          </p:nvSpPr>
          <p:spPr>
            <a:xfrm>
              <a:off x="-47013825" y="33950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04"/>
                    <a:pt x="536" y="252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4;p40"/>
            <p:cNvSpPr/>
            <p:nvPr/>
          </p:nvSpPr>
          <p:spPr>
            <a:xfrm>
              <a:off x="-47049250" y="33596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13"/>
                    <a:pt x="284" y="1891"/>
                    <a:pt x="725" y="2048"/>
                  </a:cubicBezTo>
                  <a:lnTo>
                    <a:pt x="725" y="1040"/>
                  </a:lnTo>
                  <a:cubicBezTo>
                    <a:pt x="725" y="851"/>
                    <a:pt x="882" y="693"/>
                    <a:pt x="1071" y="693"/>
                  </a:cubicBezTo>
                  <a:lnTo>
                    <a:pt x="2048" y="693"/>
                  </a:lnTo>
                  <a:cubicBezTo>
                    <a:pt x="1890" y="252"/>
                    <a:pt x="1512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5;p40"/>
            <p:cNvSpPr/>
            <p:nvPr/>
          </p:nvSpPr>
          <p:spPr>
            <a:xfrm>
              <a:off x="-47013025" y="33934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355" y="0"/>
                  </a:moveTo>
                  <a:cubicBezTo>
                    <a:pt x="1198" y="725"/>
                    <a:pt x="662" y="1260"/>
                    <a:pt x="0" y="1386"/>
                  </a:cubicBezTo>
                  <a:lnTo>
                    <a:pt x="0" y="2142"/>
                  </a:lnTo>
                  <a:lnTo>
                    <a:pt x="2111" y="2142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6;p40"/>
            <p:cNvSpPr/>
            <p:nvPr/>
          </p:nvSpPr>
          <p:spPr>
            <a:xfrm>
              <a:off x="-47155575" y="3270600"/>
              <a:ext cx="300875" cy="229225"/>
            </a:xfrm>
            <a:custGeom>
              <a:avLst/>
              <a:gdLst/>
              <a:ahLst/>
              <a:cxnLst/>
              <a:rect l="l" t="t" r="r" b="b"/>
              <a:pathLst>
                <a:path w="12035" h="9169" extrusionOk="0">
                  <a:moveTo>
                    <a:pt x="5324" y="2804"/>
                  </a:moveTo>
                  <a:cubicBezTo>
                    <a:pt x="6206" y="2804"/>
                    <a:pt x="6900" y="3403"/>
                    <a:pt x="7057" y="4222"/>
                  </a:cubicBezTo>
                  <a:lnTo>
                    <a:pt x="8160" y="4222"/>
                  </a:lnTo>
                  <a:cubicBezTo>
                    <a:pt x="8349" y="4222"/>
                    <a:pt x="8506" y="4379"/>
                    <a:pt x="8506" y="4568"/>
                  </a:cubicBezTo>
                  <a:lnTo>
                    <a:pt x="8506" y="7404"/>
                  </a:lnTo>
                  <a:lnTo>
                    <a:pt x="8475" y="7404"/>
                  </a:lnTo>
                  <a:cubicBezTo>
                    <a:pt x="8475" y="7593"/>
                    <a:pt x="8317" y="7750"/>
                    <a:pt x="8128" y="7750"/>
                  </a:cubicBezTo>
                  <a:lnTo>
                    <a:pt x="5324" y="7750"/>
                  </a:lnTo>
                  <a:cubicBezTo>
                    <a:pt x="5135" y="7750"/>
                    <a:pt x="4978" y="7593"/>
                    <a:pt x="4978" y="7404"/>
                  </a:cubicBezTo>
                  <a:lnTo>
                    <a:pt x="4978" y="6301"/>
                  </a:lnTo>
                  <a:cubicBezTo>
                    <a:pt x="4190" y="6144"/>
                    <a:pt x="3560" y="5451"/>
                    <a:pt x="3560" y="4568"/>
                  </a:cubicBezTo>
                  <a:cubicBezTo>
                    <a:pt x="3560" y="3592"/>
                    <a:pt x="4348" y="2804"/>
                    <a:pt x="5324" y="2804"/>
                  </a:cubicBezTo>
                  <a:close/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8097"/>
                  </a:lnTo>
                  <a:cubicBezTo>
                    <a:pt x="0" y="8696"/>
                    <a:pt x="473" y="9168"/>
                    <a:pt x="1071" y="9168"/>
                  </a:cubicBezTo>
                  <a:lnTo>
                    <a:pt x="10964" y="9168"/>
                  </a:lnTo>
                  <a:cubicBezTo>
                    <a:pt x="11562" y="9168"/>
                    <a:pt x="12035" y="8696"/>
                    <a:pt x="12035" y="8097"/>
                  </a:cubicBezTo>
                  <a:lnTo>
                    <a:pt x="12035" y="2489"/>
                  </a:lnTo>
                  <a:cubicBezTo>
                    <a:pt x="12035" y="1891"/>
                    <a:pt x="11562" y="1418"/>
                    <a:pt x="10964" y="1418"/>
                  </a:cubicBezTo>
                  <a:lnTo>
                    <a:pt x="4820" y="1418"/>
                  </a:lnTo>
                  <a:lnTo>
                    <a:pt x="4411" y="599"/>
                  </a:lnTo>
                  <a:cubicBezTo>
                    <a:pt x="4222" y="252"/>
                    <a:pt x="3875" y="0"/>
                    <a:pt x="3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362;p40"/>
          <p:cNvGrpSpPr/>
          <p:nvPr/>
        </p:nvGrpSpPr>
        <p:grpSpPr>
          <a:xfrm>
            <a:off x="2400084" y="1989120"/>
            <a:ext cx="336507" cy="336507"/>
            <a:chOff x="3271200" y="1435075"/>
            <a:chExt cx="481825" cy="481825"/>
          </a:xfrm>
        </p:grpSpPr>
        <p:sp>
          <p:nvSpPr>
            <p:cNvPr id="46" name="Google Shape;363;p40"/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" name="Google Shape;364;p40"/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8" name="Rectángulo 47"/>
          <p:cNvSpPr/>
          <p:nvPr/>
        </p:nvSpPr>
        <p:spPr>
          <a:xfrm>
            <a:off x="420413" y="2478023"/>
            <a:ext cx="11613931" cy="118033"/>
          </a:xfrm>
          <a:prstGeom prst="rect">
            <a:avLst/>
          </a:prstGeom>
          <a:solidFill>
            <a:srgbClr val="1DE3B4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49" name="Google Shape;324;p40"/>
          <p:cNvSpPr txBox="1">
            <a:spLocks noGrp="1"/>
          </p:cNvSpPr>
          <p:nvPr>
            <p:ph type="ctrTitle" idx="4294967295"/>
          </p:nvPr>
        </p:nvSpPr>
        <p:spPr>
          <a:xfrm>
            <a:off x="1701471" y="2958613"/>
            <a:ext cx="1793357" cy="5463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-MX" sz="1800" dirty="0">
                <a:latin typeface="Century Gothic" panose="020B0502020202020204" pitchFamily="34" charset="0"/>
              </a:rPr>
              <a:t>Primer acercamiento</a:t>
            </a:r>
            <a:endParaRPr sz="1800" dirty="0">
              <a:latin typeface="Century Gothic" panose="020B0502020202020204" pitchFamily="34" charset="0"/>
            </a:endParaRPr>
          </a:p>
        </p:txBody>
      </p:sp>
      <p:sp>
        <p:nvSpPr>
          <p:cNvPr id="50" name="Google Shape;326;p40"/>
          <p:cNvSpPr txBox="1">
            <a:spLocks noGrp="1"/>
          </p:cNvSpPr>
          <p:nvPr>
            <p:ph type="ctrTitle" idx="4294967295"/>
          </p:nvPr>
        </p:nvSpPr>
        <p:spPr>
          <a:xfrm>
            <a:off x="1387212" y="262184"/>
            <a:ext cx="3127215" cy="567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-MX" sz="3200" b="1" dirty="0">
                <a:latin typeface="Century Gothic" panose="020B0502020202020204" pitchFamily="34" charset="0"/>
              </a:rPr>
              <a:t>ANTECEDENTES</a:t>
            </a:r>
            <a:endParaRPr sz="3200" b="1" dirty="0">
              <a:latin typeface="Century Gothic" panose="020B0502020202020204" pitchFamily="34" charset="0"/>
            </a:endParaRPr>
          </a:p>
        </p:txBody>
      </p:sp>
      <p:sp>
        <p:nvSpPr>
          <p:cNvPr id="51" name="Google Shape;323;p40"/>
          <p:cNvSpPr txBox="1">
            <a:spLocks noGrp="1"/>
          </p:cNvSpPr>
          <p:nvPr>
            <p:ph type="subTitle" idx="1"/>
          </p:nvPr>
        </p:nvSpPr>
        <p:spPr>
          <a:xfrm>
            <a:off x="1125503" y="3445690"/>
            <a:ext cx="2766339" cy="2386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s-MX" sz="1200" dirty="0">
                <a:latin typeface="Century Gothic" panose="020B0502020202020204" pitchFamily="34" charset="0"/>
              </a:rPr>
              <a:t>A fines de los años 70 del siglo pasado, apareció por primera vez de manera oficial en el espacio político británico.</a:t>
            </a:r>
          </a:p>
          <a:p>
            <a:pPr marL="0" lvl="0" indent="0" algn="just"/>
            <a:r>
              <a:rPr lang="es-MX" sz="1200" dirty="0">
                <a:latin typeface="Century Gothic" panose="020B0502020202020204" pitchFamily="34" charset="0"/>
              </a:rPr>
              <a:t>Temas relacionados con el secreto de Gobierno e iniciativas para “abrir las ventanas” del sector público hacia el escrutinio ciudadano en aras de reducir la opacidad. </a:t>
            </a:r>
          </a:p>
          <a:p>
            <a:pPr marL="0" lvl="0" indent="0" algn="just"/>
            <a:r>
              <a:rPr lang="es-MX" sz="1200" dirty="0">
                <a:latin typeface="Century Gothic" panose="020B0502020202020204" pitchFamily="34" charset="0"/>
              </a:rPr>
              <a:t>(Chapman y </a:t>
            </a:r>
            <a:r>
              <a:rPr lang="es-MX" sz="1200" dirty="0" err="1">
                <a:latin typeface="Century Gothic" panose="020B0502020202020204" pitchFamily="34" charset="0"/>
              </a:rPr>
              <a:t>Hunt</a:t>
            </a:r>
            <a:r>
              <a:rPr lang="es-MX" sz="1200" dirty="0">
                <a:latin typeface="Century Gothic" panose="020B0502020202020204" pitchFamily="34" charset="0"/>
              </a:rPr>
              <a:t>, 1987)</a:t>
            </a:r>
            <a:endParaRPr sz="1200" dirty="0">
              <a:latin typeface="Century Gothic" panose="020B0502020202020204" pitchFamily="34" charset="0"/>
            </a:endParaRPr>
          </a:p>
        </p:txBody>
      </p:sp>
      <p:sp>
        <p:nvSpPr>
          <p:cNvPr id="7" name="Flecha derecha 6"/>
          <p:cNvSpPr/>
          <p:nvPr/>
        </p:nvSpPr>
        <p:spPr>
          <a:xfrm rot="5400000">
            <a:off x="2390596" y="2507519"/>
            <a:ext cx="372269" cy="319719"/>
          </a:xfrm>
          <a:prstGeom prst="rightArrow">
            <a:avLst/>
          </a:prstGeom>
          <a:solidFill>
            <a:srgbClr val="E947B3"/>
          </a:solidFill>
          <a:ln>
            <a:solidFill>
              <a:srgbClr val="E94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Flecha derecha 51"/>
          <p:cNvSpPr/>
          <p:nvPr/>
        </p:nvSpPr>
        <p:spPr>
          <a:xfrm rot="5400000">
            <a:off x="6036903" y="2516520"/>
            <a:ext cx="372269" cy="319719"/>
          </a:xfrm>
          <a:prstGeom prst="rightArrow">
            <a:avLst/>
          </a:prstGeom>
          <a:solidFill>
            <a:srgbClr val="E947B3"/>
          </a:solidFill>
          <a:ln>
            <a:solidFill>
              <a:srgbClr val="E94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Flecha derecha 52"/>
          <p:cNvSpPr/>
          <p:nvPr/>
        </p:nvSpPr>
        <p:spPr>
          <a:xfrm rot="5400000">
            <a:off x="9353395" y="2499209"/>
            <a:ext cx="372269" cy="319719"/>
          </a:xfrm>
          <a:prstGeom prst="rightArrow">
            <a:avLst/>
          </a:prstGeom>
          <a:solidFill>
            <a:srgbClr val="E947B3"/>
          </a:solidFill>
          <a:ln>
            <a:solidFill>
              <a:srgbClr val="E94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Google Shape;325;p40"/>
          <p:cNvSpPr txBox="1">
            <a:spLocks/>
          </p:cNvSpPr>
          <p:nvPr/>
        </p:nvSpPr>
        <p:spPr>
          <a:xfrm>
            <a:off x="4741778" y="3542298"/>
            <a:ext cx="2832173" cy="2486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s-MX" sz="1200" dirty="0">
                <a:latin typeface="Century Gothic" panose="020B0502020202020204" pitchFamily="34" charset="0"/>
              </a:rPr>
              <a:t>Estados Unidos aprobara la Ley de Libertad de Información (Free of </a:t>
            </a:r>
            <a:r>
              <a:rPr lang="es-MX" sz="1200" dirty="0" err="1">
                <a:latin typeface="Century Gothic" panose="020B0502020202020204" pitchFamily="34" charset="0"/>
              </a:rPr>
              <a:t>Information</a:t>
            </a:r>
            <a:r>
              <a:rPr lang="es-MX" sz="1200" dirty="0">
                <a:latin typeface="Century Gothic" panose="020B0502020202020204" pitchFamily="34" charset="0"/>
              </a:rPr>
              <a:t> </a:t>
            </a:r>
            <a:r>
              <a:rPr lang="es-MX" sz="1200" dirty="0" err="1">
                <a:latin typeface="Century Gothic" panose="020B0502020202020204" pitchFamily="34" charset="0"/>
              </a:rPr>
              <a:t>Act-foia</a:t>
            </a:r>
            <a:r>
              <a:rPr lang="es-MX" sz="1200" dirty="0">
                <a:latin typeface="Century Gothic" panose="020B0502020202020204" pitchFamily="34" charset="0"/>
              </a:rPr>
              <a:t>) en 1966.</a:t>
            </a:r>
          </a:p>
          <a:p>
            <a:pPr marL="0" indent="0" algn="just"/>
            <a:r>
              <a:rPr lang="es-MX" sz="1200" dirty="0">
                <a:latin typeface="Century Gothic" panose="020B0502020202020204" pitchFamily="34" charset="0"/>
              </a:rPr>
              <a:t>Norma que garantizan el acceso a los datos en poder del Estado. En ellas se establece un proceso legal para ejercer el derecho a saber por el que se podrán hacer las solicitudes de información en poder del Gobierno.</a:t>
            </a:r>
          </a:p>
          <a:p>
            <a:pPr marL="0" indent="0" algn="just"/>
            <a:r>
              <a:rPr lang="es-MX" sz="1200" dirty="0">
                <a:latin typeface="Century Gothic" panose="020B0502020202020204" pitchFamily="34" charset="0"/>
              </a:rPr>
              <a:t>(Ramírez-Alujas, 2010)</a:t>
            </a:r>
          </a:p>
        </p:txBody>
      </p:sp>
      <p:sp>
        <p:nvSpPr>
          <p:cNvPr id="55" name="Google Shape;327;p40"/>
          <p:cNvSpPr txBox="1">
            <a:spLocks/>
          </p:cNvSpPr>
          <p:nvPr/>
        </p:nvSpPr>
        <p:spPr>
          <a:xfrm>
            <a:off x="8086078" y="3655125"/>
            <a:ext cx="3610465" cy="2110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100" dirty="0">
                <a:latin typeface="Century Gothic" panose="020B0502020202020204" pitchFamily="34" charset="0"/>
              </a:rPr>
              <a:t>En 2003, la </a:t>
            </a:r>
            <a:r>
              <a:rPr lang="es-MX" sz="1100" b="1" dirty="0">
                <a:latin typeface="Century Gothic" panose="020B0502020202020204" pitchFamily="34" charset="0"/>
              </a:rPr>
              <a:t>OCDE</a:t>
            </a:r>
            <a:r>
              <a:rPr lang="es-MX" sz="1100" dirty="0">
                <a:latin typeface="Century Gothic" panose="020B0502020202020204" pitchFamily="34" charset="0"/>
              </a:rPr>
              <a:t> ya adelantaba una noción preliminar sobre el concepto de Open </a:t>
            </a:r>
            <a:r>
              <a:rPr lang="es-MX" sz="1100" dirty="0" err="1">
                <a:latin typeface="Century Gothic" panose="020B0502020202020204" pitchFamily="34" charset="0"/>
              </a:rPr>
              <a:t>Government</a:t>
            </a:r>
            <a:r>
              <a:rPr lang="es-MX" sz="1100" dirty="0">
                <a:latin typeface="Century Gothic" panose="020B0502020202020204" pitchFamily="34" charset="0"/>
              </a:rPr>
              <a:t> bajo el rótulo de Administración abierta, concebida como plataforma de base para: Implantar sólidos marcos jurídicos, institucionales y políticos que rijan el acceso a la información, la consulta y la participación pública en la materia que contribuye a mejorar la política pública, a luchar contra la corrupción y a incrementar la confianza de la sociedad en la Administración.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s-MX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106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47183" y="280088"/>
            <a:ext cx="5814007" cy="56264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4400" dirty="0">
                <a:solidFill>
                  <a:srgbClr val="7030A0"/>
                </a:solidFill>
                <a:latin typeface="Arial Rounded MT Bold" panose="020F07040305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Atributos:</a:t>
            </a:r>
          </a:p>
          <a:p>
            <a:pPr marL="0" indent="0" algn="just">
              <a:buNone/>
            </a:pPr>
            <a:endParaRPr lang="es-ES" sz="3200" dirty="0">
              <a:solidFill>
                <a:srgbClr val="7030A0"/>
              </a:solidFill>
              <a:latin typeface="Arial Rounded MT Bold" panose="020F0704030504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32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Accesibilidad</a:t>
            </a:r>
          </a:p>
          <a:p>
            <a:pPr algn="just"/>
            <a:r>
              <a:rPr lang="es-ES" sz="32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Confiabilidad</a:t>
            </a:r>
          </a:p>
          <a:p>
            <a:pPr algn="just"/>
            <a:r>
              <a:rPr lang="es-ES" sz="32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Comprensibilidad</a:t>
            </a:r>
          </a:p>
          <a:p>
            <a:pPr algn="just"/>
            <a:r>
              <a:rPr lang="es-ES" sz="32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Oportunidad</a:t>
            </a:r>
          </a:p>
          <a:p>
            <a:pPr algn="just"/>
            <a:r>
              <a:rPr lang="es-ES" sz="32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Veracidad</a:t>
            </a:r>
          </a:p>
          <a:p>
            <a:pPr algn="just"/>
            <a:r>
              <a:rPr lang="es-ES" sz="32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Congruencia</a:t>
            </a:r>
          </a:p>
          <a:p>
            <a:pPr algn="just"/>
            <a:r>
              <a:rPr lang="es-ES" sz="32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Integralidad</a:t>
            </a:r>
          </a:p>
          <a:p>
            <a:pPr algn="just"/>
            <a:r>
              <a:rPr lang="es-ES" sz="32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Actualidad</a:t>
            </a:r>
          </a:p>
          <a:p>
            <a:pPr algn="just"/>
            <a:r>
              <a:rPr lang="es-ES" sz="3200" b="1" dirty="0">
                <a:solidFill>
                  <a:srgbClr val="00A29A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Verificabilidad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32998" y="6383750"/>
            <a:ext cx="6849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solidFill>
                  <a:prstClr val="black"/>
                </a:solidFill>
                <a:latin typeface="Calibri" panose="020F0502020204030204"/>
              </a:rPr>
              <a:t>Lineamientos para determinar los catálogos y publicación de Información de Interés Público y para la emisión y Evaluación de Políticas de Transparencia Proactiva.</a:t>
            </a:r>
          </a:p>
        </p:txBody>
      </p:sp>
    </p:spTree>
    <p:extLst>
      <p:ext uri="{BB962C8B-B14F-4D97-AF65-F5344CB8AC3E}">
        <p14:creationId xmlns:p14="http://schemas.microsoft.com/office/powerpoint/2010/main" val="1254842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971904" y="6457890"/>
            <a:ext cx="4696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Artículo 3 Fracción XLII. Ley de Transparencia y Acceso a la Información Pública del Estado de México y Municipios.</a:t>
            </a: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726822" y="220464"/>
          <a:ext cx="7941179" cy="605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75808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76404"/>
            <a:ext cx="7048500" cy="416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600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254" y="247135"/>
            <a:ext cx="4901128" cy="33280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254" y="3575221"/>
            <a:ext cx="4901128" cy="278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52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205" y="1"/>
            <a:ext cx="5585254" cy="50342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205" y="5102107"/>
            <a:ext cx="5585254" cy="16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647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634314"/>
            <a:ext cx="9144001" cy="6223686"/>
          </a:xfrm>
          <a:prstGeom prst="rect">
            <a:avLst/>
          </a:prstGeom>
        </p:spPr>
      </p:pic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604951" y="131806"/>
            <a:ext cx="2982098" cy="71257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s-MX" sz="6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25901959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"/>
            <a:ext cx="9134541" cy="685800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485503" y="64915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https://www.sindicatura.mx/como-vamos/presupuesto</a:t>
            </a:r>
            <a:endParaRPr lang="es-MX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4634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777049" y="60302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https://www.sindicatura.mx/como-vamos/presupuesto</a:t>
            </a:r>
            <a:endParaRPr lang="es-MX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181" y="832022"/>
            <a:ext cx="6500414" cy="37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468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777049" y="60302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https://www.sindicatura.mx/como-vamos/presupuesto</a:t>
            </a:r>
            <a:endParaRPr lang="es-MX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431" y="378367"/>
            <a:ext cx="5576116" cy="517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669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777049" y="603026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https://www.sindicatura.mx/como-vamos/presupuesto</a:t>
            </a:r>
            <a:endParaRPr lang="es-MX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708" y="370703"/>
            <a:ext cx="4858228" cy="53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4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2163197" y="4248472"/>
            <a:ext cx="7663976" cy="1406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esquema de gestión y de producción de políticas públicas orientado a la atención y la solución colaborativa de los problemas públicos con base en colegiados plurales y, en cuyo trabajo, convergen la transparencia y la participación ciudadana como criterios básicos, en un ambiente de rendición de cuentas e innovación social.</a:t>
            </a:r>
            <a:endParaRPr lang="es-HN" sz="1400" dirty="0">
              <a:solidFill>
                <a:schemeClr val="tx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0" y="5891933"/>
            <a:ext cx="12192000" cy="733431"/>
            <a:chOff x="0" y="0"/>
            <a:chExt cx="7543800" cy="733431"/>
          </a:xfrm>
        </p:grpSpPr>
        <p:sp>
          <p:nvSpPr>
            <p:cNvPr id="7" name="Rectángulo 6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10" name="Imagen 9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42225" y="28576"/>
            <a:ext cx="1682570" cy="99067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618876" y="373282"/>
            <a:ext cx="7977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Century Gothic" panose="020B0502020202020204" pitchFamily="34" charset="0"/>
                <a:ea typeface="+mj-ea"/>
                <a:cs typeface="+mj-cs"/>
              </a:rPr>
              <a:t>¿Qué es el Gobierno Abierto?</a:t>
            </a:r>
          </a:p>
        </p:txBody>
      </p:sp>
      <p:pic>
        <p:nvPicPr>
          <p:cNvPr id="1026" name="Picture 2" descr="Aproximación al Gobierno Abierto en Españ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43" y="1145229"/>
            <a:ext cx="3823825" cy="287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7413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362" y="972066"/>
            <a:ext cx="6364309" cy="478721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441092" y="58490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http://www.orfis.gob.mx/estadisticas-de-visitas/</a:t>
            </a:r>
            <a:endParaRPr lang="es-MX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84515" y="19376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3200" b="1" dirty="0">
                <a:solidFill>
                  <a:srgbClr val="7030A0"/>
                </a:solidFill>
                <a:latin typeface="Calibri" panose="020F0502020204030204"/>
              </a:rPr>
              <a:t>Estadísticas de Visitas</a:t>
            </a:r>
          </a:p>
        </p:txBody>
      </p:sp>
    </p:spTree>
    <p:extLst>
      <p:ext uri="{BB962C8B-B14F-4D97-AF65-F5344CB8AC3E}">
        <p14:creationId xmlns:p14="http://schemas.microsoft.com/office/powerpoint/2010/main" val="35520204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040" y="214184"/>
            <a:ext cx="5058445" cy="587383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492039" y="6153923"/>
            <a:ext cx="64296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http://smovilidad.edomex.gob.mx/quejas-recibidas-servicio-publico-transporte</a:t>
            </a:r>
            <a:endParaRPr lang="es-MX" sz="1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91161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007194" y="2122836"/>
            <a:ext cx="3703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6000" b="1" dirty="0">
                <a:solidFill>
                  <a:srgbClr val="7030A0"/>
                </a:solidFill>
                <a:latin typeface="Calibri" panose="020F0502020204030204"/>
              </a:rPr>
              <a:t>COVID-19 </a:t>
            </a:r>
          </a:p>
          <a:p>
            <a:r>
              <a:rPr lang="es-MX" sz="6000" b="1" dirty="0">
                <a:solidFill>
                  <a:srgbClr val="7030A0"/>
                </a:solidFill>
                <a:latin typeface="Calibri" panose="020F0502020204030204"/>
              </a:rPr>
              <a:t>EDOMEX</a:t>
            </a:r>
          </a:p>
        </p:txBody>
      </p:sp>
    </p:spTree>
    <p:extLst>
      <p:ext uri="{BB962C8B-B14F-4D97-AF65-F5344CB8AC3E}">
        <p14:creationId xmlns:p14="http://schemas.microsoft.com/office/powerpoint/2010/main" val="19170829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12919" y="6364190"/>
            <a:ext cx="5187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http://www.infoem.org.mx/es/contenido/contingencia-ante-pandemia-por-covid-19</a:t>
            </a:r>
            <a:endParaRPr lang="es-MX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874712" y="151239"/>
            <a:ext cx="5187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7030A0"/>
                </a:solidFill>
                <a:latin typeface="Calibri" panose="020F0502020204030204"/>
              </a:rPr>
              <a:t>MICROSITIO COVID-19 INFOEM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215" y="1078103"/>
            <a:ext cx="4076653" cy="32363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215" y="668238"/>
            <a:ext cx="4005189" cy="4098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565" y="1895468"/>
            <a:ext cx="2787010" cy="40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122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463893" y="6351373"/>
            <a:ext cx="248831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https://www.gob.mx/salud</a:t>
            </a:r>
            <a:endParaRPr lang="es-MX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144295" y="185699"/>
            <a:ext cx="5187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7030A0"/>
                </a:solidFill>
                <a:latin typeface="Calibri" panose="020F0502020204030204"/>
              </a:rPr>
              <a:t>SECRETARÍA DE SALUD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247" y="937388"/>
            <a:ext cx="4079856" cy="22694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712" y="3412245"/>
            <a:ext cx="3236955" cy="259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08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321477" y="702369"/>
            <a:ext cx="3222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7030A0"/>
                </a:solidFill>
                <a:latin typeface="Calibri" panose="020F0502020204030204"/>
              </a:rPr>
              <a:t>SECRETARÍA DE CULTURA</a:t>
            </a:r>
          </a:p>
        </p:txBody>
      </p:sp>
      <p:pic>
        <p:nvPicPr>
          <p:cNvPr id="1026" name="Picture 2" descr="http://salud.edomex.gob.mx/salud/imagenes/covid/manana_tar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25" y="1816973"/>
            <a:ext cx="4868214" cy="38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477178" y="6180929"/>
            <a:ext cx="2200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https://cultura.edomex.gob.mx/</a:t>
            </a:r>
            <a:endParaRPr lang="es-MX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40690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12192000" cy="638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992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991" y="0"/>
            <a:ext cx="4382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381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"/>
            <a:ext cx="9144000" cy="69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673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267201" y="214766"/>
            <a:ext cx="453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Actividad</a:t>
            </a:r>
            <a:r>
              <a:rPr lang="es-MX" sz="2400" dirty="0">
                <a:solidFill>
                  <a:srgbClr val="7030A0"/>
                </a:solidFill>
                <a:latin typeface="Palatino Linotype" panose="02040502050505030304" pitchFamily="18" charset="0"/>
              </a:rPr>
              <a:t> </a:t>
            </a:r>
            <a:r>
              <a:rPr lang="es-MX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de Aprendizaje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196397"/>
              </p:ext>
            </p:extLst>
          </p:nvPr>
        </p:nvGraphicFramePr>
        <p:xfrm>
          <a:off x="3782096" y="1404652"/>
          <a:ext cx="6426558" cy="530910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213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186">
                <a:tc>
                  <a:txBody>
                    <a:bodyPr/>
                    <a:lstStyle/>
                    <a:p>
                      <a:pPr algn="ctr"/>
                      <a:r>
                        <a:rPr lang="es-MX" sz="1400" b="0" dirty="0"/>
                        <a:t>Estructura Orgánica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637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Infografía</a:t>
                      </a:r>
                      <a:r>
                        <a:rPr lang="es-MX" sz="1600" baseline="0" dirty="0"/>
                        <a:t> acerca del tema COVID-19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25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Infografía</a:t>
                      </a:r>
                      <a:r>
                        <a:rPr lang="es-MX" sz="1600" baseline="0" dirty="0"/>
                        <a:t> acerca de las facultades de cada área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268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Objetivos</a:t>
                      </a:r>
                      <a:r>
                        <a:rPr lang="es-MX" sz="1600" baseline="0" dirty="0"/>
                        <a:t> de áreas de sujetos obligados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792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Directorio </a:t>
                      </a:r>
                      <a:r>
                        <a:rPr lang="es-MX" sz="1600" baseline="0" dirty="0"/>
                        <a:t>de redes sociales </a:t>
                      </a:r>
                      <a:r>
                        <a:rPr lang="es-MX" sz="1600" dirty="0"/>
                        <a:t>de los servidores públicos.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487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Diagrama sobre</a:t>
                      </a:r>
                      <a:r>
                        <a:rPr lang="es-MX" sz="1600" baseline="0" dirty="0"/>
                        <a:t> presupuesto asignado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18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Informes de</a:t>
                      </a:r>
                      <a:r>
                        <a:rPr lang="es-MX" sz="1600" baseline="0" dirty="0"/>
                        <a:t> Resultados 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748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Estadísticas</a:t>
                      </a:r>
                      <a:r>
                        <a:rPr lang="es-MX" sz="1600" baseline="0" dirty="0"/>
                        <a:t> de asuntos divididos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18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Gráficas</a:t>
                      </a:r>
                      <a:r>
                        <a:rPr lang="es-MX" sz="1600" baseline="0" dirty="0"/>
                        <a:t> sobre solicitudes de información (Recibidas, atendidas, en proceso)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186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Infografía</a:t>
                      </a:r>
                      <a:r>
                        <a:rPr lang="es-MX" sz="1600" baseline="0" dirty="0"/>
                        <a:t> sobre convocatorias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3782097" y="748154"/>
            <a:ext cx="5945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prstClr val="black"/>
                </a:solidFill>
                <a:latin typeface="Calibri Light" panose="020F0302020204030204"/>
              </a:rPr>
              <a:t>Instrucciones: </a:t>
            </a:r>
            <a:r>
              <a:rPr lang="es-MX" sz="1600" dirty="0">
                <a:solidFill>
                  <a:prstClr val="black"/>
                </a:solidFill>
                <a:latin typeface="Calibri" panose="020F0502020204030204"/>
              </a:rPr>
              <a:t>Indicar en la parte derecha si la obligación mencionada se trata de una Obligación Común o de Transparencia Proactiva.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446" y="1413295"/>
            <a:ext cx="410714" cy="3361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447" y="1821187"/>
            <a:ext cx="563237" cy="45402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447" y="2346937"/>
            <a:ext cx="579492" cy="46713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289" y="3001012"/>
            <a:ext cx="451551" cy="36959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346" y="3550570"/>
            <a:ext cx="563237" cy="45402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346" y="4120213"/>
            <a:ext cx="563237" cy="45402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475" y="4699606"/>
            <a:ext cx="451551" cy="36959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686" y="5069201"/>
            <a:ext cx="563237" cy="45402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804" y="5666800"/>
            <a:ext cx="563237" cy="45402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803" y="6150515"/>
            <a:ext cx="563237" cy="45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6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576875" y="2014090"/>
            <a:ext cx="567444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ES" b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Gobierno Abierto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tiene como objetivo que la ciudadanía participe en la creación y mejora de servicios públicos, así como apoyar en el robustecimiento de la transparencia y rendición de cuentas, dando como resultado la mejora en los servicios y políticas públicas e información útil para toma de decisiones.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78655" y="881010"/>
            <a:ext cx="8628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Century Gothic" panose="020B0502020202020204" pitchFamily="34" charset="0"/>
                <a:ea typeface="+mj-ea"/>
                <a:cs typeface="+mj-cs"/>
              </a:rPr>
              <a:t>¿Para qué el Gobierno Abierto?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0" y="5891933"/>
            <a:ext cx="12192000" cy="733431"/>
            <a:chOff x="0" y="0"/>
            <a:chExt cx="7543800" cy="733431"/>
          </a:xfrm>
        </p:grpSpPr>
        <p:sp>
          <p:nvSpPr>
            <p:cNvPr id="15" name="Rectángulo 14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pic>
        <p:nvPicPr>
          <p:cNvPr id="7" name="Imagen 6"/>
          <p:cNvPicPr/>
          <p:nvPr/>
        </p:nvPicPr>
        <p:blipFill rotWithShape="1">
          <a:blip r:embed="rId2"/>
          <a:srcRect l="19143" t="13142" r="19138" b="18759"/>
          <a:stretch/>
        </p:blipFill>
        <p:spPr>
          <a:xfrm>
            <a:off x="10594427" y="4952839"/>
            <a:ext cx="1313793" cy="81526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0" y="2014090"/>
            <a:ext cx="4603531" cy="3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850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869116" y="3504576"/>
            <a:ext cx="4572000" cy="23941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20000"/>
              </a:lnSpc>
            </a:pPr>
            <a:r>
              <a:rPr lang="es-MX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Puede ser un factor para recobrar la confianza de la ciudadanía.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236573" y="1883018"/>
            <a:ext cx="4572000" cy="15815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20000"/>
              </a:lnSpc>
            </a:pPr>
            <a:r>
              <a:rPr lang="es-MX" sz="24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Reduce el número de solicitudes.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267201" y="98854"/>
            <a:ext cx="4687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140317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6123751"/>
            <a:ext cx="12192000" cy="733431"/>
            <a:chOff x="0" y="0"/>
            <a:chExt cx="7543800" cy="733431"/>
          </a:xfrm>
        </p:grpSpPr>
        <p:sp>
          <p:nvSpPr>
            <p:cNvPr id="3" name="Rectángulo 2"/>
            <p:cNvSpPr/>
            <p:nvPr/>
          </p:nvSpPr>
          <p:spPr>
            <a:xfrm>
              <a:off x="0" y="0"/>
              <a:ext cx="7543800" cy="304800"/>
            </a:xfrm>
            <a:prstGeom prst="rect">
              <a:avLst/>
            </a:prstGeom>
            <a:solidFill>
              <a:srgbClr val="1DE3B4"/>
            </a:solidFill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0" y="428631"/>
              <a:ext cx="7543800" cy="304800"/>
            </a:xfrm>
            <a:prstGeom prst="rect">
              <a:avLst/>
            </a:prstGeom>
            <a:solidFill>
              <a:srgbClr val="7030A0">
                <a:alpha val="8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0" y="306281"/>
            <a:ext cx="512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MARCO NORMATIVO.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59556" y="1351556"/>
            <a:ext cx="4489907" cy="12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MX" b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LEY GENERAL DE TRANSPARENCIA Y ACCESO A LA INFORMACIÓN PÚBLICA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Artículo 59.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926316" y="1318599"/>
            <a:ext cx="44668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844"/>
              </a:spcBef>
              <a:spcAft>
                <a:spcPts val="844"/>
              </a:spcAft>
            </a:pPr>
            <a:r>
              <a:rPr lang="es-MX" b="1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LEY DE TRANSPARENCIA Y ACCESO A LA INFORMACIÓN PÚBLICA DEL ESTADO DE MÉXICO Y MUNICIPIOS</a:t>
            </a:r>
            <a:r>
              <a:rPr lang="es-ES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Artículo 74.</a:t>
            </a:r>
            <a:endParaRPr lang="es-MX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NAI Twitterissä: &quot;⇓Descarga⇓ Ley General de Transparencia 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03" y="2761573"/>
            <a:ext cx="2489172" cy="261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tituto de Transparencia, Acceso a la Información Públic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51" y="3072925"/>
            <a:ext cx="2235626" cy="27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4"/>
          <a:srcRect l="19143" t="13142" r="19138" b="18759"/>
          <a:stretch/>
        </p:blipFill>
        <p:spPr>
          <a:xfrm>
            <a:off x="10646979" y="5308488"/>
            <a:ext cx="1313793" cy="81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227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2903</TotalTime>
  <Words>2396</Words>
  <Application>Microsoft Macintosh PowerPoint</Application>
  <PresentationFormat>Panorámica</PresentationFormat>
  <Paragraphs>241</Paragraphs>
  <Slides>80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80</vt:i4>
      </vt:variant>
    </vt:vector>
  </HeadingPairs>
  <TitlesOfParts>
    <vt:vector size="93" baseType="lpstr">
      <vt:lpstr>Arial</vt:lpstr>
      <vt:lpstr>Arial Rounded MT Bold</vt:lpstr>
      <vt:lpstr>Calibri</vt:lpstr>
      <vt:lpstr>Calibri Light</vt:lpstr>
      <vt:lpstr>Century Gothic</vt:lpstr>
      <vt:lpstr>Exo 2</vt:lpstr>
      <vt:lpstr>Palatino Linotype</vt:lpstr>
      <vt:lpstr>Tahoma</vt:lpstr>
      <vt:lpstr>Times New Roman</vt:lpstr>
      <vt:lpstr>Wingdings</vt:lpstr>
      <vt:lpstr>Wingdings 2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 GOBIERNO ABIERTO</vt:lpstr>
      <vt:lpstr>Freedom of Information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INFOEM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GOBIERNO ABIERTO</dc:title>
  <dc:creator>USUARIO</dc:creator>
  <cp:lastModifiedBy>Arturo Tonatiuh Romero Malagón</cp:lastModifiedBy>
  <cp:revision>119</cp:revision>
  <dcterms:created xsi:type="dcterms:W3CDTF">2019-01-31T21:22:51Z</dcterms:created>
  <dcterms:modified xsi:type="dcterms:W3CDTF">2021-01-12T01:40:33Z</dcterms:modified>
</cp:coreProperties>
</file>