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Palatino Linotype"/>
      <p:regular r:id="rId17"/>
      <p:bold r:id="rId18"/>
      <p:italic r:id="rId19"/>
      <p:boldItalic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zajKjsouRDvbCLlzpQYbyEoSA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1F5E11-70A1-4454-BE0E-7D650B3E4DD3}">
  <a:tblStyle styleId="{E61F5E11-70A1-4454-BE0E-7D650B3E4DD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FFFFFF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  <a:tblStyle styleId="{F0002913-2E1E-4F02-B964-3B61F45D964E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bold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alatinoLinotype-regular.fntdata"/><Relationship Id="rId16" Type="http://schemas.openxmlformats.org/officeDocument/2006/relationships/slide" Target="slides/slide11.xml"/><Relationship Id="rId19" Type="http://schemas.openxmlformats.org/officeDocument/2006/relationships/font" Target="fonts/PalatinoLinotype-italic.fntdata"/><Relationship Id="rId18" Type="http://schemas.openxmlformats.org/officeDocument/2006/relationships/font" Target="fonts/PalatinoLinotyp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68d7a43d0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1468d7a43d0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93c97070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gf93c97070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4ba7cca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144ba7cca21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716712c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14716712c2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5cb744ab3_1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g115cb744ab3_1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4ba7cca21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144ba7cca21_1_50:notes"/>
          <p:cNvSpPr/>
          <p:nvPr>
            <p:ph idx="2" type="sldImg"/>
          </p:nvPr>
        </p:nvSpPr>
        <p:spPr>
          <a:xfrm>
            <a:off x="1143225" y="685800"/>
            <a:ext cx="45723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4ba7cca21_0_78"/>
          <p:cNvSpPr txBox="1"/>
          <p:nvPr>
            <p:ph type="title"/>
          </p:nvPr>
        </p:nvSpPr>
        <p:spPr>
          <a:xfrm>
            <a:off x="2296413" y="2776219"/>
            <a:ext cx="45513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0" sz="4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9" name="Google Shape;19;g144ba7cca21_0_78"/>
          <p:cNvSpPr txBox="1"/>
          <p:nvPr>
            <p:ph idx="1" type="body"/>
          </p:nvPr>
        </p:nvSpPr>
        <p:spPr>
          <a:xfrm>
            <a:off x="445249" y="1384363"/>
            <a:ext cx="8244300" cy="4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0" name="Google Shape;20;g144ba7cca21_0_78"/>
          <p:cNvSpPr txBox="1"/>
          <p:nvPr>
            <p:ph idx="11" type="ftr"/>
          </p:nvPr>
        </p:nvSpPr>
        <p:spPr>
          <a:xfrm>
            <a:off x="3108960" y="6377940"/>
            <a:ext cx="2926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144ba7cca21_0_78"/>
          <p:cNvSpPr txBox="1"/>
          <p:nvPr>
            <p:ph idx="10" type="dt"/>
          </p:nvPr>
        </p:nvSpPr>
        <p:spPr>
          <a:xfrm>
            <a:off x="457200" y="6377940"/>
            <a:ext cx="2103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44ba7cca21_0_78"/>
          <p:cNvSpPr txBox="1"/>
          <p:nvPr>
            <p:ph idx="12" type="sldNum"/>
          </p:nvPr>
        </p:nvSpPr>
        <p:spPr>
          <a:xfrm>
            <a:off x="8401811" y="6465214"/>
            <a:ext cx="23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indent="-4064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indent="-4064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indent="-4064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2" type="body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>
  <p:cSld name="Sólo el título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>
  <p:cSld name="Contenido con títul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2" type="body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>
  <p:cSld name="Imagen con títul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7"/>
          <p:cNvSpPr/>
          <p:nvPr>
            <p:ph idx="2" type="pic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hPE7b_tV-ic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nfoem.org.mx/doc/avisosDePrivacidad/DTAIPGD%20(asesorias).pdf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oo.gl/maps/orQKsicv1YxFDaR97" TargetMode="External"/><Relationship Id="rId4" Type="http://schemas.openxmlformats.org/officeDocument/2006/relationships/hyperlink" Target="https://us02web.zoom.us/j/83012179609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transparenciaestadodemexico.org.mx/itaipem/cpctcn/inscrpcn/inscrpcn.jsp?idc=1274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7" id="53" name="Google Shape;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125" y="1602876"/>
            <a:ext cx="1888067" cy="101180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661225" y="3022527"/>
            <a:ext cx="7929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alatino Linotype"/>
              <a:buNone/>
            </a:pPr>
            <a:r>
              <a:rPr b="1" i="1" lang="es-MX" sz="4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Foro Regional Municipal</a:t>
            </a:r>
            <a:endParaRPr b="1" i="1" sz="4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alatino Linotype"/>
              <a:buNone/>
            </a:pPr>
            <a:r>
              <a:rPr b="1" i="1" lang="es-MX" sz="33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“El Gobierno Abierto como herramienta para la solución colaborativa de problemas públicos</a:t>
            </a:r>
            <a:r>
              <a:rPr b="1" i="1" lang="es-MX" sz="4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”</a:t>
            </a:r>
            <a:endParaRPr b="0" i="0" sz="18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5522875" y="5221000"/>
            <a:ext cx="316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Fecha: 29 de agosto de 2022</a:t>
            </a:r>
            <a:endParaRPr b="0" i="1" sz="2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11937" l="0" r="0" t="10990"/>
          <a:stretch/>
        </p:blipFill>
        <p:spPr>
          <a:xfrm>
            <a:off x="3866259" y="1537050"/>
            <a:ext cx="1705266" cy="12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2577" y="1632988"/>
            <a:ext cx="1944700" cy="10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68d7a43d0_2_0"/>
          <p:cNvSpPr txBox="1"/>
          <p:nvPr>
            <p:ph type="title"/>
          </p:nvPr>
        </p:nvSpPr>
        <p:spPr>
          <a:xfrm>
            <a:off x="384943" y="189044"/>
            <a:ext cx="82296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rPr b="1" lang="es-MX" sz="2000">
                <a:latin typeface="Palatino Linotype"/>
                <a:ea typeface="Palatino Linotype"/>
                <a:cs typeface="Palatino Linotype"/>
                <a:sym typeface="Palatino Linotype"/>
              </a:rPr>
              <a:t>Enlace de transmisión del evento</a:t>
            </a:r>
            <a:endParaRPr b="1" sz="2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4" name="Google Shape;174;g1468d7a43d0_2_0"/>
          <p:cNvSpPr txBox="1"/>
          <p:nvPr/>
        </p:nvSpPr>
        <p:spPr>
          <a:xfrm>
            <a:off x="529541" y="1132014"/>
            <a:ext cx="8085000" cy="49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rPr b="0" i="0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 igual manera, se hace de su conocimiento que también, </a:t>
            </a:r>
            <a:r>
              <a:rPr b="1" i="0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presentación se transmitirá en la plataforma YouTube</a:t>
            </a:r>
            <a:r>
              <a:rPr b="1" i="0" lang="es-MX" sz="2000" u="sng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</a:t>
            </a:r>
            <a:r>
              <a:rPr b="1" i="0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b="0" i="0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través de la siguiente liga electrónica</a:t>
            </a:r>
            <a:r>
              <a:rPr b="1" i="0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</a:t>
            </a:r>
            <a:endParaRPr b="1" i="0" sz="2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rPr b="1" i="0" lang="es-MX" sz="19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https://www.youtube.com/watch?v=hPE7b_tV-ic</a:t>
            </a:r>
            <a:endParaRPr b="1" i="0" sz="1900" u="none" cap="none" strike="noStrike">
              <a:solidFill>
                <a:srgbClr val="000000"/>
              </a:solidFill>
              <a:highlight>
                <a:srgbClr val="FFFFFF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highlight>
                <a:srgbClr val="FFFFFF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highlight>
                <a:srgbClr val="FFFFFF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468d7a43d0_2_0"/>
          <p:cNvSpPr txBox="1"/>
          <p:nvPr>
            <p:ph idx="12" type="sldNum"/>
          </p:nvPr>
        </p:nvSpPr>
        <p:spPr>
          <a:xfrm>
            <a:off x="8517528" y="6400415"/>
            <a:ext cx="169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176" name="Google Shape;176;g1468d7a43d0_2_0"/>
          <p:cNvPicPr preferRelativeResize="0"/>
          <p:nvPr/>
        </p:nvPicPr>
        <p:blipFill rotWithShape="1">
          <a:blip r:embed="rId4">
            <a:alphaModFix/>
          </a:blip>
          <a:srcRect b="29402" l="0" r="0" t="23441"/>
          <a:stretch/>
        </p:blipFill>
        <p:spPr>
          <a:xfrm>
            <a:off x="191977" y="5254660"/>
            <a:ext cx="2045574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468d7a43d0_2_0"/>
          <p:cNvPicPr preferRelativeResize="0"/>
          <p:nvPr/>
        </p:nvPicPr>
        <p:blipFill rotWithShape="1">
          <a:blip r:embed="rId5">
            <a:alphaModFix/>
          </a:blip>
          <a:srcRect b="12179" l="62890" r="0" t="97004"/>
          <a:stretch/>
        </p:blipFill>
        <p:spPr>
          <a:xfrm flipH="1" rot="10800000">
            <a:off x="5974025" y="5350075"/>
            <a:ext cx="3167002" cy="4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>
            <p:ph type="title"/>
          </p:nvPr>
        </p:nvSpPr>
        <p:spPr>
          <a:xfrm>
            <a:off x="457200" y="308469"/>
            <a:ext cx="8229600" cy="822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Avisos de privacidad</a:t>
            </a:r>
            <a:endParaRPr b="1" i="0" sz="2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3" name="Google Shape;183;p8"/>
          <p:cNvSpPr txBox="1"/>
          <p:nvPr>
            <p:ph idx="4294967295" type="sldNum"/>
          </p:nvPr>
        </p:nvSpPr>
        <p:spPr>
          <a:xfrm>
            <a:off x="8479670" y="6388615"/>
            <a:ext cx="207128" cy="300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fld id="{00000000-1234-1234-1234-123412341234}" type="slidenum">
              <a:rPr lang="es-MX" sz="1600"/>
              <a:t>‹#›</a:t>
            </a:fld>
            <a:endParaRPr b="0" i="0" sz="1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457200" y="1615925"/>
            <a:ext cx="8229600" cy="41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10000"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alatino Linotype"/>
              <a:buNone/>
            </a:pPr>
            <a:r>
              <a:rPr b="0" i="0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Dirección General de Transparencia, Acceso a la Información Pública y Gobierno Abierto (en adelante, “La Dirección”) del Instituto de Transparencia, Acceso a la Información Pública y Protección de Datos Personales del Estado de México y Municipios (Infoem) es el área facultada para llevar a cabo el tratamiento de los datos personales requeridos para brindar asesorías de manera telefónica, presencial o electrónicas a los Sujetos Obligados, en materia de Transparencia y Acceso a la Información Pública, por lo cual, con el objeto de que conozca la manera en que protegemos sus datos y los derechos con que cuenta en torno a esta materia, por lo que se recomienda leer el aviso de privacidad, a través del siguiente link: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chemeClr val="lt1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alatino Linotype"/>
              <a:buNone/>
            </a:pPr>
            <a:r>
              <a:rPr b="0" i="0" lang="es-MX" sz="2000" u="sng" cap="none" strike="noStrike">
                <a:solidFill>
                  <a:srgbClr val="000000"/>
                </a:solidFill>
                <a:highlight>
                  <a:schemeClr val="lt1"/>
                </a:highlight>
                <a:latin typeface="Palatino Linotype"/>
                <a:ea typeface="Palatino Linotype"/>
                <a:cs typeface="Palatino Linotype"/>
                <a:sym typeface="Palatino Linotyp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https://www.infoem.org.mx/doc/avisosDePrivacidad/DTAIPGD%20(asesorias).pdf</a:t>
            </a:r>
            <a:endParaRPr b="0" i="0" sz="1800" u="none" cap="none" strike="noStrike">
              <a:solidFill>
                <a:srgbClr val="000000"/>
              </a:solidFill>
              <a:highlight>
                <a:schemeClr val="lt1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4">
            <a:alphaModFix/>
          </a:blip>
          <a:srcRect b="14514" l="0" r="0" t="15461"/>
          <a:stretch/>
        </p:blipFill>
        <p:spPr>
          <a:xfrm>
            <a:off x="6865800" y="217218"/>
            <a:ext cx="1126825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9086" y="217222"/>
            <a:ext cx="1476714" cy="7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457200" y="402190"/>
            <a:ext cx="8229600" cy="578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Objetivos </a:t>
            </a:r>
            <a:endParaRPr/>
          </a:p>
        </p:txBody>
      </p:sp>
      <p:sp>
        <p:nvSpPr>
          <p:cNvPr id="63" name="Google Shape;63;p2"/>
          <p:cNvSpPr txBox="1"/>
          <p:nvPr>
            <p:ph idx="4294967295" type="sldNum"/>
          </p:nvPr>
        </p:nvSpPr>
        <p:spPr>
          <a:xfrm>
            <a:off x="8801099" y="6505281"/>
            <a:ext cx="180339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 Linotype"/>
              <a:buNone/>
            </a:pPr>
            <a:fld id="{00000000-1234-1234-1234-123412341234}" type="slidenum">
              <a:rPr b="1" lang="es-MX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4" name="Google Shape;64;p2"/>
          <p:cNvSpPr txBox="1"/>
          <p:nvPr>
            <p:ph idx="1" type="body"/>
          </p:nvPr>
        </p:nvSpPr>
        <p:spPr>
          <a:xfrm>
            <a:off x="529542" y="1741581"/>
            <a:ext cx="8084916" cy="399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20000"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Palatino Linotype"/>
              <a:buChar char="•"/>
            </a:pPr>
            <a:r>
              <a:rPr lang="es-MX" sz="2000">
                <a:latin typeface="Palatino Linotype"/>
                <a:ea typeface="Palatino Linotype"/>
                <a:cs typeface="Palatino Linotype"/>
                <a:sym typeface="Palatino Linotype"/>
              </a:rPr>
              <a:t>Socializar con funcionarios, servidores públicos, sociedad civil y público en general de Chimalhuacán,  (municipios aledaños), los principios del Gobierno Abierto como pilares de una nueva forma de interacción entre autoridades y ciudadanía. </a:t>
            </a:r>
            <a:endParaRPr sz="20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Palatino Linotype"/>
              <a:buChar char="•"/>
            </a:pPr>
            <a:r>
              <a:rPr lang="es-MX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Ofrecer las nociones básicas de Gobierno Abierto a todas aquellas personas que participarán en la instalación del Secretariado Técnico Municipal de Chimalhuacán. </a:t>
            </a:r>
            <a:endParaRPr sz="20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Palatino Linotype"/>
              <a:buChar char="•"/>
            </a:pPr>
            <a:r>
              <a:rPr lang="es-MX" sz="2000">
                <a:latin typeface="Palatino Linotype"/>
                <a:ea typeface="Palatino Linotype"/>
                <a:cs typeface="Palatino Linotype"/>
                <a:sym typeface="Palatino Linotype"/>
              </a:rPr>
              <a:t>Promover la agenda de apertura gubernamental en esta región del Estado de México, a fin de animar a otros municipios a sumarse a estos ejercicios. </a:t>
            </a:r>
            <a:endParaRPr sz="2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14514" l="0" r="0" t="15461"/>
          <a:stretch/>
        </p:blipFill>
        <p:spPr>
          <a:xfrm>
            <a:off x="6865800" y="217218"/>
            <a:ext cx="1126825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9086" y="217222"/>
            <a:ext cx="1476714" cy="7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93c97070d_0_0"/>
          <p:cNvSpPr txBox="1"/>
          <p:nvPr>
            <p:ph type="title"/>
          </p:nvPr>
        </p:nvSpPr>
        <p:spPr>
          <a:xfrm>
            <a:off x="457200" y="402190"/>
            <a:ext cx="82296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rPr b="1" lang="es-MX" sz="2000">
                <a:latin typeface="Palatino Linotype"/>
                <a:ea typeface="Palatino Linotype"/>
                <a:cs typeface="Palatino Linotype"/>
                <a:sym typeface="Palatino Linotype"/>
              </a:rPr>
              <a:t>Dirigido a</a:t>
            </a:r>
            <a:endParaRPr/>
          </a:p>
        </p:txBody>
      </p:sp>
      <p:sp>
        <p:nvSpPr>
          <p:cNvPr id="72" name="Google Shape;72;gf93c97070d_0_0"/>
          <p:cNvSpPr txBox="1"/>
          <p:nvPr>
            <p:ph idx="4294967295" type="sldNum"/>
          </p:nvPr>
        </p:nvSpPr>
        <p:spPr>
          <a:xfrm>
            <a:off x="8801099" y="6505281"/>
            <a:ext cx="180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 Linotype"/>
              <a:buNone/>
            </a:pPr>
            <a:fld id="{00000000-1234-1234-1234-123412341234}" type="slidenum">
              <a:rPr b="1" lang="es-MX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3" name="Google Shape;73;gf93c97070d_0_0"/>
          <p:cNvSpPr txBox="1"/>
          <p:nvPr>
            <p:ph idx="1" type="body"/>
          </p:nvPr>
        </p:nvSpPr>
        <p:spPr>
          <a:xfrm>
            <a:off x="397725" y="1451150"/>
            <a:ext cx="8347800" cy="45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33375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s-MX" sz="2200">
                <a:latin typeface="Palatino Linotype"/>
                <a:ea typeface="Palatino Linotype"/>
                <a:cs typeface="Palatino Linotype"/>
                <a:sym typeface="Palatino Linotype"/>
              </a:rPr>
              <a:t>Autoridades, funcionarios y servidores públicos de </a:t>
            </a:r>
            <a:r>
              <a:rPr lang="es-MX" sz="20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Chimalhuacán</a:t>
            </a:r>
            <a:r>
              <a:rPr lang="es-MX" sz="2200">
                <a:latin typeface="Palatino Linotype"/>
                <a:ea typeface="Palatino Linotype"/>
                <a:cs typeface="Palatino Linotype"/>
                <a:sym typeface="Palatino Linotype"/>
              </a:rPr>
              <a:t>, (municipios aledaños).</a:t>
            </a: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33375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latino Linotype"/>
              <a:buChar char="●"/>
            </a:pPr>
            <a:r>
              <a:rPr lang="es-MX" sz="2200">
                <a:latin typeface="Palatino Linotype"/>
                <a:ea typeface="Palatino Linotype"/>
                <a:cs typeface="Palatino Linotype"/>
                <a:sym typeface="Palatino Linotype"/>
              </a:rPr>
              <a:t>Sociedad civil, académicos, estudiantes, profesionistas y ciudadanía en general.  </a:t>
            </a: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-333375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latino Linotype"/>
              <a:buChar char="●"/>
            </a:pPr>
            <a:r>
              <a:rPr lang="es-MX" sz="2200">
                <a:latin typeface="Palatino Linotype"/>
                <a:ea typeface="Palatino Linotype"/>
                <a:cs typeface="Palatino Linotype"/>
                <a:sym typeface="Palatino Linotype"/>
              </a:rPr>
              <a:t>Integrantes de Sistemas Municipales Anticorrupción. </a:t>
            </a:r>
            <a:endParaRPr sz="22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74" name="Google Shape;74;gf93c97070d_0_0"/>
          <p:cNvPicPr preferRelativeResize="0"/>
          <p:nvPr/>
        </p:nvPicPr>
        <p:blipFill rotWithShape="1">
          <a:blip r:embed="rId3">
            <a:alphaModFix/>
          </a:blip>
          <a:srcRect b="14514" l="0" r="0" t="15461"/>
          <a:stretch/>
        </p:blipFill>
        <p:spPr>
          <a:xfrm>
            <a:off x="6865800" y="217218"/>
            <a:ext cx="1126825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f93c97070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9086" y="217222"/>
            <a:ext cx="1476714" cy="7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457200" y="198302"/>
            <a:ext cx="8229600" cy="84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Datos generales</a:t>
            </a:r>
            <a:endParaRPr b="1" i="0" sz="2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81" name="Google Shape;81;p3"/>
          <p:cNvGraphicFramePr/>
          <p:nvPr/>
        </p:nvGraphicFramePr>
        <p:xfrm>
          <a:off x="397934" y="124637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{E61F5E11-70A1-4454-BE0E-7D650B3E4DD3}</a:tableStyleId>
              </a:tblPr>
              <a:tblGrid>
                <a:gridCol w="2532750"/>
                <a:gridCol w="5815400"/>
              </a:tblGrid>
              <a:tr h="377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alatino Linotype"/>
                        <a:buNone/>
                      </a:pPr>
                      <a:r>
                        <a:rPr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Fecha</a:t>
                      </a:r>
                      <a:endParaRPr sz="15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alatino Linotype"/>
                        <a:buNone/>
                      </a:pPr>
                      <a:r>
                        <a:rPr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29 de agosto de 2022</a:t>
                      </a:r>
                      <a:endParaRPr sz="1500" u="none" cap="none" strike="noStrike"/>
                    </a:p>
                  </a:txBody>
                  <a:tcPr marT="45725" marB="45725" marR="45725" marL="45725" anchor="ctr"/>
                </a:tc>
              </a:tr>
              <a:tr h="41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alatino Linotype"/>
                        <a:buNone/>
                      </a:pPr>
                      <a:r>
                        <a:rPr b="1"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Modalidad</a:t>
                      </a:r>
                      <a:endParaRPr b="1" sz="1500" u="none" cap="none" strike="noStrike"/>
                    </a:p>
                  </a:txBody>
                  <a:tcPr marT="45725" marB="45725" marR="45725" marL="45725" anchor="ctr"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alatino Linotype"/>
                        <a:buNone/>
                      </a:pPr>
                      <a:r>
                        <a:rPr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Híbrida</a:t>
                      </a:r>
                      <a:endParaRPr b="1" sz="15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alatino Linotype"/>
                        <a:buNone/>
                      </a:pPr>
                      <a:r>
                        <a:rPr b="1"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Lugar</a:t>
                      </a:r>
                      <a:endParaRPr b="1" sz="15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alatino Linotype"/>
                        <a:buNone/>
                      </a:pPr>
                      <a:r>
                        <a:rPr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Museo Chimaltonalli</a:t>
                      </a:r>
                      <a:endParaRPr sz="15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Ubicación</a:t>
                      </a:r>
                      <a:endParaRPr b="1" sz="15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Ignacio Zaragoza, Predio el Molino, San Pedro, 56334 Chimalhuacán, Méx.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sng" cap="none" strike="noStrike">
                          <a:solidFill>
                            <a:schemeClr val="hlink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  <a:hlinkClick r:id="rId3"/>
                        </a:rPr>
                        <a:t>https://goo.gl/maps/orQKsicv1YxFDaR97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MX" sz="15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Virtual: </a:t>
                      </a:r>
                      <a:r>
                        <a:rPr lang="es-MX" sz="15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vía Zoom. </a:t>
                      </a:r>
                      <a:endParaRPr sz="15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MX" sz="1500" u="sng" cap="none" strike="noStrike">
                          <a:solidFill>
                            <a:schemeClr val="hlink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  <a:hlinkClick r:id="rId4"/>
                        </a:rPr>
                        <a:t>https://us02web.zoom.us/j/83012179609</a:t>
                      </a:r>
                      <a:r>
                        <a:rPr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  </a:t>
                      </a:r>
                      <a:endParaRPr sz="15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alatino Linotype"/>
                        <a:buNone/>
                      </a:pPr>
                      <a:r>
                        <a:rPr b="1"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Inicio </a:t>
                      </a:r>
                      <a:endParaRPr b="1" sz="1500" u="none" cap="none" strike="noStrike"/>
                    </a:p>
                  </a:txBody>
                  <a:tcPr marT="45725" marB="45725" marR="45725" marL="45725" anchor="ctr"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alatino Linotype"/>
                        <a:buNone/>
                      </a:pPr>
                      <a:r>
                        <a:rPr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12:00 horas</a:t>
                      </a:r>
                      <a:endParaRPr sz="15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alatino Linotype"/>
                        <a:buNone/>
                      </a:pPr>
                      <a:r>
                        <a:rPr b="1"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Duración </a:t>
                      </a:r>
                      <a:endParaRPr b="1" sz="1500" u="none" cap="none" strike="noStrike"/>
                    </a:p>
                  </a:txBody>
                  <a:tcPr marT="45725" marB="45725" marR="45725" marL="45725" anchor="ctr"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alatino Linotype"/>
                        <a:buNone/>
                      </a:pPr>
                      <a:r>
                        <a:rPr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120 Minutos</a:t>
                      </a:r>
                      <a:endParaRPr sz="15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alatino Linotype"/>
                        <a:buNone/>
                      </a:pPr>
                      <a:r>
                        <a:rPr b="1"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Término </a:t>
                      </a:r>
                      <a:endParaRPr b="1" sz="1500" u="none" cap="none" strike="noStrike"/>
                    </a:p>
                  </a:txBody>
                  <a:tcPr marT="45725" marB="45725" marR="45725" marL="45725" anchor="ctr"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alatino Linotype"/>
                        <a:buNone/>
                      </a:pPr>
                      <a:r>
                        <a:rPr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14:00 horas</a:t>
                      </a:r>
                      <a:endParaRPr sz="15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Número de asistentes</a:t>
                      </a:r>
                      <a:endParaRPr b="1" sz="15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MX" sz="15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100 personas</a:t>
                      </a:r>
                      <a:endParaRPr sz="15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2" name="Google Shape;82;p3"/>
          <p:cNvSpPr txBox="1"/>
          <p:nvPr>
            <p:ph idx="4294967295" type="sldNum"/>
          </p:nvPr>
        </p:nvSpPr>
        <p:spPr>
          <a:xfrm>
            <a:off x="8505417" y="6414760"/>
            <a:ext cx="181381" cy="24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>
                <a:solidFill>
                  <a:srgbClr val="888888"/>
                </a:solidFill>
              </a:rPr>
              <a:t>‹#›</a:t>
            </a:fld>
            <a:endParaRPr/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5">
            <a:alphaModFix/>
          </a:blip>
          <a:srcRect b="14514" l="0" r="0" t="15461"/>
          <a:stretch/>
        </p:blipFill>
        <p:spPr>
          <a:xfrm>
            <a:off x="6865800" y="217218"/>
            <a:ext cx="1126825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89086" y="217222"/>
            <a:ext cx="1476714" cy="7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283492" y="178867"/>
            <a:ext cx="7521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Programa</a:t>
            </a:r>
            <a:endParaRPr b="1" i="0" sz="2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90" name="Google Shape;90;p4"/>
          <p:cNvGraphicFramePr/>
          <p:nvPr/>
        </p:nvGraphicFramePr>
        <p:xfrm>
          <a:off x="408303" y="113624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{E61F5E11-70A1-4454-BE0E-7D650B3E4DD3}</a:tableStyleId>
              </a:tblPr>
              <a:tblGrid>
                <a:gridCol w="1936725"/>
                <a:gridCol w="3223275"/>
                <a:gridCol w="1541250"/>
                <a:gridCol w="1460975"/>
              </a:tblGrid>
              <a:tr h="239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s-MX" sz="1300" u="none" cap="none" strike="noStrike">
                          <a:solidFill>
                            <a:srgbClr val="FFFFFF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Programa </a:t>
                      </a:r>
                      <a:endParaRPr sz="1300" u="none" cap="none" strike="noStrike"/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7D60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7D60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s-MX" sz="1300" u="none" cap="none" strike="noStrike">
                          <a:solidFill>
                            <a:srgbClr val="FFFFFF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Responsable </a:t>
                      </a:r>
                      <a:endParaRPr sz="1300" u="none" cap="none" strike="noStrike"/>
                    </a:p>
                  </a:txBody>
                  <a:tcPr marT="45725" marB="45725" marR="45725" marL="45725" anchor="ctr">
                    <a:lnT cap="flat" cmpd="sng" w="9525">
                      <a:solidFill>
                        <a:srgbClr val="7D60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300" u="none" cap="none" strike="noStrike">
                          <a:solidFill>
                            <a:srgbClr val="FFFFFF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Hora</a:t>
                      </a:r>
                      <a:endParaRPr sz="1300" u="none" cap="none" strike="noStrike">
                        <a:solidFill>
                          <a:srgbClr val="FFFFFF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T cap="flat" cmpd="sng" w="9525">
                      <a:solidFill>
                        <a:srgbClr val="7D60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s-MX" sz="1300" u="none" cap="none" strike="noStrike">
                          <a:solidFill>
                            <a:srgbClr val="FFFFFF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Duración </a:t>
                      </a:r>
                      <a:endParaRPr sz="1300" u="none" cap="none" strike="noStrike"/>
                    </a:p>
                  </a:txBody>
                  <a:tcPr marT="45725" marB="45725" marR="45725" marL="45725" anchor="ctr">
                    <a:lnR cap="flat" cmpd="sng" w="9525">
                      <a:solidFill>
                        <a:srgbClr val="7D60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D60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2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Mensaje</a:t>
                      </a:r>
                      <a:endParaRPr sz="1000" u="none" cap="none" strike="noStrike">
                        <a:highlight>
                          <a:schemeClr val="lt1"/>
                        </a:highlight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b="1"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Xóchitl Flores Jiménez.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Presidenta Municipal de Chimalhuacán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12:00 - 12:05 h</a:t>
                      </a:r>
                      <a:endParaRPr sz="1000" u="none" cap="none" strike="noStrike">
                        <a:highlight>
                          <a:srgbClr val="FFFFFF"/>
                        </a:highlight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 min</a:t>
                      </a:r>
                      <a:endParaRPr sz="1000" u="none" cap="none" strike="noStrike">
                        <a:highlight>
                          <a:srgbClr val="FFFFFF"/>
                        </a:highlight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32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Mensaje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Guadalupe Ramírez Peña</a:t>
                      </a:r>
                      <a:endParaRPr b="1"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Comisionada del Infoem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12:05 - 12:10 h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 min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Mensaje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José Guadalupe Luna Hernández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Presidente del CPC Edomex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12:10 - 12:15 h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 min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32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Motivos del Foro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rgbClr val="202124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Adriana Yadira Cárdenas Tagle</a:t>
                      </a:r>
                      <a:endParaRPr b="1" sz="1000" u="none" cap="none" strike="noStrike">
                        <a:solidFill>
                          <a:srgbClr val="202124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rgbClr val="202124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Directora General de Transparencia, Acceso a la Información Pública y Gobierno Abierto del Infoem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12:15 - 12:20 h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 min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Experiencia como representante de sociedad civil del STL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Carlos de la Peña Jiménez O´Farril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Representante Titular de Sociedad Civil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12:20 - 12:30 h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10min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389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Sensibilización</a:t>
                      </a:r>
                      <a:endParaRPr sz="1000" u="none" cap="none" strike="noStrike"/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Eduardo Espinosa Cravioto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Subdirector de Políticas de Gobierno Abierto del INAI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12:30 - 12:50 h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20 min</a:t>
                      </a:r>
                      <a:endParaRPr sz="1000" u="none" cap="none" strike="noStrike"/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Sensibilización 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José Cristian Urrutia Negrete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Jefe de Gobierno Abierto y Vinculación Institucional del Instituto de Acceso a la Información Pública para el Estado de Guanajuato. 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12:50- 13:10 h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20 min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50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Sensibilización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Horacio Rodríguez Jiménez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Facilitador Titular del STL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13:10 - 13:30 h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20min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Mensaje como integrante de sociedad civil del STL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Enrique Serrano Arenas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Tendiendo Puentes A. C. 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13:30 – 13:35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 min</a:t>
                      </a:r>
                      <a:endParaRPr/>
                    </a:p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Sesión de preguntas y respuestas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Panelistas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13:35 -13:50 h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15  min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32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Clausura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Luis Gustavo Parra Noriega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Comisionado del Infoem 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13:50- 14:00 h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3429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 min</a:t>
                      </a:r>
                      <a:endParaRPr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91" name="Google Shape;91;p4"/>
          <p:cNvSpPr txBox="1"/>
          <p:nvPr>
            <p:ph idx="4294967295" type="sldNum"/>
          </p:nvPr>
        </p:nvSpPr>
        <p:spPr>
          <a:xfrm>
            <a:off x="8801099" y="6505281"/>
            <a:ext cx="180339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 Linotype"/>
              <a:buNone/>
            </a:pPr>
            <a:fld id="{00000000-1234-1234-1234-123412341234}" type="slidenum">
              <a:rPr b="1" lang="es-MX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b="1" i="0" sz="12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b="14514" l="0" r="0" t="15461"/>
          <a:stretch/>
        </p:blipFill>
        <p:spPr>
          <a:xfrm>
            <a:off x="6865800" y="217218"/>
            <a:ext cx="1126825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9086" y="217222"/>
            <a:ext cx="1476714" cy="7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4ba7cca21_0_1"/>
          <p:cNvSpPr txBox="1"/>
          <p:nvPr>
            <p:ph type="title"/>
          </p:nvPr>
        </p:nvSpPr>
        <p:spPr>
          <a:xfrm>
            <a:off x="597814" y="442721"/>
            <a:ext cx="63786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s-MX" sz="3200"/>
              <a:t>Presidium</a:t>
            </a:r>
            <a:endParaRPr sz="32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9" name="Google Shape;99;g144ba7cca21_0_1"/>
          <p:cNvSpPr txBox="1"/>
          <p:nvPr>
            <p:ph idx="12" type="sldNum"/>
          </p:nvPr>
        </p:nvSpPr>
        <p:spPr>
          <a:xfrm>
            <a:off x="8401796" y="6401627"/>
            <a:ext cx="321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1" lang="es-MX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00" name="Google Shape;100;g144ba7cca21_0_1"/>
          <p:cNvGrpSpPr/>
          <p:nvPr/>
        </p:nvGrpSpPr>
        <p:grpSpPr>
          <a:xfrm>
            <a:off x="2785523" y="2058651"/>
            <a:ext cx="441960" cy="477012"/>
            <a:chOff x="2956560" y="2397251"/>
            <a:chExt cx="441960" cy="477012"/>
          </a:xfrm>
        </p:grpSpPr>
        <p:pic>
          <p:nvPicPr>
            <p:cNvPr id="101" name="Google Shape;101;g144ba7cca21_0_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56560" y="2397251"/>
              <a:ext cx="441960" cy="441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g144ba7cca21_0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82468" y="2415539"/>
              <a:ext cx="388619" cy="45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g144ba7cca21_0_1"/>
            <p:cNvSpPr/>
            <p:nvPr/>
          </p:nvSpPr>
          <p:spPr>
            <a:xfrm>
              <a:off x="3003804" y="2421635"/>
              <a:ext cx="347979" cy="347980"/>
            </a:xfrm>
            <a:custGeom>
              <a:rect b="b" l="l" r="r" t="t"/>
              <a:pathLst>
                <a:path extrusionOk="0" h="347980" w="347979">
                  <a:moveTo>
                    <a:pt x="0" y="347472"/>
                  </a:moveTo>
                  <a:lnTo>
                    <a:pt x="347471" y="347472"/>
                  </a:lnTo>
                  <a:lnTo>
                    <a:pt x="347471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MX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g144ba7cca21_0_1"/>
          <p:cNvGrpSpPr/>
          <p:nvPr/>
        </p:nvGrpSpPr>
        <p:grpSpPr>
          <a:xfrm>
            <a:off x="3672836" y="2058651"/>
            <a:ext cx="441960" cy="477012"/>
            <a:chOff x="3753611" y="2398776"/>
            <a:chExt cx="441960" cy="477012"/>
          </a:xfrm>
        </p:grpSpPr>
        <p:pic>
          <p:nvPicPr>
            <p:cNvPr id="105" name="Google Shape;105;g144ba7cca21_0_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53611" y="2398776"/>
              <a:ext cx="441960" cy="441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144ba7cca21_0_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81043" y="2417064"/>
              <a:ext cx="388620" cy="45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g144ba7cca21_0_1"/>
            <p:cNvSpPr/>
            <p:nvPr/>
          </p:nvSpPr>
          <p:spPr>
            <a:xfrm>
              <a:off x="3800855" y="2423160"/>
              <a:ext cx="347979" cy="347980"/>
            </a:xfrm>
            <a:custGeom>
              <a:rect b="b" l="l" r="r" t="t"/>
              <a:pathLst>
                <a:path extrusionOk="0" h="347980" w="347979">
                  <a:moveTo>
                    <a:pt x="0" y="347472"/>
                  </a:moveTo>
                  <a:lnTo>
                    <a:pt x="347472" y="347472"/>
                  </a:lnTo>
                  <a:lnTo>
                    <a:pt x="347472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MX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g144ba7cca21_0_1"/>
          <p:cNvGrpSpPr/>
          <p:nvPr/>
        </p:nvGrpSpPr>
        <p:grpSpPr>
          <a:xfrm>
            <a:off x="1786990" y="1356108"/>
            <a:ext cx="5570008" cy="646472"/>
            <a:chOff x="2523744" y="2865120"/>
            <a:chExt cx="3680460" cy="579120"/>
          </a:xfrm>
        </p:grpSpPr>
        <p:pic>
          <p:nvPicPr>
            <p:cNvPr id="109" name="Google Shape;109;g144ba7cca21_0_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23744" y="2865120"/>
              <a:ext cx="3680460" cy="579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g144ba7cca21_0_1"/>
            <p:cNvSpPr/>
            <p:nvPr/>
          </p:nvSpPr>
          <p:spPr>
            <a:xfrm>
              <a:off x="2570988" y="2889504"/>
              <a:ext cx="3586479" cy="485139"/>
            </a:xfrm>
            <a:custGeom>
              <a:rect b="b" l="l" r="r" t="t"/>
              <a:pathLst>
                <a:path extrusionOk="0" h="485139" w="3586479">
                  <a:moveTo>
                    <a:pt x="0" y="484632"/>
                  </a:moveTo>
                  <a:lnTo>
                    <a:pt x="3585972" y="484632"/>
                  </a:lnTo>
                  <a:lnTo>
                    <a:pt x="3585972" y="0"/>
                  </a:lnTo>
                  <a:lnTo>
                    <a:pt x="0" y="0"/>
                  </a:lnTo>
                  <a:lnTo>
                    <a:pt x="0" y="48463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s-MX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Presidium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g144ba7cca21_0_1"/>
          <p:cNvGrpSpPr/>
          <p:nvPr/>
        </p:nvGrpSpPr>
        <p:grpSpPr>
          <a:xfrm>
            <a:off x="5347057" y="2058660"/>
            <a:ext cx="441960" cy="477012"/>
            <a:chOff x="5349240" y="2397251"/>
            <a:chExt cx="441960" cy="477012"/>
          </a:xfrm>
        </p:grpSpPr>
        <p:pic>
          <p:nvPicPr>
            <p:cNvPr id="112" name="Google Shape;112;g144ba7cca21_0_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49240" y="2397251"/>
              <a:ext cx="441960" cy="441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g144ba7cca21_0_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76672" y="2415539"/>
              <a:ext cx="388620" cy="45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g144ba7cca21_0_1"/>
            <p:cNvSpPr/>
            <p:nvPr/>
          </p:nvSpPr>
          <p:spPr>
            <a:xfrm>
              <a:off x="5396484" y="2421635"/>
              <a:ext cx="347979" cy="347980"/>
            </a:xfrm>
            <a:custGeom>
              <a:rect b="b" l="l" r="r" t="t"/>
              <a:pathLst>
                <a:path extrusionOk="0" h="347980" w="347979">
                  <a:moveTo>
                    <a:pt x="0" y="347472"/>
                  </a:moveTo>
                  <a:lnTo>
                    <a:pt x="347472" y="347472"/>
                  </a:lnTo>
                  <a:lnTo>
                    <a:pt x="347472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MX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g144ba7cca21_0_1"/>
          <p:cNvGrpSpPr/>
          <p:nvPr/>
        </p:nvGrpSpPr>
        <p:grpSpPr>
          <a:xfrm>
            <a:off x="4492153" y="2058651"/>
            <a:ext cx="441960" cy="477012"/>
            <a:chOff x="5349240" y="2397251"/>
            <a:chExt cx="441960" cy="477012"/>
          </a:xfrm>
        </p:grpSpPr>
        <p:pic>
          <p:nvPicPr>
            <p:cNvPr id="116" name="Google Shape;116;g144ba7cca21_0_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49240" y="2397251"/>
              <a:ext cx="441960" cy="441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g144ba7cca21_0_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76672" y="2415539"/>
              <a:ext cx="388620" cy="45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g144ba7cca21_0_1"/>
            <p:cNvSpPr/>
            <p:nvPr/>
          </p:nvSpPr>
          <p:spPr>
            <a:xfrm>
              <a:off x="5396484" y="2421635"/>
              <a:ext cx="347979" cy="347980"/>
            </a:xfrm>
            <a:custGeom>
              <a:rect b="b" l="l" r="r" t="t"/>
              <a:pathLst>
                <a:path extrusionOk="0" h="347980" w="347979">
                  <a:moveTo>
                    <a:pt x="0" y="347472"/>
                  </a:moveTo>
                  <a:lnTo>
                    <a:pt x="347472" y="347472"/>
                  </a:lnTo>
                  <a:lnTo>
                    <a:pt x="347472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MX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19" name="Google Shape;119;g144ba7cca21_0_1"/>
          <p:cNvGraphicFramePr/>
          <p:nvPr/>
        </p:nvGraphicFramePr>
        <p:xfrm>
          <a:off x="894989" y="25917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{F0002913-2E1E-4F02-B964-3B61F45D964E}</a:tableStyleId>
              </a:tblPr>
              <a:tblGrid>
                <a:gridCol w="1195275"/>
                <a:gridCol w="6311525"/>
              </a:tblGrid>
              <a:tr h="332750">
                <a:tc gridSpan="2"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107950" marB="0" marR="0" marL="0"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63A1"/>
                    </a:solidFill>
                  </a:tcPr>
                </a:tc>
                <a:tc hMerge="1"/>
              </a:tr>
              <a:tr h="35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b="1"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6350" marB="0" marR="0" marL="0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Xóchitl Flores Jiménez.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Presidenta Municipal de Chimalhuacán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0000" marB="0" marR="0" marL="0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35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b="1"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6350" marB="0" marR="0" marL="0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Guadalupe Ramírez Peña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Comisionada del Infoem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0650" marB="0" marR="0" marL="0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8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b="1"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6350" marB="0" marR="0" marL="0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Luis Gustavo Parra Noriega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Comisionado del Infoem 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0650" marB="0" marR="0" marL="0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35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b="1"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635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José Guadalupe Luna Hernández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Presidente del CPC Edomex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0650" marB="0" marR="0" marL="0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26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b="1"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6350" marB="0" marR="0" marL="0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Carlos de la Peña Jiménez O’Farril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Representante Titular de Sociedad Civil en el STL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0000" marB="0" marR="0" marL="0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b="1" sz="10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635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rgbClr val="202124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Adriana Yadira Cárdenas Tagle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rgbClr val="202124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Directora General de Transparencia, Acceso a la Información Pública y Gobierno Abierto del Infoem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40000" marB="0" marR="0" marL="0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20" name="Google Shape;120;g144ba7cca21_0_1"/>
          <p:cNvPicPr preferRelativeResize="0"/>
          <p:nvPr/>
        </p:nvPicPr>
        <p:blipFill rotWithShape="1">
          <a:blip r:embed="rId8">
            <a:alphaModFix/>
          </a:blip>
          <a:srcRect b="14514" l="0" r="0" t="15461"/>
          <a:stretch/>
        </p:blipFill>
        <p:spPr>
          <a:xfrm>
            <a:off x="6865800" y="217218"/>
            <a:ext cx="1126825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44ba7cca21_0_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89086" y="217222"/>
            <a:ext cx="1476714" cy="7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44ba7cca21_0_1"/>
          <p:cNvSpPr/>
          <p:nvPr/>
        </p:nvSpPr>
        <p:spPr>
          <a:xfrm>
            <a:off x="6198809" y="2083035"/>
            <a:ext cx="347979" cy="347980"/>
          </a:xfrm>
          <a:custGeom>
            <a:rect b="b" l="l" r="r" t="t"/>
            <a:pathLst>
              <a:path extrusionOk="0" h="347980" w="347979">
                <a:moveTo>
                  <a:pt x="0" y="347472"/>
                </a:moveTo>
                <a:lnTo>
                  <a:pt x="347472" y="347472"/>
                </a:lnTo>
                <a:lnTo>
                  <a:pt x="347472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44ba7cca21_0_1"/>
          <p:cNvSpPr/>
          <p:nvPr/>
        </p:nvSpPr>
        <p:spPr>
          <a:xfrm>
            <a:off x="2072790" y="2083035"/>
            <a:ext cx="347979" cy="347980"/>
          </a:xfrm>
          <a:custGeom>
            <a:rect b="b" l="l" r="r" t="t"/>
            <a:pathLst>
              <a:path extrusionOk="0" h="347980" w="347979">
                <a:moveTo>
                  <a:pt x="0" y="347472"/>
                </a:moveTo>
                <a:lnTo>
                  <a:pt x="347472" y="347472"/>
                </a:lnTo>
                <a:lnTo>
                  <a:pt x="347472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716712c20_0_0"/>
          <p:cNvSpPr txBox="1"/>
          <p:nvPr>
            <p:ph type="title"/>
          </p:nvPr>
        </p:nvSpPr>
        <p:spPr>
          <a:xfrm>
            <a:off x="597821" y="442725"/>
            <a:ext cx="3769800" cy="4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s-MX" sz="2900"/>
              <a:t>Ponencias</a:t>
            </a:r>
            <a:endParaRPr sz="32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9" name="Google Shape;129;g14716712c20_0_0"/>
          <p:cNvSpPr txBox="1"/>
          <p:nvPr>
            <p:ph idx="12" type="sldNum"/>
          </p:nvPr>
        </p:nvSpPr>
        <p:spPr>
          <a:xfrm>
            <a:off x="8401796" y="6401627"/>
            <a:ext cx="321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marR="0" rtl="0" algn="l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1" lang="es-MX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30" name="Google Shape;130;g14716712c20_0_0"/>
          <p:cNvGrpSpPr/>
          <p:nvPr/>
        </p:nvGrpSpPr>
        <p:grpSpPr>
          <a:xfrm>
            <a:off x="2987773" y="2058651"/>
            <a:ext cx="441960" cy="477012"/>
            <a:chOff x="2956560" y="2397251"/>
            <a:chExt cx="441960" cy="477012"/>
          </a:xfrm>
        </p:grpSpPr>
        <p:pic>
          <p:nvPicPr>
            <p:cNvPr id="131" name="Google Shape;131;g14716712c20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56560" y="2397251"/>
              <a:ext cx="441960" cy="441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g14716712c20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82468" y="2415539"/>
              <a:ext cx="388619" cy="45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g14716712c20_0_0"/>
            <p:cNvSpPr/>
            <p:nvPr/>
          </p:nvSpPr>
          <p:spPr>
            <a:xfrm>
              <a:off x="3003804" y="2421635"/>
              <a:ext cx="347979" cy="347980"/>
            </a:xfrm>
            <a:custGeom>
              <a:rect b="b" l="l" r="r" t="t"/>
              <a:pathLst>
                <a:path extrusionOk="0" h="347980" w="347979">
                  <a:moveTo>
                    <a:pt x="0" y="347472"/>
                  </a:moveTo>
                  <a:lnTo>
                    <a:pt x="347471" y="347472"/>
                  </a:lnTo>
                  <a:lnTo>
                    <a:pt x="347471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MX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g14716712c20_0_0"/>
          <p:cNvGrpSpPr/>
          <p:nvPr/>
        </p:nvGrpSpPr>
        <p:grpSpPr>
          <a:xfrm>
            <a:off x="3875086" y="2058651"/>
            <a:ext cx="441960" cy="477012"/>
            <a:chOff x="3753611" y="2398776"/>
            <a:chExt cx="441960" cy="477012"/>
          </a:xfrm>
        </p:grpSpPr>
        <p:pic>
          <p:nvPicPr>
            <p:cNvPr id="135" name="Google Shape;135;g14716712c20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53611" y="2398776"/>
              <a:ext cx="441960" cy="441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g14716712c20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81043" y="2417064"/>
              <a:ext cx="388620" cy="45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g14716712c20_0_0"/>
            <p:cNvSpPr/>
            <p:nvPr/>
          </p:nvSpPr>
          <p:spPr>
            <a:xfrm>
              <a:off x="3800855" y="2423160"/>
              <a:ext cx="347979" cy="347980"/>
            </a:xfrm>
            <a:custGeom>
              <a:rect b="b" l="l" r="r" t="t"/>
              <a:pathLst>
                <a:path extrusionOk="0" h="347980" w="347979">
                  <a:moveTo>
                    <a:pt x="0" y="347472"/>
                  </a:moveTo>
                  <a:lnTo>
                    <a:pt x="347472" y="347472"/>
                  </a:lnTo>
                  <a:lnTo>
                    <a:pt x="347472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MX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g14716712c20_0_0"/>
          <p:cNvGrpSpPr/>
          <p:nvPr/>
        </p:nvGrpSpPr>
        <p:grpSpPr>
          <a:xfrm>
            <a:off x="1786990" y="1356108"/>
            <a:ext cx="5570008" cy="646472"/>
            <a:chOff x="2523744" y="2865120"/>
            <a:chExt cx="3680460" cy="579120"/>
          </a:xfrm>
        </p:grpSpPr>
        <p:pic>
          <p:nvPicPr>
            <p:cNvPr id="139" name="Google Shape;139;g14716712c20_0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23744" y="2865120"/>
              <a:ext cx="3680460" cy="579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g14716712c20_0_0"/>
            <p:cNvSpPr/>
            <p:nvPr/>
          </p:nvSpPr>
          <p:spPr>
            <a:xfrm>
              <a:off x="2570988" y="2889504"/>
              <a:ext cx="3586479" cy="485139"/>
            </a:xfrm>
            <a:custGeom>
              <a:rect b="b" l="l" r="r" t="t"/>
              <a:pathLst>
                <a:path extrusionOk="0" h="485139" w="3586479">
                  <a:moveTo>
                    <a:pt x="0" y="484632"/>
                  </a:moveTo>
                  <a:lnTo>
                    <a:pt x="3585972" y="484632"/>
                  </a:lnTo>
                  <a:lnTo>
                    <a:pt x="3585972" y="0"/>
                  </a:lnTo>
                  <a:lnTo>
                    <a:pt x="0" y="0"/>
                  </a:lnTo>
                  <a:lnTo>
                    <a:pt x="0" y="48463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s-MX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Ponentes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g14716712c20_0_0"/>
          <p:cNvGrpSpPr/>
          <p:nvPr/>
        </p:nvGrpSpPr>
        <p:grpSpPr>
          <a:xfrm>
            <a:off x="5549307" y="2058660"/>
            <a:ext cx="441960" cy="477012"/>
            <a:chOff x="5349240" y="2397251"/>
            <a:chExt cx="441960" cy="477012"/>
          </a:xfrm>
        </p:grpSpPr>
        <p:pic>
          <p:nvPicPr>
            <p:cNvPr id="142" name="Google Shape;142;g14716712c20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49240" y="2397251"/>
              <a:ext cx="441960" cy="441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g14716712c20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76672" y="2415539"/>
              <a:ext cx="388620" cy="45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g14716712c20_0_0"/>
            <p:cNvSpPr/>
            <p:nvPr/>
          </p:nvSpPr>
          <p:spPr>
            <a:xfrm>
              <a:off x="5396484" y="2421635"/>
              <a:ext cx="347979" cy="347980"/>
            </a:xfrm>
            <a:custGeom>
              <a:rect b="b" l="l" r="r" t="t"/>
              <a:pathLst>
                <a:path extrusionOk="0" h="347980" w="347979">
                  <a:moveTo>
                    <a:pt x="0" y="347472"/>
                  </a:moveTo>
                  <a:lnTo>
                    <a:pt x="347472" y="347472"/>
                  </a:lnTo>
                  <a:lnTo>
                    <a:pt x="347472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MX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g14716712c20_0_0"/>
          <p:cNvGrpSpPr/>
          <p:nvPr/>
        </p:nvGrpSpPr>
        <p:grpSpPr>
          <a:xfrm>
            <a:off x="4694403" y="2058651"/>
            <a:ext cx="441960" cy="477012"/>
            <a:chOff x="5349240" y="2397251"/>
            <a:chExt cx="441960" cy="477012"/>
          </a:xfrm>
        </p:grpSpPr>
        <p:pic>
          <p:nvPicPr>
            <p:cNvPr id="146" name="Google Shape;146;g14716712c20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49240" y="2397251"/>
              <a:ext cx="441960" cy="441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g14716712c20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76672" y="2415539"/>
              <a:ext cx="388620" cy="45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g14716712c20_0_0"/>
            <p:cNvSpPr/>
            <p:nvPr/>
          </p:nvSpPr>
          <p:spPr>
            <a:xfrm>
              <a:off x="5396484" y="2421635"/>
              <a:ext cx="347979" cy="347980"/>
            </a:xfrm>
            <a:custGeom>
              <a:rect b="b" l="l" r="r" t="t"/>
              <a:pathLst>
                <a:path extrusionOk="0" h="347980" w="347979">
                  <a:moveTo>
                    <a:pt x="0" y="347472"/>
                  </a:moveTo>
                  <a:lnTo>
                    <a:pt x="347472" y="347472"/>
                  </a:lnTo>
                  <a:lnTo>
                    <a:pt x="347472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s-MX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9" name="Google Shape;149;g14716712c20_0_0"/>
          <p:cNvGraphicFramePr/>
          <p:nvPr/>
        </p:nvGraphicFramePr>
        <p:xfrm>
          <a:off x="894989" y="25917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{F0002913-2E1E-4F02-B964-3B61F45D964E}</a:tableStyleId>
              </a:tblPr>
              <a:tblGrid>
                <a:gridCol w="1195275"/>
                <a:gridCol w="6311525"/>
              </a:tblGrid>
              <a:tr h="332750">
                <a:tc gridSpan="2"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107950" marB="0" marR="0" marL="0"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63A1"/>
                    </a:solidFill>
                  </a:tcPr>
                </a:tc>
                <a:tc hMerge="1"/>
              </a:tr>
              <a:tr h="326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MX" sz="12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b="1" sz="12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6350" marB="0" marR="0" marL="0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Eduardo Espinosa Cravioto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Subdirector de Políticas de Gobierno Abierto del INAI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MX" sz="12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b="1" sz="12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635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José Cristian Urrutia Negrete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Jefe de Gobierno Abierto y Vinculación Institucional del Instituto de Acceso a la Información Pública para el Estado de Guanajuato. 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33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MX" sz="12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b="1" sz="12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635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Horacio Rodríguez Jiménez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Facilitador Titular del STL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MX" sz="1200" u="none" cap="none" strike="noStrik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b="1" sz="1200" u="none" cap="none" strike="noStrik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635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Enrique Serrano Arenas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s-MX" sz="1000" u="none" cap="none" strike="noStrik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Tendiendo Puentes A. C. </a:t>
                      </a:r>
                      <a:endParaRPr b="0" sz="1000" u="none" cap="none" strike="noStrik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E7C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pic>
        <p:nvPicPr>
          <p:cNvPr id="150" name="Google Shape;150;g14716712c20_0_0"/>
          <p:cNvPicPr preferRelativeResize="0"/>
          <p:nvPr/>
        </p:nvPicPr>
        <p:blipFill rotWithShape="1">
          <a:blip r:embed="rId8">
            <a:alphaModFix/>
          </a:blip>
          <a:srcRect b="14514" l="0" r="0" t="15461"/>
          <a:stretch/>
        </p:blipFill>
        <p:spPr>
          <a:xfrm>
            <a:off x="6865800" y="217218"/>
            <a:ext cx="1126825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4716712c20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89086" y="217222"/>
            <a:ext cx="1476714" cy="7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5cb744ab3_1_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 sz="2400">
                <a:latin typeface="Palatino Linotype"/>
                <a:ea typeface="Palatino Linotype"/>
                <a:cs typeface="Palatino Linotype"/>
                <a:sym typeface="Palatino Linotype"/>
              </a:rPr>
              <a:t>Imagen del evento</a:t>
            </a:r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57" name="Google Shape;157;g115cb744ab3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588" y="964625"/>
            <a:ext cx="8606826" cy="492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15cb744ab3_1_2"/>
          <p:cNvPicPr preferRelativeResize="0"/>
          <p:nvPr/>
        </p:nvPicPr>
        <p:blipFill rotWithShape="1">
          <a:blip r:embed="rId4">
            <a:alphaModFix/>
          </a:blip>
          <a:srcRect b="14514" l="0" r="0" t="15461"/>
          <a:stretch/>
        </p:blipFill>
        <p:spPr>
          <a:xfrm>
            <a:off x="6865800" y="217218"/>
            <a:ext cx="1126825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15cb744ab3_1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9086" y="217222"/>
            <a:ext cx="1476714" cy="7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4ba7cca21_1_50"/>
          <p:cNvSpPr txBox="1"/>
          <p:nvPr>
            <p:ph type="title"/>
          </p:nvPr>
        </p:nvSpPr>
        <p:spPr>
          <a:xfrm>
            <a:off x="86890" y="484661"/>
            <a:ext cx="2197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s-MX" sz="3200">
                <a:latin typeface="Palatino Linotype"/>
                <a:ea typeface="Palatino Linotype"/>
                <a:cs typeface="Palatino Linotype"/>
                <a:sym typeface="Palatino Linotype"/>
              </a:rPr>
              <a:t>Pre-registro</a:t>
            </a:r>
            <a:endParaRPr sz="32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5" name="Google Shape;165;g144ba7cca21_1_50"/>
          <p:cNvSpPr txBox="1"/>
          <p:nvPr>
            <p:ph idx="12" type="sldNum"/>
          </p:nvPr>
        </p:nvSpPr>
        <p:spPr>
          <a:xfrm>
            <a:off x="8401811" y="6386264"/>
            <a:ext cx="23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66" name="Google Shape;166;g144ba7cca21_1_50"/>
          <p:cNvSpPr txBox="1"/>
          <p:nvPr/>
        </p:nvSpPr>
        <p:spPr>
          <a:xfrm>
            <a:off x="734275" y="1456153"/>
            <a:ext cx="8229600" cy="4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 siguiente liga dirige al pre- registro de asistencia al Foro Municipal Regional</a:t>
            </a:r>
            <a:endParaRPr b="0" i="0" sz="2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29 de agosto de 2022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s-MX" sz="2300" u="sng" cap="none" strike="noStrike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https://www.transparenciaestadodemexico.org.mx/itaipem/cpctcn/inscrpcn/inscrpcn.jsp?idc=1274</a:t>
            </a:r>
            <a:r>
              <a:rPr b="1" i="0" lang="es-MX" sz="2300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b="0" i="0" sz="2500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67" name="Google Shape;167;g144ba7cca21_1_50"/>
          <p:cNvPicPr preferRelativeResize="0"/>
          <p:nvPr/>
        </p:nvPicPr>
        <p:blipFill rotWithShape="1">
          <a:blip r:embed="rId4">
            <a:alphaModFix/>
          </a:blip>
          <a:srcRect b="14514" l="0" r="0" t="15461"/>
          <a:stretch/>
        </p:blipFill>
        <p:spPr>
          <a:xfrm>
            <a:off x="6865800" y="217218"/>
            <a:ext cx="1126825" cy="7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44ba7cca21_1_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9086" y="217222"/>
            <a:ext cx="1476714" cy="7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MARTHITA</dc:creator>
</cp:coreProperties>
</file>