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Bebas Neue" panose="020B0604020202020204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ira Sans Extra Condensed" panose="020B0503050000020004" pitchFamily="34" charset="0"/>
      <p:regular r:id="rId36"/>
      <p:bold r:id="rId37"/>
      <p:italic r:id="rId38"/>
      <p:boldItalic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Fira Sans Extra Condensed SemiBold" panose="020B0604020202020204" charset="0"/>
      <p:regular r:id="rId44"/>
      <p:bold r:id="rId45"/>
      <p:italic r:id="rId46"/>
      <p:boldItalic r:id="rId47"/>
    </p:embeddedFont>
    <p:embeddedFont>
      <p:font typeface="Palatino Linotype" panose="02040502050505030304" pitchFamily="18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2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b8a183caa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3b8a183caa_0_984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13b8a183caa_0_984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3b8a183caa_0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13b8a183caa_0_1155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g13b8a183caa_0_1155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3ba9cc17c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g13ba9cc17cf_0_99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g13ba9cc17cf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ca97b3112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13ca97b3112_0_602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g13ca97b3112_0_602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3ca97b3112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g13ca97b3112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g13ca97b3112_0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3ca97b3112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g13ca97b3112_0_735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7" name="Google Shape;677;g13ca97b3112_0_735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3c023c47e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g13c023c47ec_0_2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3" name="Google Shape;713;g13c023c47ec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3b8a183caa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4" name="Google Shape;764;g13b8a183caa_0_1244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g13b8a183caa_0_1244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b8a183caa_0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6" name="Google Shape;806;g13b8a183caa_0_1205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g13b8a183caa_0_1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3ca97b3112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6" name="Google Shape;846;g13ca97b3112_0_1168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7" name="Google Shape;847;g13ca97b3112_0_1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3c380c0e4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8" name="Google Shape;888;g13c380c0e4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9" name="Google Shape;889;g13c380c0e4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8a183caa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3b8a183caa_0_990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3b8a183caa_0_990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3c023c47e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8" name="Google Shape;928;g13c023c47ec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9" name="Google Shape;929;g13c023c47ec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3b8a183caa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g13b8a183caa_0_1303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0" name="Google Shape;960;g13b8a183caa_0_1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3b8a183caa_0_1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13b8a183caa_0_1273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8" name="Google Shape;998;g13b8a183caa_0_1273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3c380c0e4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g13c380c0e4c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4" name="Google Shape;1044;g13c380c0e4c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13c380c0e4c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1" name="Google Shape;1081;g13c380c0e4c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2" name="Google Shape;1082;g13c380c0e4c_0_159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3b8a183caa_0_1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" name="Google Shape;1127;g13b8a183caa_0_1339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8" name="Google Shape;1128;g13b8a183caa_0_1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3ca97b3112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2" name="Google Shape;1152;g13ca97b3112_0_999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3" name="Google Shape;1153;g13ca97b3112_0_999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3ca97b3112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5" name="Google Shape;1185;g13ca97b3112_0_966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6" name="Google Shape;1186;g13ca97b3112_0_966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27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b8a183caa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3b8a183caa_0_1037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3b8a183caa_0_1037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ca97b311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13ca97b3112_0_93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13ca97b3112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ca97b31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13ca97b31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13ca97b31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b8a183ca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13b8a183caa_0_1072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13b8a183caa_0_1072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ba9cc17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13ba9cc17cf_0_0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13ba9cc17c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ba9cc17c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13ba9cc17cf_0_49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13ba9cc17cf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ca97b3112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131" y="1142821"/>
            <a:ext cx="5985900" cy="308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13ca97b3112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g13ca97b3112_0_296:notes"/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s" sz="1400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94931" y="297075"/>
            <a:ext cx="8237100" cy="47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romanUcPeriod"/>
              <a:defRPr sz="18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  <a:defRPr sz="1100"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sp>
        <p:nvSpPr>
          <p:cNvPr id="131" name="Google Shape;131;p25"/>
          <p:cNvSpPr txBox="1"/>
          <p:nvPr/>
        </p:nvSpPr>
        <p:spPr>
          <a:xfrm>
            <a:off x="919744" y="1320840"/>
            <a:ext cx="7523700" cy="304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Compromiso Proactivo del Infoem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7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Línea de Acción 1: Elaboración de un estudio en materia de apertura gubernamental en municipios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7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Estadísticas finales </a:t>
            </a:r>
            <a:endParaRPr sz="2700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50" y="481200"/>
            <a:ext cx="18669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  <p:sp>
        <p:nvSpPr>
          <p:cNvPr id="480" name="Google Shape;480;p34"/>
          <p:cNvSpPr txBox="1"/>
          <p:nvPr/>
        </p:nvSpPr>
        <p:spPr>
          <a:xfrm>
            <a:off x="0" y="171450"/>
            <a:ext cx="621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81" name="Google Shape;481;p34"/>
          <p:cNvGrpSpPr/>
          <p:nvPr/>
        </p:nvGrpSpPr>
        <p:grpSpPr>
          <a:xfrm>
            <a:off x="411771" y="1029451"/>
            <a:ext cx="2484915" cy="2528084"/>
            <a:chOff x="549028" y="1372601"/>
            <a:chExt cx="3313220" cy="3370778"/>
          </a:xfrm>
        </p:grpSpPr>
        <p:sp>
          <p:nvSpPr>
            <p:cNvPr id="482" name="Google Shape;482;p34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549067" y="1946266"/>
              <a:ext cx="1437259" cy="2407698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 txBox="1"/>
            <p:nvPr/>
          </p:nvSpPr>
          <p:spPr>
            <a:xfrm>
              <a:off x="680140" y="13797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82%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solidFill>
              <a:srgbClr val="1DADA6"/>
            </a:solidFill>
            <a:ln w="9525" cap="flat" cmpd="sng">
              <a:solidFill>
                <a:srgbClr val="1DAD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(96)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87" name="Google Shape;487;p34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2424867" y="3784668"/>
              <a:ext cx="1437356" cy="556486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 txBox="1"/>
            <p:nvPr/>
          </p:nvSpPr>
          <p:spPr>
            <a:xfrm>
              <a:off x="2555975" y="13797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18%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(21)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93" name="Google Shape;493;p34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4" name="Google Shape;494;p34"/>
          <p:cNvGrpSpPr/>
          <p:nvPr/>
        </p:nvGrpSpPr>
        <p:grpSpPr>
          <a:xfrm>
            <a:off x="3488865" y="1029451"/>
            <a:ext cx="2484915" cy="2528084"/>
            <a:chOff x="549028" y="1372601"/>
            <a:chExt cx="3313220" cy="3370778"/>
          </a:xfrm>
        </p:grpSpPr>
        <p:sp>
          <p:nvSpPr>
            <p:cNvPr id="495" name="Google Shape;495;p34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549050" y="2526912"/>
              <a:ext cx="1437296" cy="1827080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68%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(79)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00" name="Google Shape;500;p34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2424850" y="3311075"/>
              <a:ext cx="1437394" cy="1030073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32%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(38)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06" name="Google Shape;506;p34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07" name="Google Shape;507;p34"/>
          <p:cNvCxnSpPr/>
          <p:nvPr/>
        </p:nvCxnSpPr>
        <p:spPr>
          <a:xfrm>
            <a:off x="3183731" y="86313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34"/>
          <p:cNvCxnSpPr/>
          <p:nvPr/>
        </p:nvCxnSpPr>
        <p:spPr>
          <a:xfrm>
            <a:off x="6209766" y="86313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9" name="Google Shape;509;p34"/>
          <p:cNvSpPr txBox="1"/>
          <p:nvPr/>
        </p:nvSpPr>
        <p:spPr>
          <a:xfrm>
            <a:off x="220538" y="3617231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medios de difusión apropiados para invitar a la ciudadanía a comunicar sus necesidades?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34"/>
          <p:cNvSpPr txBox="1"/>
          <p:nvPr/>
        </p:nvSpPr>
        <p:spPr>
          <a:xfrm>
            <a:off x="3260500" y="3617224"/>
            <a:ext cx="28809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espacios permanentes o temporales para la definición de 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problemáticas prioritarias de atención?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1" name="Google Shape;511;p34"/>
          <p:cNvGrpSpPr/>
          <p:nvPr/>
        </p:nvGrpSpPr>
        <p:grpSpPr>
          <a:xfrm>
            <a:off x="6491365" y="1029451"/>
            <a:ext cx="2484915" cy="2528084"/>
            <a:chOff x="549028" y="1372601"/>
            <a:chExt cx="3313220" cy="3370778"/>
          </a:xfrm>
        </p:grpSpPr>
        <p:sp>
          <p:nvSpPr>
            <p:cNvPr id="512" name="Google Shape;512;p34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549042" y="2604566"/>
              <a:ext cx="1437296" cy="1749429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66%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(77)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17" name="Google Shape;517;p34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2424842" y="3221699"/>
              <a:ext cx="1437394" cy="1119436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34%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(40)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23" name="Google Shape;523;p34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24" name="Google Shape;524;p34"/>
          <p:cNvSpPr txBox="1"/>
          <p:nvPr/>
        </p:nvSpPr>
        <p:spPr>
          <a:xfrm>
            <a:off x="6263000" y="3617224"/>
            <a:ext cx="28809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estrategias para la elaboración conjunta de alternativas de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solución a problemáticas prioritarias?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sp>
        <p:nvSpPr>
          <p:cNvPr id="531" name="Google Shape;531;p35"/>
          <p:cNvSpPr txBox="1"/>
          <p:nvPr/>
        </p:nvSpPr>
        <p:spPr>
          <a:xfrm>
            <a:off x="0" y="0"/>
            <a:ext cx="597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532" name="Google Shape;532;p35"/>
          <p:cNvGrpSpPr/>
          <p:nvPr/>
        </p:nvGrpSpPr>
        <p:grpSpPr>
          <a:xfrm>
            <a:off x="112017" y="1249689"/>
            <a:ext cx="4373438" cy="2644082"/>
            <a:chOff x="457246" y="1843179"/>
            <a:chExt cx="5657747" cy="3420546"/>
          </a:xfrm>
        </p:grpSpPr>
        <p:sp>
          <p:nvSpPr>
            <p:cNvPr id="533" name="Google Shape;533;p35"/>
            <p:cNvSpPr txBox="1"/>
            <p:nvPr/>
          </p:nvSpPr>
          <p:spPr>
            <a:xfrm>
              <a:off x="1139550" y="481132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mecanismos conjuntos de evaluación de las alternativas de </a:t>
              </a:r>
              <a:r>
                <a:rPr lang="es" sz="1200">
                  <a:highlight>
                    <a:schemeClr val="lt1"/>
                  </a:highlight>
                  <a:latin typeface="Roboto"/>
                  <a:ea typeface="Roboto"/>
                  <a:cs typeface="Roboto"/>
                  <a:sym typeface="Roboto"/>
                </a:rPr>
                <a:t>solución </a:t>
              </a: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planteadas?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34" name="Google Shape;534;p35"/>
            <p:cNvGrpSpPr/>
            <p:nvPr/>
          </p:nvGrpSpPr>
          <p:grpSpPr>
            <a:xfrm>
              <a:off x="457246" y="1843179"/>
              <a:ext cx="5657747" cy="2628535"/>
              <a:chOff x="457270" y="1819231"/>
              <a:chExt cx="8229450" cy="1964232"/>
            </a:xfrm>
          </p:grpSpPr>
          <p:grpSp>
            <p:nvGrpSpPr>
              <p:cNvPr id="535" name="Google Shape;535;p35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536" name="Google Shape;536;p35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1DAD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51%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537" name="Google Shape;537;p35"/>
                <p:cNvCxnSpPr>
                  <a:stCxn id="536" idx="3"/>
                  <a:endCxn id="538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39" name="Google Shape;539;p35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Si(60)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540" name="Google Shape;540;p35"/>
                <p:cNvCxnSpPr>
                  <a:stCxn id="541" idx="2"/>
                  <a:endCxn id="536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42" name="Google Shape;542;p35"/>
              <p:cNvGrpSpPr/>
              <p:nvPr/>
            </p:nvGrpSpPr>
            <p:grpSpPr>
              <a:xfrm>
                <a:off x="5788558" y="1819231"/>
                <a:ext cx="2898162" cy="1715825"/>
                <a:chOff x="5788558" y="1819231"/>
                <a:chExt cx="2898162" cy="1715825"/>
              </a:xfrm>
            </p:grpSpPr>
            <p:sp>
              <p:nvSpPr>
                <p:cNvPr id="543" name="Google Shape;543;p35"/>
                <p:cNvSpPr/>
                <p:nvPr/>
              </p:nvSpPr>
              <p:spPr>
                <a:xfrm>
                  <a:off x="7007458" y="3186456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49%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544" name="Google Shape;544;p35"/>
                <p:cNvCxnSpPr>
                  <a:stCxn id="543" idx="1"/>
                  <a:endCxn id="545" idx="3"/>
                </p:cNvCxnSpPr>
                <p:nvPr/>
              </p:nvCxnSpPr>
              <p:spPr>
                <a:xfrm rot="10800000">
                  <a:off x="5788558" y="3360756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46" name="Google Shape;546;p35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No(57)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547" name="Google Shape;547;p35"/>
                <p:cNvCxnSpPr>
                  <a:stCxn id="548" idx="2"/>
                  <a:endCxn id="543" idx="0"/>
                </p:cNvCxnSpPr>
                <p:nvPr/>
              </p:nvCxnSpPr>
              <p:spPr>
                <a:xfrm>
                  <a:off x="7514758" y="2578956"/>
                  <a:ext cx="0" cy="60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38" name="Google Shape;538;p35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545" name="Google Shape;545;p35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" name="Google Shape;549;p35"/>
            <p:cNvGrpSpPr/>
            <p:nvPr/>
          </p:nvGrpSpPr>
          <p:grpSpPr>
            <a:xfrm>
              <a:off x="1021850" y="2319681"/>
              <a:ext cx="505624" cy="395766"/>
              <a:chOff x="5223609" y="3731112"/>
              <a:chExt cx="371782" cy="274285"/>
            </a:xfrm>
          </p:grpSpPr>
          <p:sp>
            <p:nvSpPr>
              <p:cNvPr id="550" name="Google Shape;550;p35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2" name="Google Shape;552;p35"/>
            <p:cNvSpPr/>
            <p:nvPr/>
          </p:nvSpPr>
          <p:spPr>
            <a:xfrm>
              <a:off x="5079359" y="230903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53" name="Google Shape;553;p35"/>
          <p:cNvCxnSpPr/>
          <p:nvPr/>
        </p:nvCxnSpPr>
        <p:spPr>
          <a:xfrm>
            <a:off x="4603739" y="576563"/>
            <a:ext cx="0" cy="39903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4" name="Google Shape;554;p3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443450" y="1856213"/>
            <a:ext cx="2057400" cy="17628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5" name="Google Shape;555;p35"/>
          <p:cNvGrpSpPr/>
          <p:nvPr/>
        </p:nvGrpSpPr>
        <p:grpSpPr>
          <a:xfrm>
            <a:off x="4644479" y="1249709"/>
            <a:ext cx="4373438" cy="2644082"/>
            <a:chOff x="6288471" y="1986129"/>
            <a:chExt cx="5657747" cy="3420546"/>
          </a:xfrm>
        </p:grpSpPr>
        <p:sp>
          <p:nvSpPr>
            <p:cNvPr id="556" name="Google Shape;556;p35"/>
            <p:cNvSpPr txBox="1"/>
            <p:nvPr/>
          </p:nvSpPr>
          <p:spPr>
            <a:xfrm>
              <a:off x="6970775" y="495427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una unidad administrativa responsable de promover el involucramiento ciudadano en la toma de decisiones?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57" name="Google Shape;557;p35"/>
            <p:cNvGrpSpPr/>
            <p:nvPr/>
          </p:nvGrpSpPr>
          <p:grpSpPr>
            <a:xfrm>
              <a:off x="6288471" y="1986129"/>
              <a:ext cx="5657747" cy="2628535"/>
              <a:chOff x="457270" y="1819231"/>
              <a:chExt cx="8229450" cy="1964232"/>
            </a:xfrm>
          </p:grpSpPr>
          <p:grpSp>
            <p:nvGrpSpPr>
              <p:cNvPr id="558" name="Google Shape;558;p35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559" name="Google Shape;559;p35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67%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560" name="Google Shape;560;p35"/>
                <p:cNvCxnSpPr>
                  <a:stCxn id="559" idx="3"/>
                  <a:endCxn id="561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62" name="Google Shape;562;p35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Si(78)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563" name="Google Shape;563;p35"/>
                <p:cNvCxnSpPr>
                  <a:endCxn id="559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4" name="Google Shape;564;p35"/>
              <p:cNvGrpSpPr/>
              <p:nvPr/>
            </p:nvGrpSpPr>
            <p:grpSpPr>
              <a:xfrm>
                <a:off x="5788558" y="1819231"/>
                <a:ext cx="2898162" cy="1715825"/>
                <a:chOff x="5788558" y="1819231"/>
                <a:chExt cx="2898162" cy="1715825"/>
              </a:xfrm>
            </p:grpSpPr>
            <p:sp>
              <p:nvSpPr>
                <p:cNvPr id="565" name="Google Shape;565;p35"/>
                <p:cNvSpPr/>
                <p:nvPr/>
              </p:nvSpPr>
              <p:spPr>
                <a:xfrm>
                  <a:off x="7007458" y="3186456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33%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566" name="Google Shape;566;p35"/>
                <p:cNvCxnSpPr>
                  <a:stCxn id="565" idx="1"/>
                  <a:endCxn id="567" idx="3"/>
                </p:cNvCxnSpPr>
                <p:nvPr/>
              </p:nvCxnSpPr>
              <p:spPr>
                <a:xfrm rot="10800000">
                  <a:off x="5788558" y="3360756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68" name="Google Shape;568;p35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No(39)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569" name="Google Shape;569;p35"/>
                <p:cNvCxnSpPr>
                  <a:endCxn id="565" idx="0"/>
                </p:cNvCxnSpPr>
                <p:nvPr/>
              </p:nvCxnSpPr>
              <p:spPr>
                <a:xfrm>
                  <a:off x="7514758" y="2578956"/>
                  <a:ext cx="0" cy="60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61" name="Google Shape;561;p35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567" name="Google Shape;567;p35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" name="Google Shape;570;p35"/>
            <p:cNvGrpSpPr/>
            <p:nvPr/>
          </p:nvGrpSpPr>
          <p:grpSpPr>
            <a:xfrm>
              <a:off x="6853075" y="2462631"/>
              <a:ext cx="505624" cy="395766"/>
              <a:chOff x="5223609" y="3731112"/>
              <a:chExt cx="371782" cy="274285"/>
            </a:xfrm>
          </p:grpSpPr>
          <p:sp>
            <p:nvSpPr>
              <p:cNvPr id="571" name="Google Shape;571;p35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3" name="Google Shape;573;p35"/>
            <p:cNvSpPr/>
            <p:nvPr/>
          </p:nvSpPr>
          <p:spPr>
            <a:xfrm>
              <a:off x="10910584" y="245198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4" name="Google Shape;574;p3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70475" y="1916025"/>
            <a:ext cx="2057350" cy="17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  <p:sp>
        <p:nvSpPr>
          <p:cNvPr id="581" name="Google Shape;581;p36"/>
          <p:cNvSpPr txBox="1"/>
          <p:nvPr/>
        </p:nvSpPr>
        <p:spPr>
          <a:xfrm>
            <a:off x="0" y="171450"/>
            <a:ext cx="621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582" name="Google Shape;582;p36"/>
          <p:cNvCxnSpPr/>
          <p:nvPr/>
        </p:nvCxnSpPr>
        <p:spPr>
          <a:xfrm>
            <a:off x="3183731" y="86313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3" name="Google Shape;583;p36"/>
          <p:cNvCxnSpPr/>
          <p:nvPr/>
        </p:nvCxnSpPr>
        <p:spPr>
          <a:xfrm>
            <a:off x="6209766" y="86313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4" name="Google Shape;584;p36"/>
          <p:cNvGrpSpPr/>
          <p:nvPr/>
        </p:nvGrpSpPr>
        <p:grpSpPr>
          <a:xfrm>
            <a:off x="329843" y="909051"/>
            <a:ext cx="2484927" cy="2528084"/>
            <a:chOff x="549028" y="1372601"/>
            <a:chExt cx="3313236" cy="3370778"/>
          </a:xfrm>
        </p:grpSpPr>
        <p:sp>
          <p:nvSpPr>
            <p:cNvPr id="585" name="Google Shape;585;p36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549071" y="2694633"/>
              <a:ext cx="1437259" cy="1659370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62%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(73)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90" name="Google Shape;590;p36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2424871" y="3082468"/>
              <a:ext cx="1437394" cy="1258715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48%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(44)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596" name="Google Shape;596;p36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7" name="Google Shape;597;p36"/>
          <p:cNvSpPr txBox="1"/>
          <p:nvPr/>
        </p:nvSpPr>
        <p:spPr>
          <a:xfrm>
            <a:off x="115219" y="355703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 registro de asociaciones, organizaciones no gubernamentales, cámaras empresariales, sindicatos, etc., presentes 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en la demarcación territorial?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98" name="Google Shape;598;p36"/>
          <p:cNvGrpSpPr/>
          <p:nvPr/>
        </p:nvGrpSpPr>
        <p:grpSpPr>
          <a:xfrm>
            <a:off x="3488865" y="939164"/>
            <a:ext cx="2484915" cy="2528084"/>
            <a:chOff x="549028" y="1372601"/>
            <a:chExt cx="3313220" cy="3370778"/>
          </a:xfrm>
        </p:grpSpPr>
        <p:sp>
          <p:nvSpPr>
            <p:cNvPr id="599" name="Google Shape;599;p36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549042" y="2436100"/>
              <a:ext cx="1437296" cy="1917904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71%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(83)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04" name="Google Shape;604;p36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2424842" y="3437935"/>
              <a:ext cx="1437394" cy="903180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29%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(34)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10" name="Google Shape;610;p36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1" name="Google Shape;611;p36"/>
          <p:cNvSpPr txBox="1"/>
          <p:nvPr/>
        </p:nvSpPr>
        <p:spPr>
          <a:xfrm>
            <a:off x="3260506" y="3583519"/>
            <a:ext cx="28809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 archivo que registre el funcionamiento de 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instrumentos de participación ciudadana (Ej. COPACI, COCICOVI,etc.?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2" name="Google Shape;612;p36"/>
          <p:cNvGrpSpPr/>
          <p:nvPr/>
        </p:nvGrpSpPr>
        <p:grpSpPr>
          <a:xfrm>
            <a:off x="6423368" y="953251"/>
            <a:ext cx="2484927" cy="2528084"/>
            <a:chOff x="549028" y="1372601"/>
            <a:chExt cx="3313236" cy="3370778"/>
          </a:xfrm>
        </p:grpSpPr>
        <p:sp>
          <p:nvSpPr>
            <p:cNvPr id="613" name="Google Shape;613;p36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549071" y="1951867"/>
              <a:ext cx="1437259" cy="2402139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 txBox="1"/>
            <p:nvPr/>
          </p:nvSpPr>
          <p:spPr>
            <a:xfrm>
              <a:off x="680140" y="13797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83%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(97)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18" name="Google Shape;618;p36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2424871" y="3871867"/>
              <a:ext cx="1437394" cy="469333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 txBox="1"/>
            <p:nvPr/>
          </p:nvSpPr>
          <p:spPr>
            <a:xfrm>
              <a:off x="2555975" y="13797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17%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(20)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24" name="Google Shape;624;p36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25" name="Google Shape;625;p36"/>
          <p:cNvSpPr txBox="1"/>
          <p:nvPr/>
        </p:nvSpPr>
        <p:spPr>
          <a:xfrm>
            <a:off x="6208744" y="360123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¿Las sesiones de cabildo son públicas?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  <p:sp>
        <p:nvSpPr>
          <p:cNvPr id="632" name="Google Shape;632;p37"/>
          <p:cNvSpPr txBox="1"/>
          <p:nvPr/>
        </p:nvSpPr>
        <p:spPr>
          <a:xfrm>
            <a:off x="0" y="0"/>
            <a:ext cx="597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33" name="Google Shape;633;p37"/>
          <p:cNvCxnSpPr/>
          <p:nvPr/>
        </p:nvCxnSpPr>
        <p:spPr>
          <a:xfrm>
            <a:off x="4603739" y="576563"/>
            <a:ext cx="0" cy="39903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4" name="Google Shape;634;p37"/>
          <p:cNvGrpSpPr/>
          <p:nvPr/>
        </p:nvGrpSpPr>
        <p:grpSpPr>
          <a:xfrm>
            <a:off x="67354" y="1249897"/>
            <a:ext cx="4373438" cy="2644082"/>
            <a:chOff x="6288471" y="1986129"/>
            <a:chExt cx="5657747" cy="3420546"/>
          </a:xfrm>
        </p:grpSpPr>
        <p:sp>
          <p:nvSpPr>
            <p:cNvPr id="635" name="Google Shape;635;p37"/>
            <p:cNvSpPr txBox="1"/>
            <p:nvPr/>
          </p:nvSpPr>
          <p:spPr>
            <a:xfrm>
              <a:off x="6970775" y="495427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¿Las sesiones de cabildo permiten la intervención de la ciudadanía durante la discusión de algún punto en la agenda?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36" name="Google Shape;636;p37"/>
            <p:cNvGrpSpPr/>
            <p:nvPr/>
          </p:nvGrpSpPr>
          <p:grpSpPr>
            <a:xfrm>
              <a:off x="6288471" y="1986129"/>
              <a:ext cx="5657747" cy="2628535"/>
              <a:chOff x="457270" y="1819231"/>
              <a:chExt cx="8229450" cy="1964232"/>
            </a:xfrm>
          </p:grpSpPr>
          <p:grpSp>
            <p:nvGrpSpPr>
              <p:cNvPr id="637" name="Google Shape;637;p37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638" name="Google Shape;638;p37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66%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639" name="Google Shape;639;p37"/>
                <p:cNvCxnSpPr>
                  <a:stCxn id="638" idx="3"/>
                  <a:endCxn id="640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41" name="Google Shape;641;p37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Si(77)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642" name="Google Shape;642;p37"/>
                <p:cNvCxnSpPr>
                  <a:endCxn id="638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43" name="Google Shape;643;p37"/>
              <p:cNvGrpSpPr/>
              <p:nvPr/>
            </p:nvGrpSpPr>
            <p:grpSpPr>
              <a:xfrm>
                <a:off x="5788558" y="1819231"/>
                <a:ext cx="2898162" cy="1715825"/>
                <a:chOff x="5788558" y="1819231"/>
                <a:chExt cx="2898162" cy="1715825"/>
              </a:xfrm>
            </p:grpSpPr>
            <p:sp>
              <p:nvSpPr>
                <p:cNvPr id="644" name="Google Shape;644;p37"/>
                <p:cNvSpPr/>
                <p:nvPr/>
              </p:nvSpPr>
              <p:spPr>
                <a:xfrm>
                  <a:off x="7007458" y="3186456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34%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645" name="Google Shape;645;p37"/>
                <p:cNvCxnSpPr>
                  <a:stCxn id="644" idx="1"/>
                  <a:endCxn id="646" idx="3"/>
                </p:cNvCxnSpPr>
                <p:nvPr/>
              </p:nvCxnSpPr>
              <p:spPr>
                <a:xfrm rot="10800000">
                  <a:off x="5788558" y="3360756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47" name="Google Shape;647;p37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No(40)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648" name="Google Shape;648;p37"/>
                <p:cNvCxnSpPr>
                  <a:endCxn id="644" idx="0"/>
                </p:cNvCxnSpPr>
                <p:nvPr/>
              </p:nvCxnSpPr>
              <p:spPr>
                <a:xfrm>
                  <a:off x="7514758" y="2578956"/>
                  <a:ext cx="0" cy="60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40" name="Google Shape;640;p37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9" name="Google Shape;649;p37"/>
            <p:cNvGrpSpPr/>
            <p:nvPr/>
          </p:nvGrpSpPr>
          <p:grpSpPr>
            <a:xfrm>
              <a:off x="6853075" y="2462631"/>
              <a:ext cx="505624" cy="395766"/>
              <a:chOff x="5223609" y="3731112"/>
              <a:chExt cx="371782" cy="274285"/>
            </a:xfrm>
          </p:grpSpPr>
          <p:sp>
            <p:nvSpPr>
              <p:cNvPr id="650" name="Google Shape;650;p37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7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2" name="Google Shape;652;p37"/>
            <p:cNvSpPr/>
            <p:nvPr/>
          </p:nvSpPr>
          <p:spPr>
            <a:xfrm>
              <a:off x="10910584" y="245198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3" name="Google Shape;653;p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48827" y="1805175"/>
            <a:ext cx="2254122" cy="1943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4" name="Google Shape;654;p37"/>
          <p:cNvGrpSpPr/>
          <p:nvPr/>
        </p:nvGrpSpPr>
        <p:grpSpPr>
          <a:xfrm>
            <a:off x="4721629" y="1454734"/>
            <a:ext cx="4373438" cy="2644082"/>
            <a:chOff x="6288471" y="1986129"/>
            <a:chExt cx="5657747" cy="3420546"/>
          </a:xfrm>
        </p:grpSpPr>
        <p:sp>
          <p:nvSpPr>
            <p:cNvPr id="655" name="Google Shape;655;p37"/>
            <p:cNvSpPr txBox="1"/>
            <p:nvPr/>
          </p:nvSpPr>
          <p:spPr>
            <a:xfrm>
              <a:off x="6970775" y="495427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¿Las sesiones de cabildo se transmiten por algún medio de comunicación </a:t>
              </a:r>
              <a:r>
                <a:rPr lang="es" sz="1200">
                  <a:highlight>
                    <a:schemeClr val="lt1"/>
                  </a:highlight>
                  <a:latin typeface="Roboto"/>
                  <a:ea typeface="Roboto"/>
                  <a:cs typeface="Roboto"/>
                  <a:sym typeface="Roboto"/>
                </a:rPr>
                <a:t>y/o difusión?</a:t>
              </a:r>
              <a:endParaRPr sz="1200">
                <a:solidFill>
                  <a:srgbClr val="00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56" name="Google Shape;656;p37"/>
            <p:cNvGrpSpPr/>
            <p:nvPr/>
          </p:nvGrpSpPr>
          <p:grpSpPr>
            <a:xfrm>
              <a:off x="6288471" y="1986129"/>
              <a:ext cx="5657747" cy="2628535"/>
              <a:chOff x="457270" y="1819231"/>
              <a:chExt cx="8229450" cy="1964232"/>
            </a:xfrm>
          </p:grpSpPr>
          <p:grpSp>
            <p:nvGrpSpPr>
              <p:cNvPr id="657" name="Google Shape;657;p37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658" name="Google Shape;658;p37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60%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659" name="Google Shape;659;p37"/>
                <p:cNvCxnSpPr>
                  <a:stCxn id="658" idx="3"/>
                  <a:endCxn id="660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61" name="Google Shape;661;p37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Si(70)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662" name="Google Shape;662;p37"/>
                <p:cNvCxnSpPr>
                  <a:endCxn id="658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63" name="Google Shape;663;p37"/>
              <p:cNvGrpSpPr/>
              <p:nvPr/>
            </p:nvGrpSpPr>
            <p:grpSpPr>
              <a:xfrm>
                <a:off x="5788558" y="1819231"/>
                <a:ext cx="2898162" cy="1715825"/>
                <a:chOff x="5788558" y="1819231"/>
                <a:chExt cx="2898162" cy="1715825"/>
              </a:xfrm>
            </p:grpSpPr>
            <p:sp>
              <p:nvSpPr>
                <p:cNvPr id="664" name="Google Shape;664;p37"/>
                <p:cNvSpPr/>
                <p:nvPr/>
              </p:nvSpPr>
              <p:spPr>
                <a:xfrm>
                  <a:off x="7007458" y="3186456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40%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665" name="Google Shape;665;p37"/>
                <p:cNvCxnSpPr>
                  <a:stCxn id="664" idx="1"/>
                  <a:endCxn id="666" idx="3"/>
                </p:cNvCxnSpPr>
                <p:nvPr/>
              </p:nvCxnSpPr>
              <p:spPr>
                <a:xfrm rot="10800000">
                  <a:off x="5788558" y="3360756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67" name="Google Shape;667;p37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No(47)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668" name="Google Shape;668;p37"/>
                <p:cNvCxnSpPr>
                  <a:endCxn id="664" idx="0"/>
                </p:cNvCxnSpPr>
                <p:nvPr/>
              </p:nvCxnSpPr>
              <p:spPr>
                <a:xfrm>
                  <a:off x="7514758" y="2578956"/>
                  <a:ext cx="0" cy="60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60" name="Google Shape;660;p37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37"/>
            <p:cNvGrpSpPr/>
            <p:nvPr/>
          </p:nvGrpSpPr>
          <p:grpSpPr>
            <a:xfrm>
              <a:off x="6853075" y="2462631"/>
              <a:ext cx="505624" cy="395766"/>
              <a:chOff x="5223609" y="3731112"/>
              <a:chExt cx="371782" cy="274285"/>
            </a:xfrm>
          </p:grpSpPr>
          <p:sp>
            <p:nvSpPr>
              <p:cNvPr id="670" name="Google Shape;670;p37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37"/>
            <p:cNvSpPr/>
            <p:nvPr/>
          </p:nvSpPr>
          <p:spPr>
            <a:xfrm>
              <a:off x="10910584" y="245198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3" name="Google Shape;673;p3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844251" y="1850575"/>
            <a:ext cx="2254124" cy="204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sp>
        <p:nvSpPr>
          <p:cNvPr id="680" name="Google Shape;680;p38"/>
          <p:cNvSpPr txBox="1"/>
          <p:nvPr/>
        </p:nvSpPr>
        <p:spPr>
          <a:xfrm>
            <a:off x="0" y="171450"/>
            <a:ext cx="621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81" name="Google Shape;681;p38"/>
          <p:cNvGrpSpPr/>
          <p:nvPr/>
        </p:nvGrpSpPr>
        <p:grpSpPr>
          <a:xfrm>
            <a:off x="4763643" y="992201"/>
            <a:ext cx="2484921" cy="2528084"/>
            <a:chOff x="549028" y="1372601"/>
            <a:chExt cx="3313228" cy="3370778"/>
          </a:xfrm>
        </p:grpSpPr>
        <p:sp>
          <p:nvSpPr>
            <p:cNvPr id="682" name="Google Shape;682;p38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549063" y="3160150"/>
              <a:ext cx="1437259" cy="1193852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47%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(55)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87" name="Google Shape;687;p38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2424863" y="2933750"/>
              <a:ext cx="1437394" cy="1407458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53%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(62)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693" name="Google Shape;693;p38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94" name="Google Shape;694;p38"/>
          <p:cNvCxnSpPr/>
          <p:nvPr/>
        </p:nvCxnSpPr>
        <p:spPr>
          <a:xfrm>
            <a:off x="4495806" y="82588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5" name="Google Shape;695;p38"/>
          <p:cNvSpPr txBox="1"/>
          <p:nvPr/>
        </p:nvSpPr>
        <p:spPr>
          <a:xfrm>
            <a:off x="4549019" y="36401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¿Hay alguna comisión edilicia para la promoción de la participación ciudadana?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6" name="Google Shape;696;p38"/>
          <p:cNvGrpSpPr/>
          <p:nvPr/>
        </p:nvGrpSpPr>
        <p:grpSpPr>
          <a:xfrm>
            <a:off x="1675893" y="992201"/>
            <a:ext cx="2484927" cy="2528084"/>
            <a:chOff x="549028" y="1372601"/>
            <a:chExt cx="3313236" cy="3370778"/>
          </a:xfrm>
        </p:grpSpPr>
        <p:sp>
          <p:nvSpPr>
            <p:cNvPr id="697" name="Google Shape;697;p38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549071" y="1989098"/>
              <a:ext cx="1437259" cy="2364905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80%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(93)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02" name="Google Shape;702;p38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2424871" y="3838833"/>
              <a:ext cx="1437394" cy="502360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20%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(24)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08" name="Google Shape;708;p38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9" name="Google Shape;709;p38"/>
          <p:cNvSpPr txBox="1"/>
          <p:nvPr/>
        </p:nvSpPr>
        <p:spPr>
          <a:xfrm>
            <a:off x="1461269" y="36401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cabildo informa a la ciudadanía sobre las resoluciones tomadas?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846" y="740825"/>
            <a:ext cx="1934018" cy="18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559" y="771225"/>
            <a:ext cx="1934018" cy="18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39"/>
          <p:cNvSpPr txBox="1">
            <a:spLocks noGrp="1"/>
          </p:cNvSpPr>
          <p:nvPr>
            <p:ph type="sldNum" idx="12"/>
          </p:nvPr>
        </p:nvSpPr>
        <p:spPr>
          <a:xfrm>
            <a:off x="6457950" y="47518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  <p:sp>
        <p:nvSpPr>
          <p:cNvPr id="718" name="Google Shape;718;p39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Transparencia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19" name="Google Shape;719;p39"/>
          <p:cNvGrpSpPr/>
          <p:nvPr/>
        </p:nvGrpSpPr>
        <p:grpSpPr>
          <a:xfrm>
            <a:off x="7425" y="2655325"/>
            <a:ext cx="3311800" cy="226194"/>
            <a:chOff x="149984" y="5606221"/>
            <a:chExt cx="5592368" cy="371907"/>
          </a:xfrm>
        </p:grpSpPr>
        <p:grpSp>
          <p:nvGrpSpPr>
            <p:cNvPr id="720" name="Google Shape;720;p39"/>
            <p:cNvGrpSpPr/>
            <p:nvPr/>
          </p:nvGrpSpPr>
          <p:grpSpPr>
            <a:xfrm>
              <a:off x="149984" y="5629527"/>
              <a:ext cx="2672849" cy="348600"/>
              <a:chOff x="319784" y="1811252"/>
              <a:chExt cx="2672849" cy="348600"/>
            </a:xfrm>
          </p:grpSpPr>
          <p:sp>
            <p:nvSpPr>
              <p:cNvPr id="721" name="Google Shape;721;p39"/>
              <p:cNvSpPr txBox="1"/>
              <p:nvPr/>
            </p:nvSpPr>
            <p:spPr>
              <a:xfrm>
                <a:off x="319784" y="1811252"/>
                <a:ext cx="15720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Mensual(19)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16%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3" name="Google Shape;723;p39"/>
            <p:cNvGrpSpPr/>
            <p:nvPr/>
          </p:nvGrpSpPr>
          <p:grpSpPr>
            <a:xfrm>
              <a:off x="3057251" y="5606221"/>
              <a:ext cx="2685100" cy="371907"/>
              <a:chOff x="6151351" y="1787946"/>
              <a:chExt cx="2685100" cy="371907"/>
            </a:xfrm>
          </p:grpSpPr>
          <p:sp>
            <p:nvSpPr>
              <p:cNvPr id="724" name="Google Shape;724;p39"/>
              <p:cNvSpPr txBox="1"/>
              <p:nvPr/>
            </p:nvSpPr>
            <p:spPr>
              <a:xfrm flipH="1">
                <a:off x="7264452" y="1787946"/>
                <a:ext cx="15720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Bimestral(3)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26" name="Google Shape;726;p39"/>
          <p:cNvSpPr txBox="1"/>
          <p:nvPr/>
        </p:nvSpPr>
        <p:spPr>
          <a:xfrm>
            <a:off x="225581" y="36313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¿Con qué periodicidad actualiza el municipio la información que resulta de utilidad para la ciudadanía?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39"/>
          <p:cNvSpPr txBox="1"/>
          <p:nvPr/>
        </p:nvSpPr>
        <p:spPr>
          <a:xfrm>
            <a:off x="3130850" y="3631403"/>
            <a:ext cx="29280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una página web con información vigente o actualizada?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28" name="Google Shape;728;p39"/>
          <p:cNvGrpSpPr/>
          <p:nvPr/>
        </p:nvGrpSpPr>
        <p:grpSpPr>
          <a:xfrm>
            <a:off x="2832809" y="2744043"/>
            <a:ext cx="3310094" cy="504869"/>
            <a:chOff x="-2093" y="5388770"/>
            <a:chExt cx="5589486" cy="830104"/>
          </a:xfrm>
        </p:grpSpPr>
        <p:grpSp>
          <p:nvGrpSpPr>
            <p:cNvPr id="729" name="Google Shape;729;p39"/>
            <p:cNvGrpSpPr/>
            <p:nvPr/>
          </p:nvGrpSpPr>
          <p:grpSpPr>
            <a:xfrm>
              <a:off x="-2093" y="5388774"/>
              <a:ext cx="2824925" cy="830100"/>
              <a:chOff x="167707" y="1570499"/>
              <a:chExt cx="2824925" cy="830100"/>
            </a:xfrm>
          </p:grpSpPr>
          <p:sp>
            <p:nvSpPr>
              <p:cNvPr id="730" name="Google Shape;730;p39"/>
              <p:cNvSpPr txBox="1"/>
              <p:nvPr/>
            </p:nvSpPr>
            <p:spPr>
              <a:xfrm>
                <a:off x="167707" y="1811240"/>
                <a:ext cx="17241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Si(111)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95%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33" name="Google Shape;733;p39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734" name="Google Shape;734;p39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No(6)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37" name="Google Shape;737;p39"/>
          <p:cNvGrpSpPr/>
          <p:nvPr/>
        </p:nvGrpSpPr>
        <p:grpSpPr>
          <a:xfrm>
            <a:off x="7425" y="2992700"/>
            <a:ext cx="3220034" cy="226194"/>
            <a:chOff x="149984" y="5606220"/>
            <a:chExt cx="5437410" cy="371907"/>
          </a:xfrm>
        </p:grpSpPr>
        <p:grpSp>
          <p:nvGrpSpPr>
            <p:cNvPr id="738" name="Google Shape;738;p39"/>
            <p:cNvGrpSpPr/>
            <p:nvPr/>
          </p:nvGrpSpPr>
          <p:grpSpPr>
            <a:xfrm>
              <a:off x="149984" y="5629527"/>
              <a:ext cx="2672849" cy="348600"/>
              <a:chOff x="319784" y="1811252"/>
              <a:chExt cx="2672849" cy="348600"/>
            </a:xfrm>
          </p:grpSpPr>
          <p:sp>
            <p:nvSpPr>
              <p:cNvPr id="739" name="Google Shape;739;p39"/>
              <p:cNvSpPr txBox="1"/>
              <p:nvPr/>
            </p:nvSpPr>
            <p:spPr>
              <a:xfrm>
                <a:off x="319784" y="1811252"/>
                <a:ext cx="15720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Trimestral(75)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40" name="Google Shape;740;p39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64%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41" name="Google Shape;741;p39"/>
            <p:cNvGrpSpPr/>
            <p:nvPr/>
          </p:nvGrpSpPr>
          <p:grpSpPr>
            <a:xfrm>
              <a:off x="3057251" y="5606220"/>
              <a:ext cx="2530142" cy="371907"/>
              <a:chOff x="6151351" y="1787945"/>
              <a:chExt cx="2530142" cy="371907"/>
            </a:xfrm>
          </p:grpSpPr>
          <p:sp>
            <p:nvSpPr>
              <p:cNvPr id="742" name="Google Shape;742;p39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Semestral(5)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44" name="Google Shape;744;p39"/>
          <p:cNvGrpSpPr/>
          <p:nvPr/>
        </p:nvGrpSpPr>
        <p:grpSpPr>
          <a:xfrm>
            <a:off x="88802" y="3330075"/>
            <a:ext cx="3138657" cy="226194"/>
            <a:chOff x="287398" y="5606220"/>
            <a:chExt cx="5299995" cy="371907"/>
          </a:xfrm>
        </p:grpSpPr>
        <p:grpSp>
          <p:nvGrpSpPr>
            <p:cNvPr id="745" name="Google Shape;745;p39"/>
            <p:cNvGrpSpPr/>
            <p:nvPr/>
          </p:nvGrpSpPr>
          <p:grpSpPr>
            <a:xfrm>
              <a:off x="3057251" y="5606220"/>
              <a:ext cx="2530142" cy="371907"/>
              <a:chOff x="6151351" y="1787945"/>
              <a:chExt cx="2530142" cy="371907"/>
            </a:xfrm>
          </p:grpSpPr>
          <p:sp>
            <p:nvSpPr>
              <p:cNvPr id="746" name="Google Shape;746;p39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Otra(12)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47" name="Google Shape;747;p39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10%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48" name="Google Shape;748;p39"/>
            <p:cNvGrpSpPr/>
            <p:nvPr/>
          </p:nvGrpSpPr>
          <p:grpSpPr>
            <a:xfrm>
              <a:off x="287398" y="5629528"/>
              <a:ext cx="2535434" cy="348600"/>
              <a:chOff x="457198" y="1811253"/>
              <a:chExt cx="2535434" cy="348600"/>
            </a:xfrm>
          </p:grpSpPr>
          <p:sp>
            <p:nvSpPr>
              <p:cNvPr id="749" name="Google Shape;749;p39"/>
              <p:cNvSpPr txBox="1"/>
              <p:nvPr/>
            </p:nvSpPr>
            <p:spPr>
              <a:xfrm>
                <a:off x="457198" y="1811253"/>
                <a:ext cx="1434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Anual(3)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50" name="Google Shape;750;p39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751" name="Google Shape;751;p39"/>
          <p:cNvGrpSpPr/>
          <p:nvPr/>
        </p:nvGrpSpPr>
        <p:grpSpPr>
          <a:xfrm>
            <a:off x="5831600" y="2744043"/>
            <a:ext cx="3310094" cy="504869"/>
            <a:chOff x="-2093" y="5388770"/>
            <a:chExt cx="5589486" cy="830104"/>
          </a:xfrm>
        </p:grpSpPr>
        <p:grpSp>
          <p:nvGrpSpPr>
            <p:cNvPr id="752" name="Google Shape;752;p39"/>
            <p:cNvGrpSpPr/>
            <p:nvPr/>
          </p:nvGrpSpPr>
          <p:grpSpPr>
            <a:xfrm>
              <a:off x="-2093" y="5388774"/>
              <a:ext cx="2824925" cy="830100"/>
              <a:chOff x="167707" y="1570499"/>
              <a:chExt cx="2824925" cy="830100"/>
            </a:xfrm>
          </p:grpSpPr>
          <p:sp>
            <p:nvSpPr>
              <p:cNvPr id="753" name="Google Shape;753;p39"/>
              <p:cNvSpPr txBox="1"/>
              <p:nvPr/>
            </p:nvSpPr>
            <p:spPr>
              <a:xfrm>
                <a:off x="167707" y="1811240"/>
                <a:ext cx="17241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54" name="Google Shape;754;p39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48%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5" name="Google Shape;755;p39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6" name="Google Shape;756;p39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757" name="Google Shape;757;p39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58" name="Google Shape;758;p39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52%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" name="Google Shape;759;p39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60" name="Google Shape;760;p39"/>
          <p:cNvSpPr txBox="1"/>
          <p:nvPr/>
        </p:nvSpPr>
        <p:spPr>
          <a:xfrm>
            <a:off x="6142894" y="33265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 titular de  Unidad de Transparencia certificado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1" name="Google Shape;761;p39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5650" y="681511"/>
            <a:ext cx="2022004" cy="2013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  <p:sp>
        <p:nvSpPr>
          <p:cNvPr id="768" name="Google Shape;768;p40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Transparencia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769" name="Google Shape;769;p40"/>
          <p:cNvGrpSpPr/>
          <p:nvPr/>
        </p:nvGrpSpPr>
        <p:grpSpPr>
          <a:xfrm>
            <a:off x="128731" y="888510"/>
            <a:ext cx="2927925" cy="3366471"/>
            <a:chOff x="5277625" y="849821"/>
            <a:chExt cx="3903900" cy="4488629"/>
          </a:xfrm>
        </p:grpSpPr>
        <p:sp>
          <p:nvSpPr>
            <p:cNvPr id="770" name="Google Shape;770;p40"/>
            <p:cNvSpPr txBox="1"/>
            <p:nvPr/>
          </p:nvSpPr>
          <p:spPr>
            <a:xfrm>
              <a:off x="527762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¿Los servidores públicos habilitados se encuentran certificados?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65316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6531650" y="2340075"/>
              <a:ext cx="459900" cy="14217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7490225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7490225" y="1978775"/>
              <a:ext cx="459900" cy="1783200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6098570" y="3705450"/>
              <a:ext cx="22620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 txBox="1"/>
            <p:nvPr/>
          </p:nvSpPr>
          <p:spPr>
            <a:xfrm>
              <a:off x="637550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42%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77" name="Google Shape;777;p40"/>
            <p:cNvSpPr txBox="1"/>
            <p:nvPr/>
          </p:nvSpPr>
          <p:spPr>
            <a:xfrm rot="-5400000">
              <a:off x="6256555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si(49)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78" name="Google Shape;778;p40"/>
            <p:cNvSpPr txBox="1"/>
            <p:nvPr/>
          </p:nvSpPr>
          <p:spPr>
            <a:xfrm>
              <a:off x="733107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58%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79" name="Google Shape;779;p40"/>
            <p:cNvSpPr txBox="1"/>
            <p:nvPr/>
          </p:nvSpPr>
          <p:spPr>
            <a:xfrm rot="-5400000">
              <a:off x="7212123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no(68)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780" name="Google Shape;780;p40"/>
          <p:cNvGrpSpPr/>
          <p:nvPr/>
        </p:nvGrpSpPr>
        <p:grpSpPr>
          <a:xfrm>
            <a:off x="3056656" y="888510"/>
            <a:ext cx="2927925" cy="3366471"/>
            <a:chOff x="97575" y="849821"/>
            <a:chExt cx="3903900" cy="4488629"/>
          </a:xfrm>
        </p:grpSpPr>
        <p:sp>
          <p:nvSpPr>
            <p:cNvPr id="781" name="Google Shape;781;p40"/>
            <p:cNvSpPr txBox="1"/>
            <p:nvPr/>
          </p:nvSpPr>
          <p:spPr>
            <a:xfrm>
              <a:off x="9757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¿La Unidad de Transparencia municipal cuenta con los recursos humanos para cumplir su función?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23903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2390367" y="2742975"/>
              <a:ext cx="459900" cy="10191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124530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1245300" y="1926841"/>
              <a:ext cx="459900" cy="18351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831975" y="3705450"/>
              <a:ext cx="24351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2046461" y="3606281"/>
              <a:ext cx="65" cy="597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92"/>
                  </a:moveTo>
                  <a:cubicBezTo>
                    <a:pt x="0" y="6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F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 txBox="1"/>
            <p:nvPr/>
          </p:nvSpPr>
          <p:spPr>
            <a:xfrm>
              <a:off x="109089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68%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89" name="Google Shape;789;p40"/>
            <p:cNvSpPr txBox="1"/>
            <p:nvPr/>
          </p:nvSpPr>
          <p:spPr>
            <a:xfrm rot="-5400000">
              <a:off x="971929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s(79)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90" name="Google Shape;790;p40"/>
            <p:cNvSpPr txBox="1"/>
            <p:nvPr/>
          </p:nvSpPr>
          <p:spPr>
            <a:xfrm>
              <a:off x="223349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32%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791" name="Google Shape;791;p40"/>
            <p:cNvSpPr txBox="1"/>
            <p:nvPr/>
          </p:nvSpPr>
          <p:spPr>
            <a:xfrm rot="-5400000">
              <a:off x="2142133" y="3082875"/>
              <a:ext cx="9513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no(38)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792" name="Google Shape;792;p40"/>
          <p:cNvGrpSpPr/>
          <p:nvPr/>
        </p:nvGrpSpPr>
        <p:grpSpPr>
          <a:xfrm>
            <a:off x="6034244" y="888522"/>
            <a:ext cx="2927925" cy="3366471"/>
            <a:chOff x="97575" y="849821"/>
            <a:chExt cx="3903900" cy="4488629"/>
          </a:xfrm>
        </p:grpSpPr>
        <p:sp>
          <p:nvSpPr>
            <p:cNvPr id="793" name="Google Shape;793;p40"/>
            <p:cNvSpPr txBox="1"/>
            <p:nvPr/>
          </p:nvSpPr>
          <p:spPr>
            <a:xfrm>
              <a:off x="9757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¿La Unidad de Transparencia municipal cuenta con los recursos materiales para cumplir su función?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3903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390350" y="2687751"/>
              <a:ext cx="459900" cy="10743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124530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1245300" y="1978625"/>
              <a:ext cx="459900" cy="1783200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831975" y="3705450"/>
              <a:ext cx="24351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2046461" y="3606281"/>
              <a:ext cx="65" cy="597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92"/>
                  </a:moveTo>
                  <a:cubicBezTo>
                    <a:pt x="0" y="6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F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 txBox="1"/>
            <p:nvPr/>
          </p:nvSpPr>
          <p:spPr>
            <a:xfrm>
              <a:off x="109089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63%</a:t>
              </a:r>
              <a:endParaRPr sz="2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01" name="Google Shape;801;p40"/>
            <p:cNvSpPr txBox="1"/>
            <p:nvPr/>
          </p:nvSpPr>
          <p:spPr>
            <a:xfrm rot="-5400000">
              <a:off x="971929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s(74)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02" name="Google Shape;802;p40"/>
            <p:cNvSpPr txBox="1"/>
            <p:nvPr/>
          </p:nvSpPr>
          <p:spPr>
            <a:xfrm>
              <a:off x="223349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37%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03" name="Google Shape;803;p40"/>
            <p:cNvSpPr txBox="1"/>
            <p:nvPr/>
          </p:nvSpPr>
          <p:spPr>
            <a:xfrm rot="-5400000">
              <a:off x="2114537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no(43)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27798" y="771013"/>
            <a:ext cx="1934018" cy="18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  <p:sp>
        <p:nvSpPr>
          <p:cNvPr id="811" name="Google Shape;811;p41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Transparencia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812" name="Google Shape;812;p41"/>
          <p:cNvGrpSpPr/>
          <p:nvPr/>
        </p:nvGrpSpPr>
        <p:grpSpPr>
          <a:xfrm>
            <a:off x="-79023" y="2744221"/>
            <a:ext cx="3138657" cy="504869"/>
            <a:chOff x="287398" y="5388770"/>
            <a:chExt cx="5299995" cy="830104"/>
          </a:xfrm>
        </p:grpSpPr>
        <p:grpSp>
          <p:nvGrpSpPr>
            <p:cNvPr id="813" name="Google Shape;813;p41"/>
            <p:cNvGrpSpPr/>
            <p:nvPr/>
          </p:nvGrpSpPr>
          <p:grpSpPr>
            <a:xfrm>
              <a:off x="287398" y="5388774"/>
              <a:ext cx="2535434" cy="830100"/>
              <a:chOff x="457198" y="1570499"/>
              <a:chExt cx="2535434" cy="830100"/>
            </a:xfrm>
          </p:grpSpPr>
          <p:sp>
            <p:nvSpPr>
              <p:cNvPr id="814" name="Google Shape;814;p41"/>
              <p:cNvSpPr txBox="1"/>
              <p:nvPr/>
            </p:nvSpPr>
            <p:spPr>
              <a:xfrm>
                <a:off x="457198" y="1811253"/>
                <a:ext cx="1434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Si(75)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64%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16" name="Google Shape;816;p41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17" name="Google Shape;817;p41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818" name="Google Shape;818;p41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No(42)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9" name="Google Shape;819;p41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36%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" name="Google Shape;820;p41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1" name="Google Shape;821;p41"/>
          <p:cNvSpPr txBox="1"/>
          <p:nvPr/>
        </p:nvSpPr>
        <p:spPr>
          <a:xfrm>
            <a:off x="73181" y="33265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¿La Unidad de Transparencia municipal cuenta con los recursos financieros para cumplir su función?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41"/>
          <p:cNvSpPr txBox="1"/>
          <p:nvPr/>
        </p:nvSpPr>
        <p:spPr>
          <a:xfrm>
            <a:off x="3130838" y="33265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ha presentado en los últimos dos años alguna práctica de transparencia proactiva?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23" name="Google Shape;823;p41"/>
          <p:cNvGrpSpPr/>
          <p:nvPr/>
        </p:nvGrpSpPr>
        <p:grpSpPr>
          <a:xfrm>
            <a:off x="2832809" y="2744043"/>
            <a:ext cx="3310094" cy="504869"/>
            <a:chOff x="-2093" y="5388770"/>
            <a:chExt cx="5589486" cy="830104"/>
          </a:xfrm>
        </p:grpSpPr>
        <p:grpSp>
          <p:nvGrpSpPr>
            <p:cNvPr id="824" name="Google Shape;824;p41"/>
            <p:cNvGrpSpPr/>
            <p:nvPr/>
          </p:nvGrpSpPr>
          <p:grpSpPr>
            <a:xfrm>
              <a:off x="-2093" y="5388774"/>
              <a:ext cx="2824925" cy="830100"/>
              <a:chOff x="167707" y="1570499"/>
              <a:chExt cx="2824925" cy="830100"/>
            </a:xfrm>
          </p:grpSpPr>
          <p:sp>
            <p:nvSpPr>
              <p:cNvPr id="825" name="Google Shape;825;p41"/>
              <p:cNvSpPr txBox="1"/>
              <p:nvPr/>
            </p:nvSpPr>
            <p:spPr>
              <a:xfrm>
                <a:off x="167707" y="1811240"/>
                <a:ext cx="17241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Si(38)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6" name="Google Shape;826;p41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32%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" name="Google Shape;827;p41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8" name="Google Shape;828;p41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829" name="Google Shape;829;p41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No(79)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30" name="Google Shape;830;p41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68%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" name="Google Shape;831;p41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832" name="Google Shape;832;p4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3466" y="687932"/>
            <a:ext cx="2067433" cy="20618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3" name="Google Shape;833;p41"/>
          <p:cNvGrpSpPr/>
          <p:nvPr/>
        </p:nvGrpSpPr>
        <p:grpSpPr>
          <a:xfrm>
            <a:off x="5831600" y="2744043"/>
            <a:ext cx="3310094" cy="504869"/>
            <a:chOff x="-2093" y="5388770"/>
            <a:chExt cx="5589486" cy="830104"/>
          </a:xfrm>
        </p:grpSpPr>
        <p:grpSp>
          <p:nvGrpSpPr>
            <p:cNvPr id="834" name="Google Shape;834;p41"/>
            <p:cNvGrpSpPr/>
            <p:nvPr/>
          </p:nvGrpSpPr>
          <p:grpSpPr>
            <a:xfrm>
              <a:off x="-2093" y="5388774"/>
              <a:ext cx="2824925" cy="830100"/>
              <a:chOff x="167707" y="1570499"/>
              <a:chExt cx="2824925" cy="830100"/>
            </a:xfrm>
          </p:grpSpPr>
          <p:sp>
            <p:nvSpPr>
              <p:cNvPr id="835" name="Google Shape;835;p41"/>
              <p:cNvSpPr txBox="1"/>
              <p:nvPr/>
            </p:nvSpPr>
            <p:spPr>
              <a:xfrm>
                <a:off x="167707" y="1811240"/>
                <a:ext cx="17241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Mucho(109)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36" name="Google Shape;836;p41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93%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37" name="Google Shape;837;p41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38" name="Google Shape;838;p41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839" name="Google Shape;839;p41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Poco(8)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40" name="Google Shape;840;p41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7%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41" name="Google Shape;841;p41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42" name="Google Shape;842;p41"/>
          <p:cNvSpPr txBox="1"/>
          <p:nvPr/>
        </p:nvSpPr>
        <p:spPr>
          <a:xfrm>
            <a:off x="6142900" y="3326611"/>
            <a:ext cx="29280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¿Qué tan relevante considera el acompañamiento del Infoem en el desarrollo de sus actividades cotidianas en materia de 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Transparencia, Acceso a la Información y/o Protección de Datos Personales?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3" name="Google Shape;843;p4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519634" y="771025"/>
            <a:ext cx="1934018" cy="189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sp>
        <p:nvSpPr>
          <p:cNvPr id="850" name="Google Shape;850;p42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Transparencia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851" name="Google Shape;851;p42"/>
          <p:cNvGrpSpPr/>
          <p:nvPr/>
        </p:nvGrpSpPr>
        <p:grpSpPr>
          <a:xfrm>
            <a:off x="5978281" y="893660"/>
            <a:ext cx="2927925" cy="3366471"/>
            <a:chOff x="97575" y="849821"/>
            <a:chExt cx="3903900" cy="4488629"/>
          </a:xfrm>
        </p:grpSpPr>
        <p:sp>
          <p:nvSpPr>
            <p:cNvPr id="852" name="Google Shape;852;p42"/>
            <p:cNvSpPr txBox="1"/>
            <p:nvPr/>
          </p:nvSpPr>
          <p:spPr>
            <a:xfrm>
              <a:off x="9757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informa sobre estadísticas relacionadas con la atención a solicitudes de información?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23903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2390367" y="2859075"/>
              <a:ext cx="459900" cy="9030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124530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1245300" y="1659408"/>
              <a:ext cx="459900" cy="21024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831975" y="3705450"/>
              <a:ext cx="24351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2046461" y="3606281"/>
              <a:ext cx="65" cy="597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92"/>
                  </a:moveTo>
                  <a:cubicBezTo>
                    <a:pt x="0" y="6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F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 txBox="1"/>
            <p:nvPr/>
          </p:nvSpPr>
          <p:spPr>
            <a:xfrm>
              <a:off x="109089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70%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60" name="Google Shape;860;p42"/>
            <p:cNvSpPr txBox="1"/>
            <p:nvPr/>
          </p:nvSpPr>
          <p:spPr>
            <a:xfrm rot="-5400000">
              <a:off x="971929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s(82)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61" name="Google Shape;861;p42"/>
            <p:cNvSpPr txBox="1"/>
            <p:nvPr/>
          </p:nvSpPr>
          <p:spPr>
            <a:xfrm>
              <a:off x="223349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30%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62" name="Google Shape;862;p42"/>
            <p:cNvSpPr txBox="1"/>
            <p:nvPr/>
          </p:nvSpPr>
          <p:spPr>
            <a:xfrm rot="-5400000">
              <a:off x="2190133" y="3130875"/>
              <a:ext cx="8553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no(35)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863" name="Google Shape;863;p42"/>
          <p:cNvGrpSpPr/>
          <p:nvPr/>
        </p:nvGrpSpPr>
        <p:grpSpPr>
          <a:xfrm>
            <a:off x="3063644" y="883385"/>
            <a:ext cx="2927925" cy="3366471"/>
            <a:chOff x="97575" y="849821"/>
            <a:chExt cx="3903900" cy="4488629"/>
          </a:xfrm>
        </p:grpSpPr>
        <p:sp>
          <p:nvSpPr>
            <p:cNvPr id="864" name="Google Shape;864;p42"/>
            <p:cNvSpPr txBox="1"/>
            <p:nvPr/>
          </p:nvSpPr>
          <p:spPr>
            <a:xfrm>
              <a:off x="9757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genera información de interés público?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23903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2390350" y="3455969"/>
              <a:ext cx="459900" cy="3060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124530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1245317" y="1087411"/>
              <a:ext cx="459900" cy="2674200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831975" y="3705450"/>
              <a:ext cx="24351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2046461" y="3606281"/>
              <a:ext cx="65" cy="597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92"/>
                  </a:moveTo>
                  <a:cubicBezTo>
                    <a:pt x="0" y="6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F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 txBox="1"/>
            <p:nvPr/>
          </p:nvSpPr>
          <p:spPr>
            <a:xfrm>
              <a:off x="109089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92%</a:t>
              </a:r>
              <a:endParaRPr sz="2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72" name="Google Shape;872;p42"/>
            <p:cNvSpPr txBox="1"/>
            <p:nvPr/>
          </p:nvSpPr>
          <p:spPr>
            <a:xfrm rot="-5400000">
              <a:off x="971929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s(108)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73" name="Google Shape;873;p42"/>
            <p:cNvSpPr txBox="1"/>
            <p:nvPr/>
          </p:nvSpPr>
          <p:spPr>
            <a:xfrm>
              <a:off x="223349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8%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74" name="Google Shape;874;p42"/>
            <p:cNvSpPr txBox="1"/>
            <p:nvPr/>
          </p:nvSpPr>
          <p:spPr>
            <a:xfrm rot="-5400000">
              <a:off x="2114537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no(9)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875" name="Google Shape;875;p42"/>
          <p:cNvGrpSpPr/>
          <p:nvPr/>
        </p:nvGrpSpPr>
        <p:grpSpPr>
          <a:xfrm>
            <a:off x="257481" y="893660"/>
            <a:ext cx="2927925" cy="3366471"/>
            <a:chOff x="5277625" y="849821"/>
            <a:chExt cx="3903900" cy="4488629"/>
          </a:xfrm>
        </p:grpSpPr>
        <p:sp>
          <p:nvSpPr>
            <p:cNvPr id="876" name="Google Shape;876;p42"/>
            <p:cNvSpPr txBox="1"/>
            <p:nvPr/>
          </p:nvSpPr>
          <p:spPr>
            <a:xfrm>
              <a:off x="527762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¿Conoces las atribuciones y funciones del Infoem?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65316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6531650" y="953108"/>
              <a:ext cx="459900" cy="2808600"/>
            </a:xfrm>
            <a:prstGeom prst="can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7490225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7490217" y="3613675"/>
              <a:ext cx="459900" cy="1482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6098570" y="3705450"/>
              <a:ext cx="22620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 txBox="1"/>
            <p:nvPr/>
          </p:nvSpPr>
          <p:spPr>
            <a:xfrm>
              <a:off x="637550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97%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83" name="Google Shape;883;p42"/>
            <p:cNvSpPr txBox="1"/>
            <p:nvPr/>
          </p:nvSpPr>
          <p:spPr>
            <a:xfrm rot="-5400000">
              <a:off x="6256555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si(113)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84" name="Google Shape;884;p42"/>
            <p:cNvSpPr txBox="1"/>
            <p:nvPr/>
          </p:nvSpPr>
          <p:spPr>
            <a:xfrm>
              <a:off x="733107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885" name="Google Shape;885;p42"/>
            <p:cNvSpPr txBox="1"/>
            <p:nvPr/>
          </p:nvSpPr>
          <p:spPr>
            <a:xfrm rot="-5400000">
              <a:off x="7212123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no(4)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sp>
        <p:nvSpPr>
          <p:cNvPr id="892" name="Google Shape;892;p43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Transparencia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893" name="Google Shape;893;p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6619" y="811412"/>
            <a:ext cx="1900200" cy="189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4" name="Google Shape;894;p43"/>
          <p:cNvGrpSpPr/>
          <p:nvPr/>
        </p:nvGrpSpPr>
        <p:grpSpPr>
          <a:xfrm>
            <a:off x="3096527" y="2784296"/>
            <a:ext cx="3138657" cy="504869"/>
            <a:chOff x="287398" y="5388770"/>
            <a:chExt cx="5299995" cy="830104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87398" y="5388774"/>
              <a:ext cx="2535434" cy="830100"/>
              <a:chOff x="457198" y="1570499"/>
              <a:chExt cx="2535434" cy="830100"/>
            </a:xfrm>
          </p:grpSpPr>
          <p:sp>
            <p:nvSpPr>
              <p:cNvPr id="896" name="Google Shape;896;p43"/>
              <p:cNvSpPr txBox="1"/>
              <p:nvPr/>
            </p:nvSpPr>
            <p:spPr>
              <a:xfrm>
                <a:off x="457198" y="1811253"/>
                <a:ext cx="1434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Si(70)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60%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99" name="Google Shape;899;p43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900" name="Google Shape;900;p43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No(47)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01" name="Google Shape;901;p43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40%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03" name="Google Shape;903;p43"/>
          <p:cNvSpPr txBox="1"/>
          <p:nvPr/>
        </p:nvSpPr>
        <p:spPr>
          <a:xfrm>
            <a:off x="3248731" y="3366663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información presentada en datos abiertos?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p43"/>
          <p:cNvSpPr txBox="1"/>
          <p:nvPr/>
        </p:nvSpPr>
        <p:spPr>
          <a:xfrm>
            <a:off x="298038" y="33008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difunde activamente en la población temas relacionados con la transparencia y el acceso a la información?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5" name="Google Shape;905;p43"/>
          <p:cNvGrpSpPr/>
          <p:nvPr/>
        </p:nvGrpSpPr>
        <p:grpSpPr>
          <a:xfrm>
            <a:off x="9" y="2718343"/>
            <a:ext cx="3310094" cy="504869"/>
            <a:chOff x="-2093" y="5388770"/>
            <a:chExt cx="5589486" cy="830104"/>
          </a:xfrm>
        </p:grpSpPr>
        <p:grpSp>
          <p:nvGrpSpPr>
            <p:cNvPr id="906" name="Google Shape;906;p43"/>
            <p:cNvGrpSpPr/>
            <p:nvPr/>
          </p:nvGrpSpPr>
          <p:grpSpPr>
            <a:xfrm>
              <a:off x="-2093" y="5388774"/>
              <a:ext cx="2824925" cy="830100"/>
              <a:chOff x="167707" y="1570499"/>
              <a:chExt cx="2824925" cy="830100"/>
            </a:xfrm>
          </p:grpSpPr>
          <p:sp>
            <p:nvSpPr>
              <p:cNvPr id="907" name="Google Shape;907;p43"/>
              <p:cNvSpPr txBox="1"/>
              <p:nvPr/>
            </p:nvSpPr>
            <p:spPr>
              <a:xfrm>
                <a:off x="167707" y="1811240"/>
                <a:ext cx="17241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Si(69)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08" name="Google Shape;908;p43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59%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909" name="Google Shape;909;p43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10" name="Google Shape;910;p43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911" name="Google Shape;911;p43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No(48)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12" name="Google Shape;912;p43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41%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913" name="Google Shape;913;p43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914" name="Google Shape;914;p4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85369" y="716561"/>
            <a:ext cx="1953249" cy="195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43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519648" y="740838"/>
            <a:ext cx="1934018" cy="18953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6" name="Google Shape;916;p43"/>
          <p:cNvGrpSpPr/>
          <p:nvPr/>
        </p:nvGrpSpPr>
        <p:grpSpPr>
          <a:xfrm>
            <a:off x="5831600" y="2744043"/>
            <a:ext cx="3310094" cy="504869"/>
            <a:chOff x="-2093" y="5388770"/>
            <a:chExt cx="5589486" cy="830104"/>
          </a:xfrm>
        </p:grpSpPr>
        <p:grpSp>
          <p:nvGrpSpPr>
            <p:cNvPr id="917" name="Google Shape;917;p43"/>
            <p:cNvGrpSpPr/>
            <p:nvPr/>
          </p:nvGrpSpPr>
          <p:grpSpPr>
            <a:xfrm>
              <a:off x="-2093" y="5388774"/>
              <a:ext cx="2824925" cy="830100"/>
              <a:chOff x="167707" y="1570499"/>
              <a:chExt cx="2824925" cy="830100"/>
            </a:xfrm>
          </p:grpSpPr>
          <p:sp>
            <p:nvSpPr>
              <p:cNvPr id="918" name="Google Shape;918;p43"/>
              <p:cNvSpPr txBox="1"/>
              <p:nvPr/>
            </p:nvSpPr>
            <p:spPr>
              <a:xfrm>
                <a:off x="167707" y="1811240"/>
                <a:ext cx="17241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Si(68)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19" name="Google Shape;919;p43"/>
              <p:cNvSpPr/>
              <p:nvPr/>
            </p:nvSpPr>
            <p:spPr>
              <a:xfrm>
                <a:off x="1970533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58%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0" name="Google Shape;920;p43"/>
              <p:cNvSpPr/>
              <p:nvPr/>
            </p:nvSpPr>
            <p:spPr>
              <a:xfrm>
                <a:off x="1897036" y="1570499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21" name="Google Shape;921;p43"/>
            <p:cNvGrpSpPr/>
            <p:nvPr/>
          </p:nvGrpSpPr>
          <p:grpSpPr>
            <a:xfrm>
              <a:off x="3057251" y="5388770"/>
              <a:ext cx="2530142" cy="830100"/>
              <a:chOff x="6151351" y="1570495"/>
              <a:chExt cx="2530142" cy="830100"/>
            </a:xfrm>
          </p:grpSpPr>
          <p:sp>
            <p:nvSpPr>
              <p:cNvPr id="922" name="Google Shape;922;p43"/>
              <p:cNvSpPr txBox="1"/>
              <p:nvPr/>
            </p:nvSpPr>
            <p:spPr>
              <a:xfrm flipH="1">
                <a:off x="7264293" y="1787945"/>
                <a:ext cx="14172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No(49)</a:t>
                </a:r>
                <a:endParaRPr sz="15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23" name="Google Shape;923;p43"/>
              <p:cNvSpPr/>
              <p:nvPr/>
            </p:nvSpPr>
            <p:spPr>
              <a:xfrm flipH="1">
                <a:off x="6151351" y="1811253"/>
                <a:ext cx="1022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7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42%</a:t>
                </a:r>
                <a:endParaRPr sz="90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" name="Google Shape;924;p43"/>
              <p:cNvSpPr/>
              <p:nvPr/>
            </p:nvSpPr>
            <p:spPr>
              <a:xfrm flipH="1">
                <a:off x="7173465" y="1570495"/>
                <a:ext cx="73500" cy="830100"/>
              </a:xfrm>
              <a:prstGeom prst="roundRect">
                <a:avLst>
                  <a:gd name="adj" fmla="val 50000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25" name="Google Shape;925;p43"/>
          <p:cNvSpPr txBox="1"/>
          <p:nvPr/>
        </p:nvSpPr>
        <p:spPr>
          <a:xfrm>
            <a:off x="6142894" y="33265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una unidad administrativa responsable de la actualización de bases de datos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?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39" name="Google Shape;139;p26"/>
          <p:cNvSpPr txBox="1"/>
          <p:nvPr/>
        </p:nvSpPr>
        <p:spPr>
          <a:xfrm>
            <a:off x="93094" y="0"/>
            <a:ext cx="7179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Evaluación de las condiciones de apertura institucional a nivel municipal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40" name="Google Shape;140;p26"/>
          <p:cNvGrpSpPr/>
          <p:nvPr/>
        </p:nvGrpSpPr>
        <p:grpSpPr>
          <a:xfrm>
            <a:off x="926648" y="1025504"/>
            <a:ext cx="1893624" cy="3962616"/>
            <a:chOff x="1183040" y="1301225"/>
            <a:chExt cx="1836330" cy="3842723"/>
          </a:xfrm>
        </p:grpSpPr>
        <p:sp>
          <p:nvSpPr>
            <p:cNvPr id="141" name="Google Shape;141;p26"/>
            <p:cNvSpPr/>
            <p:nvPr/>
          </p:nvSpPr>
          <p:spPr>
            <a:xfrm>
              <a:off x="1183070" y="4465048"/>
              <a:ext cx="1836300" cy="678900"/>
            </a:xfrm>
            <a:prstGeom prst="roundRect">
              <a:avLst>
                <a:gd name="adj" fmla="val 10059"/>
              </a:avLst>
            </a:prstGeom>
            <a:gradFill>
              <a:gsLst>
                <a:gs pos="0">
                  <a:srgbClr val="F3F3F3"/>
                </a:gs>
                <a:gs pos="4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1183040" y="1301225"/>
              <a:ext cx="1836300" cy="3164100"/>
            </a:xfrm>
            <a:prstGeom prst="roundRect">
              <a:avLst>
                <a:gd name="adj" fmla="val 10059"/>
              </a:avLst>
            </a:prstGeom>
            <a:solidFill>
              <a:srgbClr val="F3F3F3"/>
            </a:solidFill>
            <a:ln w="19050" cap="flat" cmpd="sng">
              <a:solidFill>
                <a:srgbClr val="DB0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1183040" y="2017483"/>
              <a:ext cx="1836300" cy="2151900"/>
            </a:xfrm>
            <a:prstGeom prst="rect">
              <a:avLst/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6"/>
            <p:cNvSpPr txBox="1"/>
            <p:nvPr/>
          </p:nvSpPr>
          <p:spPr>
            <a:xfrm>
              <a:off x="1183040" y="1484315"/>
              <a:ext cx="1836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900"/>
                <a:buFont typeface="Arial"/>
                <a:buNone/>
              </a:pPr>
              <a:endParaRPr sz="1500" i="0" u="none" strike="noStrike" cap="none">
                <a:solidFill>
                  <a:srgbClr val="D1CC6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" name="Google Shape;145;p26"/>
            <p:cNvSpPr txBox="1"/>
            <p:nvPr/>
          </p:nvSpPr>
          <p:spPr>
            <a:xfrm>
              <a:off x="1183046" y="2017482"/>
              <a:ext cx="1836300" cy="76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s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Elaboración de un estudio</a:t>
              </a:r>
              <a:endParaRPr sz="250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" name="Google Shape;146;p26"/>
            <p:cNvSpPr txBox="1"/>
            <p:nvPr/>
          </p:nvSpPr>
          <p:spPr>
            <a:xfrm>
              <a:off x="1183040" y="2913890"/>
              <a:ext cx="183630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Como parte de la primera línea de acción del Compromiso Proactivo, se planteó la elaboración de un estudio que diera cuenta de las condiciones institucionales a nivel municipal para la implementación de esquemas de apertura gubernamental.</a:t>
              </a:r>
              <a:endPara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6"/>
          <p:cNvGrpSpPr/>
          <p:nvPr/>
        </p:nvGrpSpPr>
        <p:grpSpPr>
          <a:xfrm>
            <a:off x="3467040" y="1025504"/>
            <a:ext cx="1908574" cy="3962616"/>
            <a:chOff x="3614959" y="1301225"/>
            <a:chExt cx="1850828" cy="3842723"/>
          </a:xfrm>
        </p:grpSpPr>
        <p:sp>
          <p:nvSpPr>
            <p:cNvPr id="148" name="Google Shape;148;p26"/>
            <p:cNvSpPr/>
            <p:nvPr/>
          </p:nvSpPr>
          <p:spPr>
            <a:xfrm>
              <a:off x="3622389" y="4465048"/>
              <a:ext cx="1836300" cy="678900"/>
            </a:xfrm>
            <a:prstGeom prst="roundRect">
              <a:avLst>
                <a:gd name="adj" fmla="val 10059"/>
              </a:avLst>
            </a:prstGeom>
            <a:gradFill>
              <a:gsLst>
                <a:gs pos="0">
                  <a:srgbClr val="F3F3F3"/>
                </a:gs>
                <a:gs pos="4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3622369" y="1301225"/>
              <a:ext cx="1836300" cy="3164100"/>
            </a:xfrm>
            <a:prstGeom prst="roundRect">
              <a:avLst>
                <a:gd name="adj" fmla="val 10059"/>
              </a:avLst>
            </a:prstGeom>
            <a:solidFill>
              <a:srgbClr val="F3F3F3"/>
            </a:solidFill>
            <a:ln w="19050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6"/>
            <p:cNvSpPr txBox="1"/>
            <p:nvPr/>
          </p:nvSpPr>
          <p:spPr>
            <a:xfrm>
              <a:off x="3830312" y="2111522"/>
              <a:ext cx="14199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Arial"/>
                <a:buNone/>
              </a:pPr>
              <a:r>
                <a:rPr lang="es" sz="19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  <a:endParaRPr sz="1100"/>
            </a:p>
          </p:txBody>
        </p:sp>
        <p:sp>
          <p:nvSpPr>
            <p:cNvPr id="151" name="Google Shape;151;p26"/>
            <p:cNvSpPr txBox="1"/>
            <p:nvPr/>
          </p:nvSpPr>
          <p:spPr>
            <a:xfrm>
              <a:off x="3614965" y="1484315"/>
              <a:ext cx="1836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900"/>
                <a:buFont typeface="Arial"/>
                <a:buNone/>
              </a:pPr>
              <a:endParaRPr sz="1500" i="0" u="none" strike="noStrike" cap="none">
                <a:solidFill>
                  <a:srgbClr val="8FC03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3622366" y="2017484"/>
              <a:ext cx="1836300" cy="2151900"/>
            </a:xfrm>
            <a:prstGeom prst="rect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6"/>
            <p:cNvSpPr txBox="1"/>
            <p:nvPr/>
          </p:nvSpPr>
          <p:spPr>
            <a:xfrm>
              <a:off x="3614959" y="2017480"/>
              <a:ext cx="18363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s" sz="25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Grupo de trabajo</a:t>
              </a:r>
              <a:endParaRPr sz="250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" name="Google Shape;154;p26"/>
            <p:cNvSpPr txBox="1"/>
            <p:nvPr/>
          </p:nvSpPr>
          <p:spPr>
            <a:xfrm>
              <a:off x="3629488" y="2814083"/>
              <a:ext cx="1836300" cy="135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Para dicho estudio se conformó un grupo de trabajo con representantes de Sociedad Civil, academia y el ámbito empresarial, con quienes se definió un cuestionario compuesto por 64 reactivos agrupados en 5 temáticas: Normatividad, Transparencia, Participación Ciudadana, Rendición de Cuentas y TIC’s. 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" name="Google Shape;155;p26"/>
          <p:cNvGrpSpPr/>
          <p:nvPr/>
        </p:nvGrpSpPr>
        <p:grpSpPr>
          <a:xfrm>
            <a:off x="6022391" y="1025504"/>
            <a:ext cx="1893649" cy="3962616"/>
            <a:chOff x="6124605" y="1301225"/>
            <a:chExt cx="1836355" cy="3842723"/>
          </a:xfrm>
        </p:grpSpPr>
        <p:sp>
          <p:nvSpPr>
            <p:cNvPr id="156" name="Google Shape;156;p26"/>
            <p:cNvSpPr/>
            <p:nvPr/>
          </p:nvSpPr>
          <p:spPr>
            <a:xfrm>
              <a:off x="6124660" y="4465048"/>
              <a:ext cx="1836300" cy="678900"/>
            </a:xfrm>
            <a:prstGeom prst="roundRect">
              <a:avLst>
                <a:gd name="adj" fmla="val 10059"/>
              </a:avLst>
            </a:prstGeom>
            <a:gradFill>
              <a:gsLst>
                <a:gs pos="0">
                  <a:srgbClr val="F3F3F3"/>
                </a:gs>
                <a:gs pos="40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6124625" y="1301225"/>
              <a:ext cx="1836300" cy="3164100"/>
            </a:xfrm>
            <a:prstGeom prst="roundRect">
              <a:avLst>
                <a:gd name="adj" fmla="val 10059"/>
              </a:avLst>
            </a:prstGeom>
            <a:solidFill>
              <a:srgbClr val="F3F3F3"/>
            </a:solidFill>
            <a:ln w="19050" cap="flat" cmpd="sng">
              <a:solidFill>
                <a:srgbClr val="1FC2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6"/>
            <p:cNvSpPr txBox="1"/>
            <p:nvPr/>
          </p:nvSpPr>
          <p:spPr>
            <a:xfrm>
              <a:off x="6124624" y="1484315"/>
              <a:ext cx="18363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82F39"/>
                </a:buClr>
                <a:buSzPts val="1900"/>
                <a:buFont typeface="Arial"/>
                <a:buNone/>
              </a:pPr>
              <a:endParaRPr sz="1500" i="0" u="none" strike="noStrike" cap="none">
                <a:solidFill>
                  <a:srgbClr val="1FC2BA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124623" y="2017484"/>
              <a:ext cx="1836300" cy="2151900"/>
            </a:xfrm>
            <a:prstGeom prst="rect">
              <a:avLst/>
            </a:prstGeom>
            <a:solidFill>
              <a:srgbClr val="1FC2BA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6"/>
            <p:cNvSpPr txBox="1"/>
            <p:nvPr/>
          </p:nvSpPr>
          <p:spPr>
            <a:xfrm>
              <a:off x="6124624" y="2017480"/>
              <a:ext cx="1836300" cy="80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600"/>
                <a:buFont typeface="Arial"/>
                <a:buNone/>
              </a:pPr>
              <a:r>
                <a:rPr lang="es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Instrumento de recolección</a:t>
              </a:r>
              <a:endParaRPr sz="2400" i="0" u="none" strike="noStrike" cap="none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" name="Google Shape;161;p26"/>
            <p:cNvSpPr txBox="1"/>
            <p:nvPr/>
          </p:nvSpPr>
          <p:spPr>
            <a:xfrm>
              <a:off x="6124605" y="2824775"/>
              <a:ext cx="1836300" cy="13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9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El formulario fue enviado a los 125 municipios el día 8 de junio, dando como fecha límite para que remitieran sus respuestas el lunes 20 de junio. Se recibieron 117 formularios, representando al 93.6% de municipios participantes. A continuación se presentan las estadísticas generales.</a:t>
              </a:r>
              <a:endParaRPr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" name="Google Shape;162;p26"/>
          <p:cNvSpPr/>
          <p:nvPr/>
        </p:nvSpPr>
        <p:spPr>
          <a:xfrm>
            <a:off x="6662858" y="1085641"/>
            <a:ext cx="612361" cy="612342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1FC2BA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6"/>
          <p:cNvGrpSpPr/>
          <p:nvPr/>
        </p:nvGrpSpPr>
        <p:grpSpPr>
          <a:xfrm>
            <a:off x="1617083" y="1137444"/>
            <a:ext cx="512653" cy="508712"/>
            <a:chOff x="-48266125" y="1973375"/>
            <a:chExt cx="302450" cy="300125"/>
          </a:xfrm>
        </p:grpSpPr>
        <p:sp>
          <p:nvSpPr>
            <p:cNvPr id="164" name="Google Shape;164;p26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6"/>
          <p:cNvGrpSpPr/>
          <p:nvPr/>
        </p:nvGrpSpPr>
        <p:grpSpPr>
          <a:xfrm>
            <a:off x="4199588" y="1194533"/>
            <a:ext cx="512656" cy="395481"/>
            <a:chOff x="-2212965" y="2630311"/>
            <a:chExt cx="398644" cy="307528"/>
          </a:xfrm>
        </p:grpSpPr>
        <p:sp>
          <p:nvSpPr>
            <p:cNvPr id="171" name="Google Shape;171;p26"/>
            <p:cNvSpPr/>
            <p:nvPr/>
          </p:nvSpPr>
          <p:spPr>
            <a:xfrm>
              <a:off x="-2189625" y="2630311"/>
              <a:ext cx="82000" cy="70109"/>
            </a:xfrm>
            <a:custGeom>
              <a:avLst/>
              <a:gdLst/>
              <a:ahLst/>
              <a:cxnLst/>
              <a:rect l="l" t="t" r="r" b="b"/>
              <a:pathLst>
                <a:path w="1848" h="1580" extrusionOk="0">
                  <a:moveTo>
                    <a:pt x="1" y="1"/>
                  </a:moveTo>
                  <a:lnTo>
                    <a:pt x="1" y="1580"/>
                  </a:lnTo>
                  <a:lnTo>
                    <a:pt x="1847" y="1580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-1931908" y="2630311"/>
              <a:ext cx="81956" cy="70109"/>
            </a:xfrm>
            <a:custGeom>
              <a:avLst/>
              <a:gdLst/>
              <a:ahLst/>
              <a:cxnLst/>
              <a:rect l="l" t="t" r="r" b="b"/>
              <a:pathLst>
                <a:path w="1847" h="1580" extrusionOk="0">
                  <a:moveTo>
                    <a:pt x="0" y="1"/>
                  </a:moveTo>
                  <a:lnTo>
                    <a:pt x="0" y="1580"/>
                  </a:lnTo>
                  <a:lnTo>
                    <a:pt x="1847" y="1580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-2212965" y="2873277"/>
              <a:ext cx="117587" cy="64562"/>
            </a:xfrm>
            <a:custGeom>
              <a:avLst/>
              <a:gdLst/>
              <a:ahLst/>
              <a:cxnLst/>
              <a:rect l="l" t="t" r="r" b="b"/>
              <a:pathLst>
                <a:path w="2650" h="1455" extrusionOk="0">
                  <a:moveTo>
                    <a:pt x="384" y="1"/>
                  </a:moveTo>
                  <a:cubicBezTo>
                    <a:pt x="143" y="241"/>
                    <a:pt x="0" y="571"/>
                    <a:pt x="0" y="928"/>
                  </a:cubicBezTo>
                  <a:lnTo>
                    <a:pt x="0" y="1455"/>
                  </a:lnTo>
                  <a:lnTo>
                    <a:pt x="2650" y="1455"/>
                  </a:lnTo>
                  <a:lnTo>
                    <a:pt x="2650" y="928"/>
                  </a:lnTo>
                  <a:cubicBezTo>
                    <a:pt x="2650" y="571"/>
                    <a:pt x="2507" y="241"/>
                    <a:pt x="2266" y="1"/>
                  </a:cubicBezTo>
                  <a:cubicBezTo>
                    <a:pt x="2025" y="250"/>
                    <a:pt x="1695" y="402"/>
                    <a:pt x="1329" y="402"/>
                  </a:cubicBezTo>
                  <a:cubicBezTo>
                    <a:pt x="955" y="402"/>
                    <a:pt x="625" y="250"/>
                    <a:pt x="38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-2189625" y="2797266"/>
              <a:ext cx="70508" cy="70109"/>
            </a:xfrm>
            <a:custGeom>
              <a:avLst/>
              <a:gdLst/>
              <a:ahLst/>
              <a:cxnLst/>
              <a:rect l="l" t="t" r="r" b="b"/>
              <a:pathLst>
                <a:path w="1589" h="1580" extrusionOk="0">
                  <a:moveTo>
                    <a:pt x="795" y="1"/>
                  </a:moveTo>
                  <a:cubicBezTo>
                    <a:pt x="357" y="1"/>
                    <a:pt x="1" y="349"/>
                    <a:pt x="1" y="795"/>
                  </a:cubicBezTo>
                  <a:cubicBezTo>
                    <a:pt x="1" y="1232"/>
                    <a:pt x="357" y="1580"/>
                    <a:pt x="795" y="1580"/>
                  </a:cubicBezTo>
                  <a:cubicBezTo>
                    <a:pt x="1232" y="1580"/>
                    <a:pt x="1588" y="1232"/>
                    <a:pt x="1588" y="795"/>
                  </a:cubicBezTo>
                  <a:cubicBezTo>
                    <a:pt x="1588" y="349"/>
                    <a:pt x="1232" y="1"/>
                    <a:pt x="795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-2072836" y="2873277"/>
              <a:ext cx="117587" cy="64562"/>
            </a:xfrm>
            <a:custGeom>
              <a:avLst/>
              <a:gdLst/>
              <a:ahLst/>
              <a:cxnLst/>
              <a:rect l="l" t="t" r="r" b="b"/>
              <a:pathLst>
                <a:path w="2650" h="1455" extrusionOk="0">
                  <a:moveTo>
                    <a:pt x="384" y="1"/>
                  </a:moveTo>
                  <a:cubicBezTo>
                    <a:pt x="143" y="241"/>
                    <a:pt x="0" y="571"/>
                    <a:pt x="0" y="928"/>
                  </a:cubicBezTo>
                  <a:lnTo>
                    <a:pt x="0" y="1455"/>
                  </a:lnTo>
                  <a:lnTo>
                    <a:pt x="2650" y="1455"/>
                  </a:lnTo>
                  <a:lnTo>
                    <a:pt x="2650" y="928"/>
                  </a:lnTo>
                  <a:cubicBezTo>
                    <a:pt x="2650" y="571"/>
                    <a:pt x="2507" y="241"/>
                    <a:pt x="2266" y="1"/>
                  </a:cubicBezTo>
                  <a:cubicBezTo>
                    <a:pt x="2034" y="250"/>
                    <a:pt x="1695" y="402"/>
                    <a:pt x="1329" y="402"/>
                  </a:cubicBezTo>
                  <a:cubicBezTo>
                    <a:pt x="955" y="402"/>
                    <a:pt x="625" y="250"/>
                    <a:pt x="38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-2049096" y="2797266"/>
              <a:ext cx="70508" cy="70109"/>
            </a:xfrm>
            <a:custGeom>
              <a:avLst/>
              <a:gdLst/>
              <a:ahLst/>
              <a:cxnLst/>
              <a:rect l="l" t="t" r="r" b="b"/>
              <a:pathLst>
                <a:path w="1589" h="1580" extrusionOk="0">
                  <a:moveTo>
                    <a:pt x="794" y="1"/>
                  </a:moveTo>
                  <a:cubicBezTo>
                    <a:pt x="357" y="1"/>
                    <a:pt x="1" y="349"/>
                    <a:pt x="1" y="795"/>
                  </a:cubicBezTo>
                  <a:cubicBezTo>
                    <a:pt x="1" y="1232"/>
                    <a:pt x="357" y="1580"/>
                    <a:pt x="794" y="1580"/>
                  </a:cubicBezTo>
                  <a:cubicBezTo>
                    <a:pt x="1232" y="1580"/>
                    <a:pt x="1588" y="1232"/>
                    <a:pt x="1588" y="795"/>
                  </a:cubicBezTo>
                  <a:cubicBezTo>
                    <a:pt x="1588" y="349"/>
                    <a:pt x="1232" y="1"/>
                    <a:pt x="79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-1931908" y="2873277"/>
              <a:ext cx="117587" cy="64562"/>
            </a:xfrm>
            <a:custGeom>
              <a:avLst/>
              <a:gdLst/>
              <a:ahLst/>
              <a:cxnLst/>
              <a:rect l="l" t="t" r="r" b="b"/>
              <a:pathLst>
                <a:path w="2650" h="1455" extrusionOk="0">
                  <a:moveTo>
                    <a:pt x="384" y="1"/>
                  </a:moveTo>
                  <a:cubicBezTo>
                    <a:pt x="143" y="241"/>
                    <a:pt x="0" y="571"/>
                    <a:pt x="0" y="928"/>
                  </a:cubicBezTo>
                  <a:lnTo>
                    <a:pt x="0" y="1455"/>
                  </a:lnTo>
                  <a:lnTo>
                    <a:pt x="2650" y="1455"/>
                  </a:lnTo>
                  <a:lnTo>
                    <a:pt x="2650" y="928"/>
                  </a:lnTo>
                  <a:cubicBezTo>
                    <a:pt x="2650" y="571"/>
                    <a:pt x="2507" y="241"/>
                    <a:pt x="2266" y="1"/>
                  </a:cubicBezTo>
                  <a:cubicBezTo>
                    <a:pt x="2034" y="250"/>
                    <a:pt x="1695" y="402"/>
                    <a:pt x="1329" y="402"/>
                  </a:cubicBezTo>
                  <a:cubicBezTo>
                    <a:pt x="955" y="402"/>
                    <a:pt x="625" y="250"/>
                    <a:pt x="38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-1908169" y="2797266"/>
              <a:ext cx="70508" cy="70109"/>
            </a:xfrm>
            <a:custGeom>
              <a:avLst/>
              <a:gdLst/>
              <a:ahLst/>
              <a:cxnLst/>
              <a:rect l="l" t="t" r="r" b="b"/>
              <a:pathLst>
                <a:path w="1589" h="1580" extrusionOk="0">
                  <a:moveTo>
                    <a:pt x="794" y="1"/>
                  </a:moveTo>
                  <a:cubicBezTo>
                    <a:pt x="357" y="1"/>
                    <a:pt x="0" y="349"/>
                    <a:pt x="0" y="795"/>
                  </a:cubicBezTo>
                  <a:cubicBezTo>
                    <a:pt x="0" y="1232"/>
                    <a:pt x="357" y="1580"/>
                    <a:pt x="794" y="1580"/>
                  </a:cubicBezTo>
                  <a:cubicBezTo>
                    <a:pt x="1232" y="1580"/>
                    <a:pt x="1588" y="1232"/>
                    <a:pt x="1588" y="795"/>
                  </a:cubicBezTo>
                  <a:cubicBezTo>
                    <a:pt x="1588" y="349"/>
                    <a:pt x="1232" y="1"/>
                    <a:pt x="79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-2072436" y="2707121"/>
              <a:ext cx="117188" cy="40823"/>
            </a:xfrm>
            <a:custGeom>
              <a:avLst/>
              <a:gdLst/>
              <a:ahLst/>
              <a:cxnLst/>
              <a:rect l="l" t="t" r="r" b="b"/>
              <a:pathLst>
                <a:path w="2641" h="920" extrusionOk="0">
                  <a:moveTo>
                    <a:pt x="384" y="1"/>
                  </a:moveTo>
                  <a:cubicBezTo>
                    <a:pt x="143" y="233"/>
                    <a:pt x="0" y="563"/>
                    <a:pt x="0" y="919"/>
                  </a:cubicBezTo>
                  <a:lnTo>
                    <a:pt x="2641" y="919"/>
                  </a:lnTo>
                  <a:cubicBezTo>
                    <a:pt x="2641" y="563"/>
                    <a:pt x="2498" y="233"/>
                    <a:pt x="2266" y="1"/>
                  </a:cubicBezTo>
                  <a:cubicBezTo>
                    <a:pt x="2025" y="241"/>
                    <a:pt x="1695" y="393"/>
                    <a:pt x="1320" y="393"/>
                  </a:cubicBezTo>
                  <a:cubicBezTo>
                    <a:pt x="955" y="393"/>
                    <a:pt x="616" y="241"/>
                    <a:pt x="38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-2049096" y="2630710"/>
              <a:ext cx="70508" cy="70109"/>
            </a:xfrm>
            <a:custGeom>
              <a:avLst/>
              <a:gdLst/>
              <a:ahLst/>
              <a:cxnLst/>
              <a:rect l="l" t="t" r="r" b="b"/>
              <a:pathLst>
                <a:path w="1589" h="1580" extrusionOk="0">
                  <a:moveTo>
                    <a:pt x="794" y="1"/>
                  </a:moveTo>
                  <a:cubicBezTo>
                    <a:pt x="357" y="1"/>
                    <a:pt x="1" y="349"/>
                    <a:pt x="1" y="786"/>
                  </a:cubicBezTo>
                  <a:cubicBezTo>
                    <a:pt x="1" y="1223"/>
                    <a:pt x="357" y="1580"/>
                    <a:pt x="794" y="1580"/>
                  </a:cubicBezTo>
                  <a:cubicBezTo>
                    <a:pt x="1232" y="1580"/>
                    <a:pt x="1588" y="1223"/>
                    <a:pt x="1588" y="786"/>
                  </a:cubicBezTo>
                  <a:cubicBezTo>
                    <a:pt x="1588" y="349"/>
                    <a:pt x="1232" y="1"/>
                    <a:pt x="794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  <p:sp>
        <p:nvSpPr>
          <p:cNvPr id="932" name="Google Shape;932;p44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Transparencia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33" name="Google Shape;933;p44"/>
          <p:cNvGrpSpPr/>
          <p:nvPr/>
        </p:nvGrpSpPr>
        <p:grpSpPr>
          <a:xfrm>
            <a:off x="1625031" y="888522"/>
            <a:ext cx="2927925" cy="3366471"/>
            <a:chOff x="97575" y="849821"/>
            <a:chExt cx="3903900" cy="4488629"/>
          </a:xfrm>
        </p:grpSpPr>
        <p:sp>
          <p:nvSpPr>
            <p:cNvPr id="934" name="Google Shape;934;p44"/>
            <p:cNvSpPr txBox="1"/>
            <p:nvPr/>
          </p:nvSpPr>
          <p:spPr>
            <a:xfrm>
              <a:off x="9757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 registro de la utilización ciudadana de los datos abiertos?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23903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2390367" y="1556567"/>
              <a:ext cx="459900" cy="22056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124530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1245300" y="2921125"/>
              <a:ext cx="459900" cy="840600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831975" y="3705450"/>
              <a:ext cx="24351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2046461" y="3606281"/>
              <a:ext cx="65" cy="597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92"/>
                  </a:moveTo>
                  <a:cubicBezTo>
                    <a:pt x="0" y="6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F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 txBox="1"/>
            <p:nvPr/>
          </p:nvSpPr>
          <p:spPr>
            <a:xfrm>
              <a:off x="109089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25%</a:t>
              </a:r>
              <a:endParaRPr sz="2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42" name="Google Shape;942;p44"/>
            <p:cNvSpPr txBox="1"/>
            <p:nvPr/>
          </p:nvSpPr>
          <p:spPr>
            <a:xfrm rot="-5400000">
              <a:off x="971929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s(29)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43" name="Google Shape;943;p44"/>
            <p:cNvSpPr txBox="1"/>
            <p:nvPr/>
          </p:nvSpPr>
          <p:spPr>
            <a:xfrm>
              <a:off x="223349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75%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44" name="Google Shape;944;p44"/>
            <p:cNvSpPr txBox="1"/>
            <p:nvPr/>
          </p:nvSpPr>
          <p:spPr>
            <a:xfrm rot="-5400000">
              <a:off x="2114537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no(88)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945" name="Google Shape;945;p44"/>
          <p:cNvGrpSpPr/>
          <p:nvPr/>
        </p:nvGrpSpPr>
        <p:grpSpPr>
          <a:xfrm>
            <a:off x="4591044" y="888510"/>
            <a:ext cx="2927925" cy="3366471"/>
            <a:chOff x="97575" y="849821"/>
            <a:chExt cx="3903900" cy="4488629"/>
          </a:xfrm>
        </p:grpSpPr>
        <p:sp>
          <p:nvSpPr>
            <p:cNvPr id="946" name="Google Shape;946;p44"/>
            <p:cNvSpPr txBox="1"/>
            <p:nvPr/>
          </p:nvSpPr>
          <p:spPr>
            <a:xfrm>
              <a:off x="97575" y="4435450"/>
              <a:ext cx="39039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comunica a la ciudadanía sobre la existencia de información en datos abiertos?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239035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2390383" y="1604575"/>
              <a:ext cx="459900" cy="21576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1245300" y="849821"/>
              <a:ext cx="459900" cy="2911800"/>
            </a:xfrm>
            <a:prstGeom prst="can">
              <a:avLst>
                <a:gd name="adj" fmla="val 25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1245317" y="2858941"/>
              <a:ext cx="459900" cy="9030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831975" y="3705450"/>
              <a:ext cx="2435100" cy="9720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2046461" y="3606281"/>
              <a:ext cx="65" cy="5976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0" y="92"/>
                  </a:moveTo>
                  <a:cubicBezTo>
                    <a:pt x="0" y="61"/>
                    <a:pt x="0" y="31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F8FA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 txBox="1"/>
            <p:nvPr/>
          </p:nvSpPr>
          <p:spPr>
            <a:xfrm>
              <a:off x="1090896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26%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4" name="Google Shape;954;p44"/>
            <p:cNvSpPr txBox="1"/>
            <p:nvPr/>
          </p:nvSpPr>
          <p:spPr>
            <a:xfrm rot="-5400000">
              <a:off x="971929" y="3055262"/>
              <a:ext cx="10065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s(31)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5" name="Google Shape;955;p44"/>
            <p:cNvSpPr txBox="1"/>
            <p:nvPr/>
          </p:nvSpPr>
          <p:spPr>
            <a:xfrm>
              <a:off x="2233491" y="3878942"/>
              <a:ext cx="7686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74%</a:t>
              </a:r>
              <a:endParaRPr sz="2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56" name="Google Shape;956;p44"/>
            <p:cNvSpPr txBox="1"/>
            <p:nvPr/>
          </p:nvSpPr>
          <p:spPr>
            <a:xfrm rot="-5400000">
              <a:off x="2142133" y="3082875"/>
              <a:ext cx="951300" cy="2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no(86)</a:t>
              </a:r>
              <a:endParaRPr sz="13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45"/>
          <p:cNvGrpSpPr/>
          <p:nvPr/>
        </p:nvGrpSpPr>
        <p:grpSpPr>
          <a:xfrm>
            <a:off x="0" y="942601"/>
            <a:ext cx="2928000" cy="3020299"/>
            <a:chOff x="0" y="988901"/>
            <a:chExt cx="2928000" cy="3020299"/>
          </a:xfrm>
        </p:grpSpPr>
        <p:sp>
          <p:nvSpPr>
            <p:cNvPr id="963" name="Google Shape;963;p45"/>
            <p:cNvSpPr txBox="1"/>
            <p:nvPr/>
          </p:nvSpPr>
          <p:spPr>
            <a:xfrm>
              <a:off x="0" y="3331800"/>
              <a:ext cx="2928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 mecanismo para que la ciudadanía evalúe el actuar del gobierno?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964" name="Google Shape;964;p45"/>
            <p:cNvGrpSpPr/>
            <p:nvPr/>
          </p:nvGrpSpPr>
          <p:grpSpPr>
            <a:xfrm>
              <a:off x="1380943" y="988901"/>
              <a:ext cx="782775" cy="1953002"/>
              <a:chOff x="5541258" y="1737272"/>
              <a:chExt cx="1043700" cy="2604003"/>
            </a:xfrm>
          </p:grpSpPr>
          <p:sp>
            <p:nvSpPr>
              <p:cNvPr id="965" name="Google Shape;965;p45"/>
              <p:cNvSpPr txBox="1"/>
              <p:nvPr/>
            </p:nvSpPr>
            <p:spPr>
              <a:xfrm>
                <a:off x="5685259" y="1737272"/>
                <a:ext cx="755700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300">
                    <a:solidFill>
                      <a:srgbClr val="9C9C9C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76%</a:t>
                </a:r>
                <a:endParaRPr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966" name="Google Shape;966;p45"/>
              <p:cNvSpPr/>
              <p:nvPr/>
            </p:nvSpPr>
            <p:spPr>
              <a:xfrm>
                <a:off x="5541258" y="2171375"/>
                <a:ext cx="1043700" cy="2169900"/>
              </a:xfrm>
              <a:prstGeom prst="can">
                <a:avLst>
                  <a:gd name="adj" fmla="val 25000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7" name="Google Shape;967;p45"/>
            <p:cNvGrpSpPr/>
            <p:nvPr/>
          </p:nvGrpSpPr>
          <p:grpSpPr>
            <a:xfrm>
              <a:off x="764194" y="2202888"/>
              <a:ext cx="782775" cy="960401"/>
              <a:chOff x="4718925" y="3355922"/>
              <a:chExt cx="1043700" cy="1280535"/>
            </a:xfrm>
          </p:grpSpPr>
          <p:sp>
            <p:nvSpPr>
              <p:cNvPr id="968" name="Google Shape;968;p45"/>
              <p:cNvSpPr txBox="1"/>
              <p:nvPr/>
            </p:nvSpPr>
            <p:spPr>
              <a:xfrm>
                <a:off x="4862923" y="3355922"/>
                <a:ext cx="755700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300">
                    <a:solidFill>
                      <a:srgbClr val="9C9C9C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24%</a:t>
                </a:r>
                <a:endParaRPr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4718925" y="3795857"/>
                <a:ext cx="1043700" cy="840600"/>
              </a:xfrm>
              <a:prstGeom prst="can">
                <a:avLst>
                  <a:gd name="adj" fmla="val 25000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45"/>
            <p:cNvGrpSpPr/>
            <p:nvPr/>
          </p:nvGrpSpPr>
          <p:grpSpPr>
            <a:xfrm>
              <a:off x="780391" y="3163294"/>
              <a:ext cx="1383299" cy="221625"/>
              <a:chOff x="1040521" y="4217725"/>
              <a:chExt cx="1844399" cy="295500"/>
            </a:xfrm>
          </p:grpSpPr>
          <p:sp>
            <p:nvSpPr>
              <p:cNvPr id="971" name="Google Shape;971;p45"/>
              <p:cNvSpPr txBox="1"/>
              <p:nvPr/>
            </p:nvSpPr>
            <p:spPr>
              <a:xfrm>
                <a:off x="1040521" y="4217725"/>
                <a:ext cx="10005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DB06A6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Si(28)</a:t>
                </a:r>
                <a:endParaRPr sz="1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972" name="Google Shape;972;p45"/>
              <p:cNvSpPr txBox="1"/>
              <p:nvPr/>
            </p:nvSpPr>
            <p:spPr>
              <a:xfrm>
                <a:off x="2041020" y="4217725"/>
                <a:ext cx="8439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7030A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No(89)</a:t>
                </a:r>
                <a:endParaRPr sz="1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</p:grpSp>
      <p:sp>
        <p:nvSpPr>
          <p:cNvPr id="973" name="Google Shape;973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21</a:t>
            </a:fld>
            <a:endParaRPr/>
          </a:p>
        </p:txBody>
      </p:sp>
      <p:sp>
        <p:nvSpPr>
          <p:cNvPr id="974" name="Google Shape;974;p45"/>
          <p:cNvSpPr txBox="1"/>
          <p:nvPr/>
        </p:nvSpPr>
        <p:spPr>
          <a:xfrm>
            <a:off x="6215988" y="3290863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¿¿Hay evaluación a la gestión de los instrumentos de participación ciudadana (COCICOVI, COPACI, etc.)?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75" name="Google Shape;975;p45"/>
          <p:cNvGrpSpPr/>
          <p:nvPr/>
        </p:nvGrpSpPr>
        <p:grpSpPr>
          <a:xfrm>
            <a:off x="7596950" y="1353678"/>
            <a:ext cx="782775" cy="1618032"/>
            <a:chOff x="7185921" y="1690292"/>
            <a:chExt cx="1043700" cy="2015737"/>
          </a:xfrm>
        </p:grpSpPr>
        <p:sp>
          <p:nvSpPr>
            <p:cNvPr id="976" name="Google Shape;976;p45"/>
            <p:cNvSpPr/>
            <p:nvPr/>
          </p:nvSpPr>
          <p:spPr>
            <a:xfrm>
              <a:off x="7185921" y="2142729"/>
              <a:ext cx="1043700" cy="15633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5"/>
            <p:cNvSpPr txBox="1"/>
            <p:nvPr/>
          </p:nvSpPr>
          <p:spPr>
            <a:xfrm>
              <a:off x="7257936" y="1690292"/>
              <a:ext cx="899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49%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978" name="Google Shape;978;p45"/>
          <p:cNvGrpSpPr/>
          <p:nvPr/>
        </p:nvGrpSpPr>
        <p:grpSpPr>
          <a:xfrm>
            <a:off x="6980200" y="1392276"/>
            <a:ext cx="782775" cy="1716185"/>
            <a:chOff x="6363588" y="1741588"/>
            <a:chExt cx="1043700" cy="2288247"/>
          </a:xfrm>
        </p:grpSpPr>
        <p:sp>
          <p:nvSpPr>
            <p:cNvPr id="979" name="Google Shape;979;p45"/>
            <p:cNvSpPr/>
            <p:nvPr/>
          </p:nvSpPr>
          <p:spPr>
            <a:xfrm>
              <a:off x="6363588" y="2277236"/>
              <a:ext cx="1043700" cy="17526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5"/>
            <p:cNvSpPr txBox="1"/>
            <p:nvPr/>
          </p:nvSpPr>
          <p:spPr>
            <a:xfrm>
              <a:off x="6430213" y="1741588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51%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981" name="Google Shape;981;p45"/>
          <p:cNvGrpSpPr/>
          <p:nvPr/>
        </p:nvGrpSpPr>
        <p:grpSpPr>
          <a:xfrm>
            <a:off x="6980197" y="3122356"/>
            <a:ext cx="1383299" cy="221625"/>
            <a:chOff x="1040521" y="4217725"/>
            <a:chExt cx="1844399" cy="295500"/>
          </a:xfrm>
        </p:grpSpPr>
        <p:sp>
          <p:nvSpPr>
            <p:cNvPr id="982" name="Google Shape;982;p45"/>
            <p:cNvSpPr txBox="1"/>
            <p:nvPr/>
          </p:nvSpPr>
          <p:spPr>
            <a:xfrm>
              <a:off x="1040521" y="4217725"/>
              <a:ext cx="10005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Si(59)</a:t>
              </a:r>
              <a:endParaRPr sz="1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83" name="Google Shape;983;p45"/>
            <p:cNvSpPr txBox="1"/>
            <p:nvPr/>
          </p:nvSpPr>
          <p:spPr>
            <a:xfrm>
              <a:off x="2041020" y="4217725"/>
              <a:ext cx="8439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No(58)</a:t>
              </a:r>
              <a:endParaRPr sz="1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984" name="Google Shape;984;p45"/>
          <p:cNvSpPr txBox="1"/>
          <p:nvPr/>
        </p:nvSpPr>
        <p:spPr>
          <a:xfrm>
            <a:off x="3108000" y="328548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retroalimenta la evaluación hecha por la ciudadanía?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85" name="Google Shape;985;p45"/>
          <p:cNvGrpSpPr/>
          <p:nvPr/>
        </p:nvGrpSpPr>
        <p:grpSpPr>
          <a:xfrm>
            <a:off x="4473781" y="1074341"/>
            <a:ext cx="782775" cy="1781515"/>
            <a:chOff x="5541250" y="1965872"/>
            <a:chExt cx="1043700" cy="2375353"/>
          </a:xfrm>
        </p:grpSpPr>
        <p:sp>
          <p:nvSpPr>
            <p:cNvPr id="986" name="Google Shape;986;p45"/>
            <p:cNvSpPr txBox="1"/>
            <p:nvPr/>
          </p:nvSpPr>
          <p:spPr>
            <a:xfrm>
              <a:off x="5685259" y="1965872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71%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87" name="Google Shape;987;p45"/>
            <p:cNvSpPr/>
            <p:nvPr/>
          </p:nvSpPr>
          <p:spPr>
            <a:xfrm>
              <a:off x="5541250" y="2512725"/>
              <a:ext cx="1043700" cy="18285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5"/>
          <p:cNvGrpSpPr/>
          <p:nvPr/>
        </p:nvGrpSpPr>
        <p:grpSpPr>
          <a:xfrm>
            <a:off x="3857038" y="1545379"/>
            <a:ext cx="782775" cy="1531802"/>
            <a:chOff x="4718925" y="2593922"/>
            <a:chExt cx="1043700" cy="2042403"/>
          </a:xfrm>
        </p:grpSpPr>
        <p:sp>
          <p:nvSpPr>
            <p:cNvPr id="989" name="Google Shape;989;p45"/>
            <p:cNvSpPr txBox="1"/>
            <p:nvPr/>
          </p:nvSpPr>
          <p:spPr>
            <a:xfrm>
              <a:off x="4862923" y="2593922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29%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4718925" y="3494825"/>
              <a:ext cx="1043700" cy="1141500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5"/>
          <p:cNvGrpSpPr/>
          <p:nvPr/>
        </p:nvGrpSpPr>
        <p:grpSpPr>
          <a:xfrm>
            <a:off x="3903647" y="3091281"/>
            <a:ext cx="1383299" cy="221625"/>
            <a:chOff x="1040521" y="4217725"/>
            <a:chExt cx="1844399" cy="295500"/>
          </a:xfrm>
        </p:grpSpPr>
        <p:sp>
          <p:nvSpPr>
            <p:cNvPr id="992" name="Google Shape;992;p45"/>
            <p:cNvSpPr txBox="1"/>
            <p:nvPr/>
          </p:nvSpPr>
          <p:spPr>
            <a:xfrm>
              <a:off x="1040521" y="4217725"/>
              <a:ext cx="10005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Si(34)</a:t>
              </a:r>
              <a:endParaRPr sz="1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993" name="Google Shape;993;p45"/>
            <p:cNvSpPr txBox="1"/>
            <p:nvPr/>
          </p:nvSpPr>
          <p:spPr>
            <a:xfrm>
              <a:off x="2041020" y="4217725"/>
              <a:ext cx="8439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No(83)</a:t>
              </a:r>
              <a:endParaRPr sz="1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994" name="Google Shape;994;p45"/>
          <p:cNvSpPr txBox="1"/>
          <p:nvPr/>
        </p:nvSpPr>
        <p:spPr>
          <a:xfrm>
            <a:off x="0" y="-17887"/>
            <a:ext cx="590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Rendición de Cuentas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Google Shape;1000;p4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424986" y="1116000"/>
            <a:ext cx="1934018" cy="18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4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5461" y="1141725"/>
            <a:ext cx="1934018" cy="18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46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1909" y="1069175"/>
            <a:ext cx="1934018" cy="18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22</a:t>
            </a:fld>
            <a:endParaRPr/>
          </a:p>
        </p:txBody>
      </p:sp>
      <p:sp>
        <p:nvSpPr>
          <p:cNvPr id="1004" name="Google Shape;1004;p46"/>
          <p:cNvSpPr txBox="1"/>
          <p:nvPr/>
        </p:nvSpPr>
        <p:spPr>
          <a:xfrm>
            <a:off x="0" y="0"/>
            <a:ext cx="590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Rendición de Cuentas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005" name="Google Shape;1005;p46"/>
          <p:cNvGrpSpPr/>
          <p:nvPr/>
        </p:nvGrpSpPr>
        <p:grpSpPr>
          <a:xfrm>
            <a:off x="0" y="2416405"/>
            <a:ext cx="2964946" cy="1330598"/>
            <a:chOff x="220492" y="2335856"/>
            <a:chExt cx="4048261" cy="1814288"/>
          </a:xfrm>
        </p:grpSpPr>
        <p:sp>
          <p:nvSpPr>
            <p:cNvPr id="1006" name="Google Shape;1006;p46"/>
            <p:cNvSpPr txBox="1"/>
            <p:nvPr/>
          </p:nvSpPr>
          <p:spPr>
            <a:xfrm>
              <a:off x="772238" y="3472744"/>
              <a:ext cx="2928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promueve la evaluación ciudadana a la gestión pública?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07" name="Google Shape;1007;p46"/>
            <p:cNvGrpSpPr/>
            <p:nvPr/>
          </p:nvGrpSpPr>
          <p:grpSpPr>
            <a:xfrm>
              <a:off x="220492" y="2335856"/>
              <a:ext cx="1388670" cy="1044900"/>
              <a:chOff x="2169671" y="164400"/>
              <a:chExt cx="2197611" cy="1393200"/>
            </a:xfrm>
          </p:grpSpPr>
          <p:sp>
            <p:nvSpPr>
              <p:cNvPr id="1008" name="Google Shape;1008;p46"/>
              <p:cNvSpPr/>
              <p:nvPr/>
            </p:nvSpPr>
            <p:spPr>
              <a:xfrm>
                <a:off x="2169671" y="1208978"/>
                <a:ext cx="9198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9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Si(49)</a:t>
                </a:r>
                <a:endParaRPr sz="9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09" name="Google Shape;1009;p46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42%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010" name="Google Shape;1010;p46"/>
              <p:cNvCxnSpPr>
                <a:stCxn id="1008" idx="3"/>
                <a:endCxn id="1009" idx="1"/>
              </p:cNvCxnSpPr>
              <p:nvPr/>
            </p:nvCxnSpPr>
            <p:spPr>
              <a:xfrm>
                <a:off x="3089471" y="1383278"/>
                <a:ext cx="121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46"/>
              <p:cNvCxnSpPr>
                <a:stCxn id="1009" idx="3"/>
              </p:cNvCxnSpPr>
              <p:nvPr/>
            </p:nvCxnSpPr>
            <p:spPr>
              <a:xfrm rot="10800000" flipH="1">
                <a:off x="4063981" y="164400"/>
                <a:ext cx="303300" cy="12189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012" name="Google Shape;1012;p46"/>
            <p:cNvGrpSpPr/>
            <p:nvPr/>
          </p:nvGrpSpPr>
          <p:grpSpPr>
            <a:xfrm flipH="1">
              <a:off x="2592107" y="2483153"/>
              <a:ext cx="1676646" cy="897673"/>
              <a:chOff x="2169679" y="411000"/>
              <a:chExt cx="2263902" cy="1146600"/>
            </a:xfrm>
          </p:grpSpPr>
          <p:sp>
            <p:nvSpPr>
              <p:cNvPr id="1013" name="Google Shape;1013;p46"/>
              <p:cNvSpPr/>
              <p:nvPr/>
            </p:nvSpPr>
            <p:spPr>
              <a:xfrm>
                <a:off x="2169679" y="1208997"/>
                <a:ext cx="9444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No(68)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14" name="Google Shape;1014;p46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58%</a:t>
                </a:r>
                <a:endParaRPr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015" name="Google Shape;1015;p46"/>
              <p:cNvCxnSpPr>
                <a:stCxn id="1013" idx="3"/>
                <a:endCxn id="1014" idx="1"/>
              </p:cNvCxnSpPr>
              <p:nvPr/>
            </p:nvCxnSpPr>
            <p:spPr>
              <a:xfrm>
                <a:off x="3114079" y="1383297"/>
                <a:ext cx="97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46"/>
              <p:cNvCxnSpPr>
                <a:stCxn id="1014" idx="3"/>
              </p:cNvCxnSpPr>
              <p:nvPr/>
            </p:nvCxnSpPr>
            <p:spPr>
              <a:xfrm rot="10800000" flipH="1">
                <a:off x="4063981" y="411000"/>
                <a:ext cx="369600" cy="9723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017" name="Google Shape;1017;p46"/>
          <p:cNvGrpSpPr/>
          <p:nvPr/>
        </p:nvGrpSpPr>
        <p:grpSpPr>
          <a:xfrm>
            <a:off x="6067304" y="1567582"/>
            <a:ext cx="3076698" cy="2509818"/>
            <a:chOff x="4906800" y="1280604"/>
            <a:chExt cx="4048287" cy="3304567"/>
          </a:xfrm>
        </p:grpSpPr>
        <p:sp>
          <p:nvSpPr>
            <p:cNvPr id="1018" name="Google Shape;1018;p46"/>
            <p:cNvSpPr txBox="1"/>
            <p:nvPr/>
          </p:nvSpPr>
          <p:spPr>
            <a:xfrm>
              <a:off x="5431498" y="3472771"/>
              <a:ext cx="2928000" cy="11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¿Existe alguna forma de evaluación ciudadana sobre el informe anual de gestión?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19" name="Google Shape;1019;p46"/>
            <p:cNvGrpSpPr/>
            <p:nvPr/>
          </p:nvGrpSpPr>
          <p:grpSpPr>
            <a:xfrm>
              <a:off x="4906800" y="1280604"/>
              <a:ext cx="1489705" cy="2100150"/>
              <a:chOff x="2169684" y="-1242603"/>
              <a:chExt cx="2357502" cy="2800200"/>
            </a:xfrm>
          </p:grpSpPr>
          <p:sp>
            <p:nvSpPr>
              <p:cNvPr id="1020" name="Google Shape;1020;p46"/>
              <p:cNvSpPr/>
              <p:nvPr/>
            </p:nvSpPr>
            <p:spPr>
              <a:xfrm>
                <a:off x="2169684" y="1208997"/>
                <a:ext cx="9210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Si(24)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21" name="Google Shape;1021;p46"/>
              <p:cNvSpPr/>
              <p:nvPr/>
            </p:nvSpPr>
            <p:spPr>
              <a:xfrm>
                <a:off x="3211385" y="1208997"/>
                <a:ext cx="9210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9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20%</a:t>
                </a:r>
                <a:endParaRPr sz="9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022" name="Google Shape;1022;p46"/>
              <p:cNvCxnSpPr>
                <a:stCxn id="1020" idx="3"/>
                <a:endCxn id="1021" idx="1"/>
              </p:cNvCxnSpPr>
              <p:nvPr/>
            </p:nvCxnSpPr>
            <p:spPr>
              <a:xfrm>
                <a:off x="3090684" y="1383297"/>
                <a:ext cx="12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46"/>
              <p:cNvCxnSpPr>
                <a:stCxn id="1021" idx="3"/>
              </p:cNvCxnSpPr>
              <p:nvPr/>
            </p:nvCxnSpPr>
            <p:spPr>
              <a:xfrm rot="10800000" flipH="1">
                <a:off x="4132385" y="-1242603"/>
                <a:ext cx="394800" cy="26259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024" name="Google Shape;1024;p46"/>
            <p:cNvGrpSpPr/>
            <p:nvPr/>
          </p:nvGrpSpPr>
          <p:grpSpPr>
            <a:xfrm flipH="1">
              <a:off x="7276407" y="2370181"/>
              <a:ext cx="1678680" cy="1010653"/>
              <a:chOff x="2169633" y="266700"/>
              <a:chExt cx="2266649" cy="1290909"/>
            </a:xfrm>
          </p:grpSpPr>
          <p:sp>
            <p:nvSpPr>
              <p:cNvPr id="1025" name="Google Shape;1025;p46"/>
              <p:cNvSpPr/>
              <p:nvPr/>
            </p:nvSpPr>
            <p:spPr>
              <a:xfrm>
                <a:off x="2169633" y="1209009"/>
                <a:ext cx="9342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No(93)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26" name="Google Shape;1026;p46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9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80%</a:t>
                </a:r>
                <a:endParaRPr sz="9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027" name="Google Shape;1027;p46"/>
              <p:cNvCxnSpPr>
                <a:stCxn id="1025" idx="3"/>
                <a:endCxn id="1026" idx="1"/>
              </p:cNvCxnSpPr>
              <p:nvPr/>
            </p:nvCxnSpPr>
            <p:spPr>
              <a:xfrm>
                <a:off x="3103833" y="1383309"/>
                <a:ext cx="107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46"/>
              <p:cNvCxnSpPr>
                <a:stCxn id="1026" idx="3"/>
              </p:cNvCxnSpPr>
              <p:nvPr/>
            </p:nvCxnSpPr>
            <p:spPr>
              <a:xfrm rot="10800000" flipH="1">
                <a:off x="4063981" y="266700"/>
                <a:ext cx="372300" cy="11166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029" name="Google Shape;1029;p46"/>
          <p:cNvGrpSpPr/>
          <p:nvPr/>
        </p:nvGrpSpPr>
        <p:grpSpPr>
          <a:xfrm>
            <a:off x="3033650" y="1520760"/>
            <a:ext cx="2964946" cy="2205106"/>
            <a:chOff x="220491" y="1143455"/>
            <a:chExt cx="4048261" cy="3006689"/>
          </a:xfrm>
        </p:grpSpPr>
        <p:sp>
          <p:nvSpPr>
            <p:cNvPr id="1030" name="Google Shape;1030;p46"/>
            <p:cNvSpPr txBox="1"/>
            <p:nvPr/>
          </p:nvSpPr>
          <p:spPr>
            <a:xfrm>
              <a:off x="772238" y="3472744"/>
              <a:ext cx="2928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¿Se difunde adecuadamente el informe anual presentado por las autoridades municipales?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31" name="Google Shape;1031;p46"/>
            <p:cNvGrpSpPr/>
            <p:nvPr/>
          </p:nvGrpSpPr>
          <p:grpSpPr>
            <a:xfrm>
              <a:off x="220491" y="2490881"/>
              <a:ext cx="1543896" cy="889875"/>
              <a:chOff x="2169670" y="371100"/>
              <a:chExt cx="2443260" cy="1186500"/>
            </a:xfrm>
          </p:grpSpPr>
          <p:sp>
            <p:nvSpPr>
              <p:cNvPr id="1032" name="Google Shape;1032;p46"/>
              <p:cNvSpPr/>
              <p:nvPr/>
            </p:nvSpPr>
            <p:spPr>
              <a:xfrm>
                <a:off x="2169670" y="1208978"/>
                <a:ext cx="11181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Si(107)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33" name="Google Shape;1033;p46"/>
              <p:cNvSpPr/>
              <p:nvPr/>
            </p:nvSpPr>
            <p:spPr>
              <a:xfrm>
                <a:off x="3376030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91%</a:t>
                </a:r>
                <a:endParaRPr sz="5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034" name="Google Shape;1034;p46"/>
              <p:cNvCxnSpPr>
                <a:stCxn id="1032" idx="3"/>
                <a:endCxn id="1033" idx="1"/>
              </p:cNvCxnSpPr>
              <p:nvPr/>
            </p:nvCxnSpPr>
            <p:spPr>
              <a:xfrm>
                <a:off x="3287770" y="1383278"/>
                <a:ext cx="88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5" name="Google Shape;1035;p46"/>
              <p:cNvCxnSpPr>
                <a:stCxn id="1033" idx="3"/>
              </p:cNvCxnSpPr>
              <p:nvPr/>
            </p:nvCxnSpPr>
            <p:spPr>
              <a:xfrm rot="10800000" flipH="1">
                <a:off x="4228630" y="371100"/>
                <a:ext cx="384300" cy="10122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036" name="Google Shape;1036;p46"/>
            <p:cNvGrpSpPr/>
            <p:nvPr/>
          </p:nvGrpSpPr>
          <p:grpSpPr>
            <a:xfrm flipH="1">
              <a:off x="2416807" y="1143455"/>
              <a:ext cx="1851945" cy="2237372"/>
              <a:chOff x="2169680" y="-1300200"/>
              <a:chExt cx="2500601" cy="2857800"/>
            </a:xfrm>
          </p:grpSpPr>
          <p:sp>
            <p:nvSpPr>
              <p:cNvPr id="1037" name="Google Shape;1037;p46"/>
              <p:cNvSpPr/>
              <p:nvPr/>
            </p:nvSpPr>
            <p:spPr>
              <a:xfrm>
                <a:off x="2169680" y="1208997"/>
                <a:ext cx="9540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No(10)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38" name="Google Shape;1038;p46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9%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039" name="Google Shape;1039;p46"/>
              <p:cNvCxnSpPr>
                <a:stCxn id="1037" idx="3"/>
                <a:endCxn id="1038" idx="1"/>
              </p:cNvCxnSpPr>
              <p:nvPr/>
            </p:nvCxnSpPr>
            <p:spPr>
              <a:xfrm>
                <a:off x="3123680" y="1383297"/>
                <a:ext cx="87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46"/>
              <p:cNvCxnSpPr>
                <a:stCxn id="1038" idx="3"/>
              </p:cNvCxnSpPr>
              <p:nvPr/>
            </p:nvCxnSpPr>
            <p:spPr>
              <a:xfrm rot="10800000" flipH="1">
                <a:off x="4063981" y="-1300200"/>
                <a:ext cx="606300" cy="26835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47"/>
          <p:cNvGrpSpPr/>
          <p:nvPr/>
        </p:nvGrpSpPr>
        <p:grpSpPr>
          <a:xfrm>
            <a:off x="6216075" y="1217501"/>
            <a:ext cx="2928000" cy="2791699"/>
            <a:chOff x="0" y="1217501"/>
            <a:chExt cx="2928000" cy="2791699"/>
          </a:xfrm>
        </p:grpSpPr>
        <p:sp>
          <p:nvSpPr>
            <p:cNvPr id="1047" name="Google Shape;1047;p47"/>
            <p:cNvSpPr txBox="1"/>
            <p:nvPr/>
          </p:nvSpPr>
          <p:spPr>
            <a:xfrm>
              <a:off x="0" y="3331800"/>
              <a:ext cx="2928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una contraloría independiente que controle y evalúe el ejercicio presupuestal?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48" name="Google Shape;1048;p47"/>
            <p:cNvGrpSpPr/>
            <p:nvPr/>
          </p:nvGrpSpPr>
          <p:grpSpPr>
            <a:xfrm>
              <a:off x="1380950" y="1217501"/>
              <a:ext cx="782775" cy="1724349"/>
              <a:chOff x="5541267" y="2042072"/>
              <a:chExt cx="1043700" cy="2299132"/>
            </a:xfrm>
          </p:grpSpPr>
          <p:sp>
            <p:nvSpPr>
              <p:cNvPr id="1049" name="Google Shape;1049;p47"/>
              <p:cNvSpPr txBox="1"/>
              <p:nvPr/>
            </p:nvSpPr>
            <p:spPr>
              <a:xfrm>
                <a:off x="5685259" y="2042072"/>
                <a:ext cx="755700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300">
                    <a:solidFill>
                      <a:srgbClr val="9C9C9C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52%</a:t>
                </a:r>
                <a:endParaRPr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1050" name="Google Shape;1050;p47"/>
              <p:cNvSpPr/>
              <p:nvPr/>
            </p:nvSpPr>
            <p:spPr>
              <a:xfrm>
                <a:off x="5541267" y="2495304"/>
                <a:ext cx="1043700" cy="1845900"/>
              </a:xfrm>
              <a:prstGeom prst="can">
                <a:avLst>
                  <a:gd name="adj" fmla="val 25000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1" name="Google Shape;1051;p47"/>
            <p:cNvGrpSpPr/>
            <p:nvPr/>
          </p:nvGrpSpPr>
          <p:grpSpPr>
            <a:xfrm>
              <a:off x="764200" y="1384738"/>
              <a:ext cx="782775" cy="1778674"/>
              <a:chOff x="4718933" y="2265055"/>
              <a:chExt cx="1043700" cy="2371565"/>
            </a:xfrm>
          </p:grpSpPr>
          <p:sp>
            <p:nvSpPr>
              <p:cNvPr id="1052" name="Google Shape;1052;p47"/>
              <p:cNvSpPr txBox="1"/>
              <p:nvPr/>
            </p:nvSpPr>
            <p:spPr>
              <a:xfrm>
                <a:off x="4785557" y="2265055"/>
                <a:ext cx="755700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300">
                    <a:solidFill>
                      <a:srgbClr val="9C9C9C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48%</a:t>
                </a:r>
                <a:endParaRPr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4718933" y="2845020"/>
                <a:ext cx="1043700" cy="1791600"/>
              </a:xfrm>
              <a:prstGeom prst="can">
                <a:avLst>
                  <a:gd name="adj" fmla="val 25000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47"/>
            <p:cNvGrpSpPr/>
            <p:nvPr/>
          </p:nvGrpSpPr>
          <p:grpSpPr>
            <a:xfrm>
              <a:off x="780391" y="3163294"/>
              <a:ext cx="1383299" cy="221625"/>
              <a:chOff x="1040521" y="4217725"/>
              <a:chExt cx="1844399" cy="295500"/>
            </a:xfrm>
          </p:grpSpPr>
          <p:sp>
            <p:nvSpPr>
              <p:cNvPr id="1055" name="Google Shape;1055;p47"/>
              <p:cNvSpPr txBox="1"/>
              <p:nvPr/>
            </p:nvSpPr>
            <p:spPr>
              <a:xfrm>
                <a:off x="1040521" y="4217725"/>
                <a:ext cx="10005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DB06A6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Si(56)</a:t>
                </a:r>
                <a:endParaRPr sz="1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  <p:sp>
            <p:nvSpPr>
              <p:cNvPr id="1056" name="Google Shape;1056;p47"/>
              <p:cNvSpPr txBox="1"/>
              <p:nvPr/>
            </p:nvSpPr>
            <p:spPr>
              <a:xfrm>
                <a:off x="2041020" y="4217725"/>
                <a:ext cx="8439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7030A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No(61)</a:t>
                </a:r>
                <a:endParaRPr sz="1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endParaRPr>
              </a:p>
            </p:txBody>
          </p:sp>
        </p:grpSp>
      </p:grpSp>
      <p:sp>
        <p:nvSpPr>
          <p:cNvPr id="1057" name="Google Shape;1057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23</a:t>
            </a:fld>
            <a:endParaRPr/>
          </a:p>
        </p:txBody>
      </p:sp>
      <p:sp>
        <p:nvSpPr>
          <p:cNvPr id="1058" name="Google Shape;1058;p47"/>
          <p:cNvSpPr txBox="1"/>
          <p:nvPr/>
        </p:nvSpPr>
        <p:spPr>
          <a:xfrm>
            <a:off x="3108038" y="3331800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una comisión edilicia de ética en la función pública?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59" name="Google Shape;1059;p47"/>
          <p:cNvGrpSpPr/>
          <p:nvPr/>
        </p:nvGrpSpPr>
        <p:grpSpPr>
          <a:xfrm>
            <a:off x="4489000" y="793041"/>
            <a:ext cx="782775" cy="2113560"/>
            <a:chOff x="7185921" y="888025"/>
            <a:chExt cx="1043700" cy="2818079"/>
          </a:xfrm>
        </p:grpSpPr>
        <p:sp>
          <p:nvSpPr>
            <p:cNvPr id="1060" name="Google Shape;1060;p47"/>
            <p:cNvSpPr/>
            <p:nvPr/>
          </p:nvSpPr>
          <p:spPr>
            <a:xfrm>
              <a:off x="7185921" y="1562604"/>
              <a:ext cx="1043700" cy="2143500"/>
            </a:xfrm>
            <a:prstGeom prst="can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 txBox="1"/>
            <p:nvPr/>
          </p:nvSpPr>
          <p:spPr>
            <a:xfrm>
              <a:off x="7257903" y="888025"/>
              <a:ext cx="899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68%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1062" name="Google Shape;1062;p47"/>
          <p:cNvGrpSpPr/>
          <p:nvPr/>
        </p:nvGrpSpPr>
        <p:grpSpPr>
          <a:xfrm>
            <a:off x="3872250" y="1969151"/>
            <a:ext cx="782775" cy="1180145"/>
            <a:chOff x="6363588" y="2456172"/>
            <a:chExt cx="1043700" cy="1573527"/>
          </a:xfrm>
        </p:grpSpPr>
        <p:sp>
          <p:nvSpPr>
            <p:cNvPr id="1063" name="Google Shape;1063;p47"/>
            <p:cNvSpPr/>
            <p:nvPr/>
          </p:nvSpPr>
          <p:spPr>
            <a:xfrm>
              <a:off x="6363588" y="2867199"/>
              <a:ext cx="1043700" cy="11625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 txBox="1"/>
            <p:nvPr/>
          </p:nvSpPr>
          <p:spPr>
            <a:xfrm>
              <a:off x="6507580" y="2456172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32%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1065" name="Google Shape;1065;p47"/>
          <p:cNvGrpSpPr/>
          <p:nvPr/>
        </p:nvGrpSpPr>
        <p:grpSpPr>
          <a:xfrm>
            <a:off x="3872247" y="3163294"/>
            <a:ext cx="1383299" cy="221625"/>
            <a:chOff x="1040521" y="4217725"/>
            <a:chExt cx="1844399" cy="295500"/>
          </a:xfrm>
        </p:grpSpPr>
        <p:sp>
          <p:nvSpPr>
            <p:cNvPr id="1066" name="Google Shape;1066;p47"/>
            <p:cNvSpPr txBox="1"/>
            <p:nvPr/>
          </p:nvSpPr>
          <p:spPr>
            <a:xfrm>
              <a:off x="1040521" y="4217725"/>
              <a:ext cx="10005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Si(38)</a:t>
              </a:r>
              <a:endParaRPr sz="1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067" name="Google Shape;1067;p47"/>
            <p:cNvSpPr txBox="1"/>
            <p:nvPr/>
          </p:nvSpPr>
          <p:spPr>
            <a:xfrm>
              <a:off x="2041020" y="4217725"/>
              <a:ext cx="8439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No(79)</a:t>
              </a:r>
              <a:endParaRPr sz="1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1068" name="Google Shape;1068;p47"/>
          <p:cNvSpPr txBox="1"/>
          <p:nvPr/>
        </p:nvSpPr>
        <p:spPr>
          <a:xfrm>
            <a:off x="25" y="3383225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¿Hay participación ciudadana para la integración del informe anual de gestión?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69" name="Google Shape;1069;p47"/>
          <p:cNvGrpSpPr/>
          <p:nvPr/>
        </p:nvGrpSpPr>
        <p:grpSpPr>
          <a:xfrm>
            <a:off x="1365800" y="1172079"/>
            <a:ext cx="782775" cy="1781571"/>
            <a:chOff x="5541242" y="1965872"/>
            <a:chExt cx="1043700" cy="2375428"/>
          </a:xfrm>
        </p:grpSpPr>
        <p:sp>
          <p:nvSpPr>
            <p:cNvPr id="1070" name="Google Shape;1070;p47"/>
            <p:cNvSpPr txBox="1"/>
            <p:nvPr/>
          </p:nvSpPr>
          <p:spPr>
            <a:xfrm>
              <a:off x="5685259" y="1965872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58%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5541242" y="2363100"/>
              <a:ext cx="1043700" cy="1978200"/>
            </a:xfrm>
            <a:prstGeom prst="can">
              <a:avLst>
                <a:gd name="adj" fmla="val 25000"/>
              </a:avLst>
            </a:prstGeom>
            <a:solidFill>
              <a:srgbClr val="1DAD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47"/>
          <p:cNvGrpSpPr/>
          <p:nvPr/>
        </p:nvGrpSpPr>
        <p:grpSpPr>
          <a:xfrm>
            <a:off x="749075" y="1643116"/>
            <a:ext cx="782775" cy="1531899"/>
            <a:chOff x="4718942" y="2593922"/>
            <a:chExt cx="1043700" cy="2042532"/>
          </a:xfrm>
        </p:grpSpPr>
        <p:sp>
          <p:nvSpPr>
            <p:cNvPr id="1073" name="Google Shape;1073;p47"/>
            <p:cNvSpPr txBox="1"/>
            <p:nvPr/>
          </p:nvSpPr>
          <p:spPr>
            <a:xfrm>
              <a:off x="4862923" y="2593922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9C9C9C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42%</a:t>
              </a:r>
              <a:endParaRPr sz="2300">
                <a:solidFill>
                  <a:srgbClr val="9C9C9C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4718942" y="2989154"/>
              <a:ext cx="1043700" cy="1647300"/>
            </a:xfrm>
            <a:prstGeom prst="can">
              <a:avLst>
                <a:gd name="adj" fmla="val 25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47"/>
          <p:cNvGrpSpPr/>
          <p:nvPr/>
        </p:nvGrpSpPr>
        <p:grpSpPr>
          <a:xfrm>
            <a:off x="795672" y="3189019"/>
            <a:ext cx="1383299" cy="221625"/>
            <a:chOff x="1040521" y="4217725"/>
            <a:chExt cx="1844399" cy="295500"/>
          </a:xfrm>
        </p:grpSpPr>
        <p:sp>
          <p:nvSpPr>
            <p:cNvPr id="1076" name="Google Shape;1076;p47"/>
            <p:cNvSpPr txBox="1"/>
            <p:nvPr/>
          </p:nvSpPr>
          <p:spPr>
            <a:xfrm>
              <a:off x="1040521" y="4217725"/>
              <a:ext cx="10005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Si(49)</a:t>
              </a:r>
              <a:endParaRPr sz="1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077" name="Google Shape;1077;p47"/>
            <p:cNvSpPr txBox="1"/>
            <p:nvPr/>
          </p:nvSpPr>
          <p:spPr>
            <a:xfrm>
              <a:off x="2041020" y="4217725"/>
              <a:ext cx="8439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No(68)</a:t>
              </a:r>
              <a:endParaRPr sz="1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1078" name="Google Shape;1078;p47"/>
          <p:cNvSpPr txBox="1"/>
          <p:nvPr/>
        </p:nvSpPr>
        <p:spPr>
          <a:xfrm>
            <a:off x="0" y="-17887"/>
            <a:ext cx="590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Rendición de Cuentas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35923" y="1085150"/>
            <a:ext cx="1934018" cy="18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4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356134" y="1085150"/>
            <a:ext cx="1934018" cy="1895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48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15459" y="1049150"/>
            <a:ext cx="1934018" cy="189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24</a:t>
            </a:fld>
            <a:endParaRPr/>
          </a:p>
        </p:txBody>
      </p:sp>
      <p:sp>
        <p:nvSpPr>
          <p:cNvPr id="1088" name="Google Shape;1088;p48"/>
          <p:cNvSpPr txBox="1"/>
          <p:nvPr/>
        </p:nvSpPr>
        <p:spPr>
          <a:xfrm>
            <a:off x="0" y="0"/>
            <a:ext cx="590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Rendición de Cuentas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089" name="Google Shape;1089;p48"/>
          <p:cNvGrpSpPr/>
          <p:nvPr/>
        </p:nvGrpSpPr>
        <p:grpSpPr>
          <a:xfrm>
            <a:off x="0" y="1485570"/>
            <a:ext cx="2964946" cy="2261433"/>
            <a:chOff x="220492" y="1066652"/>
            <a:chExt cx="4048261" cy="3083491"/>
          </a:xfrm>
        </p:grpSpPr>
        <p:sp>
          <p:nvSpPr>
            <p:cNvPr id="1090" name="Google Shape;1090;p48"/>
            <p:cNvSpPr txBox="1"/>
            <p:nvPr/>
          </p:nvSpPr>
          <p:spPr>
            <a:xfrm>
              <a:off x="772238" y="3472744"/>
              <a:ext cx="2928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promueve acciones tendientes a reducir posibles casos de corrupción?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091" name="Google Shape;1091;p48"/>
            <p:cNvGrpSpPr/>
            <p:nvPr/>
          </p:nvGrpSpPr>
          <p:grpSpPr>
            <a:xfrm>
              <a:off x="220492" y="2327756"/>
              <a:ext cx="1547308" cy="1053000"/>
              <a:chOff x="2169671" y="153600"/>
              <a:chExt cx="2448659" cy="1404000"/>
            </a:xfrm>
          </p:grpSpPr>
          <p:sp>
            <p:nvSpPr>
              <p:cNvPr id="1092" name="Google Shape;1092;p48"/>
              <p:cNvSpPr/>
              <p:nvPr/>
            </p:nvSpPr>
            <p:spPr>
              <a:xfrm>
                <a:off x="2169671" y="1208978"/>
                <a:ext cx="9993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9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Si(107)</a:t>
                </a:r>
                <a:endParaRPr sz="9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93" name="Google Shape;1093;p48"/>
              <p:cNvSpPr/>
              <p:nvPr/>
            </p:nvSpPr>
            <p:spPr>
              <a:xfrm>
                <a:off x="3376030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92%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094" name="Google Shape;1094;p48"/>
              <p:cNvCxnSpPr>
                <a:stCxn id="1092" idx="3"/>
                <a:endCxn id="1093" idx="1"/>
              </p:cNvCxnSpPr>
              <p:nvPr/>
            </p:nvCxnSpPr>
            <p:spPr>
              <a:xfrm>
                <a:off x="3168971" y="1383278"/>
                <a:ext cx="207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48"/>
              <p:cNvCxnSpPr>
                <a:stCxn id="1093" idx="3"/>
              </p:cNvCxnSpPr>
              <p:nvPr/>
            </p:nvCxnSpPr>
            <p:spPr>
              <a:xfrm rot="10800000" flipH="1">
                <a:off x="4228630" y="153600"/>
                <a:ext cx="389700" cy="12297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096" name="Google Shape;1096;p48"/>
            <p:cNvGrpSpPr/>
            <p:nvPr/>
          </p:nvGrpSpPr>
          <p:grpSpPr>
            <a:xfrm flipH="1">
              <a:off x="2557002" y="1066652"/>
              <a:ext cx="1711750" cy="2314174"/>
              <a:chOff x="2169679" y="-1398300"/>
              <a:chExt cx="2311302" cy="2955900"/>
            </a:xfrm>
          </p:grpSpPr>
          <p:sp>
            <p:nvSpPr>
              <p:cNvPr id="1097" name="Google Shape;1097;p48"/>
              <p:cNvSpPr/>
              <p:nvPr/>
            </p:nvSpPr>
            <p:spPr>
              <a:xfrm>
                <a:off x="2169679" y="1208997"/>
                <a:ext cx="9444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No(10)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98" name="Google Shape;1098;p48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8%</a:t>
                </a:r>
                <a:endParaRPr sz="11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099" name="Google Shape;1099;p48"/>
              <p:cNvCxnSpPr>
                <a:stCxn id="1097" idx="3"/>
                <a:endCxn id="1098" idx="1"/>
              </p:cNvCxnSpPr>
              <p:nvPr/>
            </p:nvCxnSpPr>
            <p:spPr>
              <a:xfrm>
                <a:off x="3114079" y="1383297"/>
                <a:ext cx="97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48"/>
              <p:cNvCxnSpPr>
                <a:stCxn id="1098" idx="3"/>
              </p:cNvCxnSpPr>
              <p:nvPr/>
            </p:nvCxnSpPr>
            <p:spPr>
              <a:xfrm rot="10800000" flipH="1">
                <a:off x="4063981" y="-1398300"/>
                <a:ext cx="417000" cy="27816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101" name="Google Shape;1101;p48"/>
          <p:cNvGrpSpPr/>
          <p:nvPr/>
        </p:nvGrpSpPr>
        <p:grpSpPr>
          <a:xfrm>
            <a:off x="6067304" y="1531739"/>
            <a:ext cx="3076698" cy="2545662"/>
            <a:chOff x="4906800" y="1233410"/>
            <a:chExt cx="4048287" cy="3351761"/>
          </a:xfrm>
        </p:grpSpPr>
        <p:sp>
          <p:nvSpPr>
            <p:cNvPr id="1102" name="Google Shape;1102;p48"/>
            <p:cNvSpPr txBox="1"/>
            <p:nvPr/>
          </p:nvSpPr>
          <p:spPr>
            <a:xfrm>
              <a:off x="5431498" y="3472771"/>
              <a:ext cx="2928000" cy="11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procedimientos para identificar actos de corrupción?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03" name="Google Shape;1103;p48"/>
            <p:cNvGrpSpPr/>
            <p:nvPr/>
          </p:nvGrpSpPr>
          <p:grpSpPr>
            <a:xfrm>
              <a:off x="4906800" y="2452179"/>
              <a:ext cx="1495582" cy="928575"/>
              <a:chOff x="2169684" y="319497"/>
              <a:chExt cx="2366802" cy="1238100"/>
            </a:xfrm>
          </p:grpSpPr>
          <p:sp>
            <p:nvSpPr>
              <p:cNvPr id="1104" name="Google Shape;1104;p48"/>
              <p:cNvSpPr/>
              <p:nvPr/>
            </p:nvSpPr>
            <p:spPr>
              <a:xfrm>
                <a:off x="2169684" y="1208997"/>
                <a:ext cx="9210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Si(88)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3211385" y="1208997"/>
                <a:ext cx="9210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9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75%</a:t>
                </a:r>
                <a:endParaRPr sz="9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106" name="Google Shape;1106;p48"/>
              <p:cNvCxnSpPr>
                <a:stCxn id="1104" idx="3"/>
                <a:endCxn id="1105" idx="1"/>
              </p:cNvCxnSpPr>
              <p:nvPr/>
            </p:nvCxnSpPr>
            <p:spPr>
              <a:xfrm>
                <a:off x="3090684" y="1383297"/>
                <a:ext cx="12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48"/>
              <p:cNvCxnSpPr>
                <a:stCxn id="1105" idx="3"/>
              </p:cNvCxnSpPr>
              <p:nvPr/>
            </p:nvCxnSpPr>
            <p:spPr>
              <a:xfrm rot="10800000" flipH="1">
                <a:off x="4132385" y="319497"/>
                <a:ext cx="404100" cy="10638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108" name="Google Shape;1108;p48"/>
            <p:cNvGrpSpPr/>
            <p:nvPr/>
          </p:nvGrpSpPr>
          <p:grpSpPr>
            <a:xfrm flipH="1">
              <a:off x="7282184" y="1233410"/>
              <a:ext cx="1672903" cy="2147424"/>
              <a:chOff x="2169633" y="-1185300"/>
              <a:chExt cx="2258849" cy="2742909"/>
            </a:xfrm>
          </p:grpSpPr>
          <p:sp>
            <p:nvSpPr>
              <p:cNvPr id="1109" name="Google Shape;1109;p48"/>
              <p:cNvSpPr/>
              <p:nvPr/>
            </p:nvSpPr>
            <p:spPr>
              <a:xfrm>
                <a:off x="2169633" y="1209009"/>
                <a:ext cx="9342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No(29)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9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25%</a:t>
                </a:r>
                <a:endParaRPr sz="9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111" name="Google Shape;1111;p48"/>
              <p:cNvCxnSpPr>
                <a:stCxn id="1109" idx="3"/>
                <a:endCxn id="1110" idx="1"/>
              </p:cNvCxnSpPr>
              <p:nvPr/>
            </p:nvCxnSpPr>
            <p:spPr>
              <a:xfrm>
                <a:off x="3103833" y="1383309"/>
                <a:ext cx="107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48"/>
              <p:cNvCxnSpPr>
                <a:stCxn id="1110" idx="3"/>
              </p:cNvCxnSpPr>
              <p:nvPr/>
            </p:nvCxnSpPr>
            <p:spPr>
              <a:xfrm rot="10800000" flipH="1">
                <a:off x="4063981" y="-1185300"/>
                <a:ext cx="364500" cy="25686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113" name="Google Shape;1113;p48"/>
          <p:cNvGrpSpPr/>
          <p:nvPr/>
        </p:nvGrpSpPr>
        <p:grpSpPr>
          <a:xfrm>
            <a:off x="2986324" y="1557265"/>
            <a:ext cx="3012753" cy="2187047"/>
            <a:chOff x="4906774" y="1208983"/>
            <a:chExt cx="4048311" cy="2941160"/>
          </a:xfrm>
        </p:grpSpPr>
        <p:sp>
          <p:nvSpPr>
            <p:cNvPr id="1114" name="Google Shape;1114;p48"/>
            <p:cNvSpPr txBox="1"/>
            <p:nvPr/>
          </p:nvSpPr>
          <p:spPr>
            <a:xfrm>
              <a:off x="5431500" y="3472744"/>
              <a:ext cx="29280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 mecanismo de denuncia sobre actos de corrupción?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15" name="Google Shape;1115;p48"/>
            <p:cNvGrpSpPr/>
            <p:nvPr/>
          </p:nvGrpSpPr>
          <p:grpSpPr>
            <a:xfrm>
              <a:off x="4906774" y="2405606"/>
              <a:ext cx="1444990" cy="975150"/>
              <a:chOff x="2169643" y="257400"/>
              <a:chExt cx="2286738" cy="1300200"/>
            </a:xfrm>
          </p:grpSpPr>
          <p:sp>
            <p:nvSpPr>
              <p:cNvPr id="1116" name="Google Shape;1116;p48"/>
              <p:cNvSpPr/>
              <p:nvPr/>
            </p:nvSpPr>
            <p:spPr>
              <a:xfrm>
                <a:off x="2169643" y="1208989"/>
                <a:ext cx="9633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Si(99)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85%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118" name="Google Shape;1118;p48"/>
              <p:cNvCxnSpPr>
                <a:stCxn id="1116" idx="3"/>
                <a:endCxn id="1117" idx="1"/>
              </p:cNvCxnSpPr>
              <p:nvPr/>
            </p:nvCxnSpPr>
            <p:spPr>
              <a:xfrm>
                <a:off x="3132943" y="1383289"/>
                <a:ext cx="78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48"/>
              <p:cNvCxnSpPr>
                <a:stCxn id="1117" idx="3"/>
              </p:cNvCxnSpPr>
              <p:nvPr/>
            </p:nvCxnSpPr>
            <p:spPr>
              <a:xfrm rot="10800000" flipH="1">
                <a:off x="4063981" y="257400"/>
                <a:ext cx="392400" cy="11259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120" name="Google Shape;1120;p48"/>
            <p:cNvGrpSpPr/>
            <p:nvPr/>
          </p:nvGrpSpPr>
          <p:grpSpPr>
            <a:xfrm flipH="1">
              <a:off x="7270853" y="1208983"/>
              <a:ext cx="1684232" cy="2171843"/>
              <a:chOff x="2169636" y="-1216500"/>
              <a:chExt cx="2274145" cy="2774100"/>
            </a:xfrm>
          </p:grpSpPr>
          <p:sp>
            <p:nvSpPr>
              <p:cNvPr id="1121" name="Google Shape;1121;p48"/>
              <p:cNvSpPr/>
              <p:nvPr/>
            </p:nvSpPr>
            <p:spPr>
              <a:xfrm>
                <a:off x="2169636" y="1208992"/>
                <a:ext cx="936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No(18)</a:t>
                </a:r>
                <a:endParaRPr sz="1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3211381" y="1209000"/>
                <a:ext cx="852600" cy="3486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1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15%</a:t>
                </a:r>
                <a:endParaRPr sz="11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cxnSp>
            <p:nvCxnSpPr>
              <p:cNvPr id="1123" name="Google Shape;1123;p48"/>
              <p:cNvCxnSpPr>
                <a:stCxn id="1121" idx="3"/>
                <a:endCxn id="1122" idx="1"/>
              </p:cNvCxnSpPr>
              <p:nvPr/>
            </p:nvCxnSpPr>
            <p:spPr>
              <a:xfrm>
                <a:off x="3106236" y="1383292"/>
                <a:ext cx="105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48"/>
              <p:cNvCxnSpPr>
                <a:stCxn id="1122" idx="3"/>
              </p:cNvCxnSpPr>
              <p:nvPr/>
            </p:nvCxnSpPr>
            <p:spPr>
              <a:xfrm rot="10800000" flipH="1">
                <a:off x="4063981" y="-1216500"/>
                <a:ext cx="379800" cy="2599800"/>
              </a:xfrm>
              <a:prstGeom prst="bentConnector2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25</a:t>
            </a:fld>
            <a:endParaRPr/>
          </a:p>
        </p:txBody>
      </p:sp>
      <p:sp>
        <p:nvSpPr>
          <p:cNvPr id="1131" name="Google Shape;1131;p49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TIC’s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32" name="Google Shape;1132;p49"/>
          <p:cNvSpPr txBox="1"/>
          <p:nvPr/>
        </p:nvSpPr>
        <p:spPr>
          <a:xfrm>
            <a:off x="1000838" y="3472744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una unidad administrativa responsable del diseño e implementación de medios digitales para la gestión pública?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3" name="Google Shape;1133;p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1738" y="668475"/>
            <a:ext cx="2697219" cy="268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4" name="Google Shape;1134;p49"/>
          <p:cNvGrpSpPr/>
          <p:nvPr/>
        </p:nvGrpSpPr>
        <p:grpSpPr>
          <a:xfrm>
            <a:off x="698900" y="3108825"/>
            <a:ext cx="3341256" cy="323558"/>
            <a:chOff x="627067" y="4145100"/>
            <a:chExt cx="4455008" cy="431411"/>
          </a:xfrm>
        </p:grpSpPr>
        <p:grpSp>
          <p:nvGrpSpPr>
            <p:cNvPr id="1135" name="Google Shape;1135;p49"/>
            <p:cNvGrpSpPr/>
            <p:nvPr/>
          </p:nvGrpSpPr>
          <p:grpSpPr>
            <a:xfrm>
              <a:off x="627067" y="4145100"/>
              <a:ext cx="2016608" cy="431411"/>
              <a:chOff x="2431942" y="1611075"/>
              <a:chExt cx="2016608" cy="431411"/>
            </a:xfrm>
          </p:grpSpPr>
          <p:sp>
            <p:nvSpPr>
              <p:cNvPr id="1136" name="Google Shape;1136;p49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Si(83)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71%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38" name="Google Shape;1138;p49"/>
            <p:cNvGrpSpPr/>
            <p:nvPr/>
          </p:nvGrpSpPr>
          <p:grpSpPr>
            <a:xfrm flipH="1">
              <a:off x="3065467" y="4145100"/>
              <a:ext cx="2016608" cy="431411"/>
              <a:chOff x="2431942" y="1611075"/>
              <a:chExt cx="2016608" cy="431411"/>
            </a:xfrm>
          </p:grpSpPr>
          <p:sp>
            <p:nvSpPr>
              <p:cNvPr id="1139" name="Google Shape;1139;p49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No(34)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29%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141" name="Google Shape;1141;p49"/>
          <p:cNvSpPr txBox="1"/>
          <p:nvPr/>
        </p:nvSpPr>
        <p:spPr>
          <a:xfrm>
            <a:off x="5039438" y="3472744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recursos humanos y de infraestructura necesarios para implementar estrategias de gobierno electrónico?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42" name="Google Shape;1142;p49"/>
          <p:cNvGrpSpPr/>
          <p:nvPr/>
        </p:nvGrpSpPr>
        <p:grpSpPr>
          <a:xfrm>
            <a:off x="4737500" y="3108825"/>
            <a:ext cx="3341256" cy="323558"/>
            <a:chOff x="627067" y="4145100"/>
            <a:chExt cx="4455008" cy="431411"/>
          </a:xfrm>
        </p:grpSpPr>
        <p:grpSp>
          <p:nvGrpSpPr>
            <p:cNvPr id="1143" name="Google Shape;1143;p49"/>
            <p:cNvGrpSpPr/>
            <p:nvPr/>
          </p:nvGrpSpPr>
          <p:grpSpPr>
            <a:xfrm>
              <a:off x="627067" y="4145100"/>
              <a:ext cx="2016608" cy="431411"/>
              <a:chOff x="2431942" y="1611075"/>
              <a:chExt cx="2016608" cy="431411"/>
            </a:xfrm>
          </p:grpSpPr>
          <p:sp>
            <p:nvSpPr>
              <p:cNvPr id="1144" name="Google Shape;1144;p49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</a:t>
                </a:r>
                <a:r>
                  <a:rPr lang="es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62</a:t>
                </a: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53%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46" name="Google Shape;1146;p49"/>
            <p:cNvGrpSpPr/>
            <p:nvPr/>
          </p:nvGrpSpPr>
          <p:grpSpPr>
            <a:xfrm flipH="1">
              <a:off x="3065467" y="4145100"/>
              <a:ext cx="2016608" cy="431411"/>
              <a:chOff x="2431942" y="1611075"/>
              <a:chExt cx="2016608" cy="431411"/>
            </a:xfrm>
          </p:grpSpPr>
          <p:sp>
            <p:nvSpPr>
              <p:cNvPr id="1147" name="Google Shape;1147;p49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</a:t>
                </a:r>
                <a:r>
                  <a:rPr lang="es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55</a:t>
                </a: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47%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1149" name="Google Shape;1149;p4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957250" y="628350"/>
            <a:ext cx="2811594" cy="280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26</a:t>
            </a:fld>
            <a:endParaRPr/>
          </a:p>
        </p:txBody>
      </p:sp>
      <p:sp>
        <p:nvSpPr>
          <p:cNvPr id="1156" name="Google Shape;1156;p50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TIC’s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57" name="Google Shape;1157;p50"/>
          <p:cNvSpPr txBox="1"/>
          <p:nvPr/>
        </p:nvSpPr>
        <p:spPr>
          <a:xfrm>
            <a:off x="5259113" y="3520069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canal de comunicación directa con el ciudadano (teléfono de asistencia, chat interactivo, Whatsapp, etc.?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8" name="Google Shape;1158;p50"/>
          <p:cNvGrpSpPr/>
          <p:nvPr/>
        </p:nvGrpSpPr>
        <p:grpSpPr>
          <a:xfrm>
            <a:off x="5529094" y="2881973"/>
            <a:ext cx="2699869" cy="638103"/>
            <a:chOff x="1694425" y="3779531"/>
            <a:chExt cx="3599825" cy="850803"/>
          </a:xfrm>
        </p:grpSpPr>
        <p:sp>
          <p:nvSpPr>
            <p:cNvPr id="1159" name="Google Shape;1159;p50"/>
            <p:cNvSpPr/>
            <p:nvPr/>
          </p:nvSpPr>
          <p:spPr>
            <a:xfrm>
              <a:off x="3589050" y="4261034"/>
              <a:ext cx="1705200" cy="369300"/>
            </a:xfrm>
            <a:prstGeom prst="roundRect">
              <a:avLst>
                <a:gd name="adj" fmla="val 50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13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No(27)</a:t>
              </a:r>
              <a:endParaRPr sz="13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160" name="Google Shape;1160;p50"/>
            <p:cNvSpPr txBox="1"/>
            <p:nvPr/>
          </p:nvSpPr>
          <p:spPr>
            <a:xfrm>
              <a:off x="3589060" y="3779531"/>
              <a:ext cx="6651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1DAD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23%</a:t>
              </a:r>
              <a:endParaRPr sz="1700">
                <a:solidFill>
                  <a:srgbClr val="1DAD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 flipH="1">
              <a:off x="1694425" y="4261034"/>
              <a:ext cx="1705200" cy="369300"/>
            </a:xfrm>
            <a:prstGeom prst="roundRect">
              <a:avLst>
                <a:gd name="adj" fmla="val 50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1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Si(90)</a:t>
              </a:r>
              <a:endParaRPr sz="1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162" name="Google Shape;1162;p50"/>
            <p:cNvSpPr txBox="1"/>
            <p:nvPr/>
          </p:nvSpPr>
          <p:spPr>
            <a:xfrm flipH="1">
              <a:off x="2734515" y="3779531"/>
              <a:ext cx="6651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77%</a:t>
              </a:r>
              <a:endParaRPr sz="17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1163" name="Google Shape;1163;p50"/>
          <p:cNvSpPr/>
          <p:nvPr/>
        </p:nvSpPr>
        <p:spPr>
          <a:xfrm>
            <a:off x="6327638" y="815831"/>
            <a:ext cx="327300" cy="2000700"/>
          </a:xfrm>
          <a:prstGeom prst="round2SameRect">
            <a:avLst>
              <a:gd name="adj1" fmla="val 46496"/>
              <a:gd name="adj2" fmla="val 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50"/>
          <p:cNvSpPr/>
          <p:nvPr/>
        </p:nvSpPr>
        <p:spPr>
          <a:xfrm>
            <a:off x="6996278" y="815831"/>
            <a:ext cx="327300" cy="2000700"/>
          </a:xfrm>
          <a:prstGeom prst="round2SameRect">
            <a:avLst>
              <a:gd name="adj1" fmla="val 46496"/>
              <a:gd name="adj2" fmla="val 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50"/>
          <p:cNvSpPr/>
          <p:nvPr/>
        </p:nvSpPr>
        <p:spPr>
          <a:xfrm>
            <a:off x="6996281" y="2297153"/>
            <a:ext cx="327300" cy="365700"/>
          </a:xfrm>
          <a:prstGeom prst="round2SameRect">
            <a:avLst>
              <a:gd name="adj1" fmla="val 48130"/>
              <a:gd name="adj2" fmla="val 0"/>
            </a:avLst>
          </a:prstGeom>
          <a:solidFill>
            <a:srgbClr val="1DADA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50"/>
          <p:cNvSpPr/>
          <p:nvPr/>
        </p:nvSpPr>
        <p:spPr>
          <a:xfrm>
            <a:off x="6996294" y="2560544"/>
            <a:ext cx="327300" cy="249900"/>
          </a:xfrm>
          <a:prstGeom prst="rect">
            <a:avLst/>
          </a:prstGeom>
          <a:solidFill>
            <a:srgbClr val="1DADA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50"/>
          <p:cNvSpPr/>
          <p:nvPr/>
        </p:nvSpPr>
        <p:spPr>
          <a:xfrm>
            <a:off x="6329269" y="1179337"/>
            <a:ext cx="327300" cy="1189500"/>
          </a:xfrm>
          <a:prstGeom prst="round2SameRect">
            <a:avLst>
              <a:gd name="adj1" fmla="val 46496"/>
              <a:gd name="adj2" fmla="val 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50"/>
          <p:cNvSpPr/>
          <p:nvPr/>
        </p:nvSpPr>
        <p:spPr>
          <a:xfrm>
            <a:off x="6329283" y="2362546"/>
            <a:ext cx="327300" cy="447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50"/>
          <p:cNvSpPr/>
          <p:nvPr/>
        </p:nvSpPr>
        <p:spPr>
          <a:xfrm rot="10800000" flipH="1">
            <a:off x="6067181" y="2756025"/>
            <a:ext cx="1502100" cy="9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50"/>
          <p:cNvSpPr txBox="1"/>
          <p:nvPr/>
        </p:nvSpPr>
        <p:spPr>
          <a:xfrm>
            <a:off x="1315500" y="3520069"/>
            <a:ext cx="29280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difunde a la ciudadanía información sobre el uso de TIC's para la gestión de trámites y/o servicios?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1" name="Google Shape;1171;p50"/>
          <p:cNvGrpSpPr/>
          <p:nvPr/>
        </p:nvGrpSpPr>
        <p:grpSpPr>
          <a:xfrm>
            <a:off x="1429528" y="2881973"/>
            <a:ext cx="2699869" cy="638103"/>
            <a:chOff x="1694425" y="3779531"/>
            <a:chExt cx="3599825" cy="850803"/>
          </a:xfrm>
        </p:grpSpPr>
        <p:sp>
          <p:nvSpPr>
            <p:cNvPr id="1172" name="Google Shape;1172;p50"/>
            <p:cNvSpPr/>
            <p:nvPr/>
          </p:nvSpPr>
          <p:spPr>
            <a:xfrm>
              <a:off x="3589050" y="4261034"/>
              <a:ext cx="1705200" cy="369300"/>
            </a:xfrm>
            <a:prstGeom prst="roundRect">
              <a:avLst>
                <a:gd name="adj" fmla="val 50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13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No(58)</a:t>
              </a:r>
              <a:endParaRPr sz="13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173" name="Google Shape;1173;p50"/>
            <p:cNvSpPr txBox="1"/>
            <p:nvPr/>
          </p:nvSpPr>
          <p:spPr>
            <a:xfrm>
              <a:off x="3589060" y="3779531"/>
              <a:ext cx="6651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7030A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49%</a:t>
              </a:r>
              <a:endParaRPr sz="1700">
                <a:solidFill>
                  <a:srgbClr val="7030A0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 flipH="1">
              <a:off x="1694425" y="4261034"/>
              <a:ext cx="1705200" cy="369300"/>
            </a:xfrm>
            <a:prstGeom prst="roundRect">
              <a:avLst>
                <a:gd name="adj" fmla="val 50000"/>
              </a:avLst>
            </a:prstGeom>
            <a:solidFill>
              <a:srgbClr val="E7E7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" sz="1300">
                  <a:solidFill>
                    <a:srgbClr val="FF00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Si(59)</a:t>
              </a:r>
              <a:endParaRPr sz="1300">
                <a:solidFill>
                  <a:srgbClr val="FF00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1175" name="Google Shape;1175;p50"/>
            <p:cNvSpPr txBox="1"/>
            <p:nvPr/>
          </p:nvSpPr>
          <p:spPr>
            <a:xfrm flipH="1">
              <a:off x="2734515" y="3779531"/>
              <a:ext cx="665100" cy="4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00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51%</a:t>
              </a:r>
              <a:endParaRPr sz="1700">
                <a:solidFill>
                  <a:srgbClr val="FF00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sp>
        <p:nvSpPr>
          <p:cNvPr id="1176" name="Google Shape;1176;p50"/>
          <p:cNvSpPr/>
          <p:nvPr/>
        </p:nvSpPr>
        <p:spPr>
          <a:xfrm>
            <a:off x="2288878" y="815831"/>
            <a:ext cx="327300" cy="2000700"/>
          </a:xfrm>
          <a:prstGeom prst="round2SameRect">
            <a:avLst>
              <a:gd name="adj1" fmla="val 46496"/>
              <a:gd name="adj2" fmla="val 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50"/>
          <p:cNvSpPr/>
          <p:nvPr/>
        </p:nvSpPr>
        <p:spPr>
          <a:xfrm>
            <a:off x="2957518" y="815831"/>
            <a:ext cx="327300" cy="2000700"/>
          </a:xfrm>
          <a:prstGeom prst="round2SameRect">
            <a:avLst>
              <a:gd name="adj1" fmla="val 46496"/>
              <a:gd name="adj2" fmla="val 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50"/>
          <p:cNvSpPr/>
          <p:nvPr/>
        </p:nvSpPr>
        <p:spPr>
          <a:xfrm>
            <a:off x="2957525" y="1775125"/>
            <a:ext cx="327300" cy="8877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50"/>
          <p:cNvSpPr/>
          <p:nvPr/>
        </p:nvSpPr>
        <p:spPr>
          <a:xfrm>
            <a:off x="2957534" y="2560544"/>
            <a:ext cx="327300" cy="2499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50"/>
          <p:cNvSpPr/>
          <p:nvPr/>
        </p:nvSpPr>
        <p:spPr>
          <a:xfrm>
            <a:off x="2290500" y="1730831"/>
            <a:ext cx="327300" cy="638100"/>
          </a:xfrm>
          <a:prstGeom prst="round2SameRect">
            <a:avLst>
              <a:gd name="adj1" fmla="val 46496"/>
              <a:gd name="adj2" fmla="val 0"/>
            </a:avLst>
          </a:prstGeom>
          <a:solidFill>
            <a:srgbClr val="FF00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50"/>
          <p:cNvSpPr/>
          <p:nvPr/>
        </p:nvSpPr>
        <p:spPr>
          <a:xfrm>
            <a:off x="2290523" y="2362546"/>
            <a:ext cx="327300" cy="4479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50"/>
          <p:cNvSpPr/>
          <p:nvPr/>
        </p:nvSpPr>
        <p:spPr>
          <a:xfrm rot="10800000" flipH="1">
            <a:off x="2028422" y="2756025"/>
            <a:ext cx="1502100" cy="9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27</a:t>
            </a:fld>
            <a:endParaRPr/>
          </a:p>
        </p:txBody>
      </p:sp>
      <p:sp>
        <p:nvSpPr>
          <p:cNvPr id="1189" name="Google Shape;1189;p51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TIC’s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90" name="Google Shape;1190;p51"/>
          <p:cNvSpPr txBox="1"/>
          <p:nvPr/>
        </p:nvSpPr>
        <p:spPr>
          <a:xfrm>
            <a:off x="5202900" y="3472744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realiza algún esfuerzo de inclusión para compartir información con personas en situación de vulnerabilidad?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1" name="Google Shape;1191;p5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525" y="668857"/>
            <a:ext cx="2694671" cy="2689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2" name="Google Shape;1192;p51"/>
          <p:cNvGrpSpPr/>
          <p:nvPr/>
        </p:nvGrpSpPr>
        <p:grpSpPr>
          <a:xfrm>
            <a:off x="4996232" y="3108825"/>
            <a:ext cx="3341256" cy="323558"/>
            <a:chOff x="627067" y="4145100"/>
            <a:chExt cx="4455008" cy="431411"/>
          </a:xfrm>
        </p:grpSpPr>
        <p:grpSp>
          <p:nvGrpSpPr>
            <p:cNvPr id="1193" name="Google Shape;1193;p51"/>
            <p:cNvGrpSpPr/>
            <p:nvPr/>
          </p:nvGrpSpPr>
          <p:grpSpPr>
            <a:xfrm>
              <a:off x="627067" y="4145100"/>
              <a:ext cx="2016608" cy="431411"/>
              <a:chOff x="2431942" y="1611075"/>
              <a:chExt cx="2016608" cy="431411"/>
            </a:xfrm>
          </p:grpSpPr>
          <p:sp>
            <p:nvSpPr>
              <p:cNvPr id="1194" name="Google Shape;1194;p51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Si(70)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95" name="Google Shape;1195;p51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60%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96" name="Google Shape;1196;p51"/>
            <p:cNvGrpSpPr/>
            <p:nvPr/>
          </p:nvGrpSpPr>
          <p:grpSpPr>
            <a:xfrm flipH="1">
              <a:off x="3065467" y="4145100"/>
              <a:ext cx="2016608" cy="431411"/>
              <a:chOff x="2431942" y="1611075"/>
              <a:chExt cx="2016608" cy="431411"/>
            </a:xfrm>
          </p:grpSpPr>
          <p:sp>
            <p:nvSpPr>
              <p:cNvPr id="1197" name="Google Shape;1197;p51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No(47)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FF00FF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40%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1199" name="Google Shape;1199;p51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1569" y="663500"/>
            <a:ext cx="2736265" cy="26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51"/>
          <p:cNvSpPr txBox="1"/>
          <p:nvPr/>
        </p:nvSpPr>
        <p:spPr>
          <a:xfrm>
            <a:off x="935700" y="3472744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tiene cuenta en redes sociales (Facebook, Twitter, etc.) que permita la publicación de comentarios por parte de la ciudadanía?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1" name="Google Shape;1201;p51"/>
          <p:cNvGrpSpPr/>
          <p:nvPr/>
        </p:nvGrpSpPr>
        <p:grpSpPr>
          <a:xfrm>
            <a:off x="729032" y="3108825"/>
            <a:ext cx="3341256" cy="323558"/>
            <a:chOff x="627067" y="4145100"/>
            <a:chExt cx="4455008" cy="431411"/>
          </a:xfrm>
        </p:grpSpPr>
        <p:grpSp>
          <p:nvGrpSpPr>
            <p:cNvPr id="1202" name="Google Shape;1202;p51"/>
            <p:cNvGrpSpPr/>
            <p:nvPr/>
          </p:nvGrpSpPr>
          <p:grpSpPr>
            <a:xfrm>
              <a:off x="627067" y="4145100"/>
              <a:ext cx="2016608" cy="431411"/>
              <a:chOff x="2431942" y="1611075"/>
              <a:chExt cx="2016608" cy="431411"/>
            </a:xfrm>
          </p:grpSpPr>
          <p:sp>
            <p:nvSpPr>
              <p:cNvPr id="1203" name="Google Shape;1203;p51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Si(116)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04" name="Google Shape;1204;p51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99%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05" name="Google Shape;1205;p51"/>
            <p:cNvGrpSpPr/>
            <p:nvPr/>
          </p:nvGrpSpPr>
          <p:grpSpPr>
            <a:xfrm flipH="1">
              <a:off x="3065467" y="4145100"/>
              <a:ext cx="2016608" cy="431411"/>
              <a:chOff x="2431942" y="1611075"/>
              <a:chExt cx="2016608" cy="431411"/>
            </a:xfrm>
          </p:grpSpPr>
          <p:sp>
            <p:nvSpPr>
              <p:cNvPr id="1206" name="Google Shape;1206;p51"/>
              <p:cNvSpPr txBox="1"/>
              <p:nvPr/>
            </p:nvSpPr>
            <p:spPr>
              <a:xfrm>
                <a:off x="2431942" y="1611086"/>
                <a:ext cx="1151100" cy="43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" sz="14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No(1)</a:t>
                </a:r>
                <a:endParaRPr sz="14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07" name="Google Shape;1207;p51"/>
              <p:cNvSpPr/>
              <p:nvPr/>
            </p:nvSpPr>
            <p:spPr>
              <a:xfrm>
                <a:off x="3583050" y="1611075"/>
                <a:ext cx="865500" cy="431400"/>
              </a:xfrm>
              <a:prstGeom prst="roundRect">
                <a:avLst>
                  <a:gd name="adj" fmla="val 16667"/>
                </a:avLst>
              </a:prstGeom>
              <a:solidFill>
                <a:srgbClr val="DB06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5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1%</a:t>
                </a:r>
                <a:endParaRPr sz="9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Normatividad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88" name="Google Shape;188;p27"/>
          <p:cNvGrpSpPr/>
          <p:nvPr/>
        </p:nvGrpSpPr>
        <p:grpSpPr>
          <a:xfrm>
            <a:off x="469088" y="1368388"/>
            <a:ext cx="3365258" cy="2297539"/>
            <a:chOff x="625450" y="1751724"/>
            <a:chExt cx="4487011" cy="3063386"/>
          </a:xfrm>
        </p:grpSpPr>
        <p:grpSp>
          <p:nvGrpSpPr>
            <p:cNvPr id="189" name="Google Shape;189;p27"/>
            <p:cNvGrpSpPr/>
            <p:nvPr/>
          </p:nvGrpSpPr>
          <p:grpSpPr>
            <a:xfrm>
              <a:off x="625450" y="1751724"/>
              <a:ext cx="4487011" cy="3063386"/>
              <a:chOff x="1652923" y="1726763"/>
              <a:chExt cx="3709500" cy="2532561"/>
            </a:xfrm>
          </p:grpSpPr>
          <p:grpSp>
            <p:nvGrpSpPr>
              <p:cNvPr id="190" name="Google Shape;190;p27"/>
              <p:cNvGrpSpPr/>
              <p:nvPr/>
            </p:nvGrpSpPr>
            <p:grpSpPr>
              <a:xfrm>
                <a:off x="171144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191" name="Google Shape;191;p27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674E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7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18105327"/>
                    <a:gd name="adj2" fmla="val 16198046"/>
                    <a:gd name="adj3" fmla="val 16139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3" name="Google Shape;193;p27"/>
              <p:cNvSpPr txBox="1"/>
              <p:nvPr/>
            </p:nvSpPr>
            <p:spPr>
              <a:xfrm>
                <a:off x="165292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Si (107)</a:t>
                </a:r>
                <a:endParaRPr sz="1300">
                  <a:solidFill>
                    <a:srgbClr val="674EA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4" name="Google Shape;194;p27"/>
              <p:cNvSpPr txBox="1"/>
              <p:nvPr/>
            </p:nvSpPr>
            <p:spPr>
              <a:xfrm>
                <a:off x="1652923" y="3778124"/>
                <a:ext cx="37095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¿El bando municipal señala expresamente algún mecanismo de Participación Ciudadana?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" name="Google Shape;195;p27"/>
              <p:cNvSpPr txBox="1"/>
              <p:nvPr/>
            </p:nvSpPr>
            <p:spPr>
              <a:xfrm>
                <a:off x="209673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91.5</a:t>
                </a:r>
                <a:r>
                  <a:rPr lang="es" sz="1500">
                    <a:solidFill>
                      <a:srgbClr val="674EA7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674EA7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196" name="Google Shape;196;p27"/>
            <p:cNvGrpSpPr/>
            <p:nvPr/>
          </p:nvGrpSpPr>
          <p:grpSpPr>
            <a:xfrm>
              <a:off x="3005962" y="1751724"/>
              <a:ext cx="2059344" cy="2507122"/>
              <a:chOff x="3940675" y="1726763"/>
              <a:chExt cx="1702500" cy="2072687"/>
            </a:xfrm>
          </p:grpSpPr>
          <p:grpSp>
            <p:nvGrpSpPr>
              <p:cNvPr id="197" name="Google Shape;197;p27"/>
              <p:cNvGrpSpPr/>
              <p:nvPr/>
            </p:nvGrpSpPr>
            <p:grpSpPr>
              <a:xfrm>
                <a:off x="399919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198" name="Google Shape;198;p27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3D85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7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14519621"/>
                    <a:gd name="adj2" fmla="val 16198046"/>
                    <a:gd name="adj3" fmla="val 16139"/>
                  </a:avLst>
                </a:prstGeom>
                <a:solidFill>
                  <a:srgbClr val="3D85C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" name="Google Shape;200;p27"/>
              <p:cNvSpPr txBox="1"/>
              <p:nvPr/>
            </p:nvSpPr>
            <p:spPr>
              <a:xfrm>
                <a:off x="394067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3D85C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 (10)</a:t>
                </a:r>
                <a:endParaRPr sz="1300">
                  <a:solidFill>
                    <a:srgbClr val="3D85C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1" name="Google Shape;201;p27"/>
              <p:cNvSpPr txBox="1"/>
              <p:nvPr/>
            </p:nvSpPr>
            <p:spPr>
              <a:xfrm>
                <a:off x="438448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3D85C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8.5</a:t>
                </a:r>
                <a:r>
                  <a:rPr lang="es" sz="1500">
                    <a:solidFill>
                      <a:srgbClr val="3D85C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3D85C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cxnSp>
        <p:nvCxnSpPr>
          <p:cNvPr id="202" name="Google Shape;202;p27"/>
          <p:cNvCxnSpPr/>
          <p:nvPr/>
        </p:nvCxnSpPr>
        <p:spPr>
          <a:xfrm>
            <a:off x="4603739" y="576563"/>
            <a:ext cx="0" cy="3990300"/>
          </a:xfrm>
          <a:prstGeom prst="straightConnector1">
            <a:avLst/>
          </a:prstGeom>
          <a:noFill/>
          <a:ln w="76200" cap="flat" cmpd="sng">
            <a:solidFill>
              <a:srgbClr val="DB06A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3" name="Google Shape;203;p27"/>
          <p:cNvGrpSpPr/>
          <p:nvPr/>
        </p:nvGrpSpPr>
        <p:grpSpPr>
          <a:xfrm>
            <a:off x="5275788" y="1368388"/>
            <a:ext cx="3365258" cy="2297539"/>
            <a:chOff x="625450" y="1751724"/>
            <a:chExt cx="4487011" cy="3063386"/>
          </a:xfrm>
        </p:grpSpPr>
        <p:grpSp>
          <p:nvGrpSpPr>
            <p:cNvPr id="204" name="Google Shape;204;p27"/>
            <p:cNvGrpSpPr/>
            <p:nvPr/>
          </p:nvGrpSpPr>
          <p:grpSpPr>
            <a:xfrm>
              <a:off x="625450" y="1751724"/>
              <a:ext cx="4487011" cy="3063386"/>
              <a:chOff x="1652923" y="1726763"/>
              <a:chExt cx="3709500" cy="2532561"/>
            </a:xfrm>
          </p:grpSpPr>
          <p:grpSp>
            <p:nvGrpSpPr>
              <p:cNvPr id="205" name="Google Shape;205;p27"/>
              <p:cNvGrpSpPr/>
              <p:nvPr/>
            </p:nvGrpSpPr>
            <p:grpSpPr>
              <a:xfrm>
                <a:off x="171144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206" name="Google Shape;206;p27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674E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7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19681972"/>
                    <a:gd name="adj2" fmla="val 16198046"/>
                    <a:gd name="adj3" fmla="val 16139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8" name="Google Shape;208;p27"/>
              <p:cNvSpPr txBox="1"/>
              <p:nvPr/>
            </p:nvSpPr>
            <p:spPr>
              <a:xfrm>
                <a:off x="165292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Si (98)</a:t>
                </a:r>
                <a:endParaRPr sz="1300">
                  <a:solidFill>
                    <a:srgbClr val="674EA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9" name="Google Shape;209;p27"/>
              <p:cNvSpPr txBox="1"/>
              <p:nvPr/>
            </p:nvSpPr>
            <p:spPr>
              <a:xfrm>
                <a:off x="1652923" y="3778124"/>
                <a:ext cx="37095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¿El Bando municipal precisa el alcance de la participación ciudadana?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10" name="Google Shape;210;p27"/>
              <p:cNvSpPr txBox="1"/>
              <p:nvPr/>
            </p:nvSpPr>
            <p:spPr>
              <a:xfrm>
                <a:off x="209673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83.7</a:t>
                </a:r>
                <a:r>
                  <a:rPr lang="es" sz="1500">
                    <a:solidFill>
                      <a:srgbClr val="674EA7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674EA7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211" name="Google Shape;211;p27"/>
            <p:cNvGrpSpPr/>
            <p:nvPr/>
          </p:nvGrpSpPr>
          <p:grpSpPr>
            <a:xfrm>
              <a:off x="3005962" y="1751724"/>
              <a:ext cx="2059344" cy="2507122"/>
              <a:chOff x="3940675" y="1726763"/>
              <a:chExt cx="1702500" cy="2072687"/>
            </a:xfrm>
          </p:grpSpPr>
          <p:grpSp>
            <p:nvGrpSpPr>
              <p:cNvPr id="212" name="Google Shape;212;p27"/>
              <p:cNvGrpSpPr/>
              <p:nvPr/>
            </p:nvGrpSpPr>
            <p:grpSpPr>
              <a:xfrm>
                <a:off x="399919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213" name="Google Shape;213;p27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DB06A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DB06A6"/>
                    </a:solidFill>
                  </a:endParaRPr>
                </a:p>
              </p:txBody>
            </p:sp>
            <p:sp>
              <p:nvSpPr>
                <p:cNvPr id="214" name="Google Shape;214;p27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12648320"/>
                    <a:gd name="adj2" fmla="val 16198046"/>
                    <a:gd name="adj3" fmla="val 16139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5" name="Google Shape;215;p27"/>
              <p:cNvSpPr txBox="1"/>
              <p:nvPr/>
            </p:nvSpPr>
            <p:spPr>
              <a:xfrm>
                <a:off x="394067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DB06A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 (19)</a:t>
                </a:r>
                <a:endParaRPr sz="1300">
                  <a:solidFill>
                    <a:srgbClr val="DB06A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16" name="Google Shape;216;p27"/>
              <p:cNvSpPr txBox="1"/>
              <p:nvPr/>
            </p:nvSpPr>
            <p:spPr>
              <a:xfrm>
                <a:off x="438448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DB06A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16.3</a:t>
                </a:r>
                <a:r>
                  <a:rPr lang="es" sz="1500">
                    <a:solidFill>
                      <a:srgbClr val="DB06A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DB06A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Normatividad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360825" y="3010519"/>
            <a:ext cx="3018139" cy="495620"/>
          </a:xfrm>
          <a:custGeom>
            <a:avLst/>
            <a:gdLst/>
            <a:ahLst/>
            <a:cxnLst/>
            <a:rect l="l" t="t" r="r" b="b"/>
            <a:pathLst>
              <a:path w="175831" h="27337" extrusionOk="0">
                <a:moveTo>
                  <a:pt x="0" y="0"/>
                </a:moveTo>
                <a:lnTo>
                  <a:pt x="134969" y="381"/>
                </a:lnTo>
                <a:lnTo>
                  <a:pt x="175831" y="26956"/>
                </a:lnTo>
                <a:lnTo>
                  <a:pt x="26194" y="27337"/>
                </a:lnTo>
                <a:close/>
              </a:path>
            </a:pathLst>
          </a:custGeom>
          <a:gradFill>
            <a:gsLst>
              <a:gs pos="0">
                <a:srgbClr val="9A9A9A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</p:sp>
      <p:grpSp>
        <p:nvGrpSpPr>
          <p:cNvPr id="225" name="Google Shape;225;p28"/>
          <p:cNvGrpSpPr/>
          <p:nvPr/>
        </p:nvGrpSpPr>
        <p:grpSpPr>
          <a:xfrm>
            <a:off x="1426545" y="2626383"/>
            <a:ext cx="756891" cy="392339"/>
            <a:chOff x="1952490" y="3153731"/>
            <a:chExt cx="1043700" cy="1580100"/>
          </a:xfrm>
        </p:grpSpPr>
        <p:sp>
          <p:nvSpPr>
            <p:cNvPr id="226" name="Google Shape;226;p28"/>
            <p:cNvSpPr/>
            <p:nvPr/>
          </p:nvSpPr>
          <p:spPr>
            <a:xfrm flipH="1">
              <a:off x="1952490" y="3153731"/>
              <a:ext cx="1043700" cy="1580100"/>
            </a:xfrm>
            <a:prstGeom prst="cube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27" name="Google Shape;227;p28"/>
            <p:cNvSpPr txBox="1"/>
            <p:nvPr/>
          </p:nvSpPr>
          <p:spPr>
            <a:xfrm>
              <a:off x="2225243" y="4001200"/>
              <a:ext cx="755700" cy="357900"/>
            </a:xfrm>
            <a:prstGeom prst="rect">
              <a:avLst/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11%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28" name="Google Shape;228;p28"/>
          <p:cNvSpPr txBox="1"/>
          <p:nvPr/>
        </p:nvSpPr>
        <p:spPr>
          <a:xfrm>
            <a:off x="568596" y="3576956"/>
            <a:ext cx="25464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¿El Bando municipal promueve la toma de decisiones colectivas entre ciudadanía y autoridades?</a:t>
            </a:r>
            <a:endParaRPr sz="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2325381" y="1571106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B06A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 (13)</a:t>
            </a:r>
            <a:endParaRPr sz="1700">
              <a:solidFill>
                <a:srgbClr val="DB06A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147013" y="750556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674EA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 (104)</a:t>
            </a:r>
            <a:endParaRPr sz="1700">
              <a:solidFill>
                <a:srgbClr val="674EA7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31" name="Google Shape;231;p28"/>
          <p:cNvSpPr/>
          <p:nvPr/>
        </p:nvSpPr>
        <p:spPr>
          <a:xfrm>
            <a:off x="5977575" y="3010519"/>
            <a:ext cx="3018139" cy="495620"/>
          </a:xfrm>
          <a:custGeom>
            <a:avLst/>
            <a:gdLst/>
            <a:ahLst/>
            <a:cxnLst/>
            <a:rect l="l" t="t" r="r" b="b"/>
            <a:pathLst>
              <a:path w="175831" h="27337" extrusionOk="0">
                <a:moveTo>
                  <a:pt x="0" y="0"/>
                </a:moveTo>
                <a:lnTo>
                  <a:pt x="134969" y="381"/>
                </a:lnTo>
                <a:lnTo>
                  <a:pt x="175831" y="26956"/>
                </a:lnTo>
                <a:lnTo>
                  <a:pt x="26194" y="27337"/>
                </a:lnTo>
                <a:close/>
              </a:path>
            </a:pathLst>
          </a:custGeom>
          <a:gradFill>
            <a:gsLst>
              <a:gs pos="0">
                <a:srgbClr val="9A9A9A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</p:sp>
      <p:grpSp>
        <p:nvGrpSpPr>
          <p:cNvPr id="232" name="Google Shape;232;p28"/>
          <p:cNvGrpSpPr/>
          <p:nvPr/>
        </p:nvGrpSpPr>
        <p:grpSpPr>
          <a:xfrm>
            <a:off x="7029434" y="2148813"/>
            <a:ext cx="756891" cy="905634"/>
            <a:chOff x="1952475" y="994532"/>
            <a:chExt cx="1043700" cy="3739200"/>
          </a:xfrm>
        </p:grpSpPr>
        <p:sp>
          <p:nvSpPr>
            <p:cNvPr id="233" name="Google Shape;233;p28"/>
            <p:cNvSpPr/>
            <p:nvPr/>
          </p:nvSpPr>
          <p:spPr>
            <a:xfrm flipH="1">
              <a:off x="1952475" y="994532"/>
              <a:ext cx="1043700" cy="373920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4" name="Google Shape;234;p28"/>
            <p:cNvSpPr txBox="1"/>
            <p:nvPr/>
          </p:nvSpPr>
          <p:spPr>
            <a:xfrm>
              <a:off x="2225243" y="2968680"/>
              <a:ext cx="7557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38%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35" name="Google Shape;235;p28"/>
          <p:cNvGrpSpPr/>
          <p:nvPr/>
        </p:nvGrpSpPr>
        <p:grpSpPr>
          <a:xfrm>
            <a:off x="6455513" y="1571098"/>
            <a:ext cx="756891" cy="1614249"/>
            <a:chOff x="2473862" y="1312925"/>
            <a:chExt cx="1043700" cy="3168300"/>
          </a:xfrm>
        </p:grpSpPr>
        <p:sp>
          <p:nvSpPr>
            <p:cNvPr id="236" name="Google Shape;236;p28"/>
            <p:cNvSpPr/>
            <p:nvPr/>
          </p:nvSpPr>
          <p:spPr>
            <a:xfrm flipH="1">
              <a:off x="2473862" y="1312925"/>
              <a:ext cx="1043700" cy="3168300"/>
            </a:xfrm>
            <a:prstGeom prst="cube">
              <a:avLst>
                <a:gd name="adj" fmla="val 25000"/>
              </a:avLst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7" name="Google Shape;237;p28"/>
            <p:cNvSpPr txBox="1"/>
            <p:nvPr/>
          </p:nvSpPr>
          <p:spPr>
            <a:xfrm>
              <a:off x="2711432" y="1810916"/>
              <a:ext cx="8061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62%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38" name="Google Shape;238;p28"/>
          <p:cNvSpPr txBox="1"/>
          <p:nvPr/>
        </p:nvSpPr>
        <p:spPr>
          <a:xfrm>
            <a:off x="6185346" y="3576956"/>
            <a:ext cx="25464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¿El Bando municipal precisa el ámbito de incidencia de los Comités Ciudadanos de Control y Vigilancia?</a:t>
            </a:r>
            <a:endParaRPr sz="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7319844" y="1721631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00999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 (45)</a:t>
            </a:r>
            <a:endParaRPr sz="1700">
              <a:solidFill>
                <a:srgbClr val="009999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5833913" y="1095456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674EA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 (72)</a:t>
            </a:r>
            <a:endParaRPr sz="1700">
              <a:solidFill>
                <a:srgbClr val="674EA7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3310025" y="3457224"/>
            <a:ext cx="25239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¿El Bando municipal precisa el ámbito de incidencia de los Comités de Participación Ciudadana?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2978091" y="3018714"/>
            <a:ext cx="3187816" cy="495620"/>
          </a:xfrm>
          <a:custGeom>
            <a:avLst/>
            <a:gdLst/>
            <a:ahLst/>
            <a:cxnLst/>
            <a:rect l="l" t="t" r="r" b="b"/>
            <a:pathLst>
              <a:path w="175831" h="27337" extrusionOk="0">
                <a:moveTo>
                  <a:pt x="0" y="0"/>
                </a:moveTo>
                <a:lnTo>
                  <a:pt x="134969" y="381"/>
                </a:lnTo>
                <a:lnTo>
                  <a:pt x="175831" y="26956"/>
                </a:lnTo>
                <a:lnTo>
                  <a:pt x="26194" y="27337"/>
                </a:lnTo>
                <a:close/>
              </a:path>
            </a:pathLst>
          </a:custGeom>
          <a:gradFill>
            <a:gsLst>
              <a:gs pos="0">
                <a:srgbClr val="9A9A9A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</p:sp>
      <p:grpSp>
        <p:nvGrpSpPr>
          <p:cNvPr id="243" name="Google Shape;243;p28"/>
          <p:cNvGrpSpPr/>
          <p:nvPr/>
        </p:nvGrpSpPr>
        <p:grpSpPr>
          <a:xfrm>
            <a:off x="4128463" y="2599475"/>
            <a:ext cx="853488" cy="495522"/>
            <a:chOff x="2473755" y="1312873"/>
            <a:chExt cx="1176900" cy="3168300"/>
          </a:xfrm>
        </p:grpSpPr>
        <p:sp>
          <p:nvSpPr>
            <p:cNvPr id="244" name="Google Shape;244;p28"/>
            <p:cNvSpPr/>
            <p:nvPr/>
          </p:nvSpPr>
          <p:spPr>
            <a:xfrm flipH="1">
              <a:off x="2473755" y="1312873"/>
              <a:ext cx="1176900" cy="3168300"/>
            </a:xfrm>
            <a:prstGeom prst="cube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2913513" y="2550245"/>
              <a:ext cx="737100" cy="13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21%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3662859" y="1248893"/>
            <a:ext cx="756891" cy="1944760"/>
            <a:chOff x="1952496" y="2307467"/>
            <a:chExt cx="1043700" cy="2426400"/>
          </a:xfrm>
        </p:grpSpPr>
        <p:sp>
          <p:nvSpPr>
            <p:cNvPr id="247" name="Google Shape;247;p28"/>
            <p:cNvSpPr/>
            <p:nvPr/>
          </p:nvSpPr>
          <p:spPr>
            <a:xfrm flipH="1">
              <a:off x="1952496" y="2307467"/>
              <a:ext cx="1043700" cy="2426400"/>
            </a:xfrm>
            <a:prstGeom prst="cube">
              <a:avLst>
                <a:gd name="adj" fmla="val 25000"/>
              </a:avLst>
            </a:pr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2225255" y="3367894"/>
              <a:ext cx="755700" cy="9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79%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249" name="Google Shape;249;p28"/>
          <p:cNvSpPr txBox="1"/>
          <p:nvPr/>
        </p:nvSpPr>
        <p:spPr>
          <a:xfrm flipH="1">
            <a:off x="3115003" y="915131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009999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 (92)</a:t>
            </a:r>
            <a:endParaRPr sz="1700">
              <a:solidFill>
                <a:srgbClr val="009999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 flipH="1">
            <a:off x="4419759" y="2199281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B06A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 (25)</a:t>
            </a:r>
            <a:endParaRPr sz="1700">
              <a:solidFill>
                <a:srgbClr val="DB06A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251" name="Google Shape;251;p28"/>
          <p:cNvGrpSpPr/>
          <p:nvPr/>
        </p:nvGrpSpPr>
        <p:grpSpPr>
          <a:xfrm>
            <a:off x="763115" y="1095458"/>
            <a:ext cx="756891" cy="2095514"/>
            <a:chOff x="2473862" y="1312925"/>
            <a:chExt cx="1043700" cy="3168300"/>
          </a:xfrm>
        </p:grpSpPr>
        <p:sp>
          <p:nvSpPr>
            <p:cNvPr id="252" name="Google Shape;252;p28"/>
            <p:cNvSpPr/>
            <p:nvPr/>
          </p:nvSpPr>
          <p:spPr>
            <a:xfrm flipH="1">
              <a:off x="2473862" y="1312925"/>
              <a:ext cx="1043700" cy="3168300"/>
            </a:xfrm>
            <a:prstGeom prst="cube">
              <a:avLst>
                <a:gd name="adj" fmla="val 25000"/>
              </a:avLst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53" name="Google Shape;253;p28"/>
            <p:cNvSpPr txBox="1"/>
            <p:nvPr/>
          </p:nvSpPr>
          <p:spPr>
            <a:xfrm>
              <a:off x="2711432" y="1810916"/>
              <a:ext cx="8061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89%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Normatividad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61" name="Google Shape;261;p29"/>
          <p:cNvGrpSpPr/>
          <p:nvPr/>
        </p:nvGrpSpPr>
        <p:grpSpPr>
          <a:xfrm>
            <a:off x="469088" y="1368388"/>
            <a:ext cx="3365258" cy="2297539"/>
            <a:chOff x="625450" y="1751724"/>
            <a:chExt cx="4487011" cy="3063386"/>
          </a:xfrm>
        </p:grpSpPr>
        <p:grpSp>
          <p:nvGrpSpPr>
            <p:cNvPr id="262" name="Google Shape;262;p29"/>
            <p:cNvGrpSpPr/>
            <p:nvPr/>
          </p:nvGrpSpPr>
          <p:grpSpPr>
            <a:xfrm>
              <a:off x="625450" y="1751724"/>
              <a:ext cx="4487011" cy="3063386"/>
              <a:chOff x="1652923" y="1726763"/>
              <a:chExt cx="3709500" cy="2532561"/>
            </a:xfrm>
          </p:grpSpPr>
          <p:grpSp>
            <p:nvGrpSpPr>
              <p:cNvPr id="263" name="Google Shape;263;p29"/>
              <p:cNvGrpSpPr/>
              <p:nvPr/>
            </p:nvGrpSpPr>
            <p:grpSpPr>
              <a:xfrm>
                <a:off x="171144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264" name="Google Shape;264;p29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674E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9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21455149"/>
                    <a:gd name="adj2" fmla="val 16198046"/>
                    <a:gd name="adj3" fmla="val 16139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29"/>
              <p:cNvSpPr txBox="1"/>
              <p:nvPr/>
            </p:nvSpPr>
            <p:spPr>
              <a:xfrm>
                <a:off x="165292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Si (89)</a:t>
                </a:r>
                <a:endParaRPr sz="1300">
                  <a:solidFill>
                    <a:srgbClr val="674EA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7" name="Google Shape;267;p29"/>
              <p:cNvSpPr txBox="1"/>
              <p:nvPr/>
            </p:nvSpPr>
            <p:spPr>
              <a:xfrm>
                <a:off x="1652923" y="3778124"/>
                <a:ext cx="37095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¿¿El Bando municipal reconoce mecanismos para prevenir y/o combatir la corrupción?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8" name="Google Shape;268;p29"/>
              <p:cNvSpPr txBox="1"/>
              <p:nvPr/>
            </p:nvSpPr>
            <p:spPr>
              <a:xfrm>
                <a:off x="209673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76</a:t>
                </a:r>
                <a:r>
                  <a:rPr lang="es" sz="1500">
                    <a:solidFill>
                      <a:srgbClr val="674EA7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674EA7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269" name="Google Shape;269;p29"/>
            <p:cNvGrpSpPr/>
            <p:nvPr/>
          </p:nvGrpSpPr>
          <p:grpSpPr>
            <a:xfrm>
              <a:off x="3005962" y="1751724"/>
              <a:ext cx="2059344" cy="2507122"/>
              <a:chOff x="3940675" y="1726763"/>
              <a:chExt cx="1702500" cy="2072687"/>
            </a:xfrm>
          </p:grpSpPr>
          <p:grpSp>
            <p:nvGrpSpPr>
              <p:cNvPr id="270" name="Google Shape;270;p29"/>
              <p:cNvGrpSpPr/>
              <p:nvPr/>
            </p:nvGrpSpPr>
            <p:grpSpPr>
              <a:xfrm>
                <a:off x="399919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271" name="Google Shape;271;p29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3D85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10989516"/>
                    <a:gd name="adj2" fmla="val 16198046"/>
                    <a:gd name="adj3" fmla="val 16139"/>
                  </a:avLst>
                </a:prstGeom>
                <a:solidFill>
                  <a:srgbClr val="3D85C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3" name="Google Shape;273;p29"/>
              <p:cNvSpPr txBox="1"/>
              <p:nvPr/>
            </p:nvSpPr>
            <p:spPr>
              <a:xfrm>
                <a:off x="394067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3D85C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 (28)</a:t>
                </a:r>
                <a:endParaRPr sz="1300">
                  <a:solidFill>
                    <a:srgbClr val="3D85C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74" name="Google Shape;274;p29"/>
              <p:cNvSpPr txBox="1"/>
              <p:nvPr/>
            </p:nvSpPr>
            <p:spPr>
              <a:xfrm>
                <a:off x="438448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3D85C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24</a:t>
                </a:r>
                <a:r>
                  <a:rPr lang="es" sz="1500">
                    <a:solidFill>
                      <a:srgbClr val="3D85C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3D85C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  <p:cxnSp>
        <p:nvCxnSpPr>
          <p:cNvPr id="275" name="Google Shape;275;p29"/>
          <p:cNvCxnSpPr/>
          <p:nvPr/>
        </p:nvCxnSpPr>
        <p:spPr>
          <a:xfrm>
            <a:off x="4603739" y="576563"/>
            <a:ext cx="0" cy="3990300"/>
          </a:xfrm>
          <a:prstGeom prst="straightConnector1">
            <a:avLst/>
          </a:prstGeom>
          <a:noFill/>
          <a:ln w="76200" cap="flat" cmpd="sng">
            <a:solidFill>
              <a:srgbClr val="DB06A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6" name="Google Shape;276;p29"/>
          <p:cNvGrpSpPr/>
          <p:nvPr/>
        </p:nvGrpSpPr>
        <p:grpSpPr>
          <a:xfrm>
            <a:off x="5373132" y="1368388"/>
            <a:ext cx="3365258" cy="2297539"/>
            <a:chOff x="625450" y="1751724"/>
            <a:chExt cx="4487011" cy="3063386"/>
          </a:xfrm>
        </p:grpSpPr>
        <p:grpSp>
          <p:nvGrpSpPr>
            <p:cNvPr id="277" name="Google Shape;277;p29"/>
            <p:cNvGrpSpPr/>
            <p:nvPr/>
          </p:nvGrpSpPr>
          <p:grpSpPr>
            <a:xfrm>
              <a:off x="625450" y="1751724"/>
              <a:ext cx="4487011" cy="3063386"/>
              <a:chOff x="1652923" y="1726763"/>
              <a:chExt cx="3709500" cy="2532561"/>
            </a:xfrm>
          </p:grpSpPr>
          <p:grpSp>
            <p:nvGrpSpPr>
              <p:cNvPr id="278" name="Google Shape;278;p29"/>
              <p:cNvGrpSpPr/>
              <p:nvPr/>
            </p:nvGrpSpPr>
            <p:grpSpPr>
              <a:xfrm>
                <a:off x="171144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279" name="Google Shape;279;p29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674EA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9935301"/>
                    <a:gd name="adj2" fmla="val 16198046"/>
                    <a:gd name="adj3" fmla="val 16139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281;p29"/>
              <p:cNvSpPr txBox="1"/>
              <p:nvPr/>
            </p:nvSpPr>
            <p:spPr>
              <a:xfrm>
                <a:off x="165292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Si (32)</a:t>
                </a:r>
                <a:endParaRPr sz="1300">
                  <a:solidFill>
                    <a:srgbClr val="674EA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2" name="Google Shape;282;p29"/>
              <p:cNvSpPr txBox="1"/>
              <p:nvPr/>
            </p:nvSpPr>
            <p:spPr>
              <a:xfrm>
                <a:off x="1652923" y="3778124"/>
                <a:ext cx="37095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2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¿El Bando municipal identifica expresamente el término de Gobierno Abierto?</a:t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83" name="Google Shape;283;p29"/>
              <p:cNvSpPr txBox="1"/>
              <p:nvPr/>
            </p:nvSpPr>
            <p:spPr>
              <a:xfrm>
                <a:off x="209673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674EA7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27</a:t>
                </a:r>
                <a:r>
                  <a:rPr lang="es" sz="1500">
                    <a:solidFill>
                      <a:srgbClr val="674EA7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674EA7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284" name="Google Shape;284;p29"/>
            <p:cNvGrpSpPr/>
            <p:nvPr/>
          </p:nvGrpSpPr>
          <p:grpSpPr>
            <a:xfrm>
              <a:off x="3005962" y="1751724"/>
              <a:ext cx="2059344" cy="2507122"/>
              <a:chOff x="3940675" y="1726763"/>
              <a:chExt cx="1702500" cy="2072687"/>
            </a:xfrm>
          </p:grpSpPr>
          <p:grpSp>
            <p:nvGrpSpPr>
              <p:cNvPr id="285" name="Google Shape;285;p29"/>
              <p:cNvGrpSpPr/>
              <p:nvPr/>
            </p:nvGrpSpPr>
            <p:grpSpPr>
              <a:xfrm>
                <a:off x="3999197" y="1726763"/>
                <a:ext cx="1585067" cy="1585067"/>
                <a:chOff x="6868325" y="1240250"/>
                <a:chExt cx="1423500" cy="1423500"/>
              </a:xfrm>
            </p:grpSpPr>
            <p:sp>
              <p:nvSpPr>
                <p:cNvPr id="286" name="Google Shape;286;p29"/>
                <p:cNvSpPr/>
                <p:nvPr/>
              </p:nvSpPr>
              <p:spPr>
                <a:xfrm>
                  <a:off x="6868325" y="1240250"/>
                  <a:ext cx="1423500" cy="1423500"/>
                </a:xfrm>
                <a:prstGeom prst="donut">
                  <a:avLst>
                    <a:gd name="adj" fmla="val 16212"/>
                  </a:avLst>
                </a:prstGeom>
                <a:noFill/>
                <a:ln w="9525" cap="flat" cmpd="sng">
                  <a:solidFill>
                    <a:srgbClr val="3D85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9"/>
                <p:cNvSpPr/>
                <p:nvPr/>
              </p:nvSpPr>
              <p:spPr>
                <a:xfrm>
                  <a:off x="6869962" y="1241900"/>
                  <a:ext cx="1420200" cy="1420200"/>
                </a:xfrm>
                <a:prstGeom prst="blockArc">
                  <a:avLst>
                    <a:gd name="adj1" fmla="val 603351"/>
                    <a:gd name="adj2" fmla="val 16198046"/>
                    <a:gd name="adj3" fmla="val 16139"/>
                  </a:avLst>
                </a:prstGeom>
                <a:solidFill>
                  <a:srgbClr val="3D85C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8" name="Google Shape;288;p29"/>
              <p:cNvSpPr txBox="1"/>
              <p:nvPr/>
            </p:nvSpPr>
            <p:spPr>
              <a:xfrm>
                <a:off x="3940675" y="3446950"/>
                <a:ext cx="1702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300">
                    <a:solidFill>
                      <a:srgbClr val="3D85C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No (85)</a:t>
                </a:r>
                <a:endParaRPr sz="1300">
                  <a:solidFill>
                    <a:srgbClr val="3D85C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89" name="Google Shape;289;p29"/>
              <p:cNvSpPr txBox="1"/>
              <p:nvPr/>
            </p:nvSpPr>
            <p:spPr>
              <a:xfrm>
                <a:off x="4384488" y="2343050"/>
                <a:ext cx="814500" cy="35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100">
                    <a:solidFill>
                      <a:srgbClr val="3D85C6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73</a:t>
                </a:r>
                <a:r>
                  <a:rPr lang="es" sz="1500">
                    <a:solidFill>
                      <a:srgbClr val="3D85C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%</a:t>
                </a:r>
                <a:endParaRPr sz="1500">
                  <a:solidFill>
                    <a:srgbClr val="3D85C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/>
          <p:nvPr/>
        </p:nvSpPr>
        <p:spPr>
          <a:xfrm>
            <a:off x="3098878" y="3025219"/>
            <a:ext cx="3187816" cy="495620"/>
          </a:xfrm>
          <a:custGeom>
            <a:avLst/>
            <a:gdLst/>
            <a:ahLst/>
            <a:cxnLst/>
            <a:rect l="l" t="t" r="r" b="b"/>
            <a:pathLst>
              <a:path w="175831" h="27337" extrusionOk="0">
                <a:moveTo>
                  <a:pt x="0" y="0"/>
                </a:moveTo>
                <a:lnTo>
                  <a:pt x="134969" y="381"/>
                </a:lnTo>
                <a:lnTo>
                  <a:pt x="175831" y="26956"/>
                </a:lnTo>
                <a:lnTo>
                  <a:pt x="26194" y="27337"/>
                </a:lnTo>
                <a:close/>
              </a:path>
            </a:pathLst>
          </a:custGeom>
          <a:gradFill>
            <a:gsLst>
              <a:gs pos="0">
                <a:srgbClr val="9A9A9A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</p:sp>
      <p:sp>
        <p:nvSpPr>
          <p:cNvPr id="296" name="Google Shape;296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297" name="Google Shape;297;p30"/>
          <p:cNvSpPr txBox="1"/>
          <p:nvPr/>
        </p:nvSpPr>
        <p:spPr>
          <a:xfrm>
            <a:off x="0" y="0"/>
            <a:ext cx="4243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Normatividad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360825" y="3010519"/>
            <a:ext cx="3018139" cy="495620"/>
          </a:xfrm>
          <a:custGeom>
            <a:avLst/>
            <a:gdLst/>
            <a:ahLst/>
            <a:cxnLst/>
            <a:rect l="l" t="t" r="r" b="b"/>
            <a:pathLst>
              <a:path w="175831" h="27337" extrusionOk="0">
                <a:moveTo>
                  <a:pt x="0" y="0"/>
                </a:moveTo>
                <a:lnTo>
                  <a:pt x="134969" y="381"/>
                </a:lnTo>
                <a:lnTo>
                  <a:pt x="175831" y="26956"/>
                </a:lnTo>
                <a:lnTo>
                  <a:pt x="26194" y="27337"/>
                </a:lnTo>
                <a:close/>
              </a:path>
            </a:pathLst>
          </a:custGeom>
          <a:gradFill>
            <a:gsLst>
              <a:gs pos="0">
                <a:srgbClr val="9A9A9A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</p:sp>
      <p:grpSp>
        <p:nvGrpSpPr>
          <p:cNvPr id="299" name="Google Shape;299;p30"/>
          <p:cNvGrpSpPr/>
          <p:nvPr/>
        </p:nvGrpSpPr>
        <p:grpSpPr>
          <a:xfrm>
            <a:off x="1426559" y="1058375"/>
            <a:ext cx="786723" cy="1951861"/>
            <a:chOff x="2473857" y="883248"/>
            <a:chExt cx="1084835" cy="3597900"/>
          </a:xfrm>
        </p:grpSpPr>
        <p:sp>
          <p:nvSpPr>
            <p:cNvPr id="300" name="Google Shape;300;p30"/>
            <p:cNvSpPr/>
            <p:nvPr/>
          </p:nvSpPr>
          <p:spPr>
            <a:xfrm flipH="1">
              <a:off x="2473857" y="883248"/>
              <a:ext cx="1043700" cy="3597900"/>
            </a:xfrm>
            <a:prstGeom prst="cube">
              <a:avLst>
                <a:gd name="adj" fmla="val 25000"/>
              </a:avLst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1" name="Google Shape;301;p30"/>
            <p:cNvSpPr txBox="1"/>
            <p:nvPr/>
          </p:nvSpPr>
          <p:spPr>
            <a:xfrm>
              <a:off x="2752593" y="2438656"/>
              <a:ext cx="806100" cy="35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68%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1037180" y="2256862"/>
            <a:ext cx="756891" cy="928467"/>
            <a:chOff x="1952490" y="3153731"/>
            <a:chExt cx="1043700" cy="1580100"/>
          </a:xfrm>
        </p:grpSpPr>
        <p:sp>
          <p:nvSpPr>
            <p:cNvPr id="303" name="Google Shape;303;p30"/>
            <p:cNvSpPr/>
            <p:nvPr/>
          </p:nvSpPr>
          <p:spPr>
            <a:xfrm flipH="1">
              <a:off x="1952490" y="3153731"/>
              <a:ext cx="1043700" cy="1580100"/>
            </a:xfrm>
            <a:prstGeom prst="cube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2225249" y="4001130"/>
              <a:ext cx="755700" cy="638700"/>
            </a:xfrm>
            <a:prstGeom prst="rect">
              <a:avLst/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32%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05" name="Google Shape;305;p30"/>
          <p:cNvSpPr txBox="1"/>
          <p:nvPr/>
        </p:nvSpPr>
        <p:spPr>
          <a:xfrm>
            <a:off x="568596" y="3576956"/>
            <a:ext cx="25464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¿El municipio cuenta con un reglamento específico de participación ciudadana?</a:t>
            </a:r>
            <a:endParaRPr sz="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360819" y="1865431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B06A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Si(37)</a:t>
            </a:r>
            <a:endParaRPr sz="1700">
              <a:solidFill>
                <a:srgbClr val="DB06A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1919488" y="899156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674EA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No(80)</a:t>
            </a:r>
            <a:endParaRPr sz="1700">
              <a:solidFill>
                <a:srgbClr val="674EA7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8" name="Google Shape;308;p30"/>
          <p:cNvSpPr/>
          <p:nvPr/>
        </p:nvSpPr>
        <p:spPr>
          <a:xfrm flipH="1">
            <a:off x="4356431" y="1058387"/>
            <a:ext cx="756900" cy="1967100"/>
          </a:xfrm>
          <a:prstGeom prst="cube">
            <a:avLst>
              <a:gd name="adj" fmla="val 25000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"/>
          <p:cNvSpPr/>
          <p:nvPr/>
        </p:nvSpPr>
        <p:spPr>
          <a:xfrm flipH="1">
            <a:off x="3827548" y="2256884"/>
            <a:ext cx="756900" cy="1001400"/>
          </a:xfrm>
          <a:prstGeom prst="cube">
            <a:avLst>
              <a:gd name="adj" fmla="val 250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"/>
          <p:cNvSpPr txBox="1"/>
          <p:nvPr/>
        </p:nvSpPr>
        <p:spPr>
          <a:xfrm flipH="1">
            <a:off x="3378978" y="1762838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D85C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 (37)</a:t>
            </a:r>
            <a:endParaRPr sz="1700">
              <a:solidFill>
                <a:srgbClr val="3D85C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 flipH="1">
            <a:off x="4929653" y="996188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674EA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 (80)</a:t>
            </a:r>
            <a:endParaRPr sz="1700">
              <a:solidFill>
                <a:srgbClr val="674EA7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4533425" y="1537988"/>
            <a:ext cx="5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68%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4020609" y="2496113"/>
            <a:ext cx="57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32%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14" name="Google Shape;314;p30"/>
          <p:cNvSpPr txBox="1"/>
          <p:nvPr/>
        </p:nvSpPr>
        <p:spPr>
          <a:xfrm>
            <a:off x="3456358" y="3576956"/>
            <a:ext cx="25464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¿El municipio cuenta con un reglamento específico para la toma de decisiones de órganos deliberativos multiactor?</a:t>
            </a:r>
            <a:endParaRPr sz="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0"/>
          <p:cNvSpPr txBox="1"/>
          <p:nvPr/>
        </p:nvSpPr>
        <p:spPr>
          <a:xfrm>
            <a:off x="5968800" y="3576950"/>
            <a:ext cx="254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s" sz="900">
                <a:latin typeface="Roboto"/>
                <a:ea typeface="Roboto"/>
                <a:cs typeface="Roboto"/>
                <a:sym typeface="Roboto"/>
              </a:rPr>
              <a:t>¿El municipio cuenta con un reglamento o código de ética para funcionarios y servidores públicos?</a:t>
            </a:r>
            <a:endParaRPr sz="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30"/>
          <p:cNvSpPr/>
          <p:nvPr/>
        </p:nvSpPr>
        <p:spPr>
          <a:xfrm>
            <a:off x="5918228" y="3025239"/>
            <a:ext cx="3187816" cy="495620"/>
          </a:xfrm>
          <a:custGeom>
            <a:avLst/>
            <a:gdLst/>
            <a:ahLst/>
            <a:cxnLst/>
            <a:rect l="l" t="t" r="r" b="b"/>
            <a:pathLst>
              <a:path w="175831" h="27337" extrusionOk="0">
                <a:moveTo>
                  <a:pt x="0" y="0"/>
                </a:moveTo>
                <a:lnTo>
                  <a:pt x="134969" y="381"/>
                </a:lnTo>
                <a:lnTo>
                  <a:pt x="175831" y="26956"/>
                </a:lnTo>
                <a:lnTo>
                  <a:pt x="26194" y="27337"/>
                </a:lnTo>
                <a:close/>
              </a:path>
            </a:pathLst>
          </a:custGeom>
          <a:gradFill>
            <a:gsLst>
              <a:gs pos="0">
                <a:srgbClr val="9A9A9A">
                  <a:alpha val="35294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</p:sp>
      <p:grpSp>
        <p:nvGrpSpPr>
          <p:cNvPr id="317" name="Google Shape;317;p30"/>
          <p:cNvGrpSpPr/>
          <p:nvPr/>
        </p:nvGrpSpPr>
        <p:grpSpPr>
          <a:xfrm>
            <a:off x="7162086" y="2328856"/>
            <a:ext cx="782373" cy="696709"/>
            <a:chOff x="2707866" y="1312925"/>
            <a:chExt cx="1078838" cy="3168300"/>
          </a:xfrm>
        </p:grpSpPr>
        <p:sp>
          <p:nvSpPr>
            <p:cNvPr id="318" name="Google Shape;318;p30"/>
            <p:cNvSpPr/>
            <p:nvPr/>
          </p:nvSpPr>
          <p:spPr>
            <a:xfrm flipH="1">
              <a:off x="2707866" y="1312925"/>
              <a:ext cx="1043700" cy="3168300"/>
            </a:xfrm>
            <a:prstGeom prst="cube">
              <a:avLst>
                <a:gd name="adj" fmla="val 25000"/>
              </a:avLst>
            </a:pr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2980604" y="3042920"/>
              <a:ext cx="806100" cy="134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28%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20" name="Google Shape;320;p30"/>
          <p:cNvGrpSpPr/>
          <p:nvPr/>
        </p:nvGrpSpPr>
        <p:grpSpPr>
          <a:xfrm>
            <a:off x="6602934" y="1058309"/>
            <a:ext cx="756891" cy="2141055"/>
            <a:chOff x="1952496" y="2307467"/>
            <a:chExt cx="1043700" cy="2426400"/>
          </a:xfrm>
        </p:grpSpPr>
        <p:sp>
          <p:nvSpPr>
            <p:cNvPr id="321" name="Google Shape;321;p30"/>
            <p:cNvSpPr/>
            <p:nvPr/>
          </p:nvSpPr>
          <p:spPr>
            <a:xfrm flipH="1">
              <a:off x="1952496" y="2307467"/>
              <a:ext cx="1043700" cy="2426400"/>
            </a:xfrm>
            <a:prstGeom prst="cube">
              <a:avLst>
                <a:gd name="adj" fmla="val 25000"/>
              </a:avLst>
            </a:pr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2225255" y="2799520"/>
              <a:ext cx="755700" cy="9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72%</a:t>
              </a:r>
              <a:endParaRPr sz="17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323" name="Google Shape;323;p30"/>
          <p:cNvSpPr txBox="1"/>
          <p:nvPr/>
        </p:nvSpPr>
        <p:spPr>
          <a:xfrm flipH="1">
            <a:off x="6002740" y="658181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3D85C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Si (84)</a:t>
            </a:r>
            <a:endParaRPr sz="1700">
              <a:solidFill>
                <a:srgbClr val="3D85C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 flipH="1">
            <a:off x="7749321" y="2349456"/>
            <a:ext cx="119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B06A6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 (33)</a:t>
            </a:r>
            <a:endParaRPr sz="1700">
              <a:solidFill>
                <a:srgbClr val="DB06A6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sp>
        <p:nvSpPr>
          <p:cNvPr id="331" name="Google Shape;331;p31"/>
          <p:cNvSpPr txBox="1"/>
          <p:nvPr/>
        </p:nvSpPr>
        <p:spPr>
          <a:xfrm>
            <a:off x="0" y="0"/>
            <a:ext cx="597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32" name="Google Shape;332;p31"/>
          <p:cNvGrpSpPr/>
          <p:nvPr/>
        </p:nvGrpSpPr>
        <p:grpSpPr>
          <a:xfrm>
            <a:off x="131817" y="1249889"/>
            <a:ext cx="4373438" cy="2982441"/>
            <a:chOff x="457246" y="1843179"/>
            <a:chExt cx="5657747" cy="3858268"/>
          </a:xfrm>
        </p:grpSpPr>
        <p:sp>
          <p:nvSpPr>
            <p:cNvPr id="333" name="Google Shape;333;p31"/>
            <p:cNvSpPr txBox="1"/>
            <p:nvPr/>
          </p:nvSpPr>
          <p:spPr>
            <a:xfrm>
              <a:off x="1139565" y="4811347"/>
              <a:ext cx="4518600" cy="8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una unidad administrativa responsable de atender peticiones ciudadanas?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34" name="Google Shape;334;p31"/>
            <p:cNvGrpSpPr/>
            <p:nvPr/>
          </p:nvGrpSpPr>
          <p:grpSpPr>
            <a:xfrm>
              <a:off x="457246" y="1843179"/>
              <a:ext cx="5657747" cy="2628535"/>
              <a:chOff x="457270" y="1819231"/>
              <a:chExt cx="8229450" cy="1964232"/>
            </a:xfrm>
          </p:grpSpPr>
          <p:grpSp>
            <p:nvGrpSpPr>
              <p:cNvPr id="335" name="Google Shape;335;p31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336" name="Google Shape;336;p31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1DAD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87%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337" name="Google Shape;337;p31"/>
                <p:cNvCxnSpPr>
                  <a:stCxn id="336" idx="3"/>
                  <a:endCxn id="338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39" name="Google Shape;339;p31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Si(102)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340" name="Google Shape;340;p31"/>
                <p:cNvCxnSpPr>
                  <a:stCxn id="341" idx="2"/>
                  <a:endCxn id="336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42" name="Google Shape;342;p31"/>
              <p:cNvGrpSpPr/>
              <p:nvPr/>
            </p:nvGrpSpPr>
            <p:grpSpPr>
              <a:xfrm>
                <a:off x="5788558" y="1819231"/>
                <a:ext cx="2898162" cy="1715825"/>
                <a:chOff x="5788558" y="1819231"/>
                <a:chExt cx="2898162" cy="1715825"/>
              </a:xfrm>
            </p:grpSpPr>
            <p:sp>
              <p:nvSpPr>
                <p:cNvPr id="343" name="Google Shape;343;p31"/>
                <p:cNvSpPr/>
                <p:nvPr/>
              </p:nvSpPr>
              <p:spPr>
                <a:xfrm>
                  <a:off x="7007458" y="3186456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13%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344" name="Google Shape;344;p31"/>
                <p:cNvCxnSpPr>
                  <a:stCxn id="343" idx="1"/>
                  <a:endCxn id="345" idx="3"/>
                </p:cNvCxnSpPr>
                <p:nvPr/>
              </p:nvCxnSpPr>
              <p:spPr>
                <a:xfrm rot="10800000">
                  <a:off x="5788558" y="3360756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46" name="Google Shape;346;p31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No(15)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347" name="Google Shape;347;p31"/>
                <p:cNvCxnSpPr>
                  <a:stCxn id="348" idx="2"/>
                  <a:endCxn id="343" idx="0"/>
                </p:cNvCxnSpPr>
                <p:nvPr/>
              </p:nvCxnSpPr>
              <p:spPr>
                <a:xfrm>
                  <a:off x="7514758" y="2578956"/>
                  <a:ext cx="0" cy="60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38" name="Google Shape;338;p31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1021850" y="2319681"/>
              <a:ext cx="505624" cy="395766"/>
              <a:chOff x="5223609" y="3731112"/>
              <a:chExt cx="371782" cy="27428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2" name="Google Shape;352;p31"/>
            <p:cNvSpPr/>
            <p:nvPr/>
          </p:nvSpPr>
          <p:spPr>
            <a:xfrm>
              <a:off x="5079359" y="230903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3" name="Google Shape;353;p31"/>
          <p:cNvCxnSpPr/>
          <p:nvPr/>
        </p:nvCxnSpPr>
        <p:spPr>
          <a:xfrm>
            <a:off x="4603739" y="576563"/>
            <a:ext cx="0" cy="39903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54" name="Google Shape;354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90057" y="1721687"/>
            <a:ext cx="2140325" cy="183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31"/>
          <p:cNvGrpSpPr/>
          <p:nvPr/>
        </p:nvGrpSpPr>
        <p:grpSpPr>
          <a:xfrm>
            <a:off x="4702242" y="1249702"/>
            <a:ext cx="4373438" cy="2644082"/>
            <a:chOff x="457246" y="1843179"/>
            <a:chExt cx="5657747" cy="3420546"/>
          </a:xfrm>
        </p:grpSpPr>
        <p:sp>
          <p:nvSpPr>
            <p:cNvPr id="356" name="Google Shape;356;p31"/>
            <p:cNvSpPr txBox="1"/>
            <p:nvPr/>
          </p:nvSpPr>
          <p:spPr>
            <a:xfrm>
              <a:off x="1139550" y="481132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alguna forma de evaluar la atención brindada a la ciudadanía?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57" name="Google Shape;357;p31"/>
            <p:cNvGrpSpPr/>
            <p:nvPr/>
          </p:nvGrpSpPr>
          <p:grpSpPr>
            <a:xfrm>
              <a:off x="457246" y="1843179"/>
              <a:ext cx="5657747" cy="2628535"/>
              <a:chOff x="457270" y="1819231"/>
              <a:chExt cx="8229450" cy="1964232"/>
            </a:xfrm>
          </p:grpSpPr>
          <p:grpSp>
            <p:nvGrpSpPr>
              <p:cNvPr id="358" name="Google Shape;358;p31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359" name="Google Shape;359;p31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1DAD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49%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360" name="Google Shape;360;p31"/>
                <p:cNvCxnSpPr>
                  <a:stCxn id="359" idx="3"/>
                  <a:endCxn id="361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62" name="Google Shape;362;p31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Si(57)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363" name="Google Shape;363;p31"/>
                <p:cNvCxnSpPr>
                  <a:endCxn id="359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64" name="Google Shape;364;p31"/>
              <p:cNvGrpSpPr/>
              <p:nvPr/>
            </p:nvGrpSpPr>
            <p:grpSpPr>
              <a:xfrm>
                <a:off x="5788558" y="1819231"/>
                <a:ext cx="2898162" cy="1715825"/>
                <a:chOff x="5788558" y="1819231"/>
                <a:chExt cx="2898162" cy="1715825"/>
              </a:xfrm>
            </p:grpSpPr>
            <p:sp>
              <p:nvSpPr>
                <p:cNvPr id="365" name="Google Shape;365;p31"/>
                <p:cNvSpPr/>
                <p:nvPr/>
              </p:nvSpPr>
              <p:spPr>
                <a:xfrm>
                  <a:off x="7007458" y="3186456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51%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366" name="Google Shape;366;p31"/>
                <p:cNvCxnSpPr>
                  <a:stCxn id="365" idx="1"/>
                  <a:endCxn id="367" idx="3"/>
                </p:cNvCxnSpPr>
                <p:nvPr/>
              </p:nvCxnSpPr>
              <p:spPr>
                <a:xfrm rot="10800000">
                  <a:off x="5788558" y="3360756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68" name="Google Shape;368;p31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No(60)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369" name="Google Shape;369;p31"/>
                <p:cNvCxnSpPr>
                  <a:endCxn id="365" idx="0"/>
                </p:cNvCxnSpPr>
                <p:nvPr/>
              </p:nvCxnSpPr>
              <p:spPr>
                <a:xfrm>
                  <a:off x="7514758" y="2578956"/>
                  <a:ext cx="0" cy="607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61" name="Google Shape;361;p31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70" name="Google Shape;370;p31" title="Chart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22425" y="2988525"/>
              <a:ext cx="2127407" cy="1822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1" name="Google Shape;371;p31"/>
            <p:cNvGrpSpPr/>
            <p:nvPr/>
          </p:nvGrpSpPr>
          <p:grpSpPr>
            <a:xfrm>
              <a:off x="1021850" y="2319681"/>
              <a:ext cx="505624" cy="395766"/>
              <a:chOff x="5223609" y="3731112"/>
              <a:chExt cx="371782" cy="274285"/>
            </a:xfrm>
          </p:grpSpPr>
          <p:sp>
            <p:nvSpPr>
              <p:cNvPr id="372" name="Google Shape;372;p31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1DADA6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374;p31"/>
            <p:cNvSpPr/>
            <p:nvPr/>
          </p:nvSpPr>
          <p:spPr>
            <a:xfrm>
              <a:off x="5079359" y="230903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  <p:sp>
        <p:nvSpPr>
          <p:cNvPr id="381" name="Google Shape;381;p32"/>
          <p:cNvSpPr txBox="1"/>
          <p:nvPr/>
        </p:nvSpPr>
        <p:spPr>
          <a:xfrm>
            <a:off x="0" y="171450"/>
            <a:ext cx="621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382" name="Google Shape;382;p32"/>
          <p:cNvGrpSpPr/>
          <p:nvPr/>
        </p:nvGrpSpPr>
        <p:grpSpPr>
          <a:xfrm>
            <a:off x="411771" y="1029451"/>
            <a:ext cx="2484915" cy="2528084"/>
            <a:chOff x="549028" y="1372601"/>
            <a:chExt cx="3313220" cy="3370778"/>
          </a:xfrm>
        </p:grpSpPr>
        <p:sp>
          <p:nvSpPr>
            <p:cNvPr id="383" name="Google Shape;383;p32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549067" y="2810267"/>
              <a:ext cx="1437259" cy="1543706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51%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 w="9525" cap="flat" cmpd="sng">
              <a:solidFill>
                <a:srgbClr val="1DAD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(60)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88" name="Google Shape;388;p32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2424867" y="2871992"/>
              <a:ext cx="1437356" cy="1469133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49%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(57)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94" name="Google Shape;394;p32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5" name="Google Shape;395;p32"/>
          <p:cNvGrpSpPr/>
          <p:nvPr/>
        </p:nvGrpSpPr>
        <p:grpSpPr>
          <a:xfrm>
            <a:off x="3451568" y="1029451"/>
            <a:ext cx="2484927" cy="2528084"/>
            <a:chOff x="549028" y="1372601"/>
            <a:chExt cx="3313236" cy="3370778"/>
          </a:xfrm>
        </p:grpSpPr>
        <p:sp>
          <p:nvSpPr>
            <p:cNvPr id="396" name="Google Shape;396;p32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549071" y="2737433"/>
              <a:ext cx="1437259" cy="1616564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009999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68%</a:t>
              </a:r>
              <a:endParaRPr sz="2300">
                <a:solidFill>
                  <a:srgbClr val="009999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(80)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01" name="Google Shape;401;p32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424871" y="3383803"/>
              <a:ext cx="1437394" cy="957390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32%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(37)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07" name="Google Shape;407;p32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08" name="Google Shape;408;p32"/>
          <p:cNvCxnSpPr/>
          <p:nvPr/>
        </p:nvCxnSpPr>
        <p:spPr>
          <a:xfrm>
            <a:off x="3183731" y="86313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32"/>
          <p:cNvCxnSpPr/>
          <p:nvPr/>
        </p:nvCxnSpPr>
        <p:spPr>
          <a:xfrm>
            <a:off x="6209766" y="863138"/>
            <a:ext cx="8400" cy="34917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" name="Google Shape;410;p32"/>
          <p:cNvSpPr txBox="1"/>
          <p:nvPr/>
        </p:nvSpPr>
        <p:spPr>
          <a:xfrm>
            <a:off x="220538" y="3617231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difunde información sobre la existencia de dicha unidad administrativa?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32"/>
          <p:cNvSpPr txBox="1"/>
          <p:nvPr/>
        </p:nvSpPr>
        <p:spPr>
          <a:xfrm>
            <a:off x="3236944" y="367743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registros estadísticos de las solicitudes de atención recibidas?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2" name="Google Shape;412;p32"/>
          <p:cNvGrpSpPr/>
          <p:nvPr/>
        </p:nvGrpSpPr>
        <p:grpSpPr>
          <a:xfrm>
            <a:off x="6423368" y="1029451"/>
            <a:ext cx="2484927" cy="2528084"/>
            <a:chOff x="549028" y="1372601"/>
            <a:chExt cx="3313236" cy="3370778"/>
          </a:xfrm>
        </p:grpSpPr>
        <p:sp>
          <p:nvSpPr>
            <p:cNvPr id="413" name="Google Shape;413;p32"/>
            <p:cNvSpPr/>
            <p:nvPr/>
          </p:nvSpPr>
          <p:spPr>
            <a:xfrm>
              <a:off x="549050" y="1385605"/>
              <a:ext cx="1437296" cy="2932818"/>
            </a:xfrm>
            <a:custGeom>
              <a:avLst/>
              <a:gdLst/>
              <a:ahLst/>
              <a:cxnLst/>
              <a:rect l="l" t="t" r="r" b="b"/>
              <a:pathLst>
                <a:path w="14811" h="30222" extrusionOk="0">
                  <a:moveTo>
                    <a:pt x="14310" y="467"/>
                  </a:moveTo>
                  <a:lnTo>
                    <a:pt x="14310" y="29721"/>
                  </a:lnTo>
                  <a:lnTo>
                    <a:pt x="467" y="29721"/>
                  </a:lnTo>
                  <a:lnTo>
                    <a:pt x="467" y="467"/>
                  </a:lnTo>
                  <a:close/>
                  <a:moveTo>
                    <a:pt x="0" y="0"/>
                  </a:moveTo>
                  <a:lnTo>
                    <a:pt x="0" y="30222"/>
                  </a:lnTo>
                  <a:lnTo>
                    <a:pt x="14811" y="30222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549071" y="2737433"/>
              <a:ext cx="1437259" cy="1616564"/>
            </a:xfrm>
            <a:custGeom>
              <a:avLst/>
              <a:gdLst/>
              <a:ahLst/>
              <a:cxnLst/>
              <a:rect l="l" t="t" r="r" b="b"/>
              <a:pathLst>
                <a:path w="14811" h="5371" extrusionOk="0">
                  <a:moveTo>
                    <a:pt x="0" y="0"/>
                  </a:moveTo>
                  <a:lnTo>
                    <a:pt x="0" y="5371"/>
                  </a:lnTo>
                  <a:lnTo>
                    <a:pt x="14811" y="5371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 txBox="1"/>
            <p:nvPr/>
          </p:nvSpPr>
          <p:spPr>
            <a:xfrm>
              <a:off x="680140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674EA7"/>
                  </a:solidFill>
                  <a:latin typeface="Bebas Neue"/>
                  <a:ea typeface="Bebas Neue"/>
                  <a:cs typeface="Bebas Neue"/>
                  <a:sym typeface="Bebas Neue"/>
                </a:rPr>
                <a:t>67%</a:t>
              </a:r>
              <a:endParaRPr sz="2300">
                <a:solidFill>
                  <a:srgbClr val="674EA7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49028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 txBox="1"/>
            <p:nvPr/>
          </p:nvSpPr>
          <p:spPr>
            <a:xfrm>
              <a:off x="603519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Si (78)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18" name="Google Shape;418;p32"/>
            <p:cNvSpPr txBox="1"/>
            <p:nvPr/>
          </p:nvSpPr>
          <p:spPr>
            <a:xfrm>
              <a:off x="585948" y="3947670"/>
              <a:ext cx="1363500" cy="3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2424855" y="1372601"/>
              <a:ext cx="1437394" cy="2932915"/>
            </a:xfrm>
            <a:custGeom>
              <a:avLst/>
              <a:gdLst/>
              <a:ahLst/>
              <a:cxnLst/>
              <a:rect l="l" t="t" r="r" b="b"/>
              <a:pathLst>
                <a:path w="14812" h="30223" extrusionOk="0">
                  <a:moveTo>
                    <a:pt x="14344" y="501"/>
                  </a:moveTo>
                  <a:lnTo>
                    <a:pt x="14344" y="29722"/>
                  </a:lnTo>
                  <a:lnTo>
                    <a:pt x="501" y="29722"/>
                  </a:lnTo>
                  <a:lnTo>
                    <a:pt x="501" y="501"/>
                  </a:lnTo>
                  <a:close/>
                  <a:moveTo>
                    <a:pt x="1" y="1"/>
                  </a:moveTo>
                  <a:lnTo>
                    <a:pt x="1" y="30222"/>
                  </a:lnTo>
                  <a:lnTo>
                    <a:pt x="14811" y="30222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2424871" y="3383803"/>
              <a:ext cx="1437394" cy="957390"/>
            </a:xfrm>
            <a:custGeom>
              <a:avLst/>
              <a:gdLst/>
              <a:ahLst/>
              <a:cxnLst/>
              <a:rect l="l" t="t" r="r" b="b"/>
              <a:pathLst>
                <a:path w="14812" h="16680" extrusionOk="0">
                  <a:moveTo>
                    <a:pt x="1" y="1"/>
                  </a:moveTo>
                  <a:lnTo>
                    <a:pt x="1" y="16679"/>
                  </a:lnTo>
                  <a:lnTo>
                    <a:pt x="14811" y="16679"/>
                  </a:lnTo>
                  <a:lnTo>
                    <a:pt x="14811" y="1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 txBox="1"/>
            <p:nvPr/>
          </p:nvSpPr>
          <p:spPr>
            <a:xfrm>
              <a:off x="2555975" y="1481372"/>
              <a:ext cx="11754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300">
                  <a:solidFill>
                    <a:srgbClr val="DB06A6"/>
                  </a:solidFill>
                  <a:latin typeface="Bebas Neue"/>
                  <a:ea typeface="Bebas Neue"/>
                  <a:cs typeface="Bebas Neue"/>
                  <a:sym typeface="Bebas Neue"/>
                </a:rPr>
                <a:t>33%</a:t>
              </a:r>
              <a:endParaRPr sz="2300">
                <a:solidFill>
                  <a:srgbClr val="DB06A6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2424896" y="4392438"/>
              <a:ext cx="1437191" cy="350941"/>
            </a:xfrm>
            <a:custGeom>
              <a:avLst/>
              <a:gdLst/>
              <a:ahLst/>
              <a:cxnLst/>
              <a:rect l="l" t="t" r="r" b="b"/>
              <a:pathLst>
                <a:path w="25886" h="5438" extrusionOk="0">
                  <a:moveTo>
                    <a:pt x="1" y="0"/>
                  </a:moveTo>
                  <a:lnTo>
                    <a:pt x="1" y="5438"/>
                  </a:lnTo>
                  <a:lnTo>
                    <a:pt x="25886" y="5438"/>
                  </a:lnTo>
                  <a:lnTo>
                    <a:pt x="25886" y="0"/>
                  </a:ln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 txBox="1"/>
            <p:nvPr/>
          </p:nvSpPr>
          <p:spPr>
            <a:xfrm>
              <a:off x="2479388" y="4430877"/>
              <a:ext cx="13335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No (39)</a:t>
              </a:r>
              <a:endParaRPr sz="15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424" name="Google Shape;424;p32"/>
            <p:cNvSpPr txBox="1"/>
            <p:nvPr/>
          </p:nvSpPr>
          <p:spPr>
            <a:xfrm>
              <a:off x="2461805" y="3945720"/>
              <a:ext cx="13635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5" name="Google Shape;425;p32"/>
          <p:cNvSpPr txBox="1"/>
          <p:nvPr/>
        </p:nvSpPr>
        <p:spPr>
          <a:xfrm>
            <a:off x="6208744" y="3677438"/>
            <a:ext cx="29280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¿El municipio cuenta con registros estadísticos de las </a:t>
            </a:r>
            <a:r>
              <a:rPr lang="es" sz="12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solicitudes de atención respondidas</a:t>
            </a:r>
            <a:r>
              <a:rPr lang="es" sz="1200">
                <a:latin typeface="Roboto"/>
                <a:ea typeface="Roboto"/>
                <a:cs typeface="Roboto"/>
                <a:sym typeface="Roboto"/>
              </a:rPr>
              <a:t>?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  <p:sp>
        <p:nvSpPr>
          <p:cNvPr id="432" name="Google Shape;432;p33"/>
          <p:cNvSpPr txBox="1"/>
          <p:nvPr/>
        </p:nvSpPr>
        <p:spPr>
          <a:xfrm>
            <a:off x="0" y="0"/>
            <a:ext cx="597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Dimensión Participación Ciudadana </a:t>
            </a:r>
            <a:endParaRPr sz="2700" b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433" name="Google Shape;433;p33"/>
          <p:cNvGrpSpPr/>
          <p:nvPr/>
        </p:nvGrpSpPr>
        <p:grpSpPr>
          <a:xfrm>
            <a:off x="67354" y="1249897"/>
            <a:ext cx="4373438" cy="2644082"/>
            <a:chOff x="6288471" y="1986129"/>
            <a:chExt cx="5657747" cy="3420546"/>
          </a:xfrm>
        </p:grpSpPr>
        <p:sp>
          <p:nvSpPr>
            <p:cNvPr id="434" name="Google Shape;434;p33"/>
            <p:cNvSpPr txBox="1"/>
            <p:nvPr/>
          </p:nvSpPr>
          <p:spPr>
            <a:xfrm>
              <a:off x="6970775" y="495427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un medio para dar seguimiento a la solicitud ingresada por el ciudadano?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5" name="Google Shape;435;p33"/>
            <p:cNvGrpSpPr/>
            <p:nvPr/>
          </p:nvGrpSpPr>
          <p:grpSpPr>
            <a:xfrm>
              <a:off x="6288471" y="1986129"/>
              <a:ext cx="5657747" cy="2628535"/>
              <a:chOff x="457270" y="1819231"/>
              <a:chExt cx="8229450" cy="1964232"/>
            </a:xfrm>
          </p:grpSpPr>
          <p:grpSp>
            <p:nvGrpSpPr>
              <p:cNvPr id="436" name="Google Shape;436;p33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437" name="Google Shape;437;p33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73%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438" name="Google Shape;438;p33"/>
                <p:cNvCxnSpPr>
                  <a:stCxn id="437" idx="3"/>
                  <a:endCxn id="439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0" name="Google Shape;440;p33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Si(86)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441" name="Google Shape;441;p33"/>
                <p:cNvCxnSpPr>
                  <a:endCxn id="437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42" name="Google Shape;442;p33"/>
              <p:cNvGrpSpPr/>
              <p:nvPr/>
            </p:nvGrpSpPr>
            <p:grpSpPr>
              <a:xfrm>
                <a:off x="5788558" y="1819231"/>
                <a:ext cx="2898162" cy="1273842"/>
                <a:chOff x="5788558" y="1819231"/>
                <a:chExt cx="2898162" cy="1273842"/>
              </a:xfrm>
            </p:grpSpPr>
            <p:sp>
              <p:nvSpPr>
                <p:cNvPr id="443" name="Google Shape;443;p33"/>
                <p:cNvSpPr/>
                <p:nvPr/>
              </p:nvSpPr>
              <p:spPr>
                <a:xfrm>
                  <a:off x="7007458" y="2744473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9999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27%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444" name="Google Shape;444;p33"/>
                <p:cNvCxnSpPr/>
                <p:nvPr/>
              </p:nvCxnSpPr>
              <p:spPr>
                <a:xfrm rot="10800000">
                  <a:off x="5788558" y="2918773"/>
                  <a:ext cx="1218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5" name="Google Shape;445;p33"/>
                <p:cNvSpPr txBox="1"/>
                <p:nvPr/>
              </p:nvSpPr>
              <p:spPr>
                <a:xfrm>
                  <a:off x="615802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No(31)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446" name="Google Shape;446;p33"/>
                <p:cNvCxnSpPr>
                  <a:endCxn id="443" idx="0"/>
                </p:cNvCxnSpPr>
                <p:nvPr/>
              </p:nvCxnSpPr>
              <p:spPr>
                <a:xfrm flipH="1">
                  <a:off x="7514758" y="2330473"/>
                  <a:ext cx="3900" cy="414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9" name="Google Shape;439;p33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447" name="Google Shape;447;p33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33"/>
            <p:cNvGrpSpPr/>
            <p:nvPr/>
          </p:nvGrpSpPr>
          <p:grpSpPr>
            <a:xfrm>
              <a:off x="6853075" y="2462631"/>
              <a:ext cx="505624" cy="395766"/>
              <a:chOff x="5223609" y="3731112"/>
              <a:chExt cx="371782" cy="274285"/>
            </a:xfrm>
          </p:grpSpPr>
          <p:sp>
            <p:nvSpPr>
              <p:cNvPr id="449" name="Google Shape;449;p33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33"/>
            <p:cNvSpPr/>
            <p:nvPr/>
          </p:nvSpPr>
          <p:spPr>
            <a:xfrm>
              <a:off x="10910584" y="245198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52" name="Google Shape;452;p33"/>
          <p:cNvCxnSpPr/>
          <p:nvPr/>
        </p:nvCxnSpPr>
        <p:spPr>
          <a:xfrm>
            <a:off x="4603739" y="576563"/>
            <a:ext cx="0" cy="3990300"/>
          </a:xfrm>
          <a:prstGeom prst="straightConnector1">
            <a:avLst/>
          </a:prstGeom>
          <a:noFill/>
          <a:ln w="76200" cap="flat" cmpd="sng">
            <a:solidFill>
              <a:srgbClr val="1DADA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3" name="Google Shape;453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65327" y="1663600"/>
            <a:ext cx="2254122" cy="1943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33"/>
          <p:cNvGrpSpPr/>
          <p:nvPr/>
        </p:nvGrpSpPr>
        <p:grpSpPr>
          <a:xfrm>
            <a:off x="4654779" y="1249675"/>
            <a:ext cx="4373478" cy="2644091"/>
            <a:chOff x="6288471" y="1986117"/>
            <a:chExt cx="5657798" cy="3420558"/>
          </a:xfrm>
        </p:grpSpPr>
        <p:sp>
          <p:nvSpPr>
            <p:cNvPr id="455" name="Google Shape;455;p33"/>
            <p:cNvSpPr txBox="1"/>
            <p:nvPr/>
          </p:nvSpPr>
          <p:spPr>
            <a:xfrm>
              <a:off x="6970775" y="4954275"/>
              <a:ext cx="45186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200">
                  <a:latin typeface="Roboto"/>
                  <a:ea typeface="Roboto"/>
                  <a:cs typeface="Roboto"/>
                  <a:sym typeface="Roboto"/>
                </a:rPr>
                <a:t>¿El municipio cuenta con estrategias para conocer las necesidades de la población?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56" name="Google Shape;456;p33"/>
            <p:cNvGrpSpPr/>
            <p:nvPr/>
          </p:nvGrpSpPr>
          <p:grpSpPr>
            <a:xfrm>
              <a:off x="6288471" y="1986117"/>
              <a:ext cx="5657798" cy="2628547"/>
              <a:chOff x="457270" y="1819222"/>
              <a:chExt cx="8229524" cy="1964241"/>
            </a:xfrm>
          </p:grpSpPr>
          <p:grpSp>
            <p:nvGrpSpPr>
              <p:cNvPr id="457" name="Google Shape;457;p33"/>
              <p:cNvGrpSpPr/>
              <p:nvPr/>
            </p:nvGrpSpPr>
            <p:grpSpPr>
              <a:xfrm>
                <a:off x="457270" y="1819231"/>
                <a:ext cx="3117132" cy="1944453"/>
                <a:chOff x="457270" y="1819231"/>
                <a:chExt cx="3117132" cy="1944453"/>
              </a:xfrm>
            </p:grpSpPr>
            <p:sp>
              <p:nvSpPr>
                <p:cNvPr id="458" name="Google Shape;458;p33"/>
                <p:cNvSpPr/>
                <p:nvPr/>
              </p:nvSpPr>
              <p:spPr>
                <a:xfrm>
                  <a:off x="1178002" y="3415084"/>
                  <a:ext cx="9585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74EA7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83%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459" name="Google Shape;459;p33"/>
                <p:cNvCxnSpPr>
                  <a:stCxn id="458" idx="3"/>
                  <a:endCxn id="460" idx="1"/>
                </p:cNvCxnSpPr>
                <p:nvPr/>
              </p:nvCxnSpPr>
              <p:spPr>
                <a:xfrm>
                  <a:off x="2136502" y="3589384"/>
                  <a:ext cx="143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1" name="Google Shape;461;p33"/>
                <p:cNvSpPr txBox="1"/>
                <p:nvPr/>
              </p:nvSpPr>
              <p:spPr>
                <a:xfrm>
                  <a:off x="457270" y="1819231"/>
                  <a:ext cx="25287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Si(80)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462" name="Google Shape;462;p33"/>
                <p:cNvCxnSpPr>
                  <a:endCxn id="458" idx="0"/>
                </p:cNvCxnSpPr>
                <p:nvPr/>
              </p:nvCxnSpPr>
              <p:spPr>
                <a:xfrm rot="-5400000" flipH="1">
                  <a:off x="1238752" y="2996584"/>
                  <a:ext cx="836100" cy="9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63" name="Google Shape;463;p33"/>
              <p:cNvGrpSpPr/>
              <p:nvPr/>
            </p:nvGrpSpPr>
            <p:grpSpPr>
              <a:xfrm>
                <a:off x="5515558" y="1819222"/>
                <a:ext cx="3171236" cy="1273851"/>
                <a:chOff x="5515558" y="1819222"/>
                <a:chExt cx="3171236" cy="1273851"/>
              </a:xfrm>
            </p:grpSpPr>
            <p:sp>
              <p:nvSpPr>
                <p:cNvPr id="464" name="Google Shape;464;p33"/>
                <p:cNvSpPr/>
                <p:nvPr/>
              </p:nvSpPr>
              <p:spPr>
                <a:xfrm>
                  <a:off x="7007458" y="2744473"/>
                  <a:ext cx="1014600" cy="3486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06A6"/>
                </a:solidFill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" sz="1500" b="1">
                      <a:solidFill>
                        <a:srgbClr val="FFFFFF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17%</a:t>
                  </a:r>
                  <a:endParaRPr sz="9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cxnSp>
              <p:nvCxnSpPr>
                <p:cNvPr id="465" name="Google Shape;465;p33"/>
                <p:cNvCxnSpPr>
                  <a:stCxn id="464" idx="1"/>
                </p:cNvCxnSpPr>
                <p:nvPr/>
              </p:nvCxnSpPr>
              <p:spPr>
                <a:xfrm flipH="1">
                  <a:off x="5515558" y="2918773"/>
                  <a:ext cx="1491900" cy="3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66" name="Google Shape;466;p33"/>
                <p:cNvSpPr txBox="1"/>
                <p:nvPr/>
              </p:nvSpPr>
              <p:spPr>
                <a:xfrm>
                  <a:off x="6482994" y="1819222"/>
                  <a:ext cx="22038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lang="es" sz="1800" b="1"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No(37)</a:t>
                  </a:r>
                  <a:endParaRPr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cxnSp>
              <p:nvCxnSpPr>
                <p:cNvPr id="467" name="Google Shape;467;p33"/>
                <p:cNvCxnSpPr>
                  <a:endCxn id="464" idx="0"/>
                </p:cNvCxnSpPr>
                <p:nvPr/>
              </p:nvCxnSpPr>
              <p:spPr>
                <a:xfrm flipH="1">
                  <a:off x="7514758" y="2295673"/>
                  <a:ext cx="13500" cy="448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60" name="Google Shape;460;p33"/>
              <p:cNvSpPr/>
              <p:nvPr/>
            </p:nvSpPr>
            <p:spPr>
              <a:xfrm>
                <a:off x="3574363" y="33952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468" name="Google Shape;468;p33"/>
              <p:cNvSpPr/>
              <p:nvPr/>
            </p:nvSpPr>
            <p:spPr>
              <a:xfrm>
                <a:off x="5400388" y="3166663"/>
                <a:ext cx="388200" cy="38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33"/>
            <p:cNvGrpSpPr/>
            <p:nvPr/>
          </p:nvGrpSpPr>
          <p:grpSpPr>
            <a:xfrm>
              <a:off x="6853075" y="2462631"/>
              <a:ext cx="505624" cy="395766"/>
              <a:chOff x="5223609" y="3731112"/>
              <a:chExt cx="371782" cy="274285"/>
            </a:xfrm>
          </p:grpSpPr>
          <p:sp>
            <p:nvSpPr>
              <p:cNvPr id="470" name="Google Shape;470;p33"/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3"/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2" name="Google Shape;472;p33"/>
            <p:cNvSpPr/>
            <p:nvPr/>
          </p:nvSpPr>
          <p:spPr>
            <a:xfrm>
              <a:off x="11009161" y="2451984"/>
              <a:ext cx="396984" cy="417058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DB06A6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3" name="Google Shape;473;p3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40138" y="1643788"/>
            <a:ext cx="2254122" cy="1943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Microsoft Office PowerPoint</Application>
  <PresentationFormat>Presentación en pantalla (16:9)</PresentationFormat>
  <Paragraphs>420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Fira Sans Extra Condensed</vt:lpstr>
      <vt:lpstr>Arial</vt:lpstr>
      <vt:lpstr>Bebas Neue</vt:lpstr>
      <vt:lpstr>Palatino Linotype</vt:lpstr>
      <vt:lpstr>Roboto</vt:lpstr>
      <vt:lpstr>Calibri</vt:lpstr>
      <vt:lpstr>Fira Sans Extra Condensed SemiBold</vt:lpstr>
      <vt:lpstr>Fira Sans Extra Condensed Medium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Bernardo Aguilar</cp:lastModifiedBy>
  <cp:revision>1</cp:revision>
  <dcterms:modified xsi:type="dcterms:W3CDTF">2022-10-07T18:20:12Z</dcterms:modified>
</cp:coreProperties>
</file>