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4" r:id="rId2"/>
    <p:sldId id="268" r:id="rId3"/>
    <p:sldId id="265" r:id="rId4"/>
    <p:sldId id="267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6098"/>
    <a:srgbClr val="F5F5F5"/>
    <a:srgbClr val="F6F6F6"/>
    <a:srgbClr val="F4F4F4"/>
    <a:srgbClr val="9933FF"/>
    <a:srgbClr val="8F4899"/>
    <a:srgbClr val="FF00FF"/>
    <a:srgbClr val="00AFAA"/>
    <a:srgbClr val="61308C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0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918" y="4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rgbClr val="9260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+mn-ea"/>
                <a:cs typeface="+mn-cs"/>
              </a:defRPr>
            </a:pPr>
            <a:r>
              <a:rPr lang="en-US" dirty="0" err="1" smtClean="0">
                <a:solidFill>
                  <a:srgbClr val="9260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Porcentaje</a:t>
            </a:r>
            <a:r>
              <a:rPr lang="en-US" dirty="0" smtClean="0">
                <a:solidFill>
                  <a:srgbClr val="9260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 </a:t>
            </a:r>
            <a:r>
              <a:rPr lang="en-US" dirty="0">
                <a:solidFill>
                  <a:srgbClr val="9260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de </a:t>
            </a:r>
            <a:r>
              <a:rPr lang="en-US" dirty="0" err="1" smtClean="0">
                <a:solidFill>
                  <a:srgbClr val="9260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Cumplimiento</a:t>
            </a:r>
            <a:endParaRPr lang="en-US" dirty="0">
              <a:solidFill>
                <a:srgbClr val="92609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c:rich>
      </c:tx>
      <c:layout>
        <c:manualLayout>
          <c:xMode val="edge"/>
          <c:yMode val="edge"/>
          <c:x val="0.16420824411910231"/>
          <c:y val="2.06251511344485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rgbClr val="92609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50"/>
      <c:rotY val="4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explosion val="12"/>
          <c:dPt>
            <c:idx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rgbClr val="CCCCFF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rgbClr val="CC66FF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lang="en-US" sz="1330" b="1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330" b="1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rPr>
                      <a:t>12.34%</a:t>
                    </a:r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330" b="1" i="0" u="none" strike="noStrike" kern="1200" baseline="0" dirty="0" smtClean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lang="en-US" sz="1330" b="1" i="0" u="none" strike="noStrike" kern="1200" baseline="0" dirty="0" smtClean="0">
                        <a:solidFill>
                          <a:prstClr val="white"/>
                        </a:solidFill>
                        <a:latin typeface="Palatino Linotype" panose="02040502050505030304" pitchFamily="18" charset="0"/>
                        <a:ea typeface="+mn-ea"/>
                        <a:cs typeface="+mn-cs"/>
                      </a:defRPr>
                    </a:pPr>
                    <a:r>
                      <a:rPr lang="en-US" sz="1330" b="1" i="0" u="none" strike="noStrike" kern="1200" baseline="0" dirty="0" smtClean="0">
                        <a:solidFill>
                          <a:prstClr val="white"/>
                        </a:solidFill>
                        <a:latin typeface="Palatino Linotype" panose="02040502050505030304" pitchFamily="18" charset="0"/>
                        <a:ea typeface="+mn-ea"/>
                        <a:cs typeface="+mn-cs"/>
                      </a:rPr>
                      <a:t>24.39%</a:t>
                    </a:r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lang="en-US" sz="1330" b="1" i="0" u="none" strike="noStrike" kern="1200" baseline="0" dirty="0" smtClean="0">
                      <a:solidFill>
                        <a:prstClr val="white"/>
                      </a:solidFill>
                      <a:latin typeface="Palatino Linotype" panose="02040502050505030304" pitchFamily="18" charset="0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330" b="1" i="0" u="none" strike="noStrike" kern="1200" baseline="0">
                        <a:solidFill>
                          <a:prstClr val="white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>
                        <a:latin typeface="Palatino Linotype" panose="02040502050505030304" pitchFamily="18" charset="0"/>
                      </a:rPr>
                      <a:t>15.43%</a:t>
                    </a:r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330" b="1" i="0" u="none" strike="noStrike" kern="1200" baseline="0">
                      <a:solidFill>
                        <a:prstClr val="white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Hoja1!$A$2:$A$5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Hoja1!$B$2:$B$5</c:f>
              <c:numCache>
                <c:formatCode>0.00%</c:formatCode>
                <c:ptCount val="4"/>
                <c:pt idx="0">
                  <c:v>0.123</c:v>
                </c:pt>
                <c:pt idx="1">
                  <c:v>0.24299999999999999</c:v>
                </c:pt>
                <c:pt idx="2">
                  <c:v>0.154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88217310531496063"/>
          <c:y val="0.35623226155067284"/>
          <c:w val="9.4389394685039374E-2"/>
          <c:h val="0.3665432845384297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solidFill>
      <a:srgbClr val="F5F5F5"/>
    </a:solidFill>
    <a:ln w="9525" cap="flat" cmpd="sng" algn="ctr">
      <a:noFill/>
      <a:round/>
    </a:ln>
    <a:effectLst/>
    <a:scene3d>
      <a:camera prst="orthographicFront"/>
      <a:lightRig rig="threePt" dir="t"/>
    </a:scene3d>
    <a:sp3d>
      <a:bevelB/>
    </a:sp3d>
  </c:spPr>
  <c:txPr>
    <a:bodyPr/>
    <a:lstStyle/>
    <a:p>
      <a:pPr>
        <a:defRPr/>
      </a:pPr>
      <a:endParaRPr lang="es-MX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62175643011409309"/>
          <c:y val="3.9210935087909994E-2"/>
          <c:w val="0.32195095672296531"/>
          <c:h val="0.8740703202466584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/>
          </c:spPr>
          <c:invertIfNegative val="0"/>
          <c:cat>
            <c:strRef>
              <c:f>Hoja1!$A$2:$A$22</c:f>
              <c:strCache>
                <c:ptCount val="21"/>
                <c:pt idx="0">
                  <c:v>AYUNTAMIENTO DE EL ORO</c:v>
                </c:pt>
                <c:pt idx="1">
                  <c:v>AYUNTAMIENTO DE TLALNEPANTLA DE BAZ</c:v>
                </c:pt>
                <c:pt idx="2">
                  <c:v>AYUNTAMIENTO DE VILLA VICTORIA</c:v>
                </c:pt>
                <c:pt idx="3">
                  <c:v>CENTRO DE CONTROL DE CONFIANZA DEL ESTADO DE MÉXICO</c:v>
                </c:pt>
                <c:pt idx="4">
                  <c:v>COMISIÓN DE DERECHOS HUMANOS DEL ESTADO DE MÉXICO</c:v>
                </c:pt>
                <c:pt idx="5">
                  <c:v>PARTIDO REVOLUCIONARIO INSTITUCIONAL</c:v>
                </c:pt>
                <c:pt idx="6">
                  <c:v>SECRETARÍA DE FINANZAS</c:v>
                </c:pt>
                <c:pt idx="7">
                  <c:v>SECRETARÍA EJECUTIVA DEL SISTEMA ESTATAL ANTICORRUPCIÓN</c:v>
                </c:pt>
                <c:pt idx="8">
                  <c:v>SINDICATO DE MAESTROS AL SERVICIO DEL ESTADO DE MÉXICO</c:v>
                </c:pt>
                <c:pt idx="9">
                  <c:v>TRIBUNAL ELECTORAL DEL ESTADO DE MÉXICO</c:v>
                </c:pt>
                <c:pt idx="10">
                  <c:v>UNIVERSIDAD INTERCULTURAL DEL ESTADO DE MÉXICO</c:v>
                </c:pt>
                <c:pt idx="11">
                  <c:v>CÁMARA DE DIPUTADOS DEL ESTADO DE MÉXICO</c:v>
                </c:pt>
                <c:pt idx="12">
                  <c:v>TRIBUNAL SUPERIOR DE JUSTICIA DEL ESTADO DE MÉXICO</c:v>
                </c:pt>
                <c:pt idx="13">
                  <c:v>INSTITUTO ELECTORAL DEL ESTADO DE MÉXICO</c:v>
                </c:pt>
                <c:pt idx="14">
                  <c:v>INSTITUTO DE TRANSPARENCIA, ACCESO A LA INFORMACIÓN PÚBLICA Y PROTECCIÓN DE DATOS PERSONALES DEL ESTADO DE MÉXICO Y MUNICIPIOS</c:v>
                </c:pt>
                <c:pt idx="15">
                  <c:v>SECRETARÍA DE LA CONTRALORÍA</c:v>
                </c:pt>
                <c:pt idx="16">
                  <c:v>SECRETARIADO EJECUTIVO DEL SISTEMA ESTATAL DE SEGURIDAD PÚBLICA</c:v>
                </c:pt>
                <c:pt idx="17">
                  <c:v>UNIVERSIDAD AUTÓNOMA DEL ESTADO DE MÉXICO</c:v>
                </c:pt>
                <c:pt idx="18">
                  <c:v>SECRETARÍA DE SEGURIDAD</c:v>
                </c:pt>
                <c:pt idx="19">
                  <c:v>GUBERNATURA</c:v>
                </c:pt>
                <c:pt idx="20">
                  <c:v>TRIBUNAL DE JUSTICIA ADMINISTRATIVA DEL ESTADO DE MÉXICO</c:v>
                </c:pt>
              </c:strCache>
            </c:strRef>
          </c:cat>
          <c:val>
            <c:numRef>
              <c:f>Hoja1!$B$2:$B$22</c:f>
              <c:numCache>
                <c:formatCode>General</c:formatCode>
                <c:ptCount val="21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244997168"/>
        <c:axId val="-244996080"/>
      </c:barChart>
      <c:catAx>
        <c:axId val="-244997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244996080"/>
        <c:crosses val="autoZero"/>
        <c:auto val="1"/>
        <c:lblAlgn val="ctr"/>
        <c:lblOffset val="100"/>
        <c:noMultiLvlLbl val="0"/>
      </c:catAx>
      <c:valAx>
        <c:axId val="-24499608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244997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s-MX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0.59861</cdr:x>
      <cdr:y>0.1901</cdr:y>
    </cdr:from>
    <cdr:to>
      <cdr:x>0.71111</cdr:x>
      <cdr:y>0.27969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4865511" y="1030112"/>
          <a:ext cx="914400" cy="4854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MX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0.48577</cdr:x>
      <cdr:y>0.89792</cdr:y>
    </cdr:from>
    <cdr:to>
      <cdr:x>0.92444</cdr:x>
      <cdr:y>0.97552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5587999" y="4865511"/>
          <a:ext cx="5046134" cy="4205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/>
            <a:t>                                                 0%            </a:t>
          </a:r>
          <a:r>
            <a:rPr lang="es-MX" dirty="0" smtClean="0"/>
            <a:t>30</a:t>
          </a:r>
          <a:r>
            <a:rPr lang="es-MX" sz="1100" dirty="0" smtClean="0"/>
            <a:t>%            50%            60%           70%         100%</a:t>
          </a:r>
          <a:endParaRPr lang="es-MX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B2653-2119-4B4D-8070-F81B252C5BFA}" type="datetimeFigureOut">
              <a:rPr lang="es-MX" smtClean="0"/>
              <a:t>25/04/2022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09FF61-00D9-4C85-87EC-092C089AC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3360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9FF61-00D9-4C85-87EC-092C089AC864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2641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3E98-83CB-4D4D-B1C5-99180E839A67}" type="datetime1">
              <a:rPr lang="es-MX" smtClean="0"/>
              <a:t>25/04/2022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BF8FB-2E5A-4ECF-AD98-3401DED828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9786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E9FA6-0216-43A0-A7E4-ED33F5E85154}" type="datetime1">
              <a:rPr lang="es-MX" smtClean="0"/>
              <a:t>25/04/2022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BF8FB-2E5A-4ECF-AD98-3401DED828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3952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533B-4DC1-46B2-B836-D0D20F918CC2}" type="datetime1">
              <a:rPr lang="es-MX" smtClean="0"/>
              <a:t>25/04/2022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BF8FB-2E5A-4ECF-AD98-3401DED828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2338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6971-B34C-43BA-BC26-6EE25EBB3F31}" type="datetime1">
              <a:rPr lang="es-MX" smtClean="0"/>
              <a:t>25/04/2022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BF8FB-2E5A-4ECF-AD98-3401DED828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4362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C11-A4B5-42A7-92D2-B464CEFD849B}" type="datetime1">
              <a:rPr lang="es-MX" smtClean="0"/>
              <a:t>25/04/2022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BF8FB-2E5A-4ECF-AD98-3401DED828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5468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10595-0261-4296-B5E8-A2FA9B5ED82E}" type="datetime1">
              <a:rPr lang="es-MX" smtClean="0"/>
              <a:t>25/04/2022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BF8FB-2E5A-4ECF-AD98-3401DED828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607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81B-06CD-4D85-A6DB-D65E645BAE88}" type="datetime1">
              <a:rPr lang="es-MX" smtClean="0"/>
              <a:t>25/04/2022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BF8FB-2E5A-4ECF-AD98-3401DED828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7663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31E52-E17E-465F-B23A-065810B6D31F}" type="datetime1">
              <a:rPr lang="es-MX" smtClean="0"/>
              <a:t>25/04/2022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BF8FB-2E5A-4ECF-AD98-3401DED828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503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0382-9CB3-4524-B132-BD178363E4D8}" type="datetime1">
              <a:rPr lang="es-MX" smtClean="0"/>
              <a:t>25/04/2022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BF8FB-2E5A-4ECF-AD98-3401DED828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7303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87CCA-26CC-4FAE-B9EA-0C378B2B4756}" type="datetime1">
              <a:rPr lang="es-MX" smtClean="0"/>
              <a:t>25/04/2022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BF8FB-2E5A-4ECF-AD98-3401DED828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8339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A4AA-CE45-44F0-9534-4116A2527C6E}" type="datetime1">
              <a:rPr lang="es-MX" smtClean="0"/>
              <a:t>25/04/2022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BF8FB-2E5A-4ECF-AD98-3401DED828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852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27D08-EDF0-4FF7-90FF-93D9D0537BF5}" type="datetime1">
              <a:rPr lang="es-MX" smtClean="0"/>
              <a:t>25/04/2022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BF8FB-2E5A-4ECF-AD98-3401DED828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844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BF8FB-2E5A-4ECF-AD98-3401DED82843}" type="slidenum">
              <a:rPr lang="es-MX" smtClean="0"/>
              <a:t>1</a:t>
            </a:fld>
            <a:endParaRPr lang="es-MX" dirty="0"/>
          </a:p>
        </p:txBody>
      </p:sp>
      <p:sp>
        <p:nvSpPr>
          <p:cNvPr id="7" name="Marcador de contenido 2"/>
          <p:cNvSpPr>
            <a:spLocks noGrp="1"/>
          </p:cNvSpPr>
          <p:nvPr>
            <p:ph idx="1"/>
          </p:nvPr>
        </p:nvSpPr>
        <p:spPr>
          <a:xfrm>
            <a:off x="790438" y="756036"/>
            <a:ext cx="9365238" cy="56003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3600" b="1" dirty="0" smtClean="0">
                <a:solidFill>
                  <a:srgbClr val="9260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¿Quiénes son los más transparentes?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/>
            </a:r>
            <a:b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</a:b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r>
              <a:rPr lang="es-MX" sz="2000" dirty="0" smtClean="0">
                <a:latin typeface="Palatino Linotype" panose="02040502050505030304" pitchFamily="18" charset="0"/>
              </a:rPr>
              <a:t>¡Hola </a:t>
            </a:r>
            <a:r>
              <a:rPr lang="es-MX" sz="2000" dirty="0">
                <a:latin typeface="Palatino Linotype" panose="02040502050505030304" pitchFamily="18" charset="0"/>
              </a:rPr>
              <a:t>C</a:t>
            </a:r>
            <a:r>
              <a:rPr lang="es-MX" sz="2000" dirty="0" smtClean="0">
                <a:latin typeface="Palatino Linotype" panose="02040502050505030304" pitchFamily="18" charset="0"/>
              </a:rPr>
              <a:t>iudadano!</a:t>
            </a:r>
          </a:p>
          <a:p>
            <a:pPr marL="0" indent="0" algn="just">
              <a:buNone/>
            </a:pPr>
            <a:r>
              <a:rPr lang="es-MX" sz="2000" dirty="0" smtClean="0">
                <a:latin typeface="Palatino Linotype" panose="02040502050505030304" pitchFamily="18" charset="0"/>
              </a:rPr>
              <a:t>Queremos compartir contigo el porcentaje de cumplimiento que han tenido las dependencias en los últimos 3 años…</a:t>
            </a:r>
          </a:p>
          <a:p>
            <a:pPr marL="0" indent="0" algn="just">
              <a:buNone/>
            </a:pPr>
            <a:endParaRPr lang="es-MX" sz="2000" dirty="0" smtClean="0"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r>
              <a:rPr lang="es-MX" sz="2000" dirty="0" smtClean="0">
                <a:latin typeface="Palatino Linotype" panose="02040502050505030304" pitchFamily="18" charset="0"/>
              </a:rPr>
              <a:t>Y por ello, del total de las dependencias verificadas por año, enseguida te enlistamos el </a:t>
            </a:r>
            <a:r>
              <a:rPr lang="es-MX" sz="2000" smtClean="0">
                <a:latin typeface="Palatino Linotype" panose="02040502050505030304" pitchFamily="18" charset="0"/>
              </a:rPr>
              <a:t>porcentaje de </a:t>
            </a:r>
            <a:r>
              <a:rPr lang="es-MX" sz="2000" dirty="0" smtClean="0">
                <a:latin typeface="Palatino Linotype" panose="02040502050505030304" pitchFamily="18" charset="0"/>
              </a:rPr>
              <a:t>cumplimiento obtenido:</a:t>
            </a:r>
          </a:p>
          <a:p>
            <a:pPr marL="0" indent="0" algn="just">
              <a:buNone/>
            </a:pPr>
            <a:endParaRPr lang="es-MX" sz="2000" dirty="0">
              <a:latin typeface="Palatino Linotype" panose="02040502050505030304" pitchFamily="18" charset="0"/>
            </a:endParaRPr>
          </a:p>
          <a:p>
            <a:pPr algn="just"/>
            <a:r>
              <a:rPr lang="es-MX" sz="2000" dirty="0" smtClean="0">
                <a:latin typeface="Palatino Linotype" panose="02040502050505030304" pitchFamily="18" charset="0"/>
              </a:rPr>
              <a:t>En el año 2019 de 332 dependencias, el 12.34% dio cumplimiento. </a:t>
            </a:r>
            <a:endParaRPr lang="es-MX" sz="2000" dirty="0">
              <a:latin typeface="Palatino Linotype" panose="02040502050505030304" pitchFamily="18" charset="0"/>
            </a:endParaRPr>
          </a:p>
          <a:p>
            <a:pPr algn="just"/>
            <a:r>
              <a:rPr lang="es-MX" sz="2000" dirty="0" smtClean="0">
                <a:latin typeface="Palatino Linotype" panose="02040502050505030304" pitchFamily="18" charset="0"/>
              </a:rPr>
              <a:t>En el año 2020 de 332 dependencias, el 24.39% </a:t>
            </a:r>
            <a:r>
              <a:rPr lang="es-MX" sz="2000" dirty="0">
                <a:latin typeface="Palatino Linotype" panose="02040502050505030304" pitchFamily="18" charset="0"/>
              </a:rPr>
              <a:t>dio cumplimiento</a:t>
            </a:r>
            <a:r>
              <a:rPr lang="es-MX" sz="2000" dirty="0" smtClean="0">
                <a:latin typeface="Palatino Linotype" panose="02040502050505030304" pitchFamily="18" charset="0"/>
              </a:rPr>
              <a:t> </a:t>
            </a:r>
          </a:p>
          <a:p>
            <a:pPr algn="just"/>
            <a:r>
              <a:rPr lang="es-MX" sz="2000" dirty="0" smtClean="0">
                <a:latin typeface="Palatino Linotype" panose="02040502050505030304" pitchFamily="18" charset="0"/>
              </a:rPr>
              <a:t>En el año 2021 de 324 dependencias, el 15.43% dio cumplimiento.</a:t>
            </a:r>
          </a:p>
          <a:p>
            <a:pPr marL="0" indent="0" algn="just">
              <a:buNone/>
            </a:pPr>
            <a:endParaRPr lang="es-MX" sz="20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70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BF8FB-2E5A-4ECF-AD98-3401DED82843}" type="slidenum">
              <a:rPr lang="es-MX" smtClean="0"/>
              <a:t>2</a:t>
            </a:fld>
            <a:endParaRPr lang="es-MX"/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3668319922"/>
              </p:ext>
            </p:extLst>
          </p:nvPr>
        </p:nvGraphicFramePr>
        <p:xfrm>
          <a:off x="1795410" y="2068210"/>
          <a:ext cx="6936698" cy="4653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ángulo 5"/>
          <p:cNvSpPr/>
          <p:nvPr/>
        </p:nvSpPr>
        <p:spPr>
          <a:xfrm>
            <a:off x="922637" y="884708"/>
            <a:ext cx="86250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MX" dirty="0">
              <a:latin typeface="Palatino Linotype" panose="02040502050505030304" pitchFamily="18" charset="0"/>
            </a:endParaRPr>
          </a:p>
          <a:p>
            <a:pPr algn="just"/>
            <a:r>
              <a:rPr lang="es-MX" dirty="0">
                <a:latin typeface="Palatino Linotype" panose="02040502050505030304" pitchFamily="18" charset="0"/>
              </a:rPr>
              <a:t>A continuación te presentamos la grafica con el nivel de cumplimiento determinado a través del total de las </a:t>
            </a:r>
            <a:r>
              <a:rPr lang="es-MX" dirty="0" smtClean="0">
                <a:latin typeface="Palatino Linotype" panose="02040502050505030304" pitchFamily="18" charset="0"/>
              </a:rPr>
              <a:t>dependencias:</a:t>
            </a:r>
            <a:endParaRPr lang="es-MX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487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" name="Picture 20" descr="Ilustración de Personaje De Caricatura De Empresario Concepto De Ganador De  Negocio Con Conjunto De Cuatro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0" t="436" r="7038" b="8050"/>
          <a:stretch/>
        </p:blipFill>
        <p:spPr bwMode="auto">
          <a:xfrm>
            <a:off x="3832077" y="3059118"/>
            <a:ext cx="3195537" cy="23526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5575" y="1483943"/>
            <a:ext cx="10350230" cy="4190021"/>
          </a:xfrm>
        </p:spPr>
        <p:txBody>
          <a:bodyPr/>
          <a:lstStyle/>
          <a:p>
            <a:pPr marL="0" indent="0" algn="ctr">
              <a:buNone/>
            </a:pPr>
            <a:r>
              <a:rPr lang="es-MX" dirty="0" smtClean="0">
                <a:latin typeface="Palatino Linotype" panose="02040502050505030304" pitchFamily="18" charset="0"/>
              </a:rPr>
              <a:t>Ahora, te queremos mostrar el ranking de las dependencias más transparentes, que han obtenido 100% de cumplimiento al publicar su información consecutivamente durante los años 2019, 2020 y 2021. </a:t>
            </a:r>
            <a:endParaRPr lang="es-MX" dirty="0">
              <a:latin typeface="Palatino Linotype" panose="02040502050505030304" pitchFamily="18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258343" y="437017"/>
            <a:ext cx="79680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b="1" dirty="0">
                <a:solidFill>
                  <a:srgbClr val="9260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¿Quiénes son los más transparentes?</a:t>
            </a:r>
          </a:p>
        </p:txBody>
      </p:sp>
      <p:sp>
        <p:nvSpPr>
          <p:cNvPr id="8" name="AutoShape 2" descr="Competencia caricatura vector, gráfico vectorial, imágenes de Competencia  caricatura vectoriales de stock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" name="AutoShape 4" descr="Competencia caricatura vector, gráfico vectorial, imágenes de Competencia  caricatura vectoriales de stock | Depositphotos®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226378" cy="365125"/>
          </a:xfrm>
        </p:spPr>
        <p:txBody>
          <a:bodyPr/>
          <a:lstStyle/>
          <a:p>
            <a:r>
              <a:rPr lang="es-MX" sz="1050" dirty="0" smtClean="0"/>
              <a:t>La revisión a las Dependencias se realiza mediante una selección de muestra aleatoria simple, es decir, del total de las obligaciones de transparencia, únicamente se </a:t>
            </a:r>
            <a:r>
              <a:rPr lang="es-MX" sz="1050" smtClean="0"/>
              <a:t>selecciona y verifica una </a:t>
            </a:r>
            <a:r>
              <a:rPr lang="es-MX" sz="1050" dirty="0" smtClean="0"/>
              <a:t>parte </a:t>
            </a:r>
            <a:r>
              <a:rPr lang="es-MX" sz="1050" smtClean="0"/>
              <a:t>de ellas, con lo que se </a:t>
            </a:r>
            <a:r>
              <a:rPr lang="es-MX" sz="1050" dirty="0" smtClean="0"/>
              <a:t>determina su calificación; esto, de conformidad con el artículo 108 de la Ley de Transparencia y Acceso a </a:t>
            </a:r>
            <a:r>
              <a:rPr lang="es-MX" sz="1050" dirty="0"/>
              <a:t>l</a:t>
            </a:r>
            <a:r>
              <a:rPr lang="es-MX" sz="1050" dirty="0" smtClean="0"/>
              <a:t>a Información Pública del Estado de México y Municipios, así como el numeral TRIGÉSIMO QUINTO de los </a:t>
            </a:r>
            <a:r>
              <a:rPr lang="es-MX" sz="1050" dirty="0"/>
              <a:t>Lineamientos para la verificación virtual oficiosa y por denuncia a los portales de internet de las obligaciones de transparencia de los Sujetos Obligados o de la Plataforma Nacional de </a:t>
            </a:r>
            <a:r>
              <a:rPr lang="es-MX" sz="1050" dirty="0" smtClean="0"/>
              <a:t>Transparencia.</a:t>
            </a:r>
            <a:endParaRPr lang="es-MX" sz="1050" dirty="0"/>
          </a:p>
        </p:txBody>
      </p:sp>
    </p:spTree>
    <p:extLst>
      <p:ext uri="{BB962C8B-B14F-4D97-AF65-F5344CB8AC3E}">
        <p14:creationId xmlns:p14="http://schemas.microsoft.com/office/powerpoint/2010/main" val="3576739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áfico 10"/>
          <p:cNvGraphicFramePr/>
          <p:nvPr>
            <p:extLst>
              <p:ext uri="{D42A27DB-BD31-4B8C-83A1-F6EECF244321}">
                <p14:modId xmlns:p14="http://schemas.microsoft.com/office/powerpoint/2010/main" val="3589533791"/>
              </p:ext>
            </p:extLst>
          </p:nvPr>
        </p:nvGraphicFramePr>
        <p:xfrm>
          <a:off x="-1371600" y="572755"/>
          <a:ext cx="11926111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756863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3446</TotalTime>
  <Words>202</Words>
  <Application>Microsoft Office PowerPoint</Application>
  <PresentationFormat>Panorámica</PresentationFormat>
  <Paragraphs>22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Palatino Linotype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232</cp:revision>
  <dcterms:created xsi:type="dcterms:W3CDTF">2020-06-14T14:52:36Z</dcterms:created>
  <dcterms:modified xsi:type="dcterms:W3CDTF">2022-04-25T17:36:24Z</dcterms:modified>
</cp:coreProperties>
</file>